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1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2" r:id="rId13"/>
    <p:sldId id="287" r:id="rId14"/>
    <p:sldId id="318" r:id="rId15"/>
    <p:sldId id="313" r:id="rId16"/>
    <p:sldId id="314" r:id="rId17"/>
    <p:sldId id="315" r:id="rId18"/>
    <p:sldId id="316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3" d="100"/>
          <a:sy n="73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802.11-17/0308r0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 smtClean="0"/>
              <a:t>BSS Load Information Element for 11ax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2017-03-15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/>
        </p:nvGraphicFramePr>
        <p:xfrm>
          <a:off x="928688" y="2830513"/>
          <a:ext cx="6967537" cy="3178175"/>
        </p:xfrm>
        <a:graphic>
          <a:graphicData uri="http://schemas.openxmlformats.org/presentationml/2006/ole">
            <p:oleObj spid="_x0000_s1315" name="Document" r:id="rId4" imgW="8475874" imgH="387122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11ax MU BSS Load Information Element (2/2)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r>
              <a:rPr lang="en-US" altLang="zh-TW" dirty="0" err="1" smtClean="0"/>
              <a:t>Subelements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Optional active STA counts</a:t>
            </a:r>
          </a:p>
          <a:p>
            <a:pPr lvl="1"/>
            <a:r>
              <a:rPr lang="en-US" altLang="zh-TW" dirty="0" smtClean="0"/>
              <a:t>Able to carry legacy BSS load elements</a:t>
            </a:r>
          </a:p>
          <a:p>
            <a:pPr lvl="2"/>
            <a:r>
              <a:rPr lang="en-US" altLang="zh-TW" dirty="0" smtClean="0"/>
              <a:t>BSS load (9.4.2.28)</a:t>
            </a:r>
          </a:p>
          <a:p>
            <a:pPr lvl="2"/>
            <a:r>
              <a:rPr lang="en-US" altLang="zh-TW" dirty="0" smtClean="0"/>
              <a:t>Extended BSS load (9.4.2.160)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Active STA count </a:t>
            </a:r>
            <a:r>
              <a:rPr lang="en-US" altLang="zh-TW" dirty="0" err="1" smtClean="0"/>
              <a:t>subelements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1752600"/>
          <a:ext cx="4191000" cy="2902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828800"/>
                <a:gridCol w="1143000"/>
              </a:tblGrid>
              <a:tr h="2302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err="1" smtClean="0"/>
                        <a:t>Subelement</a:t>
                      </a:r>
                      <a:r>
                        <a:rPr lang="en-US" altLang="zh-TW" sz="1600" baseline="0" dirty="0" smtClean="0"/>
                        <a:t> ID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Name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Extensible</a:t>
                      </a:r>
                      <a:endParaRPr lang="zh-TW" altLang="en-US" sz="1600" dirty="0"/>
                    </a:p>
                  </a:txBody>
                  <a:tcPr/>
                </a:tc>
              </a:tr>
              <a:tr h="23029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Reserved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/>
                </a:tc>
              </a:tr>
              <a:tr h="23029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Active STA </a:t>
                      </a:r>
                      <a:r>
                        <a:rPr lang="en-US" altLang="zh-TW" sz="1600" dirty="0" smtClean="0"/>
                        <a:t>count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Yes</a:t>
                      </a:r>
                      <a:endParaRPr lang="zh-TW" altLang="en-US" sz="1600" dirty="0"/>
                    </a:p>
                  </a:txBody>
                  <a:tcPr/>
                </a:tc>
              </a:tr>
              <a:tr h="23029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2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Active MU capable STA count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Yes</a:t>
                      </a:r>
                      <a:endParaRPr lang="zh-TW" altLang="en-US" sz="1600" dirty="0"/>
                    </a:p>
                  </a:txBody>
                  <a:tcPr/>
                </a:tc>
              </a:tr>
              <a:tr h="23029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BSS load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/>
                </a:tc>
              </a:tr>
              <a:tr h="40301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Extended BSS load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/>
                </a:tc>
              </a:tr>
              <a:tr h="23029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5-255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Reserved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	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	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590800" y="4953000"/>
          <a:ext cx="3031490" cy="1143000"/>
        </p:xfrm>
        <a:graphic>
          <a:graphicData uri="http://schemas.openxmlformats.org/drawingml/2006/table">
            <a:tbl>
              <a:tblPr/>
              <a:tblGrid>
                <a:gridCol w="608965"/>
                <a:gridCol w="676910"/>
                <a:gridCol w="587375"/>
                <a:gridCol w="579120"/>
                <a:gridCol w="57912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err="1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Sube</a:t>
                      </a:r>
                      <a:r>
                        <a:rPr lang="en-GB" sz="900" dirty="0" err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lement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 ID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Length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Active STA count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Observation 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period in </a:t>
                      </a:r>
                      <a:r>
                        <a:rPr lang="en-GB" sz="9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units 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of beacon interval </a:t>
                      </a:r>
                      <a:r>
                        <a:rPr lang="en-GB" sz="9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s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Octets: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1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1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2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1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	</a:t>
            </a:r>
            <a:endParaRPr kumimoji="0" lang="en-GB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562600" y="4953000"/>
          <a:ext cx="3031490" cy="1143000"/>
        </p:xfrm>
        <a:graphic>
          <a:graphicData uri="http://schemas.openxmlformats.org/drawingml/2006/table">
            <a:tbl>
              <a:tblPr/>
              <a:tblGrid>
                <a:gridCol w="608965"/>
                <a:gridCol w="676910"/>
                <a:gridCol w="587375"/>
                <a:gridCol w="579120"/>
                <a:gridCol w="57912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err="1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Sube</a:t>
                      </a:r>
                      <a:r>
                        <a:rPr lang="en-GB" sz="900" dirty="0" err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lement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 ID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Length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Active MU Capable STA count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Observation 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period in </a:t>
                      </a:r>
                      <a:r>
                        <a:rPr lang="en-GB" sz="9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units 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of beacon </a:t>
                      </a:r>
                      <a:r>
                        <a:rPr lang="en-GB" sz="9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intervals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Octets: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1</a:t>
                      </a:r>
                      <a:endParaRPr lang="en-US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1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</a:rPr>
                        <a:t>2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</a:rPr>
                        <a:t>1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Straw poll 1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 you support to add a BSS load information element containing information defined on page 3~7?</a:t>
            </a:r>
          </a:p>
          <a:p>
            <a:pPr lvl="1"/>
            <a:r>
              <a:rPr lang="en-US" altLang="zh-TW" dirty="0" smtClean="0"/>
              <a:t>Y</a:t>
            </a:r>
          </a:p>
          <a:p>
            <a:pPr lvl="1"/>
            <a:r>
              <a:rPr lang="en-US" altLang="zh-TW" dirty="0" smtClean="0"/>
              <a:t>N</a:t>
            </a:r>
          </a:p>
          <a:p>
            <a:pPr lvl="1"/>
            <a:r>
              <a:rPr lang="en-US" altLang="zh-TW" dirty="0" smtClean="0"/>
              <a:t>A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Straw poll 2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 you support to define the 11ax MU BSS load information element as the formant on page 8~9?</a:t>
            </a:r>
          </a:p>
          <a:p>
            <a:pPr lvl="1"/>
            <a:r>
              <a:rPr lang="en-US" altLang="zh-TW" dirty="0" smtClean="0"/>
              <a:t>Y</a:t>
            </a:r>
          </a:p>
          <a:p>
            <a:pPr lvl="1"/>
            <a:r>
              <a:rPr lang="en-US" altLang="zh-TW" dirty="0" smtClean="0"/>
              <a:t>N</a:t>
            </a:r>
          </a:p>
          <a:p>
            <a:pPr lvl="1"/>
            <a:r>
              <a:rPr lang="en-US" altLang="zh-TW" dirty="0" smtClean="0"/>
              <a:t>A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P802.11 2016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March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Underutilization Percentage RU Weights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RU weights example of report per 20 MHz BW</a:t>
            </a:r>
          </a:p>
          <a:p>
            <a:pPr lvl="1"/>
            <a:r>
              <a:rPr lang="en-US" altLang="zh-TW" dirty="0" smtClean="0"/>
              <a:t>RU26: 1/9</a:t>
            </a:r>
          </a:p>
          <a:p>
            <a:pPr lvl="1"/>
            <a:r>
              <a:rPr lang="en-US" altLang="zh-TW" dirty="0" smtClean="0"/>
              <a:t>RU52: 2/9</a:t>
            </a:r>
          </a:p>
          <a:p>
            <a:pPr lvl="1"/>
            <a:r>
              <a:rPr lang="en-US" altLang="zh-TW" dirty="0" smtClean="0"/>
              <a:t>RU106: 4/9</a:t>
            </a:r>
          </a:p>
          <a:p>
            <a:pPr lvl="1"/>
            <a:r>
              <a:rPr lang="en-US" altLang="zh-TW" dirty="0" smtClean="0"/>
              <a:t>RU242: 9/9</a:t>
            </a:r>
          </a:p>
          <a:p>
            <a:pPr lvl="1"/>
            <a:r>
              <a:rPr lang="en-US" altLang="zh-TW" dirty="0" smtClean="0"/>
              <a:t>RU484: 9/9 (half on the target 20MHz)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 UL/DL Time Definitions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UL MU by TF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DL MU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Cascaded MU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981200"/>
            <a:ext cx="3311790" cy="100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953000"/>
            <a:ext cx="4505415" cy="100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429000"/>
            <a:ext cx="3311790" cy="100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Legacy BSS Load IEs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BSS load element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Extended BSS load element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1686" y="6475413"/>
            <a:ext cx="16222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0"/>
            <a:ext cx="77866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495800"/>
            <a:ext cx="83343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dot11ChannelUtilizationBeaconIntervals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Annex C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1686" y="6475413"/>
            <a:ext cx="16222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82946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11ax D1.0 CID of BSS Load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371600" y="1828800"/>
          <a:ext cx="6477000" cy="4368799"/>
        </p:xfrm>
        <a:graphic>
          <a:graphicData uri="http://schemas.openxmlformats.org/drawingml/2006/table">
            <a:tbl>
              <a:tblPr/>
              <a:tblGrid>
                <a:gridCol w="453365"/>
                <a:gridCol w="905054"/>
                <a:gridCol w="527947"/>
                <a:gridCol w="829632"/>
                <a:gridCol w="2409287"/>
                <a:gridCol w="1351715"/>
              </a:tblGrid>
              <a:tr h="208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imes New Roman"/>
                          <a:ea typeface="Malgun Gothic"/>
                        </a:rPr>
                        <a:t>CID</a:t>
                      </a:r>
                      <a:endParaRPr lang="zh-TW" sz="1100" dirty="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imes New Roman"/>
                          <a:ea typeface="Malgun Gothic"/>
                        </a:rPr>
                        <a:t>Commenter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imes New Roman"/>
                          <a:ea typeface="Malgun Gothic"/>
                        </a:rPr>
                        <a:t>P.L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imes New Roman"/>
                          <a:ea typeface="Malgun Gothic"/>
                        </a:rPr>
                        <a:t>Clause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imes New Roman"/>
                          <a:ea typeface="Malgun Gothic"/>
                        </a:rPr>
                        <a:t>Comment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imes New Roman"/>
                          <a:ea typeface="Malgun Gothic"/>
                        </a:rPr>
                        <a:t>Proposed Change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0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新細明體"/>
                        </a:rPr>
                        <a:t>5917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James Yee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Calibri"/>
                          <a:ea typeface="新細明體"/>
                          <a:cs typeface="Arial"/>
                        </a:rPr>
                        <a:t>67.01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9.4.2.139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With the introduction of new features such as OFDMA and UL MU MIMO, the existing BSS load elements (9.4.2.160 &amp; 9.4.2.28), which address STA numbers, primary/secondary channel busy condition and DL MU-MIMO underutilization (11ac) are not sufficient for addressing the BSS load status in a 11ax BSS. A further enhanced BSS Load element needs to be defined.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Add a new information element to define 11ax BSS Load. The new IE shall address utilization status of OFDMA as well as UL/DL MU MIMO, as well as provisions to allow future extensions.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2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新細明體"/>
                        </a:rPr>
                        <a:t>8165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Ming Gan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Calibri"/>
                          <a:ea typeface="新細明體"/>
                          <a:cs typeface="Arial"/>
                        </a:rPr>
                        <a:t>67.01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9.4.</a:t>
                      </a:r>
                      <a:r>
                        <a:rPr lang="en-GB" sz="1050">
                          <a:latin typeface="Arial"/>
                          <a:ea typeface="新細明體"/>
                        </a:rPr>
                        <a:t>2</a:t>
                      </a:r>
                      <a:r>
                        <a:rPr lang="en-GB" sz="1050">
                          <a:latin typeface="Arial"/>
                          <a:ea typeface="Malgun Gothic"/>
                        </a:rPr>
                        <a:t>.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latin typeface="Arial"/>
                          <a:ea typeface="Malgun Gothic"/>
                        </a:rPr>
                        <a:t>BSS load element provides the channel utilization such that the unassociated STA can choose the proper AP┤+ε and extended BSS load element further provides the the spatial stream underutilization given the busy channel such that unassociated STA  with MU-MIMO capability can choose the proper AP. Now 11ax introduce a OFDMA, there is the probability of frequence underutilization given the busy channel.</a:t>
                      </a:r>
                      <a:endParaRPr lang="zh-TW" sz="110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latin typeface="Arial"/>
                          <a:ea typeface="Malgun Gothic"/>
                        </a:rPr>
                        <a:t>Define a HE BSS load element considering frequency utilization such to help </a:t>
                      </a:r>
                      <a:r>
                        <a:rPr lang="en-GB" sz="1050" dirty="0" err="1">
                          <a:latin typeface="Arial"/>
                          <a:ea typeface="Malgun Gothic"/>
                        </a:rPr>
                        <a:t>unassociated</a:t>
                      </a:r>
                      <a:r>
                        <a:rPr lang="en-GB" sz="1050" dirty="0">
                          <a:latin typeface="Arial"/>
                          <a:ea typeface="Malgun Gothic"/>
                        </a:rPr>
                        <a:t> STA to choose a best AP</a:t>
                      </a:r>
                      <a:endParaRPr lang="zh-TW" sz="1100" dirty="0">
                        <a:latin typeface="Times New Roman"/>
                        <a:ea typeface="Malgun Gothic"/>
                      </a:endParaRPr>
                    </a:p>
                  </a:txBody>
                  <a:tcPr marL="56177" marR="56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802.11 defines two BSS load information elements[1] containing </a:t>
            </a:r>
          </a:p>
          <a:p>
            <a:pPr lvl="1"/>
            <a:r>
              <a:rPr lang="en-US" altLang="zh-TW" dirty="0" smtClean="0"/>
              <a:t>information of current STA population and traffic level in the BSS (BSS load element)</a:t>
            </a:r>
          </a:p>
          <a:p>
            <a:pPr lvl="1"/>
            <a:r>
              <a:rPr lang="en-US" altLang="zh-TW" dirty="0" smtClean="0"/>
              <a:t>information of MIMO spatial stream underutilization and bandwidth utilization (Extended BSS load element)</a:t>
            </a:r>
          </a:p>
          <a:p>
            <a:r>
              <a:rPr lang="en-US" altLang="zh-TW" dirty="0" smtClean="0"/>
              <a:t>11ax introduces </a:t>
            </a:r>
            <a:r>
              <a:rPr lang="en-US" altLang="zh-TW" dirty="0" smtClean="0"/>
              <a:t>MU </a:t>
            </a:r>
            <a:r>
              <a:rPr lang="en-US" altLang="zh-TW" dirty="0" smtClean="0"/>
              <a:t>of OFDMA </a:t>
            </a:r>
            <a:r>
              <a:rPr lang="en-US" altLang="zh-TW" dirty="0" smtClean="0"/>
              <a:t>and UL MIMO, </a:t>
            </a:r>
            <a:r>
              <a:rPr lang="en-US" altLang="zh-TW" dirty="0" smtClean="0"/>
              <a:t>but current BSS load IEs cannot reflect true loading of 11ax HE BSSs</a:t>
            </a:r>
          </a:p>
          <a:p>
            <a:r>
              <a:rPr lang="en-US" altLang="zh-TW" dirty="0" smtClean="0"/>
              <a:t>In this presentation, we propose defining a new information element for conveying HE BSS load information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March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11ax MU BSS Load Element 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Propose to add a new IE containing three categories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11ax MU capable STA count and active STA counts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MU TXOP time percentage over an observation period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Load Report: Underutilization rate of MU TXOP to reflect potential capacity of an 11ax BSS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March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11ax MU BSS Load Element Contents(1/4)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TW" i="1" dirty="0" smtClean="0">
                <a:solidFill>
                  <a:srgbClr val="0000FF"/>
                </a:solidFill>
              </a:rPr>
              <a:t>STA count</a:t>
            </a:r>
          </a:p>
          <a:p>
            <a:r>
              <a:rPr lang="en-US" altLang="zh-TW" dirty="0" smtClean="0"/>
              <a:t>Total number of MU capable STAs</a:t>
            </a:r>
          </a:p>
          <a:p>
            <a:pPr lvl="1"/>
            <a:r>
              <a:rPr lang="en-US" altLang="zh-TW" dirty="0" smtClean="0"/>
              <a:t>MU includes MU MIMO and OFDMA</a:t>
            </a:r>
          </a:p>
          <a:p>
            <a:pPr lvl="1"/>
            <a:r>
              <a:rPr lang="en-US" altLang="zh-TW" dirty="0" smtClean="0"/>
              <a:t>Let STAs know how many MU competitors are within the BSS</a:t>
            </a:r>
          </a:p>
          <a:p>
            <a:r>
              <a:rPr lang="en-US" altLang="zh-TW" dirty="0" smtClean="0"/>
              <a:t>Active STA counts</a:t>
            </a:r>
          </a:p>
          <a:p>
            <a:pPr lvl="1"/>
            <a:r>
              <a:rPr lang="en-US" altLang="zh-TW" dirty="0" smtClean="0"/>
              <a:t>Some associated STA may not be active for a long time</a:t>
            </a:r>
          </a:p>
          <a:p>
            <a:pPr lvl="1"/>
            <a:r>
              <a:rPr lang="en-US" altLang="zh-TW" dirty="0" smtClean="0"/>
              <a:t>AP can monitor STA’s activities during an observation period</a:t>
            </a:r>
          </a:p>
          <a:p>
            <a:pPr lvl="2"/>
            <a:r>
              <a:rPr lang="en-US" altLang="zh-TW" dirty="0" smtClean="0"/>
              <a:t>Prefer to define observation period  in units of beacon intervals</a:t>
            </a:r>
          </a:p>
          <a:p>
            <a:pPr lvl="1"/>
            <a:r>
              <a:rPr lang="en-US" altLang="zh-TW" dirty="0" smtClean="0"/>
              <a:t>An </a:t>
            </a:r>
            <a:r>
              <a:rPr lang="en-US" altLang="zh-TW" dirty="0" smtClean="0"/>
              <a:t>active STA:  if the AP receives any MPDU from that STA during the observation period. Two active STA counts are defined.</a:t>
            </a:r>
          </a:p>
          <a:p>
            <a:pPr lvl="2"/>
            <a:r>
              <a:rPr lang="en-US" altLang="zh-TW" dirty="0" smtClean="0"/>
              <a:t>Active STA count</a:t>
            </a:r>
          </a:p>
          <a:p>
            <a:pPr lvl="2"/>
            <a:r>
              <a:rPr lang="en-US" altLang="zh-TW" dirty="0" smtClean="0"/>
              <a:t>Active MU capable STA count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March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11ax MU BSS Load Element Contents(2/4)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Usage Example:</a:t>
            </a:r>
          </a:p>
          <a:p>
            <a:pPr lvl="1"/>
            <a:r>
              <a:rPr lang="en-US" altLang="zh-TW" dirty="0" smtClean="0"/>
              <a:t>Example: HE BSS1 has 100 active STAs with 5 active MU capable STAs, and HE BSS2 has 100 active STAs with 95 active MU capable STAs. </a:t>
            </a:r>
            <a:r>
              <a:rPr lang="en-US" altLang="zh-TW" dirty="0" smtClean="0"/>
              <a:t>An unassociated HE STA </a:t>
            </a:r>
            <a:r>
              <a:rPr lang="en-US" altLang="zh-TW" dirty="0" smtClean="0"/>
              <a:t>may choose HE BSS2 for more transmit and receive opportunities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657600"/>
            <a:ext cx="4604084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11ax MU BSS Load Element Contents(3/4)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altLang="zh-TW" i="1" dirty="0" smtClean="0">
                <a:solidFill>
                  <a:srgbClr val="0000FF"/>
                </a:solidFill>
              </a:rPr>
              <a:t>2. Time percentage of </a:t>
            </a:r>
            <a:r>
              <a:rPr lang="en-US" altLang="zh-TW" i="1" dirty="0" smtClean="0">
                <a:solidFill>
                  <a:srgbClr val="0000FF"/>
                </a:solidFill>
              </a:rPr>
              <a:t>MU/SU TXOPs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MU: Report </a:t>
            </a:r>
            <a:r>
              <a:rPr lang="en-US" altLang="zh-TW" dirty="0" smtClean="0"/>
              <a:t>UL and DL separately</a:t>
            </a:r>
          </a:p>
          <a:p>
            <a:pPr lvl="1"/>
            <a:r>
              <a:rPr lang="en-US" altLang="zh-TW" dirty="0" smtClean="0"/>
              <a:t>SU: Report DL </a:t>
            </a:r>
          </a:p>
          <a:p>
            <a:pPr lvl="1"/>
            <a:r>
              <a:rPr lang="en-US" altLang="zh-TW" dirty="0" smtClean="0"/>
              <a:t>Let </a:t>
            </a:r>
            <a:r>
              <a:rPr lang="en-US" altLang="zh-TW" dirty="0" smtClean="0"/>
              <a:t>STAs know the traffic trend of </a:t>
            </a:r>
            <a:r>
              <a:rPr lang="en-US" altLang="zh-TW" dirty="0" smtClean="0"/>
              <a:t>TXOPs </a:t>
            </a:r>
            <a:r>
              <a:rPr lang="en-US" altLang="zh-TW" dirty="0" smtClean="0"/>
              <a:t>during the observation period. STA may have specific UL/DL requirements</a:t>
            </a:r>
          </a:p>
          <a:p>
            <a:pPr lvl="2"/>
            <a:r>
              <a:rPr lang="en-US" altLang="zh-TW" dirty="0" smtClean="0">
                <a:latin typeface="Courier"/>
              </a:rPr>
              <a:t>dot11ChannelUtilizationBeaconIntervals </a:t>
            </a:r>
            <a:r>
              <a:rPr lang="en-US" altLang="zh-TW" sz="2000" dirty="0" smtClean="0"/>
              <a:t>serves as the observation </a:t>
            </a:r>
            <a:r>
              <a:rPr lang="en-US" altLang="zh-TW" sz="2000" dirty="0" smtClean="0"/>
              <a:t>period (50 beacon intervals default)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 lvl="1"/>
            <a:r>
              <a:rPr lang="en-US" altLang="zh-TW" dirty="0" smtClean="0"/>
              <a:t>Usage Example: </a:t>
            </a:r>
          </a:p>
          <a:p>
            <a:pPr lvl="2"/>
            <a:r>
              <a:rPr lang="en-US" altLang="zh-TW" dirty="0" smtClean="0"/>
              <a:t>High </a:t>
            </a:r>
            <a:r>
              <a:rPr lang="en-US" altLang="zh-TW" dirty="0" smtClean="0"/>
              <a:t>percentage UL TXOP means heavily MU UL loaded BSS</a:t>
            </a:r>
          </a:p>
          <a:p>
            <a:pPr lvl="1"/>
            <a:r>
              <a:rPr lang="en-US" altLang="zh-TW" dirty="0" smtClean="0"/>
              <a:t>Illustration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334000"/>
            <a:ext cx="4876800" cy="134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11ax MU BSS Load Element Contents(4/4)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altLang="zh-TW" i="1" dirty="0" smtClean="0">
                <a:solidFill>
                  <a:srgbClr val="0000FF"/>
                </a:solidFill>
              </a:rPr>
              <a:t>3. Load report of MU TXOPs</a:t>
            </a:r>
          </a:p>
          <a:p>
            <a:pPr lvl="1"/>
            <a:r>
              <a:rPr lang="en-US" altLang="zh-TW" dirty="0" smtClean="0"/>
              <a:t>Underutilization percentage over space &amp; frequency</a:t>
            </a:r>
          </a:p>
          <a:p>
            <a:pPr lvl="2"/>
            <a:r>
              <a:rPr lang="en-US" altLang="zh-TW" dirty="0" smtClean="0"/>
              <a:t>Information of available </a:t>
            </a:r>
            <a:r>
              <a:rPr lang="en-US" altLang="zh-TW" dirty="0" smtClean="0"/>
              <a:t>BW and SS</a:t>
            </a:r>
          </a:p>
          <a:p>
            <a:pPr lvl="3"/>
            <a:r>
              <a:rPr lang="en-US" altLang="zh-TW" dirty="0" smtClean="0"/>
              <a:t>Interfered and used RUs shall not be included</a:t>
            </a:r>
          </a:p>
          <a:p>
            <a:pPr lvl="2"/>
            <a:r>
              <a:rPr lang="en-US" altLang="zh-TW" dirty="0" smtClean="0"/>
              <a:t>Separate DL &amp; UL reports</a:t>
            </a:r>
          </a:p>
          <a:p>
            <a:pPr lvl="1"/>
            <a:r>
              <a:rPr lang="en-US" altLang="zh-TW" dirty="0" smtClean="0"/>
              <a:t>Report BW</a:t>
            </a:r>
          </a:p>
          <a:p>
            <a:pPr lvl="2"/>
            <a:r>
              <a:rPr lang="en-US" altLang="zh-TW" dirty="0" smtClean="0"/>
              <a:t>Reports of per 20 MHz BW</a:t>
            </a:r>
          </a:p>
          <a:p>
            <a:pPr lvl="1"/>
            <a:r>
              <a:rPr lang="en-US" altLang="zh-TW" dirty="0" smtClean="0"/>
              <a:t>Underutilization percentage formula (MU DL example)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1686" y="6475413"/>
            <a:ext cx="16222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514600"/>
            <a:ext cx="2709862" cy="164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800600" y="5486400"/>
            <a:ext cx="4038600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 smtClean="0">
                <a:solidFill>
                  <a:sysClr val="windowText" lastClr="000000"/>
                </a:solidFill>
                <a:cs typeface="Times New Roman" pitchFamily="18" charset="0"/>
              </a:rPr>
              <a:t>N</a:t>
            </a:r>
            <a:r>
              <a:rPr lang="en-US" i="1" kern="0" baseline="-25000" dirty="0" smtClean="0">
                <a:solidFill>
                  <a:sysClr val="windowText" lastClr="000000"/>
                </a:solidFill>
                <a:cs typeface="Times New Roman" pitchFamily="18" charset="0"/>
              </a:rPr>
              <a:t>max_SS</a:t>
            </a:r>
            <a:r>
              <a:rPr lang="en-US" i="1" kern="0" dirty="0" smtClean="0">
                <a:solidFill>
                  <a:sysClr val="windowText" lastClr="000000"/>
                </a:solidFill>
                <a:cs typeface="Times New Roman" pitchFamily="18" charset="0"/>
              </a:rPr>
              <a:t>: Max supported spatial stream</a:t>
            </a:r>
            <a:endParaRPr kumimoji="0" lang="en-US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RU</a:t>
            </a:r>
            <a:r>
              <a:rPr kumimoji="0" lang="en-US" b="0" i="1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Busy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Occupied RU weight(Used or interfered)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RU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max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RU weight of the available BW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 err="1" smtClean="0">
                <a:solidFill>
                  <a:sysClr val="windowText" lastClr="000000"/>
                </a:solidFill>
                <a:cs typeface="Times New Roman" pitchFamily="18" charset="0"/>
              </a:rPr>
              <a:t>T</a:t>
            </a:r>
            <a:r>
              <a:rPr lang="en-US" i="1" kern="0" baseline="-25000" dirty="0" err="1" smtClean="0">
                <a:solidFill>
                  <a:sysClr val="windowText" lastClr="000000"/>
                </a:solidFill>
                <a:cs typeface="Times New Roman" pitchFamily="18" charset="0"/>
              </a:rPr>
              <a:t>Busy</a:t>
            </a:r>
            <a:r>
              <a:rPr lang="en-US" i="1" kern="0" baseline="-25000" dirty="0" smtClean="0">
                <a:solidFill>
                  <a:sysClr val="windowText" lastClr="000000"/>
                </a:solidFill>
                <a:cs typeface="Times New Roman" pitchFamily="18" charset="0"/>
              </a:rPr>
              <a:t>(MUDL)</a:t>
            </a:r>
            <a:r>
              <a:rPr lang="en-US" i="1" kern="0" dirty="0" smtClean="0">
                <a:solidFill>
                  <a:sysClr val="windowText" lastClr="000000"/>
                </a:solidFill>
                <a:cs typeface="Times New Roman" pitchFamily="18" charset="0"/>
              </a:rPr>
              <a:t>: Time of busy period for MU </a:t>
            </a:r>
            <a:r>
              <a:rPr lang="en-US" i="1" kern="0" dirty="0" smtClean="0">
                <a:solidFill>
                  <a:sysClr val="windowText" lastClr="000000"/>
                </a:solidFill>
                <a:cs typeface="Times New Roman" pitchFamily="18" charset="0"/>
              </a:rPr>
              <a:t>DL (MU DL TXOP)</a:t>
            </a:r>
            <a:endParaRPr kumimoji="0" lang="en-US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04800" y="4648200"/>
          <a:ext cx="5318125" cy="985838"/>
        </p:xfrm>
        <a:graphic>
          <a:graphicData uri="http://schemas.openxmlformats.org/presentationml/2006/ole">
            <p:oleObj spid="_x0000_s6146" name="公式" r:id="rId4" imgW="4457520" imgH="825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11ax MU BSS Load Information Element (1/2)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90500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Define a new BSS Load information element for 11ax</a:t>
            </a:r>
          </a:p>
          <a:p>
            <a:r>
              <a:rPr lang="en-US" altLang="zh-TW" dirty="0" smtClean="0"/>
              <a:t>For UL/DL underutilization</a:t>
            </a:r>
          </a:p>
          <a:p>
            <a:pPr lvl="1"/>
            <a:r>
              <a:rPr lang="en-US" altLang="zh-TW" dirty="0" smtClean="0"/>
              <a:t>Variable length dependent on the channel bandwidth</a:t>
            </a:r>
          </a:p>
          <a:p>
            <a:r>
              <a:rPr lang="en-US" altLang="zh-TW" dirty="0" smtClean="0"/>
              <a:t>Optional </a:t>
            </a:r>
            <a:r>
              <a:rPr lang="en-US" altLang="zh-TW" dirty="0" err="1" smtClean="0"/>
              <a:t>subelements</a:t>
            </a:r>
            <a:r>
              <a:rPr lang="en-US" altLang="zh-TW" dirty="0" smtClean="0"/>
              <a:t> carry active STA counts and legacy BSS load </a:t>
            </a:r>
            <a:r>
              <a:rPr lang="en-US" altLang="zh-TW" dirty="0" smtClean="0"/>
              <a:t>IEs (defined in next page)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0"/>
            <a:ext cx="8305800" cy="2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129174</TotalTime>
  <Words>1117</Words>
  <Application>Microsoft Office PowerPoint</Application>
  <PresentationFormat>On-screen Show (4:3)</PresentationFormat>
  <Paragraphs>218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802-11-Submission</vt:lpstr>
      <vt:lpstr>Microsoft Office Word 97 - 2003 Document</vt:lpstr>
      <vt:lpstr>公式</vt:lpstr>
      <vt:lpstr>BSS Load Information Element for 11ax</vt:lpstr>
      <vt:lpstr>11ax D1.0 CID of BSS Load</vt:lpstr>
      <vt:lpstr>Summary</vt:lpstr>
      <vt:lpstr>11ax MU BSS Load Element </vt:lpstr>
      <vt:lpstr>11ax MU BSS Load Element Contents(1/4)</vt:lpstr>
      <vt:lpstr>11ax MU BSS Load Element Contents(2/4)</vt:lpstr>
      <vt:lpstr>11ax MU BSS Load Element Contents(3/4)</vt:lpstr>
      <vt:lpstr>11ax MU BSS Load Element Contents(4/4)</vt:lpstr>
      <vt:lpstr>11ax MU BSS Load Information Element (1/2)</vt:lpstr>
      <vt:lpstr>11ax MU BSS Load Information Element (2/2)</vt:lpstr>
      <vt:lpstr>Straw poll 1</vt:lpstr>
      <vt:lpstr>Straw poll 2</vt:lpstr>
      <vt:lpstr>References</vt:lpstr>
      <vt:lpstr>backup</vt:lpstr>
      <vt:lpstr>Underutilization Percentage RU Weights</vt:lpstr>
      <vt:lpstr>MU UL/DL Time Definitions</vt:lpstr>
      <vt:lpstr>Legacy BSS Load IEs</vt:lpstr>
      <vt:lpstr>dot11ChannelUtilizationBeaconIntervals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mtk02307</cp:lastModifiedBy>
  <cp:revision>1636</cp:revision>
  <cp:lastPrinted>1998-02-10T13:28:06Z</cp:lastPrinted>
  <dcterms:created xsi:type="dcterms:W3CDTF">2007-05-21T21:00:37Z</dcterms:created>
  <dcterms:modified xsi:type="dcterms:W3CDTF">2017-03-15T07:29:16Z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