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32"/>
  </p:notesMasterIdLst>
  <p:handoutMasterIdLst>
    <p:handoutMasterId r:id="rId33"/>
  </p:handoutMasterIdLst>
  <p:sldIdLst>
    <p:sldId id="256" r:id="rId7"/>
    <p:sldId id="265" r:id="rId8"/>
    <p:sldId id="339" r:id="rId9"/>
    <p:sldId id="297" r:id="rId10"/>
    <p:sldId id="332" r:id="rId11"/>
    <p:sldId id="317" r:id="rId12"/>
    <p:sldId id="315" r:id="rId13"/>
    <p:sldId id="316" r:id="rId14"/>
    <p:sldId id="336" r:id="rId15"/>
    <p:sldId id="318" r:id="rId16"/>
    <p:sldId id="325" r:id="rId17"/>
    <p:sldId id="335" r:id="rId18"/>
    <p:sldId id="319" r:id="rId19"/>
    <p:sldId id="330" r:id="rId20"/>
    <p:sldId id="321" r:id="rId21"/>
    <p:sldId id="337" r:id="rId22"/>
    <p:sldId id="322" r:id="rId23"/>
    <p:sldId id="331" r:id="rId24"/>
    <p:sldId id="334" r:id="rId25"/>
    <p:sldId id="324" r:id="rId26"/>
    <p:sldId id="326" r:id="rId27"/>
    <p:sldId id="333" r:id="rId28"/>
    <p:sldId id="338" r:id="rId29"/>
    <p:sldId id="340" r:id="rId30"/>
    <p:sldId id="313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 Göransson" initials="BG" lastIdx="4" clrIdx="0">
    <p:extLst>
      <p:ext uri="{19B8F6BF-5375-455C-9EA6-DF929625EA0E}">
        <p15:presenceInfo xmlns:p15="http://schemas.microsoft.com/office/powerpoint/2012/main" userId="S-1-5-21-1538607324-3213881460-940295383-480968" providerId="AD"/>
      </p:ext>
    </p:extLst>
  </p:cmAuthor>
  <p:cmAuthor id="2" name="Dzevdan Kapetanovic" initials="DK" lastIdx="2" clrIdx="1">
    <p:extLst>
      <p:ext uri="{19B8F6BF-5375-455C-9EA6-DF929625EA0E}">
        <p15:presenceInfo xmlns:p15="http://schemas.microsoft.com/office/powerpoint/2012/main" userId="S-1-5-21-1538607324-3213881460-940295383-388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280" autoAdjust="0"/>
  </p:normalViewPr>
  <p:slideViewPr>
    <p:cSldViewPr>
      <p:cViewPr varScale="1">
        <p:scale>
          <a:sx n="153" d="100"/>
          <a:sy n="153" d="100"/>
        </p:scale>
        <p:origin x="1956" y="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694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496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802.11-17/0064r1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802.11-17/0064r1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802.11-17/0276r1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Training Protocols for DL MU-MIMO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63901"/>
              </p:ext>
            </p:extLst>
          </p:nvPr>
        </p:nvGraphicFramePr>
        <p:xfrm>
          <a:off x="520700" y="2419350"/>
          <a:ext cx="7905750" cy="33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Document" r:id="rId4" imgW="8248187" imgH="3488311" progId="Word.Document.8">
                  <p:embed/>
                </p:oleObj>
              </mc:Choice>
              <mc:Fallback>
                <p:oleObj name="Document" r:id="rId4" imgW="8248187" imgH="3488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19350"/>
                        <a:ext cx="7905750" cy="334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in </a:t>
            </a:r>
            <a:r>
              <a:rPr lang="sv-SE" sz="1800" dirty="0" err="1"/>
              <a:t>each</a:t>
            </a:r>
            <a:r>
              <a:rPr lang="sv-SE" sz="1800" dirty="0"/>
              <a:t> </a:t>
            </a:r>
            <a:r>
              <a:rPr lang="sv-SE" sz="1800" dirty="0" err="1"/>
              <a:t>reported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219158" y="3649639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706630" y="24725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494487" y="2946622"/>
            <a:ext cx="1611612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645682" y="3207687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236471" y="3086470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384769" y="3211449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2472824" y="3233933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2676527" y="3076970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68899" y="250017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>
            <a:off x="2212105" y="4428248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206610" y="472711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2559155" y="470573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1655648" y="471190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563887" y="3537611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77" name="Straight Arrow Connector 76"/>
          <p:cNvCxnSpPr/>
          <p:nvPr/>
        </p:nvCxnSpPr>
        <p:spPr bwMode="auto">
          <a:xfrm>
            <a:off x="6054622" y="3670365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542094" y="24932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329951" y="2967348"/>
            <a:ext cx="1611612" cy="634470"/>
            <a:chOff x="1736253" y="3212975"/>
            <a:chExt cx="1611612" cy="634470"/>
          </a:xfrm>
        </p:grpSpPr>
        <p:sp>
          <p:nvSpPr>
            <p:cNvPr id="80" name="TextBox 79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2" name="Straight Connector 81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3" name="Oval 82"/>
          <p:cNvSpPr/>
          <p:nvPr/>
        </p:nvSpPr>
        <p:spPr bwMode="auto">
          <a:xfrm rot="14550990" flipV="1">
            <a:off x="5435362" y="3220064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 rot="20086774" flipV="1">
            <a:off x="6071935" y="3107196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 rot="17127277" flipV="1">
            <a:off x="6220233" y="3232175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 rot="14709829" flipV="1">
            <a:off x="6308288" y="3254659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2496290" flipV="1">
            <a:off x="6511991" y="3097696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04363" y="25209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6047569" y="44489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6042074" y="47478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6394619" y="47264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5491112" y="4732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7747981" y="3553290"/>
            <a:ext cx="1075599" cy="2625541"/>
            <a:chOff x="3563887" y="2388212"/>
            <a:chExt cx="1075599" cy="2625541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04" name="Straight Arrow Connector 103"/>
            <p:cNvCxnSpPr>
              <a:cxnSpLocks/>
              <a:stCxn id="102" idx="0"/>
            </p:cNvCxnSpPr>
            <p:nvPr/>
          </p:nvCxnSpPr>
          <p:spPr bwMode="auto">
            <a:xfrm flipH="1" flipV="1">
              <a:off x="4101686" y="2388212"/>
              <a:ext cx="1" cy="20400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Connector 104"/>
            <p:cNvCxnSpPr>
              <a:stCxn id="102" idx="0"/>
              <a:endCxn id="102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Oval 72"/>
          <p:cNvSpPr/>
          <p:nvPr/>
        </p:nvSpPr>
        <p:spPr bwMode="auto">
          <a:xfrm rot="18114002">
            <a:off x="7789726" y="586153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 rot="17127277" flipV="1">
            <a:off x="3886653" y="3155954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 rot="14550990" flipV="1">
            <a:off x="7962688" y="3143548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77613" y="248792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982354" y="2510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925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78" grpId="0"/>
      <p:bldP spid="83" grpId="0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88" grpId="0"/>
      <p:bldP spid="90" grpId="0" animBg="1"/>
      <p:bldP spid="95" grpId="0" animBg="1"/>
      <p:bldP spid="96" grpId="0" animBg="1"/>
      <p:bldP spid="73" grpId="0" animBg="1"/>
      <p:bldP spid="74" grpId="0" animBg="1"/>
      <p:bldP spid="75" grpId="0" animBg="1"/>
      <p:bldP spid="7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joint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polls</a:t>
            </a:r>
            <a:r>
              <a:rPr lang="sv-SE" sz="1800" dirty="0"/>
              <a:t> for CSI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2&amp;3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29959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4209" y="2455528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5927" y="2449056"/>
            <a:ext cx="1280774" cy="2572293"/>
            <a:chOff x="1494487" y="2425948"/>
            <a:chExt cx="1280774" cy="2572293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119" name="Oval 118"/>
          <p:cNvSpPr/>
          <p:nvPr/>
        </p:nvSpPr>
        <p:spPr bwMode="auto">
          <a:xfrm rot="14550990" flipV="1">
            <a:off x="6679866" y="3235099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5840872" y="317850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8189756" y="3140940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896894" y="2455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214256" y="24521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593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19" grpId="0" animBg="1"/>
      <p:bldP spid="1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awaits</a:t>
            </a:r>
            <a:r>
              <a:rPr lang="sv-SE" sz="1800" dirty="0"/>
              <a:t> CSI </a:t>
            </a:r>
            <a:r>
              <a:rPr lang="sv-SE" sz="1800" dirty="0" err="1"/>
              <a:t>according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2&amp;3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350674" y="3548732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87186" y="3563107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4684160" y="3202738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6336290" y="3227283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3640" y="2534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80165" y="2538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868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20" grpId="0" animBg="1"/>
      <p:bldP spid="122" grpId="0" animBg="1"/>
      <p:bldP spid="81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3284984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773" y="1676464"/>
            <a:ext cx="8118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 for 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MU-MIMO STAs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2687" y="2361893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10057" y="3088585"/>
            <a:ext cx="734731" cy="576064"/>
            <a:chOff x="899592" y="3501008"/>
            <a:chExt cx="734731" cy="576064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70" name="Straight Connector 69"/>
          <p:cNvCxnSpPr>
            <a:cxnSpLocks/>
            <a:stCxn id="123" idx="3"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25878" y="2755660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cxnSpLocks/>
          </p:cNvCxnSpPr>
          <p:nvPr/>
        </p:nvCxnSpPr>
        <p:spPr bwMode="auto">
          <a:xfrm flipV="1">
            <a:off x="811029" y="2755661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49557" y="235990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606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95086"/>
            <a:ext cx="5413344" cy="375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303157" y="4479059"/>
            <a:ext cx="1572020" cy="516027"/>
            <a:chOff x="1542121" y="5806350"/>
            <a:chExt cx="1572020" cy="516027"/>
          </a:xfrm>
        </p:grpSpPr>
        <p:sp>
          <p:nvSpPr>
            <p:cNvPr id="54" name="TextBox 53"/>
            <p:cNvSpPr txBox="1"/>
            <p:nvPr/>
          </p:nvSpPr>
          <p:spPr>
            <a:xfrm>
              <a:off x="1542121" y="5895242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645963" y="5811397"/>
              <a:ext cx="1468178" cy="5109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/>
            <p:cNvCxnSpPr>
              <a:cxnSpLocks/>
              <a:stCxn id="55" idx="0"/>
              <a:endCxn id="55" idx="2"/>
            </p:cNvCxnSpPr>
            <p:nvPr/>
          </p:nvCxnSpPr>
          <p:spPr bwMode="auto">
            <a:xfrm>
              <a:off x="2380052" y="5811397"/>
              <a:ext cx="0" cy="5109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 rot="13588508">
              <a:off x="1770479" y="6039149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54027" y="580635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9857" y="26802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4155" y="3408932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978886" y="3696964"/>
            <a:ext cx="5321306" cy="200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359976" y="3076007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845127" y="3076008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653621" y="3140968"/>
            <a:ext cx="3055111" cy="50596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3655" y="26802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83850"/>
            <a:ext cx="5413344" cy="257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99835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09857" y="2680254"/>
            <a:ext cx="8868035" cy="1304742"/>
            <a:chOff x="103227" y="2819209"/>
            <a:chExt cx="8868035" cy="1304742"/>
          </a:xfrm>
        </p:grpSpPr>
        <p:sp>
          <p:nvSpPr>
            <p:cNvPr id="8" name="TextBox 7"/>
            <p:cNvSpPr txBox="1"/>
            <p:nvPr/>
          </p:nvSpPr>
          <p:spPr>
            <a:xfrm>
              <a:off x="103227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7525" y="3547887"/>
              <a:ext cx="734731" cy="576064"/>
              <a:chOff x="899592" y="3501008"/>
              <a:chExt cx="734731" cy="57606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2" name="Straight Connector 11"/>
            <p:cNvCxnSpPr>
              <a:cxnSpLocks/>
              <a:stCxn id="65" idx="3"/>
            </p:cNvCxnSpPr>
            <p:nvPr/>
          </p:nvCxnSpPr>
          <p:spPr bwMode="auto">
            <a:xfrm>
              <a:off x="972256" y="3835919"/>
              <a:ext cx="7999006" cy="189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53346" y="3214962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838497" y="3214963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77025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1490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2"/>
            <a:ext cx="7770813" cy="5171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polls</a:t>
            </a:r>
            <a:r>
              <a:rPr lang="sv-SE" sz="1800" dirty="0"/>
              <a:t> </a:t>
            </a:r>
            <a:r>
              <a:rPr lang="sv-SE" sz="1800" dirty="0" err="1"/>
              <a:t>each</a:t>
            </a:r>
            <a:r>
              <a:rPr lang="sv-SE" sz="1800" dirty="0"/>
              <a:t> STA to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121922" y="3248808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3913228" y="2952892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3924674" y="3064785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072972" y="3189764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161027" y="3212248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364730" y="3055285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86137" y="456656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189979" y="4482716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3924068" y="4482716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314495" y="4710468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3939717" y="475706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256152" y="4726169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3929480" y="3596476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250035" y="319038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280774" cy="2572293"/>
            <a:chOff x="1494487" y="2425948"/>
            <a:chExt cx="1280774" cy="2572293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372373" y="24259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67199" y="2425948"/>
            <a:ext cx="1280774" cy="3774076"/>
            <a:chOff x="5267199" y="2425948"/>
            <a:chExt cx="1280774" cy="3774076"/>
          </a:xfrm>
        </p:grpSpPr>
        <p:cxnSp>
          <p:nvCxnSpPr>
            <p:cNvPr id="20" name="Straight Arrow Connector 19"/>
            <p:cNvCxnSpPr>
              <a:cxnSpLocks/>
            </p:cNvCxnSpPr>
            <p:nvPr/>
          </p:nvCxnSpPr>
          <p:spPr bwMode="auto">
            <a:xfrm>
              <a:off x="5828951" y="3610205"/>
              <a:ext cx="28312" cy="25898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87" name="Group 86"/>
            <p:cNvGrpSpPr/>
            <p:nvPr/>
          </p:nvGrpSpPr>
          <p:grpSpPr>
            <a:xfrm>
              <a:off x="5267199" y="2961537"/>
              <a:ext cx="1280774" cy="579503"/>
              <a:chOff x="1736253" y="3212975"/>
              <a:chExt cx="1611612" cy="579503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90" name="Straight Connector 89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1" name="TextBox 100"/>
            <p:cNvSpPr txBox="1"/>
            <p:nvPr/>
          </p:nvSpPr>
          <p:spPr>
            <a:xfrm>
              <a:off x="5952735" y="305678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03" name="Oval 102"/>
            <p:cNvSpPr/>
            <p:nvPr/>
          </p:nvSpPr>
          <p:spPr bwMode="auto">
            <a:xfrm rot="14709829" flipV="1">
              <a:off x="5288000" y="3210000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07634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070241" y="32610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7861547" y="2965114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7872993" y="3077007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8021291" y="3201986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8109346" y="3224470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8313049" y="3067507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041620" y="574031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45462" y="565647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7879551" y="565647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7269978" y="588422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7895200" y="593081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8211635" y="589992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7861547" y="3642200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7320692" y="24381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7212354" y="32088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84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398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transmits</a:t>
            </a:r>
            <a:r>
              <a:rPr lang="sv-SE" sz="1800" dirty="0"/>
              <a:t> a joint </a:t>
            </a:r>
            <a:r>
              <a:rPr lang="sv-SE" sz="1800" dirty="0" err="1"/>
              <a:t>poll</a:t>
            </a:r>
            <a:r>
              <a:rPr lang="sv-SE" sz="1800" dirty="0"/>
              <a:t>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polls</a:t>
            </a:r>
            <a:r>
              <a:rPr lang="sv-SE" sz="1800" dirty="0"/>
              <a:t>),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517808" cy="2543481"/>
            <a:chOff x="1494487" y="2425948"/>
            <a:chExt cx="1517808" cy="2543481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57322" y="242594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2&amp;3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293916" y="2423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209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No </a:t>
            </a:r>
            <a:r>
              <a:rPr lang="sv-SE" sz="1800" dirty="0" err="1"/>
              <a:t>polling</a:t>
            </a:r>
            <a:r>
              <a:rPr lang="sv-SE" sz="1800" dirty="0"/>
              <a:t> </a:t>
            </a:r>
            <a:r>
              <a:rPr lang="sv-SE" sz="1800" dirty="0" err="1"/>
              <a:t>due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 (SLS)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980440" y="3261124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2771746" y="2965208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783192" y="3077101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931490" y="3202080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019545" y="3224564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223248" y="3067601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44655" y="45788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048497" y="449503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2782586" y="449503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2173013" y="472278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2798235" y="476937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3114670" y="473848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2787998" y="3608792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2108553" y="3202698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30891" y="24382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22094" y="32611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5913400" y="29652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5924846" y="30771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6073144" y="32020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6161199" y="32245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6364902" y="30676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93473" y="57404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197315" y="56565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5931404" y="56565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5321831" y="58843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5947053" y="59309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6263488" y="59000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5913400" y="36422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5364481" y="24411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5264207" y="32089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2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(at the AP) for proper user pairing and digital precoding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Depending on the scenario, UL training may be more efficient (lower overhead etc.) than explicit (DL)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5G communities are adopting UL training for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65" y="2420888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8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328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AP </a:t>
            </a:r>
            <a:r>
              <a:rPr lang="sv-SE" sz="1800" dirty="0" err="1"/>
              <a:t>appends</a:t>
            </a:r>
            <a:r>
              <a:rPr lang="sv-SE" sz="1800" dirty="0"/>
              <a:t> BRP </a:t>
            </a:r>
            <a:r>
              <a:rPr lang="sv-SE" sz="1800" dirty="0" err="1"/>
              <a:t>field</a:t>
            </a:r>
            <a:r>
              <a:rPr lang="sv-SE" sz="1800" dirty="0"/>
              <a:t> </a:t>
            </a:r>
            <a:r>
              <a:rPr lang="sv-SE" sz="1800" dirty="0" err="1"/>
              <a:t>after</a:t>
            </a:r>
            <a:r>
              <a:rPr lang="sv-SE" sz="1800" dirty="0"/>
              <a:t> DTI in MU-MIMO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 err="1"/>
              <a:t>Polling</a:t>
            </a:r>
            <a:r>
              <a:rPr lang="sv-SE" sz="1400" dirty="0"/>
              <a:t> </a:t>
            </a:r>
            <a:r>
              <a:rPr lang="sv-SE" sz="1400" dirty="0" err="1"/>
              <a:t>could</a:t>
            </a:r>
            <a:r>
              <a:rPr lang="sv-SE" sz="1400" dirty="0"/>
              <a:t> be </a:t>
            </a:r>
            <a:r>
              <a:rPr lang="sv-SE" sz="1400" dirty="0" err="1"/>
              <a:t>replaced</a:t>
            </a:r>
            <a:r>
              <a:rPr lang="sv-SE" sz="1400" dirty="0"/>
              <a:t> by </a:t>
            </a:r>
            <a:r>
              <a:rPr lang="sv-SE" sz="1400" dirty="0" err="1"/>
              <a:t>scheduling</a:t>
            </a:r>
            <a:r>
              <a:rPr lang="sv-SE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29959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3858" y="2443306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30139" y="2458238"/>
            <a:ext cx="1280774" cy="3755501"/>
            <a:chOff x="1494487" y="2425948"/>
            <a:chExt cx="1280774" cy="3755501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70395" y="3634707"/>
              <a:ext cx="34227" cy="25467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3" name="Oval 112"/>
            <p:cNvSpPr/>
            <p:nvPr/>
          </p:nvSpPr>
          <p:spPr bwMode="auto">
            <a:xfrm rot="14633575" flipV="1">
              <a:off x="1546915" y="3199559"/>
              <a:ext cx="534192" cy="82929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02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53" y="1706972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appends</a:t>
            </a:r>
            <a:r>
              <a:rPr lang="sv-SE" sz="1800" dirty="0"/>
              <a:t> a ”BRP </a:t>
            </a:r>
            <a:r>
              <a:rPr lang="sv-SE" sz="1800" dirty="0" err="1"/>
              <a:t>poll</a:t>
            </a:r>
            <a:r>
              <a:rPr lang="sv-SE" sz="1800" dirty="0"/>
              <a:t>” </a:t>
            </a:r>
            <a:r>
              <a:rPr lang="sv-SE" sz="1800" dirty="0" err="1"/>
              <a:t>field</a:t>
            </a:r>
            <a:r>
              <a:rPr lang="sv-SE" sz="1800" dirty="0"/>
              <a:t> </a:t>
            </a:r>
            <a:r>
              <a:rPr lang="sv-SE" sz="1800" dirty="0" err="1"/>
              <a:t>after</a:t>
            </a:r>
            <a:r>
              <a:rPr lang="sv-SE" sz="1800" dirty="0"/>
              <a:t> DTI in MU-MIMO packet </a:t>
            </a:r>
            <a:r>
              <a:rPr lang="sv-SE" sz="1800" dirty="0" err="1"/>
              <a:t>transmits</a:t>
            </a:r>
            <a:r>
              <a:rPr lang="sv-SE" sz="1800" dirty="0"/>
              <a:t> a joint </a:t>
            </a:r>
            <a:r>
              <a:rPr lang="sv-SE" sz="1800" dirty="0" err="1"/>
              <a:t>poll</a:t>
            </a:r>
            <a:r>
              <a:rPr lang="sv-SE" sz="1800" dirty="0"/>
              <a:t>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919" y="253856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6289" y="3265259"/>
            <a:ext cx="734731" cy="576064"/>
            <a:chOff x="899592" y="3501008"/>
            <a:chExt cx="734731" cy="57606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12" name="Straight Connector 11"/>
          <p:cNvCxnSpPr>
            <a:cxnSpLocks/>
            <a:stCxn id="65" idx="3"/>
          </p:cNvCxnSpPr>
          <p:nvPr/>
        </p:nvCxnSpPr>
        <p:spPr bwMode="auto">
          <a:xfrm>
            <a:off x="891020" y="3553291"/>
            <a:ext cx="8238672" cy="80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2110" y="2932334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 flipV="1">
            <a:off x="757261" y="2932335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95789" y="2536581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946622"/>
            <a:ext cx="1517808" cy="2022807"/>
            <a:chOff x="1494487" y="2946622"/>
            <a:chExt cx="1517808" cy="2022807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372586" y="24158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1527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UL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2650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Significantly less training overhead (for same channel information) in many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Faster access to CSI estimates =&gt; more time for data transmission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no CSI feedback and quantization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directly estimates digital CEF (no STA feedback needed)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120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Reflections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Thoughts</a:t>
            </a:r>
            <a:r>
              <a:rPr lang="sv-SE" dirty="0"/>
              <a:t> on the </a:t>
            </a:r>
            <a:r>
              <a:rPr lang="sv-SE" dirty="0" err="1"/>
              <a:t>presented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?</a:t>
            </a:r>
          </a:p>
          <a:p>
            <a:pPr marL="0" indent="0"/>
            <a:endParaRPr lang="sv-SE" dirty="0"/>
          </a:p>
          <a:p>
            <a:pPr marL="0" indent="0"/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support </a:t>
            </a:r>
            <a:r>
              <a:rPr lang="sv-SE" dirty="0" err="1"/>
              <a:t>including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mechanisms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the 11ay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If so,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ones</a:t>
            </a:r>
            <a:r>
              <a:rPr lang="sv-SE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680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802.11-17/0067r1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4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this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present different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principle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is DL </a:t>
            </a:r>
            <a:r>
              <a:rPr lang="sv-SE" dirty="0" err="1"/>
              <a:t>based</a:t>
            </a:r>
            <a:r>
              <a:rPr lang="sv-SE" dirty="0"/>
              <a:t> and the </a:t>
            </a:r>
            <a:r>
              <a:rPr lang="sv-SE" dirty="0" err="1"/>
              <a:t>other</a:t>
            </a:r>
            <a:r>
              <a:rPr lang="sv-SE" dirty="0"/>
              <a:t> UL </a:t>
            </a:r>
            <a:r>
              <a:rPr lang="sv-SE" dirty="0" err="1"/>
              <a:t>based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methods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principles</a:t>
            </a:r>
            <a:r>
              <a:rPr lang="sv-SE" dirty="0"/>
              <a:t> from 11ad/</a:t>
            </a:r>
            <a:r>
              <a:rPr lang="sv-SE" dirty="0" err="1"/>
              <a:t>ay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Feedback is </a:t>
            </a:r>
            <a:r>
              <a:rPr lang="sv-SE" dirty="0" err="1"/>
              <a:t>appreciated</a:t>
            </a:r>
            <a:r>
              <a:rPr lang="sv-SE" dirty="0"/>
              <a:t> - </a:t>
            </a:r>
            <a:r>
              <a:rPr lang="sv-SE" dirty="0" err="1"/>
              <a:t>how</a:t>
            </a:r>
            <a:r>
              <a:rPr lang="sv-SE" dirty="0"/>
              <a:t> do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proceed</a:t>
            </a:r>
            <a:r>
              <a:rPr lang="sv-SE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0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1594240" y="2122166"/>
            <a:ext cx="5290641" cy="662997"/>
            <a:chOff x="867836" y="2330514"/>
            <a:chExt cx="5290641" cy="662997"/>
          </a:xfrm>
        </p:grpSpPr>
        <p:grpSp>
          <p:nvGrpSpPr>
            <p:cNvPr id="9" name="Group 8"/>
            <p:cNvGrpSpPr/>
            <p:nvPr/>
          </p:nvGrpSpPr>
          <p:grpSpPr>
            <a:xfrm>
              <a:off x="3131840" y="2373982"/>
              <a:ext cx="936104" cy="576064"/>
              <a:chOff x="827584" y="2492896"/>
              <a:chExt cx="936104" cy="576064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06133" y="2550095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17" name="TextBox 16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" name="Straight Connector 2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2" name="Right Brace 4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blipFill>
                  <a:blip r:embed="rId2"/>
                  <a:stretch>
                    <a:fillRect l="-6436" t="-28889" r="-12376" b="-5111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8" name="Left Brace 47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blipFill>
                  <a:blip r:embed="rId3"/>
                  <a:stretch>
                    <a:fillRect l="-5603" t="-26087" r="-9914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1511131" y="3402101"/>
            <a:ext cx="5375345" cy="662997"/>
            <a:chOff x="867836" y="2330514"/>
            <a:chExt cx="5375345" cy="662997"/>
          </a:xfrm>
        </p:grpSpPr>
        <p:grpSp>
          <p:nvGrpSpPr>
            <p:cNvPr id="60" name="Group 59"/>
            <p:cNvGrpSpPr/>
            <p:nvPr/>
          </p:nvGrpSpPr>
          <p:grpSpPr>
            <a:xfrm>
              <a:off x="3131840" y="2373982"/>
              <a:ext cx="953689" cy="576064"/>
              <a:chOff x="827584" y="2492896"/>
              <a:chExt cx="953689" cy="576064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solidFill>
                          <a:schemeClr val="tx1"/>
                        </a:solidFill>
                      </a:rPr>
                      <a:t>STA </a:t>
                    </a:r>
                    <a14:m>
                      <m:oMath xmlns:m="http://schemas.openxmlformats.org/officeDocument/2006/math"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a14:m>
                    <a:endParaRPr lang="sv-SE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9934" t="-10526" r="-3311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Group 6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69" name="TextBox 68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62" name="Right Brace 6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blipFill>
                  <a:blip r:embed="rId7"/>
                  <a:stretch>
                    <a:fillRect l="-6481" t="-28261" r="-10648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Left Brace 66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blipFill>
                  <a:blip r:embed="rId8"/>
                  <a:stretch>
                    <a:fillRect l="-5714" t="-25532" r="-8980" b="-48936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146469" y="4493172"/>
            <a:ext cx="90722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We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consider</a:t>
            </a:r>
            <a:r>
              <a:rPr lang="sv-SE" b="1" dirty="0">
                <a:solidFill>
                  <a:schemeClr val="tx1"/>
                </a:solidFill>
              </a:rPr>
              <a:t> a hybrid scenario (not </a:t>
            </a:r>
            <a:r>
              <a:rPr lang="sv-SE" b="1" dirty="0" err="1">
                <a:solidFill>
                  <a:schemeClr val="tx1"/>
                </a:solidFill>
              </a:rPr>
              <a:t>fully</a:t>
            </a:r>
            <a:r>
              <a:rPr lang="sv-SE" b="1" dirty="0">
                <a:solidFill>
                  <a:schemeClr val="tx1"/>
                </a:solidFill>
              </a:rPr>
              <a:t> digital)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Due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this</a:t>
            </a:r>
            <a:r>
              <a:rPr lang="sv-SE" b="1" dirty="0">
                <a:solidFill>
                  <a:schemeClr val="tx1"/>
                </a:solidFill>
              </a:rPr>
              <a:t>, </a:t>
            </a:r>
            <a:r>
              <a:rPr lang="sv-SE" b="1" dirty="0" err="1">
                <a:solidFill>
                  <a:schemeClr val="tx1"/>
                </a:solidFill>
              </a:rPr>
              <a:t>one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needs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find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good</a:t>
            </a:r>
            <a:r>
              <a:rPr lang="sv-SE" b="1" dirty="0">
                <a:solidFill>
                  <a:schemeClr val="tx1"/>
                </a:solidFill>
              </a:rPr>
              <a:t> analog </a:t>
            </a:r>
            <a:r>
              <a:rPr lang="sv-SE" b="1" dirty="0" err="1">
                <a:solidFill>
                  <a:schemeClr val="tx1"/>
                </a:solidFill>
              </a:rPr>
              <a:t>beams</a:t>
            </a:r>
            <a:r>
              <a:rPr lang="sv-SE" b="1" dirty="0">
                <a:solidFill>
                  <a:schemeClr val="tx1"/>
                </a:solidFill>
              </a:rPr>
              <a:t> (SLS, BRP, etc.)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before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doing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any</a:t>
            </a:r>
            <a:r>
              <a:rPr lang="sv-SE" b="1" dirty="0">
                <a:solidFill>
                  <a:schemeClr val="tx1"/>
                </a:solidFill>
              </a:rPr>
              <a:t> digital </a:t>
            </a: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The </a:t>
            </a:r>
            <a:r>
              <a:rPr lang="sv-SE" b="1" dirty="0" err="1">
                <a:solidFill>
                  <a:schemeClr val="tx1"/>
                </a:solidFill>
              </a:rPr>
              <a:t>proposed</a:t>
            </a:r>
            <a:r>
              <a:rPr lang="sv-SE" b="1" dirty="0">
                <a:solidFill>
                  <a:schemeClr val="tx1"/>
                </a:solidFill>
              </a:rPr>
              <a:t> UL </a:t>
            </a:r>
            <a:r>
              <a:rPr lang="sv-SE" b="1" dirty="0" err="1">
                <a:solidFill>
                  <a:schemeClr val="tx1"/>
                </a:solidFill>
              </a:rPr>
              <a:t>training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mechanism</a:t>
            </a:r>
            <a:r>
              <a:rPr lang="sv-SE" b="1" dirty="0">
                <a:solidFill>
                  <a:schemeClr val="tx1"/>
                </a:solidFill>
              </a:rPr>
              <a:t> is </a:t>
            </a:r>
            <a:r>
              <a:rPr lang="sv-SE" b="1" dirty="0" err="1">
                <a:solidFill>
                  <a:schemeClr val="tx1"/>
                </a:solidFill>
              </a:rPr>
              <a:t>useful</a:t>
            </a:r>
            <a:r>
              <a:rPr lang="sv-SE" b="1" dirty="0">
                <a:solidFill>
                  <a:schemeClr val="tx1"/>
                </a:solidFill>
              </a:rPr>
              <a:t> for the digital 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4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our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(for </a:t>
            </a:r>
            <a:r>
              <a:rPr lang="sv-SE" dirty="0" err="1"/>
              <a:t>simplicity</a:t>
            </a:r>
            <a:r>
              <a:rPr lang="sv-SE" dirty="0"/>
              <a:t>) </a:t>
            </a:r>
            <a:r>
              <a:rPr lang="sv-SE" dirty="0" err="1"/>
              <a:t>assume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AP has 2 RF </a:t>
            </a:r>
            <a:r>
              <a:rPr lang="sv-SE" dirty="0" err="1"/>
              <a:t>chains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Each</a:t>
            </a:r>
            <a:r>
              <a:rPr lang="sv-SE" dirty="0"/>
              <a:t> STA has 1 RF </a:t>
            </a:r>
            <a:r>
              <a:rPr lang="sv-SE" dirty="0" err="1"/>
              <a:t>chain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47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04" y="3068960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4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000" y="1706421"/>
            <a:ext cx="766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for MU-MIMO STAs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2687" y="2361893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10057" y="3088585"/>
            <a:ext cx="734731" cy="576064"/>
            <a:chOff x="899592" y="3501008"/>
            <a:chExt cx="734731" cy="576064"/>
          </a:xfrm>
        </p:grpSpPr>
        <p:sp>
          <p:nvSpPr>
            <p:cNvPr id="123" name="Rectangle 122"/>
            <p:cNvSpPr/>
            <p:nvPr/>
          </p:nvSpPr>
          <p:spPr bwMode="auto">
            <a:xfrm>
              <a:off x="899592" y="3501008"/>
              <a:ext cx="734731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977454" y="355820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AP</a:t>
              </a:r>
            </a:p>
          </p:txBody>
        </p:sp>
      </p:grpSp>
      <p:cxnSp>
        <p:nvCxnSpPr>
          <p:cNvPr id="70" name="Straight Connector 69"/>
          <p:cNvCxnSpPr>
            <a:cxnSpLocks/>
            <a:stCxn id="123" idx="3"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325878" y="2755660"/>
            <a:ext cx="0" cy="34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cxnSpLocks/>
          </p:cNvCxnSpPr>
          <p:nvPr/>
        </p:nvCxnSpPr>
        <p:spPr bwMode="auto">
          <a:xfrm flipV="1">
            <a:off x="811029" y="2755661"/>
            <a:ext cx="0" cy="3464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49557" y="235990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72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144914" y="4088897"/>
            <a:ext cx="8852583" cy="1174619"/>
            <a:chOff x="234080" y="4298131"/>
            <a:chExt cx="8852583" cy="1174619"/>
          </a:xfrm>
        </p:grpSpPr>
        <p:grpSp>
          <p:nvGrpSpPr>
            <p:cNvPr id="11" name="Group 10"/>
            <p:cNvGrpSpPr/>
            <p:nvPr/>
          </p:nvGrpSpPr>
          <p:grpSpPr>
            <a:xfrm>
              <a:off x="234080" y="4953886"/>
              <a:ext cx="741934" cy="518864"/>
              <a:chOff x="4986851" y="3068960"/>
              <a:chExt cx="741934" cy="518864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5004048" y="3068960"/>
                <a:ext cx="648072" cy="51886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986851" y="3126159"/>
                <a:ext cx="7419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STA</a:t>
                </a:r>
              </a:p>
            </p:txBody>
          </p:sp>
        </p:grpSp>
        <p:cxnSp>
          <p:nvCxnSpPr>
            <p:cNvPr id="13" name="Straight Connector 12"/>
            <p:cNvCxnSpPr>
              <a:cxnSpLocks/>
              <a:stCxn id="64" idx="3"/>
            </p:cNvCxnSpPr>
            <p:nvPr/>
          </p:nvCxnSpPr>
          <p:spPr bwMode="auto">
            <a:xfrm flipV="1">
              <a:off x="976014" y="5198236"/>
              <a:ext cx="8110649" cy="43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 flipV="1">
              <a:off x="575313" y="4646638"/>
              <a:ext cx="0" cy="3082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87680" y="429813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1392323" y="4688293"/>
              <a:ext cx="1572020" cy="516027"/>
              <a:chOff x="1542121" y="5806350"/>
              <a:chExt cx="1572020" cy="516027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645963" y="5811397"/>
                <a:ext cx="1468178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6" name="Straight Connector 55"/>
              <p:cNvCxnSpPr>
                <a:cxnSpLocks/>
                <a:stCxn id="55" idx="0"/>
                <a:endCxn id="55" idx="2"/>
              </p:cNvCxnSpPr>
              <p:nvPr/>
            </p:nvCxnSpPr>
            <p:spPr bwMode="auto">
              <a:xfrm>
                <a:off x="2380052" y="5811397"/>
                <a:ext cx="0" cy="51098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Oval 23"/>
              <p:cNvSpPr/>
              <p:nvPr/>
            </p:nvSpPr>
            <p:spPr bwMode="auto">
              <a:xfrm rot="13588508">
                <a:off x="1770479" y="6039149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rgbClr val="00B050"/>
                    </a:solidFill>
                  </a:rPr>
                  <a:t>2</a:t>
                </a: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109857" y="2680254"/>
            <a:ext cx="8868035" cy="1304742"/>
            <a:chOff x="103227" y="2819209"/>
            <a:chExt cx="8868035" cy="1304742"/>
          </a:xfrm>
        </p:grpSpPr>
        <p:sp>
          <p:nvSpPr>
            <p:cNvPr id="8" name="TextBox 7"/>
            <p:cNvSpPr txBox="1"/>
            <p:nvPr/>
          </p:nvSpPr>
          <p:spPr>
            <a:xfrm>
              <a:off x="103227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7525" y="3547887"/>
              <a:ext cx="734731" cy="576064"/>
              <a:chOff x="899592" y="3501008"/>
              <a:chExt cx="734731" cy="57606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2" name="Straight Connector 11"/>
            <p:cNvCxnSpPr>
              <a:cxnSpLocks/>
              <a:stCxn id="65" idx="3"/>
            </p:cNvCxnSpPr>
            <p:nvPr/>
          </p:nvCxnSpPr>
          <p:spPr bwMode="auto">
            <a:xfrm>
              <a:off x="972256" y="3835919"/>
              <a:ext cx="7999006" cy="189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53346" y="3214962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838497" y="3214963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1646992" y="3298883"/>
              <a:ext cx="3055111" cy="497672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7025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6177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09857" y="2680254"/>
            <a:ext cx="8868035" cy="1304742"/>
            <a:chOff x="103227" y="2819209"/>
            <a:chExt cx="8868035" cy="1304742"/>
          </a:xfrm>
        </p:grpSpPr>
        <p:sp>
          <p:nvSpPr>
            <p:cNvPr id="8" name="TextBox 7"/>
            <p:cNvSpPr txBox="1"/>
            <p:nvPr/>
          </p:nvSpPr>
          <p:spPr>
            <a:xfrm>
              <a:off x="103227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37525" y="3547887"/>
              <a:ext cx="734731" cy="576064"/>
              <a:chOff x="899592" y="3501008"/>
              <a:chExt cx="734731" cy="57606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cxnSp>
          <p:nvCxnSpPr>
            <p:cNvPr id="12" name="Straight Connector 11"/>
            <p:cNvCxnSpPr>
              <a:cxnSpLocks/>
              <a:stCxn id="65" idx="3"/>
            </p:cNvCxnSpPr>
            <p:nvPr/>
          </p:nvCxnSpPr>
          <p:spPr bwMode="auto">
            <a:xfrm>
              <a:off x="972256" y="3835919"/>
              <a:ext cx="7999006" cy="1895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53346" y="3214962"/>
              <a:ext cx="0" cy="3464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cxnSpLocks/>
            </p:cNvCxnSpPr>
            <p:nvPr/>
          </p:nvCxnSpPr>
          <p:spPr bwMode="auto">
            <a:xfrm flipV="1">
              <a:off x="838497" y="3214963"/>
              <a:ext cx="0" cy="34643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77025" y="2819209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816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65501-CF3D-4934-8919-4CD38DCA117A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fb4050a4-637c-4513-a9e2-f3546918e5c9"/>
    <ds:schemaRef ds:uri="http://purl.org/dc/dcmitype/"/>
    <ds:schemaRef ds:uri="http://www.w3.org/XML/1998/namespace"/>
    <ds:schemaRef ds:uri="08b2df90-05d3-4030-90d4-c9feeb4a1cd9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10440</TotalTime>
  <Words>1076</Words>
  <Application>Microsoft Office PowerPoint</Application>
  <PresentationFormat>On-screen Show (4:3)</PresentationFormat>
  <Paragraphs>346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MS Gothic</vt:lpstr>
      <vt:lpstr>Arial</vt:lpstr>
      <vt:lpstr>Cambria Math</vt:lpstr>
      <vt:lpstr>Times New Roman</vt:lpstr>
      <vt:lpstr>802-11-Submission</vt:lpstr>
      <vt:lpstr>Document</vt:lpstr>
      <vt:lpstr>Training Protocols for DL MU-MIMO in 802.11ay</vt:lpstr>
      <vt:lpstr>Introduction </vt:lpstr>
      <vt:lpstr>Introduction </vt:lpstr>
      <vt:lpstr>Hardware Model</vt:lpstr>
      <vt:lpstr>Example Scenario</vt:lpstr>
      <vt:lpstr>Envisioned DL Training Mechanisms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Training With BRP</vt:lpstr>
      <vt:lpstr>Envisioned DL training with BRP</vt:lpstr>
      <vt:lpstr>Envisioned UL training with BRP</vt:lpstr>
      <vt:lpstr>Benefits of UL Training</vt:lpstr>
      <vt:lpstr>Reflections 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1013</cp:revision>
  <cp:lastPrinted>1601-01-01T00:00:00Z</cp:lastPrinted>
  <dcterms:created xsi:type="dcterms:W3CDTF">2016-05-11T14:59:10Z</dcterms:created>
  <dcterms:modified xsi:type="dcterms:W3CDTF">2017-02-22T12:13:50Z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