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1"/>
  </p:notesMasterIdLst>
  <p:handoutMasterIdLst>
    <p:handoutMasterId r:id="rId22"/>
  </p:handoutMasterIdLst>
  <p:sldIdLst>
    <p:sldId id="256" r:id="rId5"/>
    <p:sldId id="294" r:id="rId6"/>
    <p:sldId id="273" r:id="rId7"/>
    <p:sldId id="295" r:id="rId8"/>
    <p:sldId id="296" r:id="rId9"/>
    <p:sldId id="297" r:id="rId10"/>
    <p:sldId id="302" r:id="rId11"/>
    <p:sldId id="277" r:id="rId12"/>
    <p:sldId id="305" r:id="rId13"/>
    <p:sldId id="308" r:id="rId14"/>
    <p:sldId id="298" r:id="rId15"/>
    <p:sldId id="299" r:id="rId16"/>
    <p:sldId id="307" r:id="rId17"/>
    <p:sldId id="309" r:id="rId18"/>
    <p:sldId id="301" r:id="rId19"/>
    <p:sldId id="304" r:id="rId20"/>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16"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DBFF"/>
    <a:srgbClr val="BC7A44"/>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479" autoAdjust="0"/>
    <p:restoredTop sz="96279" autoAdjust="0"/>
  </p:normalViewPr>
  <p:slideViewPr>
    <p:cSldViewPr>
      <p:cViewPr varScale="1">
        <p:scale>
          <a:sx n="85" d="100"/>
          <a:sy n="85" d="100"/>
        </p:scale>
        <p:origin x="1800" y="5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00" d="100"/>
        <a:sy n="100" d="100"/>
      </p:scale>
      <p:origin x="0" y="-4344"/>
    </p:cViewPr>
  </p:sorterViewPr>
  <p:notesViewPr>
    <p:cSldViewPr>
      <p:cViewPr varScale="1">
        <p:scale>
          <a:sx n="57" d="100"/>
          <a:sy n="57" d="100"/>
        </p:scale>
        <p:origin x="2808" y="66"/>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2/27/2017</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r>
              <a:rPr lang="en-US" dirty="0"/>
              <a:t>Kome Oteri(InterDigital)</a:t>
            </a:r>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3633"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4014795" y="97004"/>
            <a:ext cx="2334368"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802.11-15/xxxxr0</a:t>
            </a:r>
          </a:p>
        </p:txBody>
      </p:sp>
      <p:sp>
        <p:nvSpPr>
          <p:cNvPr id="2051" name="Rectangle 3"/>
          <p:cNvSpPr>
            <a:spLocks noGrp="1" noChangeArrowheads="1"/>
          </p:cNvSpPr>
          <p:nvPr>
            <p:ph type="dt"/>
          </p:nvPr>
        </p:nvSpPr>
        <p:spPr bwMode="auto">
          <a:xfrm>
            <a:off x="661237" y="97004"/>
            <a:ext cx="1387977"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November 2016</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524391" y="9000621"/>
            <a:ext cx="1824772" cy="1828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GB" dirty="0"/>
              <a:t>Kome Oteri(InterDigital)</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Kome Oteri(InterDigital)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13313"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3314"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a:t>doc.: IEEE 802.11</a:t>
            </a:r>
          </a:p>
        </p:txBody>
      </p:sp>
    </p:spTree>
    <p:extLst>
      <p:ext uri="{BB962C8B-B14F-4D97-AF65-F5344CB8AC3E}">
        <p14:creationId xmlns:p14="http://schemas.microsoft.com/office/powerpoint/2010/main" val="4047938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802.11-15/xxxxr0</a:t>
            </a:r>
            <a:endParaRPr lang="en-US" dirty="0"/>
          </a:p>
        </p:txBody>
      </p:sp>
      <p:sp>
        <p:nvSpPr>
          <p:cNvPr id="5" name="Date Placeholder 4"/>
          <p:cNvSpPr>
            <a:spLocks noGrp="1"/>
          </p:cNvSpPr>
          <p:nvPr>
            <p:ph type="dt" idx="11"/>
          </p:nvPr>
        </p:nvSpPr>
        <p:spPr/>
        <p:txBody>
          <a:bodyPr/>
          <a:lstStyle/>
          <a:p>
            <a:r>
              <a:rPr lang="en-US"/>
              <a:t>November 2016</a:t>
            </a:r>
            <a:endParaRPr lang="en-US" dirty="0"/>
          </a:p>
        </p:txBody>
      </p:sp>
      <p:sp>
        <p:nvSpPr>
          <p:cNvPr id="6" name="Footer Placeholder 5"/>
          <p:cNvSpPr>
            <a:spLocks noGrp="1"/>
          </p:cNvSpPr>
          <p:nvPr>
            <p:ph type="ftr" idx="12"/>
          </p:nvPr>
        </p:nvSpPr>
        <p:spPr/>
        <p:txBody>
          <a:bodyPr/>
          <a:lstStyle/>
          <a:p>
            <a:r>
              <a:rPr lang="en-GB"/>
              <a:t>Kome Oteri(InterDigital)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567436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802.11-15/xxxxr0</a:t>
            </a:r>
            <a:endParaRPr lang="en-US" dirty="0"/>
          </a:p>
        </p:txBody>
      </p:sp>
      <p:sp>
        <p:nvSpPr>
          <p:cNvPr id="5" name="Date Placeholder 4"/>
          <p:cNvSpPr>
            <a:spLocks noGrp="1"/>
          </p:cNvSpPr>
          <p:nvPr>
            <p:ph type="dt" idx="11"/>
          </p:nvPr>
        </p:nvSpPr>
        <p:spPr/>
        <p:txBody>
          <a:bodyPr/>
          <a:lstStyle/>
          <a:p>
            <a:r>
              <a:rPr lang="en-US"/>
              <a:t>November 2016</a:t>
            </a:r>
            <a:endParaRPr lang="en-US" dirty="0"/>
          </a:p>
        </p:txBody>
      </p:sp>
      <p:sp>
        <p:nvSpPr>
          <p:cNvPr id="6" name="Footer Placeholder 5"/>
          <p:cNvSpPr>
            <a:spLocks noGrp="1"/>
          </p:cNvSpPr>
          <p:nvPr>
            <p:ph type="ftr" idx="12"/>
          </p:nvPr>
        </p:nvSpPr>
        <p:spPr/>
        <p:txBody>
          <a:bodyPr/>
          <a:lstStyle/>
          <a:p>
            <a:r>
              <a:rPr lang="en-GB"/>
              <a:t>Kome Oteri(InterDigital)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347335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2017</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Rui Yang (</a:t>
            </a:r>
            <a:r>
              <a:rPr lang="en-GB" dirty="0" err="1"/>
              <a:t>InterDigital</a:t>
            </a:r>
            <a:r>
              <a:rPr lang="en-GB" dirty="0"/>
              <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2017</a:t>
            </a:r>
            <a:endParaRPr lang="en-GB" dirty="0"/>
          </a:p>
        </p:txBody>
      </p:sp>
      <p:sp>
        <p:nvSpPr>
          <p:cNvPr id="7" name="Rectangle 4"/>
          <p:cNvSpPr>
            <a:spLocks noGrp="1" noChangeArrowheads="1"/>
          </p:cNvSpPr>
          <p:nvPr>
            <p:ph type="ftr" idx="16"/>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Rui Yang (</a:t>
            </a:r>
            <a:r>
              <a:rPr lang="en-GB" dirty="0" err="1"/>
              <a:t>InterDigital</a:t>
            </a:r>
            <a:r>
              <a:rPr lang="en-GB" dirty="0"/>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2017</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Rui Yang (</a:t>
            </a:r>
            <a:r>
              <a:rPr lang="en-GB" dirty="0" err="1"/>
              <a:t>InterDigital</a:t>
            </a:r>
            <a:r>
              <a:rPr lang="en-GB" dirty="0"/>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2017</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8" name="Rectangle 4"/>
          <p:cNvSpPr>
            <a:spLocks noGrp="1" noChangeArrowheads="1"/>
          </p:cNvSpPr>
          <p:nvPr>
            <p:ph type="ftr" idx="13"/>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Rui Yang (</a:t>
            </a:r>
            <a:r>
              <a:rPr lang="en-GB" dirty="0" err="1"/>
              <a:t>InterDigital</a:t>
            </a:r>
            <a:r>
              <a:rPr lang="en-GB" dirty="0"/>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2017</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Rui Yang (</a:t>
            </a:r>
            <a:r>
              <a:rPr lang="en-GB" dirty="0" err="1"/>
              <a:t>InterDigital</a:t>
            </a:r>
            <a:r>
              <a:rPr lang="en-GB" dirty="0"/>
              <a: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2017</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3"/>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Rui Yang (</a:t>
            </a:r>
            <a:r>
              <a:rPr lang="en-GB" dirty="0" err="1"/>
              <a:t>InterDigital</a:t>
            </a:r>
            <a:r>
              <a:rPr lang="en-GB" dirty="0"/>
              <a: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2017</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Rui Yang (</a:t>
            </a:r>
            <a:r>
              <a:rPr lang="en-GB" dirty="0" err="1"/>
              <a:t>InterDigital</a:t>
            </a:r>
            <a:r>
              <a:rPr lang="en-GB" dirty="0"/>
              <a: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2017</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Rui Yang (</a:t>
            </a:r>
            <a:r>
              <a:rPr lang="en-GB" dirty="0" err="1"/>
              <a:t>InterDigital</a:t>
            </a:r>
            <a:r>
              <a:rPr lang="en-GB" dirty="0"/>
              <a: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2017</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Rui Yang (</a:t>
            </a:r>
            <a:r>
              <a:rPr lang="en-GB" dirty="0" err="1"/>
              <a:t>InterDigital</a:t>
            </a:r>
            <a:r>
              <a:rPr lang="en-GB" dirty="0"/>
              <a:t>)</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2017</a:t>
            </a:r>
            <a:endParaRPr lang="en-GB" dirty="0"/>
          </a:p>
        </p:txBody>
      </p:sp>
      <p:sp>
        <p:nvSpPr>
          <p:cNvPr id="1028" name="Rectangle 4"/>
          <p:cNvSpPr>
            <a:spLocks noGrp="1" noChangeArrowheads="1"/>
          </p:cNvSpPr>
          <p:nvPr>
            <p:ph type="ftr"/>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Rui Yang (</a:t>
            </a:r>
            <a:r>
              <a:rPr lang="en-GB" dirty="0" err="1"/>
              <a:t>InterDigital</a:t>
            </a:r>
            <a:r>
              <a:rPr lang="en-GB" dirty="0"/>
              <a:t>)</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IEEE802.11-17/0274r0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5.png"/><Relationship Id="rId11" Type="http://schemas.openxmlformats.org/officeDocument/2006/relationships/image" Target="../media/image30.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Further Evaluations on Single Carrier Waveforms</a:t>
            </a: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2017-03-01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6" name="Date Placeholder 3"/>
          <p:cNvSpPr>
            <a:spLocks noGrp="1"/>
          </p:cNvSpPr>
          <p:nvPr>
            <p:ph type="dt" idx="15"/>
          </p:nvPr>
        </p:nvSpPr>
        <p:spPr/>
        <p:txBody>
          <a:bodyPr/>
          <a:lstStyle/>
          <a:p>
            <a:r>
              <a:rPr lang="en-US" dirty="0"/>
              <a:t>March 2017</a:t>
            </a:r>
            <a:endParaRPr lang="en-GB" dirty="0"/>
          </a:p>
        </p:txBody>
      </p:sp>
      <p:sp>
        <p:nvSpPr>
          <p:cNvPr id="7" name="Footer Placeholder 4"/>
          <p:cNvSpPr>
            <a:spLocks noGrp="1"/>
          </p:cNvSpPr>
          <p:nvPr>
            <p:ph type="ftr" idx="16"/>
          </p:nvPr>
        </p:nvSpPr>
        <p:spPr/>
        <p:txBody>
          <a:bodyPr/>
          <a:lstStyle/>
          <a:p>
            <a:r>
              <a:rPr lang="en-GB" dirty="0"/>
              <a:t>Alphan Sahin (</a:t>
            </a:r>
            <a:r>
              <a:rPr lang="en-GB" dirty="0" err="1"/>
              <a:t>InterDigital</a:t>
            </a:r>
            <a:r>
              <a:rPr lang="en-GB" dirty="0"/>
              <a:t>)</a:t>
            </a:r>
          </a:p>
        </p:txBody>
      </p:sp>
      <p:sp>
        <p:nvSpPr>
          <p:cNvPr id="3076" name="Rectangle 4"/>
          <p:cNvSpPr>
            <a:spLocks noChangeArrowheads="1"/>
          </p:cNvSpPr>
          <p:nvPr/>
        </p:nvSpPr>
        <p:spPr bwMode="auto">
          <a:xfrm>
            <a:off x="539552" y="286312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3658858685"/>
              </p:ext>
            </p:extLst>
          </p:nvPr>
        </p:nvGraphicFramePr>
        <p:xfrm>
          <a:off x="904875" y="3571875"/>
          <a:ext cx="7772400" cy="2505075"/>
        </p:xfrm>
        <a:graphic>
          <a:graphicData uri="http://schemas.openxmlformats.org/presentationml/2006/ole">
            <mc:AlternateContent xmlns:mc="http://schemas.openxmlformats.org/markup-compatibility/2006">
              <mc:Choice xmlns:v="urn:schemas-microsoft-com:vml" Requires="v">
                <p:oleObj spid="_x0000_s3233" name="Document" r:id="rId4" imgW="8268970" imgH="2677193" progId="Word.Document.8">
                  <p:embed/>
                </p:oleObj>
              </mc:Choice>
              <mc:Fallback>
                <p:oleObj name="Document" r:id="rId4" imgW="8268970" imgH="2677193" progId="Word.Document.8">
                  <p:embed/>
                  <p:pic>
                    <p:nvPicPr>
                      <p:cNvPr id="11" name="Object 3"/>
                      <p:cNvPicPr>
                        <a:picLocks noChangeAspect="1" noChangeArrowheads="1"/>
                      </p:cNvPicPr>
                      <p:nvPr/>
                    </p:nvPicPr>
                    <p:blipFill>
                      <a:blip r:embed="rId5"/>
                      <a:srcRect/>
                      <a:stretch>
                        <a:fillRect/>
                      </a:stretch>
                    </p:blipFill>
                    <p:spPr bwMode="auto">
                      <a:xfrm>
                        <a:off x="904875" y="3571875"/>
                        <a:ext cx="7772400" cy="2505075"/>
                      </a:xfrm>
                      <a:prstGeom prst="rect">
                        <a:avLst/>
                      </a:prstGeom>
                      <a:noFill/>
                      <a:extLst/>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a:stretch>
            <a:fillRect/>
          </a:stretch>
        </p:blipFill>
        <p:spPr>
          <a:xfrm>
            <a:off x="739811" y="1422320"/>
            <a:ext cx="4006780" cy="3005635"/>
          </a:xfrm>
          <a:prstGeom prst="rect">
            <a:avLst/>
          </a:prstGeom>
        </p:spPr>
      </p:pic>
      <p:pic>
        <p:nvPicPr>
          <p:cNvPr id="3" name="Picture 2"/>
          <p:cNvPicPr>
            <a:picLocks noChangeAspect="1"/>
          </p:cNvPicPr>
          <p:nvPr/>
        </p:nvPicPr>
        <p:blipFill>
          <a:blip r:embed="rId3"/>
          <a:stretch>
            <a:fillRect/>
          </a:stretch>
        </p:blipFill>
        <p:spPr>
          <a:xfrm>
            <a:off x="4700331" y="1445250"/>
            <a:ext cx="4006780" cy="3005635"/>
          </a:xfrm>
          <a:prstGeom prst="rect">
            <a:avLst/>
          </a:prstGeom>
        </p:spPr>
      </p:pic>
      <p:sp>
        <p:nvSpPr>
          <p:cNvPr id="2" name="Title 1"/>
          <p:cNvSpPr>
            <a:spLocks noGrp="1"/>
          </p:cNvSpPr>
          <p:nvPr>
            <p:ph type="title"/>
          </p:nvPr>
        </p:nvSpPr>
        <p:spPr>
          <a:xfrm>
            <a:off x="685800" y="628121"/>
            <a:ext cx="7770813" cy="1065213"/>
          </a:xfrm>
        </p:spPr>
        <p:txBody>
          <a:bodyPr/>
          <a:lstStyle/>
          <a:p>
            <a:r>
              <a:rPr lang="en-US" dirty="0"/>
              <a:t>PER Results in 11ay Channel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7" name="Footer Placeholder 4"/>
          <p:cNvSpPr>
            <a:spLocks noGrp="1"/>
          </p:cNvSpPr>
          <p:nvPr>
            <p:ph type="ftr" idx="16"/>
          </p:nvPr>
        </p:nvSpPr>
        <p:spPr/>
        <p:txBody>
          <a:bodyPr/>
          <a:lstStyle/>
          <a:p>
            <a:r>
              <a:rPr lang="en-GB" dirty="0"/>
              <a:t>Alphan Sahin (</a:t>
            </a:r>
            <a:r>
              <a:rPr lang="en-GB" dirty="0" err="1"/>
              <a:t>InterDigital</a:t>
            </a:r>
            <a:r>
              <a:rPr lang="en-GB" dirty="0"/>
              <a:t>)</a:t>
            </a:r>
          </a:p>
        </p:txBody>
      </p:sp>
      <p:sp>
        <p:nvSpPr>
          <p:cNvPr id="6" name="Date Placeholder 3"/>
          <p:cNvSpPr>
            <a:spLocks noGrp="1"/>
          </p:cNvSpPr>
          <p:nvPr>
            <p:ph type="dt" idx="15"/>
          </p:nvPr>
        </p:nvSpPr>
        <p:spPr>
          <a:xfrm>
            <a:off x="696912" y="333375"/>
            <a:ext cx="1874823" cy="273050"/>
          </a:xfrm>
        </p:spPr>
        <p:txBody>
          <a:bodyPr/>
          <a:lstStyle/>
          <a:p>
            <a:r>
              <a:rPr lang="en-US" dirty="0"/>
              <a:t>March 2017</a:t>
            </a:r>
            <a:endParaRPr lang="en-GB" dirty="0"/>
          </a:p>
        </p:txBody>
      </p:sp>
      <p:sp>
        <p:nvSpPr>
          <p:cNvPr id="11" name="Down Arrow 10"/>
          <p:cNvSpPr/>
          <p:nvPr/>
        </p:nvSpPr>
        <p:spPr bwMode="auto">
          <a:xfrm rot="16200000">
            <a:off x="2385366" y="1976651"/>
            <a:ext cx="183805" cy="691129"/>
          </a:xfrm>
          <a:prstGeom prst="downArrow">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Down Arrow 11"/>
          <p:cNvSpPr/>
          <p:nvPr/>
        </p:nvSpPr>
        <p:spPr bwMode="auto">
          <a:xfrm rot="16200000">
            <a:off x="6955598" y="2081083"/>
            <a:ext cx="184356" cy="521061"/>
          </a:xfrm>
          <a:prstGeom prst="downArrow">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p:cNvSpPr txBox="1"/>
          <p:nvPr/>
        </p:nvSpPr>
        <p:spPr>
          <a:xfrm>
            <a:off x="2195736" y="2333644"/>
            <a:ext cx="627095" cy="307777"/>
          </a:xfrm>
          <a:prstGeom prst="rect">
            <a:avLst/>
          </a:prstGeom>
          <a:noFill/>
        </p:spPr>
        <p:txBody>
          <a:bodyPr wrap="none" rtlCol="0">
            <a:spAutoFit/>
          </a:bodyPr>
          <a:lstStyle/>
          <a:p>
            <a:r>
              <a:rPr lang="en-US" sz="1400" dirty="0">
                <a:solidFill>
                  <a:schemeClr val="tx1"/>
                </a:solidFill>
              </a:rPr>
              <a:t>~1 dB</a:t>
            </a:r>
          </a:p>
        </p:txBody>
      </p:sp>
      <p:sp>
        <p:nvSpPr>
          <p:cNvPr id="14" name="TextBox 13"/>
          <p:cNvSpPr txBox="1"/>
          <p:nvPr/>
        </p:nvSpPr>
        <p:spPr>
          <a:xfrm>
            <a:off x="6705537" y="2414118"/>
            <a:ext cx="761747" cy="307777"/>
          </a:xfrm>
          <a:prstGeom prst="rect">
            <a:avLst/>
          </a:prstGeom>
          <a:noFill/>
        </p:spPr>
        <p:txBody>
          <a:bodyPr wrap="none" rtlCol="0">
            <a:spAutoFit/>
          </a:bodyPr>
          <a:lstStyle/>
          <a:p>
            <a:r>
              <a:rPr lang="en-US" sz="1400" dirty="0">
                <a:solidFill>
                  <a:schemeClr val="tx1"/>
                </a:solidFill>
              </a:rPr>
              <a:t>~0.8 dB</a:t>
            </a:r>
          </a:p>
        </p:txBody>
      </p:sp>
      <p:sp>
        <p:nvSpPr>
          <p:cNvPr id="15" name="Content Placeholder 2"/>
          <p:cNvSpPr>
            <a:spLocks noGrp="1"/>
          </p:cNvSpPr>
          <p:nvPr>
            <p:ph idx="1"/>
          </p:nvPr>
        </p:nvSpPr>
        <p:spPr>
          <a:xfrm>
            <a:off x="689619" y="4858929"/>
            <a:ext cx="7770813" cy="1482990"/>
          </a:xfrm>
        </p:spPr>
        <p:txBody>
          <a:bodyPr/>
          <a:lstStyle/>
          <a:p>
            <a:pPr algn="just">
              <a:buFont typeface="Arial" panose="020B0604020202020204" pitchFamily="34" charset="0"/>
              <a:buChar char="•"/>
            </a:pPr>
            <a:r>
              <a:rPr lang="en-US" sz="1600" dirty="0"/>
              <a:t>With or without PA impairment, the SC receiver is ~1 dB worse than DFT-spread OFDM</a:t>
            </a:r>
          </a:p>
          <a:p>
            <a:pPr algn="just">
              <a:buFont typeface="Arial" panose="020B0604020202020204" pitchFamily="34" charset="0"/>
              <a:buChar char="•"/>
            </a:pPr>
            <a:r>
              <a:rPr lang="en-US" sz="1600" dirty="0"/>
              <a:t>With PA impairment, both SC and OFDM are ~0.8 dB worse than DFT-spread OFDM for 13/16 coding rate. Throughput result is provided in Appendix II</a:t>
            </a:r>
          </a:p>
          <a:p>
            <a:pPr algn="just">
              <a:buFont typeface="Arial" panose="020B0604020202020204" pitchFamily="34" charset="0"/>
              <a:buChar char="•"/>
            </a:pPr>
            <a:r>
              <a:rPr lang="en-US" sz="1600" dirty="0"/>
              <a:t>The results for ½ coding rate is provided in Appendix III and IV</a:t>
            </a:r>
          </a:p>
          <a:p>
            <a:pPr algn="just">
              <a:buFont typeface="Arial" panose="020B0604020202020204" pitchFamily="34" charset="0"/>
              <a:buChar char="•"/>
            </a:pPr>
            <a:endParaRPr lang="en-US" sz="1600" u="sng" dirty="0"/>
          </a:p>
          <a:p>
            <a:pPr algn="just">
              <a:buFont typeface="Arial" panose="020B0604020202020204" pitchFamily="34" charset="0"/>
              <a:buChar char="•"/>
            </a:pPr>
            <a:endParaRPr lang="en-US" sz="1400" dirty="0"/>
          </a:p>
        </p:txBody>
      </p:sp>
      <p:sp>
        <p:nvSpPr>
          <p:cNvPr id="17" name="TextBox 16"/>
          <p:cNvSpPr txBox="1"/>
          <p:nvPr/>
        </p:nvSpPr>
        <p:spPr>
          <a:xfrm>
            <a:off x="1078914" y="4435814"/>
            <a:ext cx="3486917" cy="307777"/>
          </a:xfrm>
          <a:prstGeom prst="rect">
            <a:avLst/>
          </a:prstGeom>
          <a:noFill/>
        </p:spPr>
        <p:txBody>
          <a:bodyPr wrap="none" rtlCol="0">
            <a:spAutoFit/>
          </a:bodyPr>
          <a:lstStyle/>
          <a:p>
            <a:r>
              <a:rPr lang="en-US" sz="1400" dirty="0">
                <a:solidFill>
                  <a:schemeClr val="tx1"/>
                </a:solidFill>
              </a:rPr>
              <a:t>a) Without PA impairment (13/16 coding rate)</a:t>
            </a:r>
          </a:p>
        </p:txBody>
      </p:sp>
      <p:sp>
        <p:nvSpPr>
          <p:cNvPr id="18" name="TextBox 17"/>
          <p:cNvSpPr txBox="1"/>
          <p:nvPr/>
        </p:nvSpPr>
        <p:spPr>
          <a:xfrm>
            <a:off x="5178716" y="4435814"/>
            <a:ext cx="3267305" cy="307777"/>
          </a:xfrm>
          <a:prstGeom prst="rect">
            <a:avLst/>
          </a:prstGeom>
          <a:noFill/>
        </p:spPr>
        <p:txBody>
          <a:bodyPr wrap="none" rtlCol="0">
            <a:spAutoFit/>
          </a:bodyPr>
          <a:lstStyle/>
          <a:p>
            <a:r>
              <a:rPr lang="en-US" sz="1400" dirty="0">
                <a:solidFill>
                  <a:schemeClr val="tx1"/>
                </a:solidFill>
              </a:rPr>
              <a:t>b) With PA impairment (13/16 coding rate)</a:t>
            </a:r>
          </a:p>
        </p:txBody>
      </p:sp>
    </p:spTree>
    <p:extLst>
      <p:ext uri="{BB962C8B-B14F-4D97-AF65-F5344CB8AC3E}">
        <p14:creationId xmlns:p14="http://schemas.microsoft.com/office/powerpoint/2010/main" val="3192966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685800" y="1685926"/>
            <a:ext cx="7770813" cy="4113213"/>
          </a:xfrm>
        </p:spPr>
        <p:txBody>
          <a:bodyPr/>
          <a:lstStyle/>
          <a:p>
            <a:pPr algn="just">
              <a:buFont typeface="Arial" panose="020B0604020202020204" pitchFamily="34" charset="0"/>
              <a:buChar char="•"/>
            </a:pPr>
            <a:r>
              <a:rPr lang="en-US" dirty="0"/>
              <a:t>In this contribution, we discuss the upsampling-filtering downsampling operation at the SC receiver </a:t>
            </a:r>
          </a:p>
          <a:p>
            <a:pPr algn="just">
              <a:buFont typeface="Arial" panose="020B0604020202020204" pitchFamily="34" charset="0"/>
              <a:buChar char="•"/>
            </a:pPr>
            <a:r>
              <a:rPr lang="en-US" dirty="0"/>
              <a:t>We showed that the upsampling-filtering downsampling operation at the SC receiver is equivalent to a weighted combination in frequency domain, which is not optimal in fading channel</a:t>
            </a:r>
          </a:p>
          <a:p>
            <a:pPr algn="just">
              <a:buFont typeface="Arial" panose="020B0604020202020204" pitchFamily="34" charset="0"/>
              <a:buChar char="•"/>
            </a:pPr>
            <a:r>
              <a:rPr lang="en-US" dirty="0"/>
              <a:t>Simulations show that </a:t>
            </a:r>
          </a:p>
          <a:p>
            <a:pPr lvl="1" algn="just">
              <a:buFont typeface="Arial" panose="020B0604020202020204" pitchFamily="34" charset="0"/>
              <a:buChar char="•"/>
            </a:pPr>
            <a:r>
              <a:rPr lang="en-US" sz="2200" b="1" dirty="0"/>
              <a:t>The SC receiver degrades the FER performance as compared to DFT-spread OFDM</a:t>
            </a:r>
          </a:p>
          <a:p>
            <a:pPr lvl="1" algn="just">
              <a:buFont typeface="Arial" panose="020B0604020202020204" pitchFamily="34" charset="0"/>
              <a:buChar char="•"/>
            </a:pPr>
            <a:r>
              <a:rPr lang="en-US" sz="2200" b="1" dirty="0"/>
              <a:t>With high coding rate and PA impairments, </a:t>
            </a:r>
            <a:r>
              <a:rPr lang="en-US" sz="2200" b="1" u="sng" dirty="0"/>
              <a:t>DFT-spread OFDM is superior to OFDM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Date Placeholder 3"/>
          <p:cNvSpPr>
            <a:spLocks noGrp="1"/>
          </p:cNvSpPr>
          <p:nvPr>
            <p:ph type="dt" idx="15"/>
          </p:nvPr>
        </p:nvSpPr>
        <p:spPr/>
        <p:txBody>
          <a:bodyPr/>
          <a:lstStyle/>
          <a:p>
            <a:r>
              <a:rPr lang="en-US" dirty="0"/>
              <a:t>March 2017</a:t>
            </a:r>
            <a:endParaRPr lang="en-GB" dirty="0"/>
          </a:p>
        </p:txBody>
      </p:sp>
      <p:sp>
        <p:nvSpPr>
          <p:cNvPr id="7" name="Footer Placeholder 4"/>
          <p:cNvSpPr>
            <a:spLocks noGrp="1"/>
          </p:cNvSpPr>
          <p:nvPr>
            <p:ph type="ftr" idx="16"/>
          </p:nvPr>
        </p:nvSpPr>
        <p:spPr/>
        <p:txBody>
          <a:bodyPr/>
          <a:lstStyle/>
          <a:p>
            <a:r>
              <a:rPr lang="en-GB" dirty="0"/>
              <a:t>Alphan Sahin (</a:t>
            </a:r>
            <a:r>
              <a:rPr lang="en-GB" dirty="0" err="1"/>
              <a:t>InterDigital</a:t>
            </a:r>
            <a:r>
              <a:rPr lang="en-GB" dirty="0"/>
              <a:t>)</a:t>
            </a:r>
          </a:p>
        </p:txBody>
      </p:sp>
    </p:spTree>
    <p:extLst>
      <p:ext uri="{BB962C8B-B14F-4D97-AF65-F5344CB8AC3E}">
        <p14:creationId xmlns:p14="http://schemas.microsoft.com/office/powerpoint/2010/main" val="1051500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685800" y="1628800"/>
            <a:ext cx="7770813" cy="4113213"/>
          </a:xfrm>
        </p:spPr>
        <p:txBody>
          <a:bodyPr/>
          <a:lstStyle/>
          <a:p>
            <a:r>
              <a:rPr lang="en-US" sz="2000" dirty="0"/>
              <a:t>[1] “On the Single Carrier Waveforms for 11ay”, IEEE 802.11-16/01455r0</a:t>
            </a:r>
          </a:p>
          <a:p>
            <a:r>
              <a:rPr lang="en-US" sz="2000" dirty="0"/>
              <a:t>[2] “</a:t>
            </a:r>
            <a:r>
              <a:rPr lang="en-GB" sz="2000" dirty="0"/>
              <a:t>Performance Evaluation of Multi-DFT-spread OFDM for 802.11ay </a:t>
            </a:r>
            <a:r>
              <a:rPr lang="en-US" sz="2000" dirty="0"/>
              <a:t>”, IEEE 802.11-17/00048r0</a:t>
            </a:r>
          </a:p>
          <a:p>
            <a:r>
              <a:rPr lang="en-US" sz="2000" dirty="0"/>
              <a:t>[3] “Wireless LAN Medium Access Control (MAC) and Physical Layer (PHY) Specifications Amendment 3: Enhancements for Very High Throughput in the 60 GHz Band,” IEEE </a:t>
            </a:r>
            <a:r>
              <a:rPr lang="en-US" sz="2000" dirty="0" err="1"/>
              <a:t>Std</a:t>
            </a:r>
            <a:r>
              <a:rPr lang="en-US" sz="2000" dirty="0"/>
              <a:t> 802.11ad-2012, pp. 1–628, Dec. 2012.</a:t>
            </a:r>
          </a:p>
          <a:p>
            <a:r>
              <a:rPr lang="en-US" sz="2000" dirty="0"/>
              <a:t>[4] “Specification Framework for </a:t>
            </a:r>
            <a:r>
              <a:rPr lang="en-US" sz="2000" dirty="0" err="1"/>
              <a:t>TGay</a:t>
            </a:r>
            <a:r>
              <a:rPr lang="en-US" sz="2000" dirty="0"/>
              <a:t>,” IEEE 802.11-15/01358r6]</a:t>
            </a:r>
          </a:p>
          <a:p>
            <a:r>
              <a:rPr lang="en-US" sz="2000" dirty="0"/>
              <a:t>[5] “Channel Models for IEEE 802.11ay,” IEEE 802.11-15/1150r7</a:t>
            </a:r>
          </a:p>
          <a:p>
            <a:r>
              <a:rPr lang="en-US" sz="2000" dirty="0"/>
              <a:t>[6] “11ay evaluation methodology,” IEEE 802.11-16/866r4</a:t>
            </a:r>
          </a:p>
          <a:p>
            <a:r>
              <a:rPr lang="en-US" sz="2000" dirty="0"/>
              <a:t>[7] </a:t>
            </a:r>
            <a:r>
              <a:rPr lang="pl-PL" sz="2000" dirty="0"/>
              <a:t>	K. R. Rao</a:t>
            </a:r>
            <a:r>
              <a:rPr lang="en-US" sz="2000" dirty="0"/>
              <a:t> at al., “Fast Fourier Transform - Algorithms and Applications”, Signals and Communication Tech., Springer, 2010</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Date Placeholder 3"/>
          <p:cNvSpPr>
            <a:spLocks noGrp="1"/>
          </p:cNvSpPr>
          <p:nvPr>
            <p:ph type="dt" idx="15"/>
          </p:nvPr>
        </p:nvSpPr>
        <p:spPr/>
        <p:txBody>
          <a:bodyPr/>
          <a:lstStyle/>
          <a:p>
            <a:r>
              <a:rPr lang="en-US" dirty="0"/>
              <a:t>March 2017</a:t>
            </a:r>
            <a:endParaRPr lang="en-GB" dirty="0"/>
          </a:p>
        </p:txBody>
      </p:sp>
      <p:sp>
        <p:nvSpPr>
          <p:cNvPr id="7" name="Footer Placeholder 4"/>
          <p:cNvSpPr>
            <a:spLocks noGrp="1"/>
          </p:cNvSpPr>
          <p:nvPr>
            <p:ph type="ftr" idx="16"/>
          </p:nvPr>
        </p:nvSpPr>
        <p:spPr/>
        <p:txBody>
          <a:bodyPr/>
          <a:lstStyle/>
          <a:p>
            <a:r>
              <a:rPr lang="en-GB" dirty="0"/>
              <a:t>Alphan Sahin (</a:t>
            </a:r>
            <a:r>
              <a:rPr lang="en-GB" dirty="0" err="1"/>
              <a:t>InterDigital</a:t>
            </a:r>
            <a:r>
              <a:rPr lang="en-GB" dirty="0"/>
              <a:t>)</a:t>
            </a:r>
          </a:p>
        </p:txBody>
      </p:sp>
    </p:spTree>
    <p:extLst>
      <p:ext uri="{BB962C8B-B14F-4D97-AF65-F5344CB8AC3E}">
        <p14:creationId xmlns:p14="http://schemas.microsoft.com/office/powerpoint/2010/main" val="155790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80"/>
            <a:ext cx="7770813" cy="726976"/>
          </a:xfrm>
        </p:spPr>
        <p:txBody>
          <a:bodyPr/>
          <a:lstStyle/>
          <a:p>
            <a:r>
              <a:rPr lang="en-US" dirty="0"/>
              <a:t>Appendix I - Waveforms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29" name="Footer Placeholder 4"/>
          <p:cNvSpPr>
            <a:spLocks noGrp="1"/>
          </p:cNvSpPr>
          <p:nvPr>
            <p:ph type="ftr" idx="16"/>
          </p:nvPr>
        </p:nvSpPr>
        <p:spPr>
          <a:xfrm>
            <a:off x="5500694" y="6475413"/>
            <a:ext cx="3041644" cy="180975"/>
          </a:xfrm>
        </p:spPr>
        <p:txBody>
          <a:bodyPr/>
          <a:lstStyle/>
          <a:p>
            <a:r>
              <a:rPr lang="en-GB" dirty="0"/>
              <a:t>Alphan Sahin (</a:t>
            </a:r>
            <a:r>
              <a:rPr lang="en-GB" dirty="0" err="1"/>
              <a:t>InterDigital</a:t>
            </a:r>
            <a:r>
              <a:rPr lang="en-GB" dirty="0"/>
              <a:t>)</a:t>
            </a:r>
          </a:p>
        </p:txBody>
      </p:sp>
      <p:sp>
        <p:nvSpPr>
          <p:cNvPr id="30" name="Date Placeholder 3"/>
          <p:cNvSpPr>
            <a:spLocks noGrp="1"/>
          </p:cNvSpPr>
          <p:nvPr>
            <p:ph type="dt" idx="15"/>
          </p:nvPr>
        </p:nvSpPr>
        <p:spPr>
          <a:xfrm>
            <a:off x="696912" y="333375"/>
            <a:ext cx="2303451" cy="273050"/>
          </a:xfrm>
        </p:spPr>
        <p:txBody>
          <a:bodyPr/>
          <a:lstStyle/>
          <a:p>
            <a:r>
              <a:rPr lang="en-US" dirty="0"/>
              <a:t>March 2017</a:t>
            </a:r>
            <a:endParaRPr lang="en-GB" dirty="0"/>
          </a:p>
        </p:txBody>
      </p:sp>
      <p:sp>
        <p:nvSpPr>
          <p:cNvPr id="33" name="Rectangle 32"/>
          <p:cNvSpPr/>
          <p:nvPr/>
        </p:nvSpPr>
        <p:spPr bwMode="auto">
          <a:xfrm rot="16200000">
            <a:off x="3758689" y="1741227"/>
            <a:ext cx="370841" cy="28462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sp>
        <p:nvSpPr>
          <p:cNvPr id="36" name="Isosceles Triangle 35"/>
          <p:cNvSpPr/>
          <p:nvPr/>
        </p:nvSpPr>
        <p:spPr bwMode="auto">
          <a:xfrm rot="10800000" flipH="1">
            <a:off x="4172601" y="1706050"/>
            <a:ext cx="11829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latin typeface="Calibri" panose="020F0502020204030204" pitchFamily="34" charset="0"/>
              <a:cs typeface="Calibri" panose="020F0502020204030204" pitchFamily="34" charset="0"/>
            </a:endParaRPr>
          </a:p>
        </p:txBody>
      </p:sp>
      <p:cxnSp>
        <p:nvCxnSpPr>
          <p:cNvPr id="37" name="Elbow Connector 36"/>
          <p:cNvCxnSpPr>
            <a:stCxn id="33" idx="2"/>
            <a:endCxn id="36" idx="0"/>
          </p:cNvCxnSpPr>
          <p:nvPr/>
        </p:nvCxnSpPr>
        <p:spPr bwMode="auto">
          <a:xfrm flipV="1">
            <a:off x="4086421" y="1777943"/>
            <a:ext cx="145325" cy="105595"/>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40" name="Straight Arrow Connector 39"/>
          <p:cNvCxnSpPr>
            <a:stCxn id="41" idx="3"/>
            <a:endCxn id="33" idx="0"/>
          </p:cNvCxnSpPr>
          <p:nvPr/>
        </p:nvCxnSpPr>
        <p:spPr bwMode="auto">
          <a:xfrm>
            <a:off x="3742266" y="1883538"/>
            <a:ext cx="5953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1" name="Rectangle 40"/>
          <p:cNvSpPr/>
          <p:nvPr/>
        </p:nvSpPr>
        <p:spPr bwMode="auto">
          <a:xfrm>
            <a:off x="3249011" y="1698116"/>
            <a:ext cx="493255" cy="3708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DAC</a:t>
            </a:r>
          </a:p>
        </p:txBody>
      </p:sp>
      <p:cxnSp>
        <p:nvCxnSpPr>
          <p:cNvPr id="43" name="Straight Arrow Connector 42"/>
          <p:cNvCxnSpPr/>
          <p:nvPr/>
        </p:nvCxnSpPr>
        <p:spPr bwMode="auto">
          <a:xfrm flipV="1">
            <a:off x="3501352" y="2068818"/>
            <a:ext cx="0" cy="115502"/>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44" name="TextBox 43"/>
              <p:cNvSpPr txBox="1"/>
              <p:nvPr/>
            </p:nvSpPr>
            <p:spPr>
              <a:xfrm>
                <a:off x="3083108" y="2147570"/>
                <a:ext cx="139531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chemeClr val="tx1"/>
                              </a:solidFill>
                              <a:latin typeface="Cambria Math" panose="02040503050406030204" pitchFamily="18" charset="0"/>
                            </a:rPr>
                          </m:ctrlPr>
                        </m:sSubPr>
                        <m:e>
                          <m:r>
                            <a:rPr lang="en-US" sz="1200" b="0" i="1" smtClean="0">
                              <a:solidFill>
                                <a:schemeClr val="tx1"/>
                              </a:solidFill>
                              <a:latin typeface="Cambria Math" panose="02040503050406030204" pitchFamily="18" charset="0"/>
                            </a:rPr>
                            <m:t>𝑓</m:t>
                          </m:r>
                        </m:e>
                        <m:sub>
                          <m:r>
                            <m:rPr>
                              <m:sty m:val="p"/>
                            </m:rPr>
                            <a:rPr lang="en-US" sz="1200" b="0" i="0" smtClean="0">
                              <a:solidFill>
                                <a:schemeClr val="tx1"/>
                              </a:solidFill>
                              <a:latin typeface="Cambria Math" panose="02040503050406030204" pitchFamily="18" charset="0"/>
                            </a:rPr>
                            <m:t>s</m:t>
                          </m:r>
                        </m:sub>
                      </m:sSub>
                      <m:r>
                        <a:rPr lang="en-US" sz="1200" b="0" i="1" smtClean="0">
                          <a:solidFill>
                            <a:schemeClr val="tx1"/>
                          </a:solidFill>
                          <a:latin typeface="Cambria Math" panose="02040503050406030204" pitchFamily="18" charset="0"/>
                        </a:rPr>
                        <m:t>=4×2.64 </m:t>
                      </m:r>
                      <m:r>
                        <m:rPr>
                          <m:sty m:val="p"/>
                        </m:rPr>
                        <a:rPr lang="en-US" sz="1200" b="0" i="0" smtClean="0">
                          <a:solidFill>
                            <a:schemeClr val="tx1"/>
                          </a:solidFill>
                          <a:latin typeface="Cambria Math" panose="02040503050406030204" pitchFamily="18" charset="0"/>
                        </a:rPr>
                        <m:t>GHz</m:t>
                      </m:r>
                    </m:oMath>
                  </m:oMathPara>
                </a14:m>
                <a:endParaRPr lang="en-US" sz="1200" dirty="0">
                  <a:solidFill>
                    <a:schemeClr val="tx1"/>
                  </a:solidFill>
                </a:endParaRPr>
              </a:p>
            </p:txBody>
          </p:sp>
        </mc:Choice>
        <mc:Fallback xmlns="">
          <p:sp>
            <p:nvSpPr>
              <p:cNvPr id="44" name="TextBox 43"/>
              <p:cNvSpPr txBox="1">
                <a:spLocks noRot="1" noChangeAspect="1" noMove="1" noResize="1" noEditPoints="1" noAdjustHandles="1" noChangeArrowheads="1" noChangeShapeType="1" noTextEdit="1"/>
              </p:cNvSpPr>
              <p:nvPr/>
            </p:nvSpPr>
            <p:spPr>
              <a:xfrm>
                <a:off x="3083108" y="2147570"/>
                <a:ext cx="1395317" cy="276999"/>
              </a:xfrm>
              <a:prstGeom prst="rect">
                <a:avLst/>
              </a:prstGeom>
              <a:blipFill>
                <a:blip r:embed="rId3"/>
                <a:stretch>
                  <a:fillRect b="-6522"/>
                </a:stretch>
              </a:blipFill>
            </p:spPr>
            <p:txBody>
              <a:bodyPr/>
              <a:lstStyle/>
              <a:p>
                <a:r>
                  <a:rPr lang="en-US">
                    <a:noFill/>
                  </a:rPr>
                  <a:t> </a:t>
                </a:r>
              </a:p>
            </p:txBody>
          </p:sp>
        </mc:Fallback>
      </mc:AlternateContent>
      <p:sp>
        <p:nvSpPr>
          <p:cNvPr id="45" name="Rectangle 44"/>
          <p:cNvSpPr/>
          <p:nvPr/>
        </p:nvSpPr>
        <p:spPr bwMode="auto">
          <a:xfrm rot="16200000">
            <a:off x="1516169" y="1630420"/>
            <a:ext cx="651667"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(2048)</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46" name="Rectangle 45"/>
          <p:cNvSpPr/>
          <p:nvPr/>
        </p:nvSpPr>
        <p:spPr bwMode="auto">
          <a:xfrm rot="16200000">
            <a:off x="2048525" y="1743682"/>
            <a:ext cx="651667" cy="27971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P</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a:t>
            </a:r>
          </a:p>
        </p:txBody>
      </p:sp>
      <p:cxnSp>
        <p:nvCxnSpPr>
          <p:cNvPr id="47" name="Straight Arrow Connector 46"/>
          <p:cNvCxnSpPr/>
          <p:nvPr/>
        </p:nvCxnSpPr>
        <p:spPr bwMode="auto">
          <a:xfrm>
            <a:off x="2099773" y="1611894"/>
            <a:ext cx="134369"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Arrow Connector 47"/>
          <p:cNvCxnSpPr/>
          <p:nvPr/>
        </p:nvCxnSpPr>
        <p:spPr bwMode="auto">
          <a:xfrm>
            <a:off x="2095011" y="2157699"/>
            <a:ext cx="13811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9" name="Rectangle 48"/>
          <p:cNvSpPr/>
          <p:nvPr/>
        </p:nvSpPr>
        <p:spPr bwMode="auto">
          <a:xfrm rot="16200000">
            <a:off x="1086230" y="1653911"/>
            <a:ext cx="472129" cy="27971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50" dirty="0">
                <a:solidFill>
                  <a:schemeClr val="tx1"/>
                </a:solidFill>
                <a:latin typeface="Calibri" panose="020F0502020204030204" pitchFamily="34" charset="0"/>
                <a:cs typeface="Calibri" panose="020F0502020204030204" pitchFamily="34" charset="0"/>
              </a:rPr>
              <a:t>M</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50" dirty="0">
                <a:solidFill>
                  <a:schemeClr val="tx1"/>
                </a:solidFill>
                <a:latin typeface="Calibri" panose="020F0502020204030204" pitchFamily="34" charset="0"/>
                <a:cs typeface="Calibri" panose="020F0502020204030204" pitchFamily="34" charset="0"/>
              </a:rPr>
              <a:t>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50" dirty="0">
                <a:solidFill>
                  <a:schemeClr val="tx1"/>
                </a:solidFill>
                <a:latin typeface="Calibri" panose="020F0502020204030204" pitchFamily="34" charset="0"/>
                <a:cs typeface="Calibri" panose="020F0502020204030204" pitchFamily="34" charset="0"/>
              </a:rPr>
              <a:t>p</a:t>
            </a:r>
            <a:endParaRPr kumimoji="0" lang="en-US" sz="11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50" name="Straight Arrow Connector 49"/>
          <p:cNvCxnSpPr/>
          <p:nvPr/>
        </p:nvCxnSpPr>
        <p:spPr bwMode="auto">
          <a:xfrm>
            <a:off x="1462151" y="1792385"/>
            <a:ext cx="128035"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Straight Connector 55"/>
          <p:cNvCxnSpPr>
            <a:stCxn id="46" idx="2"/>
            <a:endCxn id="442" idx="1"/>
          </p:cNvCxnSpPr>
          <p:nvPr/>
        </p:nvCxnSpPr>
        <p:spPr bwMode="auto">
          <a:xfrm>
            <a:off x="2514215" y="1883538"/>
            <a:ext cx="128495" cy="1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Straight Arrow Connector 61"/>
          <p:cNvCxnSpPr/>
          <p:nvPr/>
        </p:nvCxnSpPr>
        <p:spPr bwMode="auto">
          <a:xfrm>
            <a:off x="868667" y="1580826"/>
            <a:ext cx="31194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4" name="TextBox 63"/>
          <p:cNvSpPr txBox="1"/>
          <p:nvPr/>
        </p:nvSpPr>
        <p:spPr>
          <a:xfrm>
            <a:off x="420119" y="1844824"/>
            <a:ext cx="503766" cy="461665"/>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Pilot</a:t>
            </a:r>
          </a:p>
        </p:txBody>
      </p:sp>
      <p:sp>
        <p:nvSpPr>
          <p:cNvPr id="65" name="TextBox 64"/>
          <p:cNvSpPr txBox="1"/>
          <p:nvPr/>
        </p:nvSpPr>
        <p:spPr>
          <a:xfrm>
            <a:off x="342736" y="1426080"/>
            <a:ext cx="625887" cy="276999"/>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Data</a:t>
            </a:r>
          </a:p>
        </p:txBody>
      </p:sp>
      <p:cxnSp>
        <p:nvCxnSpPr>
          <p:cNvPr id="66" name="Straight Arrow Connector 65"/>
          <p:cNvCxnSpPr/>
          <p:nvPr/>
        </p:nvCxnSpPr>
        <p:spPr bwMode="auto">
          <a:xfrm>
            <a:off x="859142" y="2005167"/>
            <a:ext cx="30722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7" name="Straight Connector 66"/>
          <p:cNvCxnSpPr/>
          <p:nvPr/>
        </p:nvCxnSpPr>
        <p:spPr bwMode="auto">
          <a:xfrm rot="20700000">
            <a:off x="1024978" y="1532865"/>
            <a:ext cx="0" cy="11791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8" name="TextBox 67"/>
          <p:cNvSpPr txBox="1"/>
          <p:nvPr/>
        </p:nvSpPr>
        <p:spPr>
          <a:xfrm>
            <a:off x="692080" y="1556157"/>
            <a:ext cx="569387" cy="276999"/>
          </a:xfrm>
          <a:prstGeom prst="rect">
            <a:avLst/>
          </a:prstGeom>
          <a:noFill/>
        </p:spPr>
        <p:txBody>
          <a:bodyPr wrap="none" rtlCol="0">
            <a:spAutoFit/>
          </a:bodyPr>
          <a:lstStyle/>
          <a:p>
            <a:r>
              <a:rPr lang="en-US" sz="1200" dirty="0">
                <a:solidFill>
                  <a:schemeClr val="tx1"/>
                </a:solidFill>
              </a:rPr>
              <a:t>336x4</a:t>
            </a:r>
          </a:p>
        </p:txBody>
      </p:sp>
      <p:cxnSp>
        <p:nvCxnSpPr>
          <p:cNvPr id="69" name="Straight Connector 68"/>
          <p:cNvCxnSpPr/>
          <p:nvPr/>
        </p:nvCxnSpPr>
        <p:spPr bwMode="auto">
          <a:xfrm rot="20700000">
            <a:off x="1027796" y="1953842"/>
            <a:ext cx="0" cy="11791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0" name="TextBox 69"/>
          <p:cNvSpPr txBox="1"/>
          <p:nvPr/>
        </p:nvSpPr>
        <p:spPr>
          <a:xfrm>
            <a:off x="746759" y="1986003"/>
            <a:ext cx="492443" cy="276999"/>
          </a:xfrm>
          <a:prstGeom prst="rect">
            <a:avLst/>
          </a:prstGeom>
          <a:noFill/>
        </p:spPr>
        <p:txBody>
          <a:bodyPr wrap="none" rtlCol="0">
            <a:spAutoFit/>
          </a:bodyPr>
          <a:lstStyle/>
          <a:p>
            <a:r>
              <a:rPr lang="en-US" sz="1200" dirty="0">
                <a:solidFill>
                  <a:schemeClr val="tx1"/>
                </a:solidFill>
              </a:rPr>
              <a:t>16x4</a:t>
            </a:r>
          </a:p>
        </p:txBody>
      </p:sp>
      <p:cxnSp>
        <p:nvCxnSpPr>
          <p:cNvPr id="71" name="Straight Arrow Connector 70"/>
          <p:cNvCxnSpPr/>
          <p:nvPr/>
        </p:nvCxnSpPr>
        <p:spPr bwMode="auto">
          <a:xfrm>
            <a:off x="1482431" y="2157699"/>
            <a:ext cx="10645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2" name="TextBox 71"/>
          <p:cNvSpPr txBox="1"/>
          <p:nvPr/>
        </p:nvSpPr>
        <p:spPr>
          <a:xfrm>
            <a:off x="1348482" y="2033170"/>
            <a:ext cx="37785" cy="276999"/>
          </a:xfrm>
          <a:prstGeom prst="rect">
            <a:avLst/>
          </a:prstGeom>
          <a:noFill/>
        </p:spPr>
        <p:txBody>
          <a:bodyPr wrap="square" rtlCol="0">
            <a:spAutoFit/>
          </a:bodyPr>
          <a:lstStyle/>
          <a:p>
            <a:r>
              <a:rPr lang="en-US" sz="1200" dirty="0">
                <a:solidFill>
                  <a:schemeClr val="tx1"/>
                </a:solidFill>
              </a:rPr>
              <a:t>0</a:t>
            </a:r>
          </a:p>
        </p:txBody>
      </p:sp>
      <p:sp>
        <p:nvSpPr>
          <p:cNvPr id="73" name="Rectangle 72"/>
          <p:cNvSpPr/>
          <p:nvPr/>
        </p:nvSpPr>
        <p:spPr bwMode="auto">
          <a:xfrm rot="5400000" flipV="1">
            <a:off x="6853307" y="1630422"/>
            <a:ext cx="651667"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(2048)</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74" name="Rectangle 73"/>
          <p:cNvSpPr/>
          <p:nvPr/>
        </p:nvSpPr>
        <p:spPr bwMode="auto">
          <a:xfrm rot="5400000" flipV="1">
            <a:off x="6320951" y="1743683"/>
            <a:ext cx="651667" cy="27971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S</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P</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75" name="Straight Arrow Connector 74"/>
          <p:cNvCxnSpPr/>
          <p:nvPr/>
        </p:nvCxnSpPr>
        <p:spPr bwMode="auto">
          <a:xfrm flipH="1">
            <a:off x="6791518" y="1626181"/>
            <a:ext cx="135651"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76" name="Straight Arrow Connector 75"/>
          <p:cNvCxnSpPr/>
          <p:nvPr/>
        </p:nvCxnSpPr>
        <p:spPr bwMode="auto">
          <a:xfrm flipH="1">
            <a:off x="6786641" y="2157699"/>
            <a:ext cx="135765"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77" name="Straight Arrow Connector 76"/>
          <p:cNvCxnSpPr>
            <a:stCxn id="79" idx="3"/>
            <a:endCxn id="82" idx="2"/>
          </p:cNvCxnSpPr>
          <p:nvPr/>
        </p:nvCxnSpPr>
        <p:spPr bwMode="auto">
          <a:xfrm flipH="1" flipV="1">
            <a:off x="8197855" y="1809038"/>
            <a:ext cx="82920" cy="121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p:cNvCxnSpPr>
            <a:stCxn id="74" idx="0"/>
            <a:endCxn id="449" idx="3"/>
          </p:cNvCxnSpPr>
          <p:nvPr/>
        </p:nvCxnSpPr>
        <p:spPr bwMode="auto">
          <a:xfrm flipH="1" flipV="1">
            <a:off x="6456861" y="1883538"/>
            <a:ext cx="50067" cy="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9" name="TextBox 78"/>
          <p:cNvSpPr txBox="1"/>
          <p:nvPr/>
        </p:nvSpPr>
        <p:spPr>
          <a:xfrm rot="10800000" flipV="1">
            <a:off x="8280775" y="1671754"/>
            <a:ext cx="584268" cy="276999"/>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Data</a:t>
            </a:r>
          </a:p>
        </p:txBody>
      </p:sp>
      <p:cxnSp>
        <p:nvCxnSpPr>
          <p:cNvPr id="80" name="Straight Arrow Connector 79"/>
          <p:cNvCxnSpPr/>
          <p:nvPr/>
        </p:nvCxnSpPr>
        <p:spPr bwMode="auto">
          <a:xfrm rot="10800000" flipV="1">
            <a:off x="7437952" y="2149341"/>
            <a:ext cx="106452"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81" name="TextBox 80"/>
          <p:cNvSpPr txBox="1"/>
          <p:nvPr/>
        </p:nvSpPr>
        <p:spPr>
          <a:xfrm rot="10800000" flipV="1">
            <a:off x="7531185" y="1962653"/>
            <a:ext cx="37785" cy="276999"/>
          </a:xfrm>
          <a:prstGeom prst="rect">
            <a:avLst/>
          </a:prstGeom>
          <a:noFill/>
        </p:spPr>
        <p:txBody>
          <a:bodyPr wrap="square" rtlCol="0">
            <a:spAutoFit/>
          </a:bodyPr>
          <a:lstStyle/>
          <a:p>
            <a:r>
              <a:rPr lang="en-US" sz="1200" dirty="0">
                <a:solidFill>
                  <a:schemeClr val="tx1"/>
                </a:solidFill>
              </a:rPr>
              <a:t>0</a:t>
            </a:r>
          </a:p>
        </p:txBody>
      </p:sp>
      <p:sp>
        <p:nvSpPr>
          <p:cNvPr id="82" name="Rectangle 81"/>
          <p:cNvSpPr/>
          <p:nvPr/>
        </p:nvSpPr>
        <p:spPr bwMode="auto">
          <a:xfrm rot="5400000" flipV="1">
            <a:off x="7813404" y="1669181"/>
            <a:ext cx="489188" cy="279713"/>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EQ</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83" name="Straight Arrow Connector 82"/>
          <p:cNvCxnSpPr/>
          <p:nvPr/>
        </p:nvCxnSpPr>
        <p:spPr bwMode="auto">
          <a:xfrm flipH="1">
            <a:off x="7427233" y="1797904"/>
            <a:ext cx="487605"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rot="20700000">
            <a:off x="7691223" y="1736614"/>
            <a:ext cx="0" cy="11791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5" name="TextBox 84"/>
          <p:cNvSpPr txBox="1"/>
          <p:nvPr/>
        </p:nvSpPr>
        <p:spPr>
          <a:xfrm>
            <a:off x="7405904" y="1498571"/>
            <a:ext cx="569387" cy="276999"/>
          </a:xfrm>
          <a:prstGeom prst="rect">
            <a:avLst/>
          </a:prstGeom>
          <a:noFill/>
        </p:spPr>
        <p:txBody>
          <a:bodyPr wrap="none" rtlCol="0">
            <a:spAutoFit/>
          </a:bodyPr>
          <a:lstStyle/>
          <a:p>
            <a:r>
              <a:rPr lang="en-US" sz="1200" dirty="0">
                <a:solidFill>
                  <a:schemeClr val="tx1"/>
                </a:solidFill>
              </a:rPr>
              <a:t>352x4</a:t>
            </a:r>
          </a:p>
        </p:txBody>
      </p:sp>
      <p:cxnSp>
        <p:nvCxnSpPr>
          <p:cNvPr id="86" name="Straight Arrow Connector 85"/>
          <p:cNvCxnSpPr/>
          <p:nvPr/>
        </p:nvCxnSpPr>
        <p:spPr bwMode="auto">
          <a:xfrm>
            <a:off x="868962" y="2874445"/>
            <a:ext cx="19855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7" name="TextBox 86"/>
          <p:cNvSpPr txBox="1"/>
          <p:nvPr/>
        </p:nvSpPr>
        <p:spPr>
          <a:xfrm>
            <a:off x="510821" y="3210546"/>
            <a:ext cx="985604" cy="276999"/>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GI </a:t>
            </a:r>
          </a:p>
        </p:txBody>
      </p:sp>
      <p:sp>
        <p:nvSpPr>
          <p:cNvPr id="88" name="TextBox 87"/>
          <p:cNvSpPr txBox="1"/>
          <p:nvPr/>
        </p:nvSpPr>
        <p:spPr>
          <a:xfrm>
            <a:off x="384054" y="2706998"/>
            <a:ext cx="586760" cy="276999"/>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Data</a:t>
            </a:r>
          </a:p>
        </p:txBody>
      </p:sp>
      <p:sp>
        <p:nvSpPr>
          <p:cNvPr id="89" name="Rectangle 88"/>
          <p:cNvSpPr/>
          <p:nvPr/>
        </p:nvSpPr>
        <p:spPr bwMode="auto">
          <a:xfrm rot="16200000">
            <a:off x="860940" y="3016553"/>
            <a:ext cx="656809" cy="222894"/>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S</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90" name="Straight Arrow Connector 89"/>
          <p:cNvCxnSpPr/>
          <p:nvPr/>
        </p:nvCxnSpPr>
        <p:spPr bwMode="auto">
          <a:xfrm>
            <a:off x="874702" y="3369961"/>
            <a:ext cx="19855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91" name="Rectangle 90"/>
              <p:cNvSpPr/>
              <p:nvPr/>
            </p:nvSpPr>
            <p:spPr bwMode="auto">
              <a:xfrm>
                <a:off x="1464263" y="2799672"/>
                <a:ext cx="220524" cy="656656"/>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14:m>
                  <m:oMathPara xmlns:m="http://schemas.openxmlformats.org/officeDocument/2006/math">
                    <m:oMathParaPr>
                      <m:jc m:val="centerGroup"/>
                    </m:oMathParaPr>
                    <m:oMath xmlns:m="http://schemas.openxmlformats.org/officeDocument/2006/math">
                      <m:r>
                        <a:rPr kumimoji="0" lang="en-US" sz="120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cs typeface="Calibri" panose="020F0502020204030204" pitchFamily="34" charset="0"/>
                        </a:rPr>
                        <m:t>↑</m:t>
                      </m:r>
                    </m:oMath>
                  </m:oMathPara>
                </a14:m>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3</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mc:Choice>
        <mc:Fallback xmlns="">
          <p:sp>
            <p:nvSpPr>
              <p:cNvPr id="91" name="Rectangle 90"/>
              <p:cNvSpPr>
                <a:spLocks noRot="1" noChangeAspect="1" noMove="1" noResize="1" noEditPoints="1" noAdjustHandles="1" noChangeArrowheads="1" noChangeShapeType="1" noTextEdit="1"/>
              </p:cNvSpPr>
              <p:nvPr/>
            </p:nvSpPr>
            <p:spPr bwMode="auto">
              <a:xfrm>
                <a:off x="1464263" y="2799672"/>
                <a:ext cx="220524" cy="656656"/>
              </a:xfrm>
              <a:prstGeom prst="rect">
                <a:avLst/>
              </a:prstGeom>
              <a:blipFill>
                <a:blip r:embed="rId4"/>
                <a:stretch>
                  <a:fillRect l="-13158" r="-2632"/>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2" name="Rectangle 91"/>
              <p:cNvSpPr/>
              <p:nvPr/>
            </p:nvSpPr>
            <p:spPr bwMode="auto">
              <a:xfrm>
                <a:off x="2308964" y="2799672"/>
                <a:ext cx="239544" cy="656656"/>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14:m>
                  <m:oMathPara xmlns:m="http://schemas.openxmlformats.org/officeDocument/2006/math">
                    <m:oMathParaPr>
                      <m:jc m:val="centerGroup"/>
                    </m:oMathParaPr>
                    <m:oMath xmlns:m="http://schemas.openxmlformats.org/officeDocument/2006/math">
                      <m:r>
                        <a:rPr kumimoji="0" lang="en-US" sz="120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cs typeface="Calibri" panose="020F0502020204030204" pitchFamily="34" charset="0"/>
                        </a:rPr>
                        <m:t>↓</m:t>
                      </m:r>
                    </m:oMath>
                  </m:oMathPara>
                </a14:m>
                <a:endParaRPr kumimoji="0" lang="en-US" sz="1200" i="0" u="none" strike="noStrike" cap="none" normalizeH="0" baseline="0" dirty="0">
                  <a:ln>
                    <a:noFill/>
                  </a:ln>
                  <a:solidFill>
                    <a:schemeClr val="tx1"/>
                  </a:solidFill>
                  <a:effectLst/>
                  <a:latin typeface="Calibri" panose="020F0502020204030204" pitchFamily="34" charset="0"/>
                  <a:ea typeface="Cambria Math" panose="02040503050406030204" pitchFamily="18"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2</a:t>
                </a:r>
              </a:p>
            </p:txBody>
          </p:sp>
        </mc:Choice>
        <mc:Fallback xmlns="">
          <p:sp>
            <p:nvSpPr>
              <p:cNvPr id="92" name="Rectangle 91"/>
              <p:cNvSpPr>
                <a:spLocks noRot="1" noChangeAspect="1" noMove="1" noResize="1" noEditPoints="1" noAdjustHandles="1" noChangeArrowheads="1" noChangeShapeType="1" noTextEdit="1"/>
              </p:cNvSpPr>
              <p:nvPr/>
            </p:nvSpPr>
            <p:spPr bwMode="auto">
              <a:xfrm>
                <a:off x="2308964" y="2799672"/>
                <a:ext cx="239544" cy="656656"/>
              </a:xfrm>
              <a:prstGeom prst="rect">
                <a:avLst/>
              </a:prstGeom>
              <a:blipFill>
                <a:blip r:embed="rId5"/>
                <a:stretch>
                  <a:fillRect l="-9756"/>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p:cxnSp>
        <p:nvCxnSpPr>
          <p:cNvPr id="93" name="Straight Arrow Connector 92"/>
          <p:cNvCxnSpPr>
            <a:stCxn id="89" idx="2"/>
            <a:endCxn id="91" idx="1"/>
          </p:cNvCxnSpPr>
          <p:nvPr/>
        </p:nvCxnSpPr>
        <p:spPr bwMode="auto">
          <a:xfrm>
            <a:off x="1300792" y="3128000"/>
            <a:ext cx="163471"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94" name="Rectangle 93"/>
          <p:cNvSpPr/>
          <p:nvPr/>
        </p:nvSpPr>
        <p:spPr bwMode="auto">
          <a:xfrm>
            <a:off x="1782362" y="2803148"/>
            <a:ext cx="444930" cy="653051"/>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200" dirty="0">
                <a:solidFill>
                  <a:schemeClr val="tx1"/>
                </a:solidFill>
                <a:latin typeface="Calibri" panose="020F0502020204030204" pitchFamily="34" charset="0"/>
                <a:cs typeface="Calibri" panose="020F0502020204030204" pitchFamily="34" charset="0"/>
              </a:rPr>
              <a:t>RRC</a:t>
            </a:r>
          </a:p>
        </p:txBody>
      </p:sp>
      <p:cxnSp>
        <p:nvCxnSpPr>
          <p:cNvPr id="95" name="Straight Arrow Connector 94"/>
          <p:cNvCxnSpPr>
            <a:stCxn id="91" idx="3"/>
            <a:endCxn id="94" idx="1"/>
          </p:cNvCxnSpPr>
          <p:nvPr/>
        </p:nvCxnSpPr>
        <p:spPr bwMode="auto">
          <a:xfrm>
            <a:off x="1684787" y="3128000"/>
            <a:ext cx="97575" cy="1674"/>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96" name="Straight Arrow Connector 95"/>
          <p:cNvCxnSpPr>
            <a:stCxn id="94" idx="3"/>
            <a:endCxn id="92" idx="1"/>
          </p:cNvCxnSpPr>
          <p:nvPr/>
        </p:nvCxnSpPr>
        <p:spPr bwMode="auto">
          <a:xfrm flipV="1">
            <a:off x="2227292" y="3128000"/>
            <a:ext cx="81672" cy="1674"/>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927166" y="2804399"/>
            <a:ext cx="38749" cy="14461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8" name="TextBox 97"/>
          <p:cNvSpPr txBox="1"/>
          <p:nvPr/>
        </p:nvSpPr>
        <p:spPr>
          <a:xfrm>
            <a:off x="633429" y="2559004"/>
            <a:ext cx="569387" cy="276999"/>
          </a:xfrm>
          <a:prstGeom prst="rect">
            <a:avLst/>
          </a:prstGeom>
          <a:noFill/>
        </p:spPr>
        <p:txBody>
          <a:bodyPr wrap="none" rtlCol="0">
            <a:spAutoFit/>
          </a:bodyPr>
          <a:lstStyle/>
          <a:p>
            <a:r>
              <a:rPr lang="en-US" sz="1200" dirty="0">
                <a:solidFill>
                  <a:schemeClr val="tx1"/>
                </a:solidFill>
              </a:rPr>
              <a:t>448x4</a:t>
            </a:r>
          </a:p>
        </p:txBody>
      </p:sp>
      <p:cxnSp>
        <p:nvCxnSpPr>
          <p:cNvPr id="99" name="Straight Connector 98"/>
          <p:cNvCxnSpPr/>
          <p:nvPr/>
        </p:nvCxnSpPr>
        <p:spPr bwMode="auto">
          <a:xfrm rot="20700000">
            <a:off x="951688" y="3304616"/>
            <a:ext cx="0" cy="15694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0" name="TextBox 99"/>
          <p:cNvSpPr txBox="1"/>
          <p:nvPr/>
        </p:nvSpPr>
        <p:spPr>
          <a:xfrm>
            <a:off x="644986" y="3059147"/>
            <a:ext cx="492443" cy="276999"/>
          </a:xfrm>
          <a:prstGeom prst="rect">
            <a:avLst/>
          </a:prstGeom>
          <a:noFill/>
        </p:spPr>
        <p:txBody>
          <a:bodyPr wrap="none" rtlCol="0">
            <a:spAutoFit/>
          </a:bodyPr>
          <a:lstStyle/>
          <a:p>
            <a:r>
              <a:rPr lang="en-US" sz="1200" dirty="0">
                <a:solidFill>
                  <a:schemeClr val="tx1"/>
                </a:solidFill>
              </a:rPr>
              <a:t>64x4</a:t>
            </a:r>
          </a:p>
        </p:txBody>
      </p:sp>
      <p:sp>
        <p:nvSpPr>
          <p:cNvPr id="101" name="Rectangle 100"/>
          <p:cNvSpPr/>
          <p:nvPr/>
        </p:nvSpPr>
        <p:spPr bwMode="auto">
          <a:xfrm rot="5400000" flipV="1">
            <a:off x="6305736" y="2998750"/>
            <a:ext cx="656656" cy="24518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a:t>
            </a:r>
          </a:p>
        </p:txBody>
      </p:sp>
      <mc:AlternateContent xmlns:mc="http://schemas.openxmlformats.org/markup-compatibility/2006" xmlns:a14="http://schemas.microsoft.com/office/drawing/2010/main">
        <mc:Choice Requires="a14">
          <p:sp>
            <p:nvSpPr>
              <p:cNvPr id="102" name="Rectangle 101"/>
              <p:cNvSpPr/>
              <p:nvPr/>
            </p:nvSpPr>
            <p:spPr bwMode="auto">
              <a:xfrm rot="10800000" flipV="1">
                <a:off x="5467760" y="2793015"/>
                <a:ext cx="220524" cy="656656"/>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14:m>
                  <m:oMathPara xmlns:m="http://schemas.openxmlformats.org/officeDocument/2006/math">
                    <m:oMathParaPr>
                      <m:jc m:val="centerGroup"/>
                    </m:oMathParaPr>
                    <m:oMath xmlns:m="http://schemas.openxmlformats.org/officeDocument/2006/math">
                      <m:r>
                        <a:rPr kumimoji="0" lang="en-US" sz="120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cs typeface="Calibri" panose="020F0502020204030204" pitchFamily="34" charset="0"/>
                        </a:rPr>
                        <m:t>↑</m:t>
                      </m:r>
                    </m:oMath>
                  </m:oMathPara>
                </a14:m>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2</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mc:Choice>
        <mc:Fallback xmlns="">
          <p:sp>
            <p:nvSpPr>
              <p:cNvPr id="102" name="Rectangle 101"/>
              <p:cNvSpPr>
                <a:spLocks noRot="1" noChangeAspect="1" noMove="1" noResize="1" noEditPoints="1" noAdjustHandles="1" noChangeArrowheads="1" noChangeShapeType="1" noTextEdit="1"/>
              </p:cNvSpPr>
              <p:nvPr/>
            </p:nvSpPr>
            <p:spPr bwMode="auto">
              <a:xfrm rot="10800000" flipV="1">
                <a:off x="5467760" y="2793015"/>
                <a:ext cx="220524" cy="656656"/>
              </a:xfrm>
              <a:prstGeom prst="rect">
                <a:avLst/>
              </a:prstGeom>
              <a:blipFill>
                <a:blip r:embed="rId6"/>
                <a:stretch>
                  <a:fillRect l="-13158" r="-2632"/>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3" name="Rectangle 102"/>
              <p:cNvSpPr/>
              <p:nvPr/>
            </p:nvSpPr>
            <p:spPr bwMode="auto">
              <a:xfrm rot="10800000" flipV="1">
                <a:off x="6232956" y="2794601"/>
                <a:ext cx="239544" cy="654655"/>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14:m>
                  <m:oMathPara xmlns:m="http://schemas.openxmlformats.org/officeDocument/2006/math">
                    <m:oMathParaPr>
                      <m:jc m:val="centerGroup"/>
                    </m:oMathParaPr>
                    <m:oMath xmlns:m="http://schemas.openxmlformats.org/officeDocument/2006/math">
                      <m:r>
                        <a:rPr kumimoji="0" lang="en-US" sz="120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cs typeface="Calibri" panose="020F0502020204030204" pitchFamily="34" charset="0"/>
                        </a:rPr>
                        <m:t>↓</m:t>
                      </m:r>
                    </m:oMath>
                  </m:oMathPara>
                </a14:m>
                <a:endParaRPr kumimoji="0" lang="en-US" sz="1200" i="0" u="none" strike="noStrike" cap="none" normalizeH="0" baseline="0" dirty="0">
                  <a:ln>
                    <a:noFill/>
                  </a:ln>
                  <a:solidFill>
                    <a:schemeClr val="tx1"/>
                  </a:solidFill>
                  <a:effectLst/>
                  <a:latin typeface="Calibri" panose="020F0502020204030204" pitchFamily="34" charset="0"/>
                  <a:ea typeface="Cambria Math" panose="02040503050406030204" pitchFamily="18"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a:t>
                </a:r>
              </a:p>
            </p:txBody>
          </p:sp>
        </mc:Choice>
        <mc:Fallback xmlns="">
          <p:sp>
            <p:nvSpPr>
              <p:cNvPr id="103" name="Rectangle 102"/>
              <p:cNvSpPr>
                <a:spLocks noRot="1" noChangeAspect="1" noMove="1" noResize="1" noEditPoints="1" noAdjustHandles="1" noChangeArrowheads="1" noChangeShapeType="1" noTextEdit="1"/>
              </p:cNvSpPr>
              <p:nvPr/>
            </p:nvSpPr>
            <p:spPr bwMode="auto">
              <a:xfrm rot="10800000" flipV="1">
                <a:off x="6232956" y="2794601"/>
                <a:ext cx="239544" cy="654655"/>
              </a:xfrm>
              <a:prstGeom prst="rect">
                <a:avLst/>
              </a:prstGeom>
              <a:blipFill>
                <a:blip r:embed="rId7"/>
                <a:stretch>
                  <a:fillRect l="-7143"/>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p:sp>
        <p:nvSpPr>
          <p:cNvPr id="104" name="Rectangle 103"/>
          <p:cNvSpPr/>
          <p:nvPr/>
        </p:nvSpPr>
        <p:spPr bwMode="auto">
          <a:xfrm rot="10800000" flipV="1">
            <a:off x="5738645" y="2793014"/>
            <a:ext cx="448828" cy="656656"/>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200">
                <a:solidFill>
                  <a:schemeClr val="tx1"/>
                </a:solidFill>
                <a:latin typeface="Calibri" panose="020F0502020204030204" pitchFamily="34" charset="0"/>
                <a:cs typeface="Calibri" panose="020F0502020204030204" pitchFamily="34" charset="0"/>
              </a:rPr>
              <a:t>RRC</a:t>
            </a:r>
            <a:endParaRPr lang="en-US" sz="1200" dirty="0">
              <a:solidFill>
                <a:schemeClr val="tx1"/>
              </a:solidFill>
              <a:latin typeface="Calibri" panose="020F0502020204030204" pitchFamily="34" charset="0"/>
              <a:cs typeface="Calibri" panose="020F0502020204030204" pitchFamily="34" charset="0"/>
            </a:endParaRPr>
          </a:p>
        </p:txBody>
      </p:sp>
      <p:cxnSp>
        <p:nvCxnSpPr>
          <p:cNvPr id="105" name="Straight Arrow Connector 104"/>
          <p:cNvCxnSpPr>
            <a:stCxn id="110" idx="0"/>
            <a:endCxn id="101" idx="2"/>
          </p:cNvCxnSpPr>
          <p:nvPr/>
        </p:nvCxnSpPr>
        <p:spPr bwMode="auto">
          <a:xfrm flipH="1">
            <a:off x="6756656" y="3120853"/>
            <a:ext cx="102826" cy="489"/>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106" name="Straight Arrow Connector 105"/>
          <p:cNvCxnSpPr>
            <a:stCxn id="101" idx="0"/>
            <a:endCxn id="103" idx="1"/>
          </p:cNvCxnSpPr>
          <p:nvPr/>
        </p:nvCxnSpPr>
        <p:spPr bwMode="auto">
          <a:xfrm flipH="1">
            <a:off x="6472500" y="3121342"/>
            <a:ext cx="38973" cy="58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07" name="Straight Arrow Connector 106"/>
          <p:cNvCxnSpPr>
            <a:stCxn id="103" idx="3"/>
            <a:endCxn id="104" idx="1"/>
          </p:cNvCxnSpPr>
          <p:nvPr/>
        </p:nvCxnSpPr>
        <p:spPr bwMode="auto">
          <a:xfrm flipH="1" flipV="1">
            <a:off x="6187473" y="3121342"/>
            <a:ext cx="45483" cy="58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08" name="Straight Arrow Connector 107"/>
          <p:cNvCxnSpPr>
            <a:stCxn id="104" idx="3"/>
            <a:endCxn id="102" idx="1"/>
          </p:cNvCxnSpPr>
          <p:nvPr/>
        </p:nvCxnSpPr>
        <p:spPr bwMode="auto">
          <a:xfrm flipH="1">
            <a:off x="5688284" y="3121342"/>
            <a:ext cx="50361"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09" name="Rectangle 108"/>
          <p:cNvSpPr/>
          <p:nvPr/>
        </p:nvSpPr>
        <p:spPr bwMode="auto">
          <a:xfrm rot="5400000" flipV="1">
            <a:off x="7286575" y="2985198"/>
            <a:ext cx="648405" cy="279713"/>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EQ</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110" name="Rectangle 109"/>
          <p:cNvSpPr/>
          <p:nvPr/>
        </p:nvSpPr>
        <p:spPr bwMode="auto">
          <a:xfrm rot="5400000" flipV="1">
            <a:off x="6784196" y="2867734"/>
            <a:ext cx="656809"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(2048)</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111" name="Rectangle 110"/>
          <p:cNvSpPr/>
          <p:nvPr/>
        </p:nvSpPr>
        <p:spPr bwMode="auto">
          <a:xfrm rot="5400000" flipV="1">
            <a:off x="7776765" y="2872129"/>
            <a:ext cx="650584"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(2048)</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112" name="Straight Arrow Connector 111"/>
          <p:cNvCxnSpPr/>
          <p:nvPr/>
        </p:nvCxnSpPr>
        <p:spPr bwMode="auto">
          <a:xfrm>
            <a:off x="8363361" y="2922712"/>
            <a:ext cx="19855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3" name="TextBox 112"/>
          <p:cNvSpPr txBox="1"/>
          <p:nvPr/>
        </p:nvSpPr>
        <p:spPr>
          <a:xfrm>
            <a:off x="8535715" y="2760525"/>
            <a:ext cx="586760" cy="276999"/>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Data</a:t>
            </a:r>
          </a:p>
        </p:txBody>
      </p:sp>
      <p:cxnSp>
        <p:nvCxnSpPr>
          <p:cNvPr id="114" name="Straight Connector 113"/>
          <p:cNvCxnSpPr/>
          <p:nvPr/>
        </p:nvCxnSpPr>
        <p:spPr bwMode="auto">
          <a:xfrm rot="20700000">
            <a:off x="8441875" y="2849992"/>
            <a:ext cx="0" cy="15694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5" name="TextBox 114"/>
          <p:cNvSpPr txBox="1"/>
          <p:nvPr/>
        </p:nvSpPr>
        <p:spPr>
          <a:xfrm>
            <a:off x="8234007" y="2561642"/>
            <a:ext cx="569387" cy="276999"/>
          </a:xfrm>
          <a:prstGeom prst="rect">
            <a:avLst/>
          </a:prstGeom>
          <a:noFill/>
        </p:spPr>
        <p:txBody>
          <a:bodyPr wrap="none" rtlCol="0">
            <a:spAutoFit/>
          </a:bodyPr>
          <a:lstStyle/>
          <a:p>
            <a:r>
              <a:rPr lang="en-US" sz="1200" dirty="0">
                <a:solidFill>
                  <a:schemeClr val="tx1"/>
                </a:solidFill>
              </a:rPr>
              <a:t>448x4</a:t>
            </a:r>
          </a:p>
        </p:txBody>
      </p:sp>
      <p:cxnSp>
        <p:nvCxnSpPr>
          <p:cNvPr id="120" name="Straight Arrow Connector 119"/>
          <p:cNvCxnSpPr>
            <a:endCxn id="110" idx="2"/>
          </p:cNvCxnSpPr>
          <p:nvPr/>
        </p:nvCxnSpPr>
        <p:spPr bwMode="auto">
          <a:xfrm flipH="1">
            <a:off x="7365719" y="3116762"/>
            <a:ext cx="105203" cy="4091"/>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121" name="Straight Arrow Connector 120"/>
          <p:cNvCxnSpPr>
            <a:stCxn id="111" idx="0"/>
            <a:endCxn id="109" idx="2"/>
          </p:cNvCxnSpPr>
          <p:nvPr/>
        </p:nvCxnSpPr>
        <p:spPr bwMode="auto">
          <a:xfrm flipH="1" flipV="1">
            <a:off x="7750634" y="3125055"/>
            <a:ext cx="98305" cy="193"/>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122" name="Isosceles Triangle 121"/>
          <p:cNvSpPr/>
          <p:nvPr/>
        </p:nvSpPr>
        <p:spPr bwMode="auto">
          <a:xfrm rot="10800000">
            <a:off x="4859756" y="1703385"/>
            <a:ext cx="9776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latin typeface="Calibri" panose="020F0502020204030204" pitchFamily="34" charset="0"/>
              <a:cs typeface="Calibri" panose="020F0502020204030204" pitchFamily="34" charset="0"/>
            </a:endParaRPr>
          </a:p>
        </p:txBody>
      </p:sp>
      <p:cxnSp>
        <p:nvCxnSpPr>
          <p:cNvPr id="123" name="Elbow Connector 122"/>
          <p:cNvCxnSpPr>
            <a:endCxn id="122" idx="0"/>
          </p:cNvCxnSpPr>
          <p:nvPr/>
        </p:nvCxnSpPr>
        <p:spPr bwMode="auto">
          <a:xfrm rot="10800000">
            <a:off x="4908636" y="1775278"/>
            <a:ext cx="145326" cy="113532"/>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124" name="Straight Arrow Connector 123"/>
          <p:cNvCxnSpPr/>
          <p:nvPr/>
        </p:nvCxnSpPr>
        <p:spPr bwMode="auto">
          <a:xfrm flipH="1">
            <a:off x="5338584" y="1888808"/>
            <a:ext cx="59532"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25" name="Straight Arrow Connector 124"/>
          <p:cNvCxnSpPr/>
          <p:nvPr/>
        </p:nvCxnSpPr>
        <p:spPr bwMode="auto">
          <a:xfrm flipV="1">
            <a:off x="5639030" y="2066153"/>
            <a:ext cx="0" cy="118167"/>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26" name="TextBox 125"/>
              <p:cNvSpPr txBox="1"/>
              <p:nvPr/>
            </p:nvSpPr>
            <p:spPr>
              <a:xfrm flipH="1">
                <a:off x="4795393" y="2122416"/>
                <a:ext cx="1395318"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chemeClr val="tx1"/>
                              </a:solidFill>
                              <a:latin typeface="Cambria Math" panose="02040503050406030204" pitchFamily="18" charset="0"/>
                            </a:rPr>
                          </m:ctrlPr>
                        </m:sSubPr>
                        <m:e>
                          <m:r>
                            <a:rPr lang="en-US" sz="1200" i="1">
                              <a:solidFill>
                                <a:schemeClr val="tx1"/>
                              </a:solidFill>
                              <a:latin typeface="Cambria Math" panose="02040503050406030204" pitchFamily="18" charset="0"/>
                            </a:rPr>
                            <m:t>𝑓</m:t>
                          </m:r>
                        </m:e>
                        <m:sub>
                          <m:r>
                            <m:rPr>
                              <m:sty m:val="p"/>
                            </m:rPr>
                            <a:rPr lang="en-US" sz="1200">
                              <a:solidFill>
                                <a:schemeClr val="tx1"/>
                              </a:solidFill>
                              <a:latin typeface="Cambria Math" panose="02040503050406030204" pitchFamily="18" charset="0"/>
                            </a:rPr>
                            <m:t>s</m:t>
                          </m:r>
                        </m:sub>
                      </m:sSub>
                      <m:r>
                        <a:rPr lang="en-US" sz="1200" i="1">
                          <a:solidFill>
                            <a:schemeClr val="tx1"/>
                          </a:solidFill>
                          <a:latin typeface="Cambria Math" panose="02040503050406030204" pitchFamily="18" charset="0"/>
                        </a:rPr>
                        <m:t>=4×2.64 </m:t>
                      </m:r>
                      <m:r>
                        <m:rPr>
                          <m:sty m:val="p"/>
                        </m:rPr>
                        <a:rPr lang="en-US" sz="1200">
                          <a:solidFill>
                            <a:schemeClr val="tx1"/>
                          </a:solidFill>
                          <a:latin typeface="Cambria Math" panose="02040503050406030204" pitchFamily="18" charset="0"/>
                        </a:rPr>
                        <m:t>GHz</m:t>
                      </m:r>
                    </m:oMath>
                  </m:oMathPara>
                </a14:m>
                <a:endParaRPr lang="en-US" sz="1200" dirty="0">
                  <a:solidFill>
                    <a:schemeClr val="tx1"/>
                  </a:solidFill>
                </a:endParaRPr>
              </a:p>
            </p:txBody>
          </p:sp>
        </mc:Choice>
        <mc:Fallback xmlns="">
          <p:sp>
            <p:nvSpPr>
              <p:cNvPr id="126" name="TextBox 125"/>
              <p:cNvSpPr txBox="1">
                <a:spLocks noRot="1" noChangeAspect="1" noMove="1" noResize="1" noEditPoints="1" noAdjustHandles="1" noChangeArrowheads="1" noChangeShapeType="1" noTextEdit="1"/>
              </p:cNvSpPr>
              <p:nvPr/>
            </p:nvSpPr>
            <p:spPr>
              <a:xfrm flipH="1">
                <a:off x="4795393" y="2122416"/>
                <a:ext cx="1395318" cy="276999"/>
              </a:xfrm>
              <a:prstGeom prst="rect">
                <a:avLst/>
              </a:prstGeom>
              <a:blipFill>
                <a:blip r:embed="rId3"/>
                <a:stretch>
                  <a:fillRect b="-6522"/>
                </a:stretch>
              </a:blipFill>
            </p:spPr>
            <p:txBody>
              <a:bodyPr/>
              <a:lstStyle/>
              <a:p>
                <a:r>
                  <a:rPr lang="en-US">
                    <a:noFill/>
                  </a:rPr>
                  <a:t> </a:t>
                </a:r>
              </a:p>
            </p:txBody>
          </p:sp>
        </mc:Fallback>
      </mc:AlternateContent>
      <p:sp>
        <p:nvSpPr>
          <p:cNvPr id="127" name="Rectangle 126"/>
          <p:cNvSpPr/>
          <p:nvPr/>
        </p:nvSpPr>
        <p:spPr bwMode="auto">
          <a:xfrm rot="16200000" flipH="1">
            <a:off x="5010852" y="1741228"/>
            <a:ext cx="370841" cy="28462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sp>
        <p:nvSpPr>
          <p:cNvPr id="128" name="Rectangle 127"/>
          <p:cNvSpPr/>
          <p:nvPr/>
        </p:nvSpPr>
        <p:spPr bwMode="auto">
          <a:xfrm flipH="1">
            <a:off x="5398116" y="1698117"/>
            <a:ext cx="493255" cy="3708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ADC</a:t>
            </a:r>
          </a:p>
        </p:txBody>
      </p:sp>
      <p:sp>
        <p:nvSpPr>
          <p:cNvPr id="130" name="Rectangle 129"/>
          <p:cNvSpPr/>
          <p:nvPr/>
        </p:nvSpPr>
        <p:spPr bwMode="auto">
          <a:xfrm rot="16200000">
            <a:off x="3187805" y="2985689"/>
            <a:ext cx="370841" cy="28462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sp>
        <p:nvSpPr>
          <p:cNvPr id="131" name="Isosceles Triangle 130"/>
          <p:cNvSpPr/>
          <p:nvPr/>
        </p:nvSpPr>
        <p:spPr bwMode="auto">
          <a:xfrm rot="10800000" flipH="1">
            <a:off x="3601717" y="2951346"/>
            <a:ext cx="11829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latin typeface="Calibri" panose="020F0502020204030204" pitchFamily="34" charset="0"/>
              <a:cs typeface="Calibri" panose="020F0502020204030204" pitchFamily="34" charset="0"/>
            </a:endParaRPr>
          </a:p>
        </p:txBody>
      </p:sp>
      <p:cxnSp>
        <p:nvCxnSpPr>
          <p:cNvPr id="132" name="Elbow Connector 131"/>
          <p:cNvCxnSpPr>
            <a:stCxn id="130" idx="2"/>
            <a:endCxn id="131" idx="0"/>
          </p:cNvCxnSpPr>
          <p:nvPr/>
        </p:nvCxnSpPr>
        <p:spPr bwMode="auto">
          <a:xfrm flipV="1">
            <a:off x="3515537" y="3023239"/>
            <a:ext cx="145325" cy="104761"/>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133" name="Straight Arrow Connector 132"/>
          <p:cNvCxnSpPr>
            <a:stCxn id="134" idx="3"/>
            <a:endCxn id="130" idx="0"/>
          </p:cNvCxnSpPr>
          <p:nvPr/>
        </p:nvCxnSpPr>
        <p:spPr bwMode="auto">
          <a:xfrm>
            <a:off x="3171382" y="3128000"/>
            <a:ext cx="5953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34" name="Rectangle 133"/>
          <p:cNvSpPr/>
          <p:nvPr/>
        </p:nvSpPr>
        <p:spPr bwMode="auto">
          <a:xfrm>
            <a:off x="2678127" y="2942578"/>
            <a:ext cx="493255" cy="3708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DAC</a:t>
            </a:r>
          </a:p>
        </p:txBody>
      </p:sp>
      <p:cxnSp>
        <p:nvCxnSpPr>
          <p:cNvPr id="136" name="Straight Arrow Connector 135"/>
          <p:cNvCxnSpPr/>
          <p:nvPr/>
        </p:nvCxnSpPr>
        <p:spPr bwMode="auto">
          <a:xfrm flipV="1">
            <a:off x="2930468" y="3314114"/>
            <a:ext cx="0" cy="118934"/>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37" name="TextBox 136"/>
              <p:cNvSpPr txBox="1"/>
              <p:nvPr/>
            </p:nvSpPr>
            <p:spPr>
              <a:xfrm>
                <a:off x="2539779" y="3339779"/>
                <a:ext cx="1395318"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chemeClr val="tx1"/>
                              </a:solidFill>
                              <a:latin typeface="Cambria Math" panose="02040503050406030204" pitchFamily="18" charset="0"/>
                            </a:rPr>
                          </m:ctrlPr>
                        </m:sSubPr>
                        <m:e>
                          <m:r>
                            <a:rPr lang="en-US" sz="1200" i="1">
                              <a:solidFill>
                                <a:schemeClr val="tx1"/>
                              </a:solidFill>
                              <a:latin typeface="Cambria Math" panose="02040503050406030204" pitchFamily="18" charset="0"/>
                            </a:rPr>
                            <m:t>𝑓</m:t>
                          </m:r>
                        </m:e>
                        <m:sub>
                          <m:r>
                            <m:rPr>
                              <m:sty m:val="p"/>
                            </m:rPr>
                            <a:rPr lang="en-US" sz="1200">
                              <a:solidFill>
                                <a:schemeClr val="tx1"/>
                              </a:solidFill>
                              <a:latin typeface="Cambria Math" panose="02040503050406030204" pitchFamily="18" charset="0"/>
                            </a:rPr>
                            <m:t>s</m:t>
                          </m:r>
                        </m:sub>
                      </m:sSub>
                      <m:r>
                        <a:rPr lang="en-US" sz="1200" i="1">
                          <a:solidFill>
                            <a:schemeClr val="tx1"/>
                          </a:solidFill>
                          <a:latin typeface="Cambria Math" panose="02040503050406030204" pitchFamily="18" charset="0"/>
                        </a:rPr>
                        <m:t>=4×2.64 </m:t>
                      </m:r>
                      <m:r>
                        <m:rPr>
                          <m:sty m:val="p"/>
                        </m:rPr>
                        <a:rPr lang="en-US" sz="1200">
                          <a:solidFill>
                            <a:schemeClr val="tx1"/>
                          </a:solidFill>
                          <a:latin typeface="Cambria Math" panose="02040503050406030204" pitchFamily="18" charset="0"/>
                        </a:rPr>
                        <m:t>GHz</m:t>
                      </m:r>
                    </m:oMath>
                  </m:oMathPara>
                </a14:m>
                <a:endParaRPr lang="en-US" sz="1200" dirty="0">
                  <a:solidFill>
                    <a:schemeClr val="tx1"/>
                  </a:solidFill>
                </a:endParaRPr>
              </a:p>
            </p:txBody>
          </p:sp>
        </mc:Choice>
        <mc:Fallback xmlns="">
          <p:sp>
            <p:nvSpPr>
              <p:cNvPr id="137" name="TextBox 136"/>
              <p:cNvSpPr txBox="1">
                <a:spLocks noRot="1" noChangeAspect="1" noMove="1" noResize="1" noEditPoints="1" noAdjustHandles="1" noChangeArrowheads="1" noChangeShapeType="1" noTextEdit="1"/>
              </p:cNvSpPr>
              <p:nvPr/>
            </p:nvSpPr>
            <p:spPr>
              <a:xfrm>
                <a:off x="2539779" y="3339779"/>
                <a:ext cx="1395318" cy="276999"/>
              </a:xfrm>
              <a:prstGeom prst="rect">
                <a:avLst/>
              </a:prstGeom>
              <a:blipFill>
                <a:blip r:embed="rId8"/>
                <a:stretch>
                  <a:fillRect b="-6667"/>
                </a:stretch>
              </a:blipFill>
            </p:spPr>
            <p:txBody>
              <a:bodyPr/>
              <a:lstStyle/>
              <a:p>
                <a:r>
                  <a:rPr lang="en-US">
                    <a:noFill/>
                  </a:rPr>
                  <a:t> </a:t>
                </a:r>
              </a:p>
            </p:txBody>
          </p:sp>
        </mc:Fallback>
      </mc:AlternateContent>
      <p:cxnSp>
        <p:nvCxnSpPr>
          <p:cNvPr id="138" name="Straight Connector 137"/>
          <p:cNvCxnSpPr>
            <a:endCxn id="134" idx="1"/>
          </p:cNvCxnSpPr>
          <p:nvPr/>
        </p:nvCxnSpPr>
        <p:spPr bwMode="auto">
          <a:xfrm flipV="1">
            <a:off x="2552298" y="3128000"/>
            <a:ext cx="125829" cy="175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flipH="1">
            <a:off x="5318497" y="3122608"/>
            <a:ext cx="1405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0" name="Isosceles Triangle 139"/>
          <p:cNvSpPr/>
          <p:nvPr/>
        </p:nvSpPr>
        <p:spPr bwMode="auto">
          <a:xfrm rot="10800000">
            <a:off x="4288872" y="2948681"/>
            <a:ext cx="9776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latin typeface="Calibri" panose="020F0502020204030204" pitchFamily="34" charset="0"/>
              <a:cs typeface="Calibri" panose="020F0502020204030204" pitchFamily="34" charset="0"/>
            </a:endParaRPr>
          </a:p>
        </p:txBody>
      </p:sp>
      <p:cxnSp>
        <p:nvCxnSpPr>
          <p:cNvPr id="141" name="Elbow Connector 140"/>
          <p:cNvCxnSpPr>
            <a:endCxn id="140" idx="0"/>
          </p:cNvCxnSpPr>
          <p:nvPr/>
        </p:nvCxnSpPr>
        <p:spPr bwMode="auto">
          <a:xfrm rot="10800000">
            <a:off x="4337752" y="3020574"/>
            <a:ext cx="145326" cy="113532"/>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142" name="Straight Arrow Connector 141"/>
          <p:cNvCxnSpPr/>
          <p:nvPr/>
        </p:nvCxnSpPr>
        <p:spPr bwMode="auto">
          <a:xfrm flipH="1">
            <a:off x="4767700" y="3134104"/>
            <a:ext cx="59532"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43" name="Straight Arrow Connector 142"/>
          <p:cNvCxnSpPr/>
          <p:nvPr/>
        </p:nvCxnSpPr>
        <p:spPr bwMode="auto">
          <a:xfrm flipV="1">
            <a:off x="5068146" y="3311449"/>
            <a:ext cx="0" cy="145412"/>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44" name="TextBox 143"/>
              <p:cNvSpPr txBox="1"/>
              <p:nvPr/>
            </p:nvSpPr>
            <p:spPr>
              <a:xfrm flipH="1">
                <a:off x="4274169" y="3345205"/>
                <a:ext cx="1395318"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chemeClr val="tx1"/>
                              </a:solidFill>
                              <a:latin typeface="Cambria Math" panose="02040503050406030204" pitchFamily="18" charset="0"/>
                            </a:rPr>
                          </m:ctrlPr>
                        </m:sSubPr>
                        <m:e>
                          <m:r>
                            <a:rPr lang="en-US" sz="1200" i="1">
                              <a:solidFill>
                                <a:schemeClr val="tx1"/>
                              </a:solidFill>
                              <a:latin typeface="Cambria Math" panose="02040503050406030204" pitchFamily="18" charset="0"/>
                            </a:rPr>
                            <m:t>𝑓</m:t>
                          </m:r>
                        </m:e>
                        <m:sub>
                          <m:r>
                            <m:rPr>
                              <m:sty m:val="p"/>
                            </m:rPr>
                            <a:rPr lang="en-US" sz="1200">
                              <a:solidFill>
                                <a:schemeClr val="tx1"/>
                              </a:solidFill>
                              <a:latin typeface="Cambria Math" panose="02040503050406030204" pitchFamily="18" charset="0"/>
                            </a:rPr>
                            <m:t>s</m:t>
                          </m:r>
                        </m:sub>
                      </m:sSub>
                      <m:r>
                        <a:rPr lang="en-US" sz="1200" i="1">
                          <a:solidFill>
                            <a:schemeClr val="tx1"/>
                          </a:solidFill>
                          <a:latin typeface="Cambria Math" panose="02040503050406030204" pitchFamily="18" charset="0"/>
                        </a:rPr>
                        <m:t>=4×2.64 </m:t>
                      </m:r>
                      <m:r>
                        <m:rPr>
                          <m:sty m:val="p"/>
                        </m:rPr>
                        <a:rPr lang="en-US" sz="1200">
                          <a:solidFill>
                            <a:schemeClr val="tx1"/>
                          </a:solidFill>
                          <a:latin typeface="Cambria Math" panose="02040503050406030204" pitchFamily="18" charset="0"/>
                        </a:rPr>
                        <m:t>GHz</m:t>
                      </m:r>
                    </m:oMath>
                  </m:oMathPara>
                </a14:m>
                <a:endParaRPr lang="en-US" sz="1200" dirty="0">
                  <a:solidFill>
                    <a:schemeClr val="tx1"/>
                  </a:solidFill>
                </a:endParaRPr>
              </a:p>
            </p:txBody>
          </p:sp>
        </mc:Choice>
        <mc:Fallback xmlns="">
          <p:sp>
            <p:nvSpPr>
              <p:cNvPr id="144" name="TextBox 143"/>
              <p:cNvSpPr txBox="1">
                <a:spLocks noRot="1" noChangeAspect="1" noMove="1" noResize="1" noEditPoints="1" noAdjustHandles="1" noChangeArrowheads="1" noChangeShapeType="1" noTextEdit="1"/>
              </p:cNvSpPr>
              <p:nvPr/>
            </p:nvSpPr>
            <p:spPr>
              <a:xfrm flipH="1">
                <a:off x="4274169" y="3345205"/>
                <a:ext cx="1395318" cy="276999"/>
              </a:xfrm>
              <a:prstGeom prst="rect">
                <a:avLst/>
              </a:prstGeom>
              <a:blipFill>
                <a:blip r:embed="rId8"/>
                <a:stretch>
                  <a:fillRect b="-6667"/>
                </a:stretch>
              </a:blipFill>
            </p:spPr>
            <p:txBody>
              <a:bodyPr/>
              <a:lstStyle/>
              <a:p>
                <a:r>
                  <a:rPr lang="en-US">
                    <a:noFill/>
                  </a:rPr>
                  <a:t> </a:t>
                </a:r>
              </a:p>
            </p:txBody>
          </p:sp>
        </mc:Fallback>
      </mc:AlternateContent>
      <p:sp>
        <p:nvSpPr>
          <p:cNvPr id="145" name="Rectangle 144"/>
          <p:cNvSpPr/>
          <p:nvPr/>
        </p:nvSpPr>
        <p:spPr bwMode="auto">
          <a:xfrm rot="16200000" flipH="1">
            <a:off x="4439968" y="2991794"/>
            <a:ext cx="370841" cy="28462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sp>
        <p:nvSpPr>
          <p:cNvPr id="146" name="Rectangle 145"/>
          <p:cNvSpPr/>
          <p:nvPr/>
        </p:nvSpPr>
        <p:spPr bwMode="auto">
          <a:xfrm flipH="1">
            <a:off x="4827232" y="2948682"/>
            <a:ext cx="493255" cy="3708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ADC</a:t>
            </a:r>
          </a:p>
        </p:txBody>
      </p:sp>
      <p:sp>
        <p:nvSpPr>
          <p:cNvPr id="147" name="TextBox 146"/>
          <p:cNvSpPr txBox="1"/>
          <p:nvPr/>
        </p:nvSpPr>
        <p:spPr>
          <a:xfrm rot="16200000">
            <a:off x="-26874" y="1741818"/>
            <a:ext cx="627095" cy="276999"/>
          </a:xfrm>
          <a:prstGeom prst="rect">
            <a:avLst/>
          </a:prstGeom>
          <a:noFill/>
        </p:spPr>
        <p:txBody>
          <a:bodyPr wrap="none" rtlCol="0">
            <a:spAutoFit/>
          </a:bodyPr>
          <a:lstStyle/>
          <a:p>
            <a:r>
              <a:rPr lang="en-US" sz="1200" dirty="0">
                <a:solidFill>
                  <a:schemeClr val="tx1"/>
                </a:solidFill>
              </a:rPr>
              <a:t>OFDM</a:t>
            </a:r>
          </a:p>
        </p:txBody>
      </p:sp>
      <p:cxnSp>
        <p:nvCxnSpPr>
          <p:cNvPr id="149" name="Straight Connector 148"/>
          <p:cNvCxnSpPr/>
          <p:nvPr/>
        </p:nvCxnSpPr>
        <p:spPr bwMode="auto">
          <a:xfrm>
            <a:off x="445291" y="2445804"/>
            <a:ext cx="8303923"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50" name="TextBox 149"/>
          <p:cNvSpPr txBox="1"/>
          <p:nvPr/>
        </p:nvSpPr>
        <p:spPr>
          <a:xfrm rot="16200000">
            <a:off x="91446" y="3013349"/>
            <a:ext cx="372218" cy="276999"/>
          </a:xfrm>
          <a:prstGeom prst="rect">
            <a:avLst/>
          </a:prstGeom>
          <a:noFill/>
        </p:spPr>
        <p:txBody>
          <a:bodyPr wrap="none" rtlCol="0">
            <a:spAutoFit/>
          </a:bodyPr>
          <a:lstStyle/>
          <a:p>
            <a:r>
              <a:rPr lang="en-US" sz="1200" dirty="0">
                <a:solidFill>
                  <a:schemeClr val="tx1"/>
                </a:solidFill>
              </a:rPr>
              <a:t>SC</a:t>
            </a:r>
          </a:p>
        </p:txBody>
      </p:sp>
      <p:cxnSp>
        <p:nvCxnSpPr>
          <p:cNvPr id="151" name="Straight Connector 150"/>
          <p:cNvCxnSpPr/>
          <p:nvPr/>
        </p:nvCxnSpPr>
        <p:spPr bwMode="auto">
          <a:xfrm>
            <a:off x="457344" y="3583990"/>
            <a:ext cx="8303923" cy="0"/>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8" name="Rectangle 7"/>
              <p:cNvSpPr/>
              <p:nvPr/>
            </p:nvSpPr>
            <p:spPr>
              <a:xfrm>
                <a:off x="1700329" y="3164585"/>
                <a:ext cx="624594" cy="2462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000" i="1" dirty="0">
                          <a:solidFill>
                            <a:schemeClr val="tx1"/>
                          </a:solidFill>
                          <a:latin typeface="Cambria Math" panose="02040503050406030204" pitchFamily="18" charset="0"/>
                          <a:cs typeface="Calibri" panose="020F0502020204030204" pitchFamily="34" charset="0"/>
                        </a:rPr>
                        <m:t>𝜌</m:t>
                      </m:r>
                      <m:r>
                        <a:rPr lang="en-US" sz="1000" i="1" dirty="0">
                          <a:solidFill>
                            <a:schemeClr val="tx1"/>
                          </a:solidFill>
                          <a:latin typeface="Cambria Math" panose="02040503050406030204" pitchFamily="18" charset="0"/>
                          <a:cs typeface="Calibri" panose="020F0502020204030204" pitchFamily="34" charset="0"/>
                        </a:rPr>
                        <m:t>=0.3</m:t>
                      </m:r>
                    </m:oMath>
                  </m:oMathPara>
                </a14:m>
                <a:endParaRPr lang="en-US" sz="1000" dirty="0"/>
              </a:p>
            </p:txBody>
          </p:sp>
        </mc:Choice>
        <mc:Fallback xmlns="">
          <p:sp>
            <p:nvSpPr>
              <p:cNvPr id="8" name="Rectangle 7"/>
              <p:cNvSpPr>
                <a:spLocks noRot="1" noChangeAspect="1" noMove="1" noResize="1" noEditPoints="1" noAdjustHandles="1" noChangeArrowheads="1" noChangeShapeType="1" noTextEdit="1"/>
              </p:cNvSpPr>
              <p:nvPr/>
            </p:nvSpPr>
            <p:spPr>
              <a:xfrm>
                <a:off x="1700329" y="3164585"/>
                <a:ext cx="624594" cy="246221"/>
              </a:xfrm>
              <a:prstGeom prst="rect">
                <a:avLst/>
              </a:prstGeom>
              <a:blipFill>
                <a:blip r:embed="rId9"/>
                <a:stretch>
                  <a:fillRect/>
                </a:stretch>
              </a:blipFill>
            </p:spPr>
            <p:txBody>
              <a:bodyPr/>
              <a:lstStyle/>
              <a:p>
                <a:r>
                  <a:rPr lang="en-US">
                    <a:noFill/>
                  </a:rPr>
                  <a:t> </a:t>
                </a:r>
              </a:p>
            </p:txBody>
          </p:sp>
        </mc:Fallback>
      </mc:AlternateContent>
      <p:sp>
        <p:nvSpPr>
          <p:cNvPr id="313" name="Rectangle 312"/>
          <p:cNvSpPr/>
          <p:nvPr/>
        </p:nvSpPr>
        <p:spPr bwMode="auto">
          <a:xfrm rot="16200000">
            <a:off x="3753960" y="4208858"/>
            <a:ext cx="370841" cy="28462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sp>
        <p:nvSpPr>
          <p:cNvPr id="314" name="Isosceles Triangle 313"/>
          <p:cNvSpPr/>
          <p:nvPr/>
        </p:nvSpPr>
        <p:spPr bwMode="auto">
          <a:xfrm rot="10800000" flipH="1">
            <a:off x="4167872" y="4173681"/>
            <a:ext cx="11829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latin typeface="Calibri" panose="020F0502020204030204" pitchFamily="34" charset="0"/>
              <a:cs typeface="Calibri" panose="020F0502020204030204" pitchFamily="34" charset="0"/>
            </a:endParaRPr>
          </a:p>
        </p:txBody>
      </p:sp>
      <p:cxnSp>
        <p:nvCxnSpPr>
          <p:cNvPr id="315" name="Elbow Connector 314"/>
          <p:cNvCxnSpPr>
            <a:stCxn id="313" idx="2"/>
            <a:endCxn id="314" idx="0"/>
          </p:cNvCxnSpPr>
          <p:nvPr/>
        </p:nvCxnSpPr>
        <p:spPr bwMode="auto">
          <a:xfrm flipV="1">
            <a:off x="4081692" y="4245574"/>
            <a:ext cx="145325" cy="105595"/>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16" name="Straight Arrow Connector 315"/>
          <p:cNvCxnSpPr>
            <a:stCxn id="317" idx="3"/>
            <a:endCxn id="313" idx="0"/>
          </p:cNvCxnSpPr>
          <p:nvPr/>
        </p:nvCxnSpPr>
        <p:spPr bwMode="auto">
          <a:xfrm>
            <a:off x="3737537" y="4351169"/>
            <a:ext cx="5953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317" name="Rectangle 316"/>
          <p:cNvSpPr/>
          <p:nvPr/>
        </p:nvSpPr>
        <p:spPr bwMode="auto">
          <a:xfrm>
            <a:off x="3244282" y="4165747"/>
            <a:ext cx="493255" cy="3708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DAC</a:t>
            </a:r>
          </a:p>
        </p:txBody>
      </p:sp>
      <p:cxnSp>
        <p:nvCxnSpPr>
          <p:cNvPr id="318" name="Straight Arrow Connector 317"/>
          <p:cNvCxnSpPr/>
          <p:nvPr/>
        </p:nvCxnSpPr>
        <p:spPr bwMode="auto">
          <a:xfrm flipV="1">
            <a:off x="3496623" y="4536449"/>
            <a:ext cx="0" cy="115502"/>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319" name="TextBox 318"/>
              <p:cNvSpPr txBox="1"/>
              <p:nvPr/>
            </p:nvSpPr>
            <p:spPr>
              <a:xfrm>
                <a:off x="3078379" y="4615201"/>
                <a:ext cx="139531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chemeClr val="tx1"/>
                              </a:solidFill>
                              <a:latin typeface="Cambria Math" panose="02040503050406030204" pitchFamily="18" charset="0"/>
                            </a:rPr>
                          </m:ctrlPr>
                        </m:sSubPr>
                        <m:e>
                          <m:r>
                            <a:rPr lang="en-US" sz="1200" b="0" i="1" smtClean="0">
                              <a:solidFill>
                                <a:schemeClr val="tx1"/>
                              </a:solidFill>
                              <a:latin typeface="Cambria Math" panose="02040503050406030204" pitchFamily="18" charset="0"/>
                            </a:rPr>
                            <m:t>𝑓</m:t>
                          </m:r>
                        </m:e>
                        <m:sub>
                          <m:r>
                            <m:rPr>
                              <m:sty m:val="p"/>
                            </m:rPr>
                            <a:rPr lang="en-US" sz="1200" b="0" i="0" smtClean="0">
                              <a:solidFill>
                                <a:schemeClr val="tx1"/>
                              </a:solidFill>
                              <a:latin typeface="Cambria Math" panose="02040503050406030204" pitchFamily="18" charset="0"/>
                            </a:rPr>
                            <m:t>s</m:t>
                          </m:r>
                        </m:sub>
                      </m:sSub>
                      <m:r>
                        <a:rPr lang="en-US" sz="1200" b="0" i="1" smtClean="0">
                          <a:solidFill>
                            <a:schemeClr val="tx1"/>
                          </a:solidFill>
                          <a:latin typeface="Cambria Math" panose="02040503050406030204" pitchFamily="18" charset="0"/>
                        </a:rPr>
                        <m:t>=4×2.64 </m:t>
                      </m:r>
                      <m:r>
                        <m:rPr>
                          <m:sty m:val="p"/>
                        </m:rPr>
                        <a:rPr lang="en-US" sz="1200" b="0" i="0" smtClean="0">
                          <a:solidFill>
                            <a:schemeClr val="tx1"/>
                          </a:solidFill>
                          <a:latin typeface="Cambria Math" panose="02040503050406030204" pitchFamily="18" charset="0"/>
                        </a:rPr>
                        <m:t>GHz</m:t>
                      </m:r>
                    </m:oMath>
                  </m:oMathPara>
                </a14:m>
                <a:endParaRPr lang="en-US" sz="1200" dirty="0">
                  <a:solidFill>
                    <a:schemeClr val="tx1"/>
                  </a:solidFill>
                </a:endParaRPr>
              </a:p>
            </p:txBody>
          </p:sp>
        </mc:Choice>
        <mc:Fallback xmlns="">
          <p:sp>
            <p:nvSpPr>
              <p:cNvPr id="319" name="TextBox 318"/>
              <p:cNvSpPr txBox="1">
                <a:spLocks noRot="1" noChangeAspect="1" noMove="1" noResize="1" noEditPoints="1" noAdjustHandles="1" noChangeArrowheads="1" noChangeShapeType="1" noTextEdit="1"/>
              </p:cNvSpPr>
              <p:nvPr/>
            </p:nvSpPr>
            <p:spPr>
              <a:xfrm>
                <a:off x="3078379" y="4615201"/>
                <a:ext cx="1395317" cy="276999"/>
              </a:xfrm>
              <a:prstGeom prst="rect">
                <a:avLst/>
              </a:prstGeom>
              <a:blipFill>
                <a:blip r:embed="rId3"/>
                <a:stretch>
                  <a:fillRect b="-6522"/>
                </a:stretch>
              </a:blipFill>
            </p:spPr>
            <p:txBody>
              <a:bodyPr/>
              <a:lstStyle/>
              <a:p>
                <a:r>
                  <a:rPr lang="en-US">
                    <a:noFill/>
                  </a:rPr>
                  <a:t> </a:t>
                </a:r>
              </a:p>
            </p:txBody>
          </p:sp>
        </mc:Fallback>
      </mc:AlternateContent>
      <p:sp>
        <p:nvSpPr>
          <p:cNvPr id="320" name="Rectangle 319"/>
          <p:cNvSpPr/>
          <p:nvPr/>
        </p:nvSpPr>
        <p:spPr bwMode="auto">
          <a:xfrm rot="16200000">
            <a:off x="2120511" y="4098051"/>
            <a:ext cx="651667"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(2048)</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321" name="Rectangle 320"/>
          <p:cNvSpPr/>
          <p:nvPr/>
        </p:nvSpPr>
        <p:spPr bwMode="auto">
          <a:xfrm rot="16200000">
            <a:off x="2652867" y="4211313"/>
            <a:ext cx="651667" cy="27971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P</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a:t>
            </a:r>
          </a:p>
        </p:txBody>
      </p:sp>
      <p:cxnSp>
        <p:nvCxnSpPr>
          <p:cNvPr id="322" name="Straight Arrow Connector 321"/>
          <p:cNvCxnSpPr/>
          <p:nvPr/>
        </p:nvCxnSpPr>
        <p:spPr bwMode="auto">
          <a:xfrm>
            <a:off x="2704115" y="4079525"/>
            <a:ext cx="134369"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23" name="Straight Arrow Connector 322"/>
          <p:cNvCxnSpPr/>
          <p:nvPr/>
        </p:nvCxnSpPr>
        <p:spPr bwMode="auto">
          <a:xfrm>
            <a:off x="2699353" y="4625330"/>
            <a:ext cx="13811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324" name="Rectangle 323"/>
          <p:cNvSpPr/>
          <p:nvPr/>
        </p:nvSpPr>
        <p:spPr bwMode="auto">
          <a:xfrm rot="16200000">
            <a:off x="1719189" y="4092924"/>
            <a:ext cx="472129" cy="336948"/>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50" dirty="0">
                <a:solidFill>
                  <a:schemeClr val="tx1"/>
                </a:solidFill>
                <a:latin typeface="Calibri" panose="020F0502020204030204" pitchFamily="34" charset="0"/>
                <a:cs typeface="Calibri" panose="020F0502020204030204" pitchFamily="34" charset="0"/>
              </a:rPr>
              <a:t>DFT</a:t>
            </a:r>
            <a:endParaRPr kumimoji="0" lang="en-US" sz="11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325" name="Straight Arrow Connector 324"/>
          <p:cNvCxnSpPr/>
          <p:nvPr/>
        </p:nvCxnSpPr>
        <p:spPr bwMode="auto">
          <a:xfrm>
            <a:off x="2119313" y="4260016"/>
            <a:ext cx="75215"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26" name="Straight Connector 325"/>
          <p:cNvCxnSpPr>
            <a:stCxn id="321" idx="2"/>
            <a:endCxn id="317" idx="1"/>
          </p:cNvCxnSpPr>
          <p:nvPr/>
        </p:nvCxnSpPr>
        <p:spPr bwMode="auto">
          <a:xfrm>
            <a:off x="3118557" y="4351169"/>
            <a:ext cx="125725"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7" name="Straight Arrow Connector 326"/>
          <p:cNvCxnSpPr/>
          <p:nvPr/>
        </p:nvCxnSpPr>
        <p:spPr bwMode="auto">
          <a:xfrm>
            <a:off x="1473009" y="4048457"/>
            <a:ext cx="31194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8" name="TextBox 327"/>
          <p:cNvSpPr txBox="1"/>
          <p:nvPr/>
        </p:nvSpPr>
        <p:spPr>
          <a:xfrm>
            <a:off x="1162825" y="4296305"/>
            <a:ext cx="378486" cy="276999"/>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GI</a:t>
            </a:r>
          </a:p>
        </p:txBody>
      </p:sp>
      <p:sp>
        <p:nvSpPr>
          <p:cNvPr id="329" name="TextBox 328"/>
          <p:cNvSpPr txBox="1"/>
          <p:nvPr/>
        </p:nvSpPr>
        <p:spPr>
          <a:xfrm>
            <a:off x="947078" y="3893711"/>
            <a:ext cx="625887" cy="276999"/>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Data</a:t>
            </a:r>
          </a:p>
        </p:txBody>
      </p:sp>
      <p:cxnSp>
        <p:nvCxnSpPr>
          <p:cNvPr id="330" name="Straight Arrow Connector 329"/>
          <p:cNvCxnSpPr/>
          <p:nvPr/>
        </p:nvCxnSpPr>
        <p:spPr bwMode="auto">
          <a:xfrm>
            <a:off x="1463484" y="4472798"/>
            <a:ext cx="30722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31" name="Straight Connector 330"/>
          <p:cNvCxnSpPr/>
          <p:nvPr/>
        </p:nvCxnSpPr>
        <p:spPr bwMode="auto">
          <a:xfrm rot="20700000">
            <a:off x="1629320" y="4000496"/>
            <a:ext cx="0" cy="11791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2" name="TextBox 331"/>
          <p:cNvSpPr txBox="1"/>
          <p:nvPr/>
        </p:nvSpPr>
        <p:spPr>
          <a:xfrm>
            <a:off x="1296422" y="4023788"/>
            <a:ext cx="569387" cy="276999"/>
          </a:xfrm>
          <a:prstGeom prst="rect">
            <a:avLst/>
          </a:prstGeom>
          <a:noFill/>
        </p:spPr>
        <p:txBody>
          <a:bodyPr wrap="none" rtlCol="0">
            <a:spAutoFit/>
          </a:bodyPr>
          <a:lstStyle/>
          <a:p>
            <a:r>
              <a:rPr lang="en-US" sz="1200" dirty="0">
                <a:solidFill>
                  <a:schemeClr val="tx1"/>
                </a:solidFill>
              </a:rPr>
              <a:t>299x4</a:t>
            </a:r>
          </a:p>
        </p:txBody>
      </p:sp>
      <p:cxnSp>
        <p:nvCxnSpPr>
          <p:cNvPr id="333" name="Straight Connector 332"/>
          <p:cNvCxnSpPr/>
          <p:nvPr/>
        </p:nvCxnSpPr>
        <p:spPr bwMode="auto">
          <a:xfrm rot="20700000">
            <a:off x="1632138" y="4421473"/>
            <a:ext cx="0" cy="11791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4" name="TextBox 333"/>
          <p:cNvSpPr txBox="1"/>
          <p:nvPr/>
        </p:nvSpPr>
        <p:spPr>
          <a:xfrm>
            <a:off x="1412864" y="4483826"/>
            <a:ext cx="492443" cy="276999"/>
          </a:xfrm>
          <a:prstGeom prst="rect">
            <a:avLst/>
          </a:prstGeom>
          <a:noFill/>
        </p:spPr>
        <p:txBody>
          <a:bodyPr wrap="none" rtlCol="0">
            <a:spAutoFit/>
          </a:bodyPr>
          <a:lstStyle/>
          <a:p>
            <a:r>
              <a:rPr lang="en-US" sz="1200" dirty="0">
                <a:solidFill>
                  <a:schemeClr val="tx1"/>
                </a:solidFill>
              </a:rPr>
              <a:t>53x4</a:t>
            </a:r>
          </a:p>
        </p:txBody>
      </p:sp>
      <p:cxnSp>
        <p:nvCxnSpPr>
          <p:cNvPr id="335" name="Straight Arrow Connector 334"/>
          <p:cNvCxnSpPr/>
          <p:nvPr/>
        </p:nvCxnSpPr>
        <p:spPr bwMode="auto">
          <a:xfrm>
            <a:off x="2086773" y="4625330"/>
            <a:ext cx="10645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36" name="TextBox 335"/>
          <p:cNvSpPr txBox="1"/>
          <p:nvPr/>
        </p:nvSpPr>
        <p:spPr>
          <a:xfrm>
            <a:off x="1952824" y="4500801"/>
            <a:ext cx="37785" cy="276999"/>
          </a:xfrm>
          <a:prstGeom prst="rect">
            <a:avLst/>
          </a:prstGeom>
          <a:noFill/>
        </p:spPr>
        <p:txBody>
          <a:bodyPr wrap="square" rtlCol="0">
            <a:spAutoFit/>
          </a:bodyPr>
          <a:lstStyle/>
          <a:p>
            <a:r>
              <a:rPr lang="en-US" sz="1200" dirty="0">
                <a:solidFill>
                  <a:schemeClr val="tx1"/>
                </a:solidFill>
              </a:rPr>
              <a:t>0</a:t>
            </a:r>
          </a:p>
        </p:txBody>
      </p:sp>
      <p:sp>
        <p:nvSpPr>
          <p:cNvPr id="337" name="Rectangle 336"/>
          <p:cNvSpPr/>
          <p:nvPr/>
        </p:nvSpPr>
        <p:spPr bwMode="auto">
          <a:xfrm rot="5400000" flipV="1">
            <a:off x="6377528" y="4098053"/>
            <a:ext cx="651667"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(2048)</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338" name="Rectangle 337"/>
          <p:cNvSpPr/>
          <p:nvPr/>
        </p:nvSpPr>
        <p:spPr bwMode="auto">
          <a:xfrm rot="5400000" flipV="1">
            <a:off x="5845172" y="4211314"/>
            <a:ext cx="651667" cy="27971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S</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P</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339" name="Straight Arrow Connector 338"/>
          <p:cNvCxnSpPr/>
          <p:nvPr/>
        </p:nvCxnSpPr>
        <p:spPr bwMode="auto">
          <a:xfrm flipH="1">
            <a:off x="6315739" y="4093812"/>
            <a:ext cx="135651"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40" name="Straight Arrow Connector 339"/>
          <p:cNvCxnSpPr/>
          <p:nvPr/>
        </p:nvCxnSpPr>
        <p:spPr bwMode="auto">
          <a:xfrm flipH="1">
            <a:off x="6310862" y="4625330"/>
            <a:ext cx="135765"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41" name="Straight Arrow Connector 340"/>
          <p:cNvCxnSpPr>
            <a:stCxn id="370" idx="0"/>
            <a:endCxn id="346" idx="2"/>
          </p:cNvCxnSpPr>
          <p:nvPr/>
        </p:nvCxnSpPr>
        <p:spPr bwMode="auto">
          <a:xfrm flipH="1">
            <a:off x="7722076" y="4276668"/>
            <a:ext cx="109770"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42" name="Straight Connector 341"/>
          <p:cNvCxnSpPr>
            <a:stCxn id="338" idx="0"/>
            <a:endCxn id="356" idx="1"/>
          </p:cNvCxnSpPr>
          <p:nvPr/>
        </p:nvCxnSpPr>
        <p:spPr bwMode="auto">
          <a:xfrm flipH="1" flipV="1">
            <a:off x="5886642" y="4351170"/>
            <a:ext cx="144507" cy="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3" name="TextBox 342"/>
          <p:cNvSpPr txBox="1"/>
          <p:nvPr/>
        </p:nvSpPr>
        <p:spPr>
          <a:xfrm rot="10800000" flipV="1">
            <a:off x="8183583" y="4126255"/>
            <a:ext cx="584268" cy="276999"/>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Data</a:t>
            </a:r>
          </a:p>
        </p:txBody>
      </p:sp>
      <p:cxnSp>
        <p:nvCxnSpPr>
          <p:cNvPr id="344" name="Straight Arrow Connector 343"/>
          <p:cNvCxnSpPr/>
          <p:nvPr/>
        </p:nvCxnSpPr>
        <p:spPr bwMode="auto">
          <a:xfrm rot="10800000" flipV="1">
            <a:off x="6962173" y="4616972"/>
            <a:ext cx="106452"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345" name="TextBox 344"/>
          <p:cNvSpPr txBox="1"/>
          <p:nvPr/>
        </p:nvSpPr>
        <p:spPr>
          <a:xfrm rot="10800000" flipV="1">
            <a:off x="7055406" y="4430284"/>
            <a:ext cx="37785" cy="276999"/>
          </a:xfrm>
          <a:prstGeom prst="rect">
            <a:avLst/>
          </a:prstGeom>
          <a:noFill/>
        </p:spPr>
        <p:txBody>
          <a:bodyPr wrap="square" rtlCol="0">
            <a:spAutoFit/>
          </a:bodyPr>
          <a:lstStyle/>
          <a:p>
            <a:r>
              <a:rPr lang="en-US" sz="1200" dirty="0">
                <a:solidFill>
                  <a:schemeClr val="tx1"/>
                </a:solidFill>
              </a:rPr>
              <a:t>0</a:t>
            </a:r>
          </a:p>
        </p:txBody>
      </p:sp>
      <p:sp>
        <p:nvSpPr>
          <p:cNvPr id="346" name="Rectangle 345"/>
          <p:cNvSpPr/>
          <p:nvPr/>
        </p:nvSpPr>
        <p:spPr bwMode="auto">
          <a:xfrm rot="5400000" flipV="1">
            <a:off x="7337625" y="4136812"/>
            <a:ext cx="489188" cy="279713"/>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EQ</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347" name="Straight Arrow Connector 346"/>
          <p:cNvCxnSpPr/>
          <p:nvPr/>
        </p:nvCxnSpPr>
        <p:spPr bwMode="auto">
          <a:xfrm flipH="1">
            <a:off x="6951454" y="4265535"/>
            <a:ext cx="487605"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48" name="Straight Connector 347"/>
          <p:cNvCxnSpPr/>
          <p:nvPr/>
        </p:nvCxnSpPr>
        <p:spPr bwMode="auto">
          <a:xfrm rot="20700000">
            <a:off x="7215444" y="4204245"/>
            <a:ext cx="0" cy="11791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9" name="TextBox 348"/>
          <p:cNvSpPr txBox="1"/>
          <p:nvPr/>
        </p:nvSpPr>
        <p:spPr>
          <a:xfrm>
            <a:off x="6930125" y="3966202"/>
            <a:ext cx="569387" cy="276999"/>
          </a:xfrm>
          <a:prstGeom prst="rect">
            <a:avLst/>
          </a:prstGeom>
          <a:noFill/>
        </p:spPr>
        <p:txBody>
          <a:bodyPr wrap="none" rtlCol="0">
            <a:spAutoFit/>
          </a:bodyPr>
          <a:lstStyle/>
          <a:p>
            <a:r>
              <a:rPr lang="en-US" sz="1200" dirty="0">
                <a:solidFill>
                  <a:schemeClr val="tx1"/>
                </a:solidFill>
              </a:rPr>
              <a:t>352x4</a:t>
            </a:r>
          </a:p>
        </p:txBody>
      </p:sp>
      <p:sp>
        <p:nvSpPr>
          <p:cNvPr id="350" name="Isosceles Triangle 349"/>
          <p:cNvSpPr/>
          <p:nvPr/>
        </p:nvSpPr>
        <p:spPr bwMode="auto">
          <a:xfrm rot="10800000">
            <a:off x="4855027" y="4171016"/>
            <a:ext cx="9776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latin typeface="Calibri" panose="020F0502020204030204" pitchFamily="34" charset="0"/>
              <a:cs typeface="Calibri" panose="020F0502020204030204" pitchFamily="34" charset="0"/>
            </a:endParaRPr>
          </a:p>
        </p:txBody>
      </p:sp>
      <p:cxnSp>
        <p:nvCxnSpPr>
          <p:cNvPr id="351" name="Elbow Connector 350"/>
          <p:cNvCxnSpPr>
            <a:endCxn id="350" idx="0"/>
          </p:cNvCxnSpPr>
          <p:nvPr/>
        </p:nvCxnSpPr>
        <p:spPr bwMode="auto">
          <a:xfrm rot="10800000">
            <a:off x="4903907" y="4242909"/>
            <a:ext cx="145326" cy="113532"/>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52" name="Straight Arrow Connector 351"/>
          <p:cNvCxnSpPr/>
          <p:nvPr/>
        </p:nvCxnSpPr>
        <p:spPr bwMode="auto">
          <a:xfrm flipH="1">
            <a:off x="5333855" y="4356439"/>
            <a:ext cx="59532"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53" name="Straight Arrow Connector 352"/>
          <p:cNvCxnSpPr/>
          <p:nvPr/>
        </p:nvCxnSpPr>
        <p:spPr bwMode="auto">
          <a:xfrm flipV="1">
            <a:off x="5634301" y="4533784"/>
            <a:ext cx="0" cy="118167"/>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354" name="TextBox 353"/>
              <p:cNvSpPr txBox="1"/>
              <p:nvPr/>
            </p:nvSpPr>
            <p:spPr>
              <a:xfrm flipH="1">
                <a:off x="4790664" y="4590047"/>
                <a:ext cx="1395318"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chemeClr val="tx1"/>
                              </a:solidFill>
                              <a:latin typeface="Cambria Math" panose="02040503050406030204" pitchFamily="18" charset="0"/>
                            </a:rPr>
                          </m:ctrlPr>
                        </m:sSubPr>
                        <m:e>
                          <m:r>
                            <a:rPr lang="en-US" sz="1200" i="1">
                              <a:solidFill>
                                <a:schemeClr val="tx1"/>
                              </a:solidFill>
                              <a:latin typeface="Cambria Math" panose="02040503050406030204" pitchFamily="18" charset="0"/>
                            </a:rPr>
                            <m:t>𝑓</m:t>
                          </m:r>
                        </m:e>
                        <m:sub>
                          <m:r>
                            <m:rPr>
                              <m:sty m:val="p"/>
                            </m:rPr>
                            <a:rPr lang="en-US" sz="1200">
                              <a:solidFill>
                                <a:schemeClr val="tx1"/>
                              </a:solidFill>
                              <a:latin typeface="Cambria Math" panose="02040503050406030204" pitchFamily="18" charset="0"/>
                            </a:rPr>
                            <m:t>s</m:t>
                          </m:r>
                        </m:sub>
                      </m:sSub>
                      <m:r>
                        <a:rPr lang="en-US" sz="1200" i="1">
                          <a:solidFill>
                            <a:schemeClr val="tx1"/>
                          </a:solidFill>
                          <a:latin typeface="Cambria Math" panose="02040503050406030204" pitchFamily="18" charset="0"/>
                        </a:rPr>
                        <m:t>=4×2.64 </m:t>
                      </m:r>
                      <m:r>
                        <m:rPr>
                          <m:sty m:val="p"/>
                        </m:rPr>
                        <a:rPr lang="en-US" sz="1200">
                          <a:solidFill>
                            <a:schemeClr val="tx1"/>
                          </a:solidFill>
                          <a:latin typeface="Cambria Math" panose="02040503050406030204" pitchFamily="18" charset="0"/>
                        </a:rPr>
                        <m:t>GHz</m:t>
                      </m:r>
                    </m:oMath>
                  </m:oMathPara>
                </a14:m>
                <a:endParaRPr lang="en-US" sz="1200" dirty="0">
                  <a:solidFill>
                    <a:schemeClr val="tx1"/>
                  </a:solidFill>
                </a:endParaRPr>
              </a:p>
            </p:txBody>
          </p:sp>
        </mc:Choice>
        <mc:Fallback xmlns="">
          <p:sp>
            <p:nvSpPr>
              <p:cNvPr id="354" name="TextBox 353"/>
              <p:cNvSpPr txBox="1">
                <a:spLocks noRot="1" noChangeAspect="1" noMove="1" noResize="1" noEditPoints="1" noAdjustHandles="1" noChangeArrowheads="1" noChangeShapeType="1" noTextEdit="1"/>
              </p:cNvSpPr>
              <p:nvPr/>
            </p:nvSpPr>
            <p:spPr>
              <a:xfrm flipH="1">
                <a:off x="4790664" y="4590047"/>
                <a:ext cx="1395318" cy="276999"/>
              </a:xfrm>
              <a:prstGeom prst="rect">
                <a:avLst/>
              </a:prstGeom>
              <a:blipFill>
                <a:blip r:embed="rId8"/>
                <a:stretch>
                  <a:fillRect b="-6667"/>
                </a:stretch>
              </a:blipFill>
            </p:spPr>
            <p:txBody>
              <a:bodyPr/>
              <a:lstStyle/>
              <a:p>
                <a:r>
                  <a:rPr lang="en-US">
                    <a:noFill/>
                  </a:rPr>
                  <a:t> </a:t>
                </a:r>
              </a:p>
            </p:txBody>
          </p:sp>
        </mc:Fallback>
      </mc:AlternateContent>
      <p:sp>
        <p:nvSpPr>
          <p:cNvPr id="355" name="Rectangle 354"/>
          <p:cNvSpPr/>
          <p:nvPr/>
        </p:nvSpPr>
        <p:spPr bwMode="auto">
          <a:xfrm rot="16200000" flipH="1">
            <a:off x="5006123" y="4208859"/>
            <a:ext cx="370841" cy="28462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sp>
        <p:nvSpPr>
          <p:cNvPr id="356" name="Rectangle 355"/>
          <p:cNvSpPr/>
          <p:nvPr/>
        </p:nvSpPr>
        <p:spPr bwMode="auto">
          <a:xfrm flipH="1">
            <a:off x="5393387" y="4165748"/>
            <a:ext cx="493255" cy="3708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ADC</a:t>
            </a:r>
          </a:p>
        </p:txBody>
      </p:sp>
      <p:sp>
        <p:nvSpPr>
          <p:cNvPr id="357" name="TextBox 356"/>
          <p:cNvSpPr txBox="1"/>
          <p:nvPr/>
        </p:nvSpPr>
        <p:spPr>
          <a:xfrm rot="16200000">
            <a:off x="-320816" y="4131909"/>
            <a:ext cx="1206099" cy="276999"/>
          </a:xfrm>
          <a:prstGeom prst="rect">
            <a:avLst/>
          </a:prstGeom>
          <a:noFill/>
        </p:spPr>
        <p:txBody>
          <a:bodyPr wrap="none" rtlCol="0">
            <a:spAutoFit/>
          </a:bodyPr>
          <a:lstStyle/>
          <a:p>
            <a:r>
              <a:rPr lang="en-US" sz="1200" dirty="0">
                <a:solidFill>
                  <a:schemeClr val="tx1"/>
                </a:solidFill>
              </a:rPr>
              <a:t>DFT-S-OFDM *</a:t>
            </a:r>
          </a:p>
        </p:txBody>
      </p:sp>
      <p:cxnSp>
        <p:nvCxnSpPr>
          <p:cNvPr id="358" name="Straight Connector 357"/>
          <p:cNvCxnSpPr/>
          <p:nvPr/>
        </p:nvCxnSpPr>
        <p:spPr bwMode="auto">
          <a:xfrm>
            <a:off x="440562" y="4913435"/>
            <a:ext cx="8303923" cy="0"/>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368" name="Rectangle 367"/>
              <p:cNvSpPr/>
              <p:nvPr/>
            </p:nvSpPr>
            <p:spPr>
              <a:xfrm>
                <a:off x="5627101" y="3163654"/>
                <a:ext cx="671915"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050" i="1" dirty="0">
                          <a:solidFill>
                            <a:schemeClr val="tx1"/>
                          </a:solidFill>
                          <a:latin typeface="Cambria Math" panose="02040503050406030204" pitchFamily="18" charset="0"/>
                          <a:cs typeface="Calibri" panose="020F0502020204030204" pitchFamily="34" charset="0"/>
                        </a:rPr>
                        <m:t>𝜌</m:t>
                      </m:r>
                      <m:r>
                        <a:rPr lang="en-US" sz="1050" i="1" dirty="0">
                          <a:solidFill>
                            <a:schemeClr val="tx1"/>
                          </a:solidFill>
                          <a:latin typeface="Cambria Math" panose="02040503050406030204" pitchFamily="18" charset="0"/>
                          <a:cs typeface="Calibri" panose="020F0502020204030204" pitchFamily="34" charset="0"/>
                        </a:rPr>
                        <m:t>=0.3</m:t>
                      </m:r>
                    </m:oMath>
                  </m:oMathPara>
                </a14:m>
                <a:endParaRPr lang="en-US" sz="1050" dirty="0"/>
              </a:p>
            </p:txBody>
          </p:sp>
        </mc:Choice>
        <mc:Fallback xmlns="">
          <p:sp>
            <p:nvSpPr>
              <p:cNvPr id="368" name="Rectangle 367"/>
              <p:cNvSpPr>
                <a:spLocks noRot="1" noChangeAspect="1" noMove="1" noResize="1" noEditPoints="1" noAdjustHandles="1" noChangeArrowheads="1" noChangeShapeType="1" noTextEdit="1"/>
              </p:cNvSpPr>
              <p:nvPr/>
            </p:nvSpPr>
            <p:spPr>
              <a:xfrm>
                <a:off x="5627101" y="3163654"/>
                <a:ext cx="671915" cy="261610"/>
              </a:xfrm>
              <a:prstGeom prst="rect">
                <a:avLst/>
              </a:prstGeom>
              <a:blipFill>
                <a:blip r:embed="rId10"/>
                <a:stretch>
                  <a:fillRect/>
                </a:stretch>
              </a:blipFill>
            </p:spPr>
            <p:txBody>
              <a:bodyPr/>
              <a:lstStyle/>
              <a:p>
                <a:r>
                  <a:rPr lang="en-US">
                    <a:noFill/>
                  </a:rPr>
                  <a:t> </a:t>
                </a:r>
              </a:p>
            </p:txBody>
          </p:sp>
        </mc:Fallback>
      </mc:AlternateContent>
      <p:sp>
        <p:nvSpPr>
          <p:cNvPr id="370" name="Rectangle 369"/>
          <p:cNvSpPr/>
          <p:nvPr/>
        </p:nvSpPr>
        <p:spPr bwMode="auto">
          <a:xfrm rot="16200000">
            <a:off x="7755725" y="4108194"/>
            <a:ext cx="489189" cy="336948"/>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50" dirty="0">
                <a:solidFill>
                  <a:schemeClr val="tx1"/>
                </a:solidFill>
                <a:latin typeface="Calibri" panose="020F0502020204030204" pitchFamily="34" charset="0"/>
                <a:cs typeface="Calibri" panose="020F0502020204030204" pitchFamily="34" charset="0"/>
              </a:rPr>
              <a:t>IDFT</a:t>
            </a:r>
            <a:endParaRPr kumimoji="0" lang="en-US" sz="11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378" name="Straight Arrow Connector 377"/>
          <p:cNvCxnSpPr>
            <a:endCxn id="370" idx="2"/>
          </p:cNvCxnSpPr>
          <p:nvPr/>
        </p:nvCxnSpPr>
        <p:spPr bwMode="auto">
          <a:xfrm flipH="1">
            <a:off x="8168794" y="4276668"/>
            <a:ext cx="7271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381" name="Rectangle 380"/>
          <p:cNvSpPr/>
          <p:nvPr/>
        </p:nvSpPr>
        <p:spPr bwMode="auto">
          <a:xfrm rot="16200000">
            <a:off x="3764054" y="5369764"/>
            <a:ext cx="370841" cy="28462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sp>
        <p:nvSpPr>
          <p:cNvPr id="382" name="Isosceles Triangle 381"/>
          <p:cNvSpPr/>
          <p:nvPr/>
        </p:nvSpPr>
        <p:spPr bwMode="auto">
          <a:xfrm rot="10800000" flipH="1">
            <a:off x="4177966" y="5334587"/>
            <a:ext cx="11829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latin typeface="Calibri" panose="020F0502020204030204" pitchFamily="34" charset="0"/>
              <a:cs typeface="Calibri" panose="020F0502020204030204" pitchFamily="34" charset="0"/>
            </a:endParaRPr>
          </a:p>
        </p:txBody>
      </p:sp>
      <p:cxnSp>
        <p:nvCxnSpPr>
          <p:cNvPr id="383" name="Elbow Connector 382"/>
          <p:cNvCxnSpPr>
            <a:stCxn id="381" idx="2"/>
            <a:endCxn id="382" idx="0"/>
          </p:cNvCxnSpPr>
          <p:nvPr/>
        </p:nvCxnSpPr>
        <p:spPr bwMode="auto">
          <a:xfrm flipV="1">
            <a:off x="4091786" y="5406480"/>
            <a:ext cx="145325" cy="105595"/>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84" name="Straight Arrow Connector 383"/>
          <p:cNvCxnSpPr>
            <a:stCxn id="385" idx="3"/>
            <a:endCxn id="381" idx="0"/>
          </p:cNvCxnSpPr>
          <p:nvPr/>
        </p:nvCxnSpPr>
        <p:spPr bwMode="auto">
          <a:xfrm>
            <a:off x="3747631" y="5512075"/>
            <a:ext cx="5953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385" name="Rectangle 384"/>
          <p:cNvSpPr/>
          <p:nvPr/>
        </p:nvSpPr>
        <p:spPr bwMode="auto">
          <a:xfrm>
            <a:off x="3254376" y="5326653"/>
            <a:ext cx="493255" cy="3708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DAC</a:t>
            </a:r>
          </a:p>
        </p:txBody>
      </p:sp>
      <p:cxnSp>
        <p:nvCxnSpPr>
          <p:cNvPr id="386" name="Straight Arrow Connector 385"/>
          <p:cNvCxnSpPr/>
          <p:nvPr/>
        </p:nvCxnSpPr>
        <p:spPr bwMode="auto">
          <a:xfrm flipV="1">
            <a:off x="3506717" y="5697355"/>
            <a:ext cx="0" cy="115502"/>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387" name="TextBox 386"/>
              <p:cNvSpPr txBox="1"/>
              <p:nvPr/>
            </p:nvSpPr>
            <p:spPr>
              <a:xfrm>
                <a:off x="3088473" y="5776107"/>
                <a:ext cx="139531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200" b="0" i="1" smtClean="0">
                              <a:solidFill>
                                <a:schemeClr val="tx1"/>
                              </a:solidFill>
                              <a:latin typeface="Cambria Math" panose="02040503050406030204" pitchFamily="18" charset="0"/>
                            </a:rPr>
                          </m:ctrlPr>
                        </m:sSubPr>
                        <m:e>
                          <m:r>
                            <a:rPr lang="en-US" sz="1200" b="0" i="1" smtClean="0">
                              <a:solidFill>
                                <a:schemeClr val="tx1"/>
                              </a:solidFill>
                              <a:latin typeface="Cambria Math" panose="02040503050406030204" pitchFamily="18" charset="0"/>
                            </a:rPr>
                            <m:t>𝑓</m:t>
                          </m:r>
                        </m:e>
                        <m:sub>
                          <m:r>
                            <m:rPr>
                              <m:sty m:val="p"/>
                            </m:rPr>
                            <a:rPr lang="en-US" sz="1200" b="0" i="0" smtClean="0">
                              <a:solidFill>
                                <a:schemeClr val="tx1"/>
                              </a:solidFill>
                              <a:latin typeface="Cambria Math" panose="02040503050406030204" pitchFamily="18" charset="0"/>
                            </a:rPr>
                            <m:t>s</m:t>
                          </m:r>
                        </m:sub>
                      </m:sSub>
                      <m:r>
                        <a:rPr lang="en-US" sz="1200" b="0" i="1" smtClean="0">
                          <a:solidFill>
                            <a:schemeClr val="tx1"/>
                          </a:solidFill>
                          <a:latin typeface="Cambria Math" panose="02040503050406030204" pitchFamily="18" charset="0"/>
                        </a:rPr>
                        <m:t>=4×2.64 </m:t>
                      </m:r>
                      <m:r>
                        <m:rPr>
                          <m:sty m:val="p"/>
                        </m:rPr>
                        <a:rPr lang="en-US" sz="1200" b="0" i="0" smtClean="0">
                          <a:solidFill>
                            <a:schemeClr val="tx1"/>
                          </a:solidFill>
                          <a:latin typeface="Cambria Math" panose="02040503050406030204" pitchFamily="18" charset="0"/>
                        </a:rPr>
                        <m:t>GHz</m:t>
                      </m:r>
                    </m:oMath>
                  </m:oMathPara>
                </a14:m>
                <a:endParaRPr lang="en-US" sz="1200" dirty="0">
                  <a:solidFill>
                    <a:schemeClr val="tx1"/>
                  </a:solidFill>
                </a:endParaRPr>
              </a:p>
            </p:txBody>
          </p:sp>
        </mc:Choice>
        <mc:Fallback xmlns="">
          <p:sp>
            <p:nvSpPr>
              <p:cNvPr id="387" name="TextBox 386"/>
              <p:cNvSpPr txBox="1">
                <a:spLocks noRot="1" noChangeAspect="1" noMove="1" noResize="1" noEditPoints="1" noAdjustHandles="1" noChangeArrowheads="1" noChangeShapeType="1" noTextEdit="1"/>
              </p:cNvSpPr>
              <p:nvPr/>
            </p:nvSpPr>
            <p:spPr>
              <a:xfrm>
                <a:off x="3088473" y="5776107"/>
                <a:ext cx="1395317" cy="276999"/>
              </a:xfrm>
              <a:prstGeom prst="rect">
                <a:avLst/>
              </a:prstGeom>
              <a:blipFill>
                <a:blip r:embed="rId8"/>
                <a:stretch>
                  <a:fillRect b="-6667"/>
                </a:stretch>
              </a:blipFill>
            </p:spPr>
            <p:txBody>
              <a:bodyPr/>
              <a:lstStyle/>
              <a:p>
                <a:r>
                  <a:rPr lang="en-US">
                    <a:noFill/>
                  </a:rPr>
                  <a:t> </a:t>
                </a:r>
              </a:p>
            </p:txBody>
          </p:sp>
        </mc:Fallback>
      </mc:AlternateContent>
      <p:sp>
        <p:nvSpPr>
          <p:cNvPr id="388" name="Rectangle 387"/>
          <p:cNvSpPr/>
          <p:nvPr/>
        </p:nvSpPr>
        <p:spPr bwMode="auto">
          <a:xfrm rot="16200000">
            <a:off x="2130605" y="5258957"/>
            <a:ext cx="651667"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(2048)</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389" name="Rectangle 388"/>
          <p:cNvSpPr/>
          <p:nvPr/>
        </p:nvSpPr>
        <p:spPr bwMode="auto">
          <a:xfrm rot="16200000">
            <a:off x="2662961" y="5372219"/>
            <a:ext cx="651667" cy="27971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P</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a:t>
            </a:r>
          </a:p>
        </p:txBody>
      </p:sp>
      <p:cxnSp>
        <p:nvCxnSpPr>
          <p:cNvPr id="390" name="Straight Arrow Connector 389"/>
          <p:cNvCxnSpPr/>
          <p:nvPr/>
        </p:nvCxnSpPr>
        <p:spPr bwMode="auto">
          <a:xfrm>
            <a:off x="2714209" y="5240431"/>
            <a:ext cx="134369"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91" name="Straight Arrow Connector 390"/>
          <p:cNvCxnSpPr/>
          <p:nvPr/>
        </p:nvCxnSpPr>
        <p:spPr bwMode="auto">
          <a:xfrm>
            <a:off x="2709447" y="5786236"/>
            <a:ext cx="13811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392" name="Rectangle 391"/>
          <p:cNvSpPr/>
          <p:nvPr/>
        </p:nvSpPr>
        <p:spPr bwMode="auto">
          <a:xfrm rot="16200000">
            <a:off x="1151188" y="5253830"/>
            <a:ext cx="472129" cy="336948"/>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50" dirty="0">
                <a:solidFill>
                  <a:schemeClr val="tx1"/>
                </a:solidFill>
                <a:latin typeface="Calibri" panose="020F0502020204030204" pitchFamily="34" charset="0"/>
                <a:cs typeface="Calibri" panose="020F0502020204030204" pitchFamily="34" charset="0"/>
              </a:rPr>
              <a:t>DFT</a:t>
            </a:r>
            <a:endParaRPr kumimoji="0" lang="en-US" sz="11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393" name="Straight Arrow Connector 392"/>
          <p:cNvCxnSpPr/>
          <p:nvPr/>
        </p:nvCxnSpPr>
        <p:spPr bwMode="auto">
          <a:xfrm>
            <a:off x="2043113" y="5420922"/>
            <a:ext cx="161509"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94" name="Straight Connector 393"/>
          <p:cNvCxnSpPr>
            <a:stCxn id="389" idx="2"/>
            <a:endCxn id="385" idx="1"/>
          </p:cNvCxnSpPr>
          <p:nvPr/>
        </p:nvCxnSpPr>
        <p:spPr bwMode="auto">
          <a:xfrm>
            <a:off x="3128651" y="5512075"/>
            <a:ext cx="125725"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5" name="Straight Arrow Connector 394"/>
          <p:cNvCxnSpPr/>
          <p:nvPr/>
        </p:nvCxnSpPr>
        <p:spPr bwMode="auto">
          <a:xfrm>
            <a:off x="905008" y="5209363"/>
            <a:ext cx="31194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6" name="TextBox 395"/>
          <p:cNvSpPr txBox="1"/>
          <p:nvPr/>
        </p:nvSpPr>
        <p:spPr>
          <a:xfrm>
            <a:off x="550727" y="5456226"/>
            <a:ext cx="378486" cy="276999"/>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GI</a:t>
            </a:r>
          </a:p>
        </p:txBody>
      </p:sp>
      <p:sp>
        <p:nvSpPr>
          <p:cNvPr id="397" name="TextBox 396"/>
          <p:cNvSpPr txBox="1"/>
          <p:nvPr/>
        </p:nvSpPr>
        <p:spPr>
          <a:xfrm>
            <a:off x="379077" y="5054617"/>
            <a:ext cx="625887" cy="276999"/>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Data</a:t>
            </a:r>
          </a:p>
        </p:txBody>
      </p:sp>
      <p:cxnSp>
        <p:nvCxnSpPr>
          <p:cNvPr id="398" name="Straight Arrow Connector 397"/>
          <p:cNvCxnSpPr/>
          <p:nvPr/>
        </p:nvCxnSpPr>
        <p:spPr bwMode="auto">
          <a:xfrm>
            <a:off x="895483" y="5633704"/>
            <a:ext cx="30722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9" name="Straight Connector 398"/>
          <p:cNvCxnSpPr/>
          <p:nvPr/>
        </p:nvCxnSpPr>
        <p:spPr bwMode="auto">
          <a:xfrm rot="20700000">
            <a:off x="1061319" y="5161402"/>
            <a:ext cx="0" cy="11791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0" name="TextBox 399"/>
          <p:cNvSpPr txBox="1"/>
          <p:nvPr/>
        </p:nvSpPr>
        <p:spPr>
          <a:xfrm>
            <a:off x="699156" y="5200399"/>
            <a:ext cx="569387" cy="276999"/>
          </a:xfrm>
          <a:prstGeom prst="rect">
            <a:avLst/>
          </a:prstGeom>
          <a:noFill/>
        </p:spPr>
        <p:txBody>
          <a:bodyPr wrap="none" rtlCol="0">
            <a:spAutoFit/>
          </a:bodyPr>
          <a:lstStyle/>
          <a:p>
            <a:r>
              <a:rPr lang="en-US" sz="1200" dirty="0">
                <a:solidFill>
                  <a:schemeClr val="tx1"/>
                </a:solidFill>
              </a:rPr>
              <a:t>299x4</a:t>
            </a:r>
          </a:p>
        </p:txBody>
      </p:sp>
      <p:cxnSp>
        <p:nvCxnSpPr>
          <p:cNvPr id="401" name="Straight Connector 400"/>
          <p:cNvCxnSpPr/>
          <p:nvPr/>
        </p:nvCxnSpPr>
        <p:spPr bwMode="auto">
          <a:xfrm rot="20700000">
            <a:off x="1064137" y="5582379"/>
            <a:ext cx="0" cy="11791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2" name="TextBox 401"/>
          <p:cNvSpPr txBox="1"/>
          <p:nvPr/>
        </p:nvSpPr>
        <p:spPr>
          <a:xfrm>
            <a:off x="766526" y="5619610"/>
            <a:ext cx="492443" cy="276999"/>
          </a:xfrm>
          <a:prstGeom prst="rect">
            <a:avLst/>
          </a:prstGeom>
          <a:noFill/>
        </p:spPr>
        <p:txBody>
          <a:bodyPr wrap="none" rtlCol="0">
            <a:spAutoFit/>
          </a:bodyPr>
          <a:lstStyle/>
          <a:p>
            <a:r>
              <a:rPr lang="en-US" sz="1200" dirty="0">
                <a:solidFill>
                  <a:schemeClr val="tx1"/>
                </a:solidFill>
              </a:rPr>
              <a:t>53x4</a:t>
            </a:r>
          </a:p>
        </p:txBody>
      </p:sp>
      <p:cxnSp>
        <p:nvCxnSpPr>
          <p:cNvPr id="403" name="Straight Arrow Connector 402"/>
          <p:cNvCxnSpPr/>
          <p:nvPr/>
        </p:nvCxnSpPr>
        <p:spPr bwMode="auto">
          <a:xfrm>
            <a:off x="2096867" y="5786236"/>
            <a:ext cx="10645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4" name="TextBox 403"/>
          <p:cNvSpPr txBox="1"/>
          <p:nvPr/>
        </p:nvSpPr>
        <p:spPr>
          <a:xfrm>
            <a:off x="1982781" y="5661707"/>
            <a:ext cx="37785" cy="276999"/>
          </a:xfrm>
          <a:prstGeom prst="rect">
            <a:avLst/>
          </a:prstGeom>
          <a:noFill/>
        </p:spPr>
        <p:txBody>
          <a:bodyPr wrap="square" rtlCol="0">
            <a:spAutoFit/>
          </a:bodyPr>
          <a:lstStyle/>
          <a:p>
            <a:r>
              <a:rPr lang="en-US" sz="1200" dirty="0">
                <a:solidFill>
                  <a:schemeClr val="tx1"/>
                </a:solidFill>
              </a:rPr>
              <a:t>0</a:t>
            </a:r>
          </a:p>
        </p:txBody>
      </p:sp>
      <p:sp>
        <p:nvSpPr>
          <p:cNvPr id="425" name="TextBox 424"/>
          <p:cNvSpPr txBox="1"/>
          <p:nvPr/>
        </p:nvSpPr>
        <p:spPr>
          <a:xfrm rot="16200000">
            <a:off x="-405363" y="5495204"/>
            <a:ext cx="1394805" cy="276999"/>
          </a:xfrm>
          <a:prstGeom prst="rect">
            <a:avLst/>
          </a:prstGeom>
          <a:noFill/>
        </p:spPr>
        <p:txBody>
          <a:bodyPr wrap="none" rtlCol="0">
            <a:spAutoFit/>
          </a:bodyPr>
          <a:lstStyle/>
          <a:p>
            <a:r>
              <a:rPr lang="en-US" sz="1200" dirty="0">
                <a:solidFill>
                  <a:schemeClr val="tx1"/>
                </a:solidFill>
              </a:rPr>
              <a:t>DFT-S-W-OFDM *</a:t>
            </a:r>
          </a:p>
        </p:txBody>
      </p:sp>
      <p:sp>
        <p:nvSpPr>
          <p:cNvPr id="429" name="Rectangle 428"/>
          <p:cNvSpPr/>
          <p:nvPr/>
        </p:nvSpPr>
        <p:spPr bwMode="auto">
          <a:xfrm rot="16200000">
            <a:off x="1615871" y="5270737"/>
            <a:ext cx="509300" cy="33694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700" dirty="0">
                <a:solidFill>
                  <a:schemeClr val="tx1"/>
                </a:solidFill>
                <a:latin typeface="Calibri" panose="020F0502020204030204" pitchFamily="34" charset="0"/>
                <a:cs typeface="Calibri" panose="020F0502020204030204" pitchFamily="34" charset="0"/>
              </a:rPr>
              <a:t>Window</a:t>
            </a:r>
            <a:endParaRPr kumimoji="0" lang="en-US" sz="8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431" name="Straight Arrow Connector 430"/>
          <p:cNvCxnSpPr/>
          <p:nvPr/>
        </p:nvCxnSpPr>
        <p:spPr bwMode="auto">
          <a:xfrm>
            <a:off x="1555727" y="5428969"/>
            <a:ext cx="142104"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05" name="Rectangle 404"/>
          <p:cNvSpPr/>
          <p:nvPr/>
        </p:nvSpPr>
        <p:spPr bwMode="auto">
          <a:xfrm rot="5400000" flipV="1">
            <a:off x="6250165" y="5299234"/>
            <a:ext cx="867369"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(2048)</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406" name="Rectangle 405"/>
          <p:cNvSpPr/>
          <p:nvPr/>
        </p:nvSpPr>
        <p:spPr bwMode="auto">
          <a:xfrm rot="5400000" flipV="1">
            <a:off x="5717809" y="5412494"/>
            <a:ext cx="867369" cy="27971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S</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P</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407" name="Straight Arrow Connector 406"/>
          <p:cNvCxnSpPr/>
          <p:nvPr/>
        </p:nvCxnSpPr>
        <p:spPr bwMode="auto">
          <a:xfrm flipH="1">
            <a:off x="6296227" y="5209807"/>
            <a:ext cx="135651"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08" name="Straight Arrow Connector 407"/>
          <p:cNvCxnSpPr/>
          <p:nvPr/>
        </p:nvCxnSpPr>
        <p:spPr bwMode="auto">
          <a:xfrm flipH="1">
            <a:off x="6291350" y="5917257"/>
            <a:ext cx="135765"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09" name="Straight Arrow Connector 408"/>
          <p:cNvCxnSpPr>
            <a:stCxn id="427" idx="0"/>
            <a:endCxn id="414" idx="2"/>
          </p:cNvCxnSpPr>
          <p:nvPr/>
        </p:nvCxnSpPr>
        <p:spPr bwMode="auto">
          <a:xfrm flipH="1" flipV="1">
            <a:off x="8221450" y="5451871"/>
            <a:ext cx="77245" cy="506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10" name="Straight Connector 409"/>
          <p:cNvCxnSpPr>
            <a:stCxn id="406" idx="0"/>
            <a:endCxn id="424" idx="1"/>
          </p:cNvCxnSpPr>
          <p:nvPr/>
        </p:nvCxnSpPr>
        <p:spPr bwMode="auto">
          <a:xfrm flipH="1" flipV="1">
            <a:off x="5867130" y="5552350"/>
            <a:ext cx="144507" cy="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11" name="TextBox 410"/>
          <p:cNvSpPr txBox="1"/>
          <p:nvPr/>
        </p:nvSpPr>
        <p:spPr>
          <a:xfrm rot="10800000" flipV="1">
            <a:off x="8572909" y="5219536"/>
            <a:ext cx="584268" cy="368686"/>
          </a:xfrm>
          <a:prstGeom prst="rect">
            <a:avLst/>
          </a:prstGeom>
          <a:noFill/>
        </p:spPr>
        <p:txBody>
          <a:bodyPr wrap="square" rtlCol="0">
            <a:spAutoFit/>
          </a:bodyPr>
          <a:lstStyle/>
          <a:p>
            <a:r>
              <a:rPr lang="en-US" sz="1200" dirty="0">
                <a:solidFill>
                  <a:schemeClr val="tx1"/>
                </a:solidFill>
                <a:latin typeface="Calibri" panose="020F0502020204030204" pitchFamily="34" charset="0"/>
                <a:cs typeface="Calibri" panose="020F0502020204030204" pitchFamily="34" charset="0"/>
              </a:rPr>
              <a:t>Data</a:t>
            </a:r>
          </a:p>
        </p:txBody>
      </p:sp>
      <p:cxnSp>
        <p:nvCxnSpPr>
          <p:cNvPr id="412" name="Straight Arrow Connector 411"/>
          <p:cNvCxnSpPr/>
          <p:nvPr/>
        </p:nvCxnSpPr>
        <p:spPr bwMode="auto">
          <a:xfrm rot="10800000" flipV="1">
            <a:off x="6942661" y="5906133"/>
            <a:ext cx="106452"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413" name="TextBox 412"/>
          <p:cNvSpPr txBox="1"/>
          <p:nvPr/>
        </p:nvSpPr>
        <p:spPr>
          <a:xfrm rot="10800000" flipV="1">
            <a:off x="7030220" y="5827513"/>
            <a:ext cx="37785" cy="368686"/>
          </a:xfrm>
          <a:prstGeom prst="rect">
            <a:avLst/>
          </a:prstGeom>
          <a:noFill/>
        </p:spPr>
        <p:txBody>
          <a:bodyPr wrap="square" rtlCol="0">
            <a:spAutoFit/>
          </a:bodyPr>
          <a:lstStyle/>
          <a:p>
            <a:r>
              <a:rPr lang="en-US" sz="1200" dirty="0">
                <a:solidFill>
                  <a:schemeClr val="tx1"/>
                </a:solidFill>
              </a:rPr>
              <a:t>0</a:t>
            </a:r>
          </a:p>
        </p:txBody>
      </p:sp>
      <p:sp>
        <p:nvSpPr>
          <p:cNvPr id="414" name="Rectangle 413"/>
          <p:cNvSpPr/>
          <p:nvPr/>
        </p:nvSpPr>
        <p:spPr bwMode="auto">
          <a:xfrm rot="5400000" flipV="1">
            <a:off x="7757357" y="5312014"/>
            <a:ext cx="648472" cy="279713"/>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a:solidFill>
                  <a:schemeClr val="tx1"/>
                </a:solidFill>
                <a:latin typeface="Calibri" panose="020F0502020204030204" pitchFamily="34" charset="0"/>
                <a:cs typeface="Calibri" panose="020F0502020204030204" pitchFamily="34" charset="0"/>
              </a:rPr>
              <a:t>Amplitude EQ</a:t>
            </a:r>
            <a:endParaRPr kumimoji="0" lang="en-US" sz="8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415" name="Straight Arrow Connector 414"/>
          <p:cNvCxnSpPr>
            <a:stCxn id="414" idx="0"/>
            <a:endCxn id="433" idx="2"/>
          </p:cNvCxnSpPr>
          <p:nvPr/>
        </p:nvCxnSpPr>
        <p:spPr bwMode="auto">
          <a:xfrm flipH="1" flipV="1">
            <a:off x="7845852" y="5449647"/>
            <a:ext cx="95885" cy="2224"/>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18" name="Isosceles Triangle 417"/>
          <p:cNvSpPr/>
          <p:nvPr/>
        </p:nvSpPr>
        <p:spPr bwMode="auto">
          <a:xfrm rot="10800000">
            <a:off x="4835515" y="5312565"/>
            <a:ext cx="97760" cy="95690"/>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dirty="0">
              <a:latin typeface="Calibri" panose="020F0502020204030204" pitchFamily="34" charset="0"/>
              <a:cs typeface="Calibri" panose="020F0502020204030204" pitchFamily="34" charset="0"/>
            </a:endParaRPr>
          </a:p>
        </p:txBody>
      </p:sp>
      <p:cxnSp>
        <p:nvCxnSpPr>
          <p:cNvPr id="419" name="Elbow Connector 418"/>
          <p:cNvCxnSpPr>
            <a:endCxn id="418" idx="0"/>
          </p:cNvCxnSpPr>
          <p:nvPr/>
        </p:nvCxnSpPr>
        <p:spPr bwMode="auto">
          <a:xfrm rot="10800000">
            <a:off x="4884395" y="5408255"/>
            <a:ext cx="145326" cy="151111"/>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420" name="Straight Arrow Connector 419"/>
          <p:cNvCxnSpPr/>
          <p:nvPr/>
        </p:nvCxnSpPr>
        <p:spPr bwMode="auto">
          <a:xfrm flipH="1">
            <a:off x="5314343" y="5559363"/>
            <a:ext cx="59532"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21" name="Straight Arrow Connector 420"/>
          <p:cNvCxnSpPr/>
          <p:nvPr/>
        </p:nvCxnSpPr>
        <p:spPr bwMode="auto">
          <a:xfrm flipV="1">
            <a:off x="5614789" y="5795409"/>
            <a:ext cx="0" cy="157280"/>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422" name="TextBox 421"/>
              <p:cNvSpPr txBox="1"/>
              <p:nvPr/>
            </p:nvSpPr>
            <p:spPr>
              <a:xfrm flipH="1">
                <a:off x="4721570" y="5868335"/>
                <a:ext cx="1395318" cy="3686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200" i="1">
                              <a:solidFill>
                                <a:schemeClr val="tx1"/>
                              </a:solidFill>
                              <a:latin typeface="Cambria Math" panose="02040503050406030204" pitchFamily="18" charset="0"/>
                            </a:rPr>
                          </m:ctrlPr>
                        </m:sSubPr>
                        <m:e>
                          <m:r>
                            <a:rPr lang="en-US" sz="1200" i="1">
                              <a:solidFill>
                                <a:schemeClr val="tx1"/>
                              </a:solidFill>
                              <a:latin typeface="Cambria Math" panose="02040503050406030204" pitchFamily="18" charset="0"/>
                            </a:rPr>
                            <m:t>𝑓</m:t>
                          </m:r>
                        </m:e>
                        <m:sub>
                          <m:r>
                            <m:rPr>
                              <m:sty m:val="p"/>
                            </m:rPr>
                            <a:rPr lang="en-US" sz="1200">
                              <a:solidFill>
                                <a:schemeClr val="tx1"/>
                              </a:solidFill>
                              <a:latin typeface="Cambria Math" panose="02040503050406030204" pitchFamily="18" charset="0"/>
                            </a:rPr>
                            <m:t>s</m:t>
                          </m:r>
                        </m:sub>
                      </m:sSub>
                      <m:r>
                        <a:rPr lang="en-US" sz="1200" i="1">
                          <a:solidFill>
                            <a:schemeClr val="tx1"/>
                          </a:solidFill>
                          <a:latin typeface="Cambria Math" panose="02040503050406030204" pitchFamily="18" charset="0"/>
                        </a:rPr>
                        <m:t>=4×2.64 </m:t>
                      </m:r>
                      <m:r>
                        <m:rPr>
                          <m:sty m:val="p"/>
                        </m:rPr>
                        <a:rPr lang="en-US" sz="1200">
                          <a:solidFill>
                            <a:schemeClr val="tx1"/>
                          </a:solidFill>
                          <a:latin typeface="Cambria Math" panose="02040503050406030204" pitchFamily="18" charset="0"/>
                        </a:rPr>
                        <m:t>GHz</m:t>
                      </m:r>
                    </m:oMath>
                  </m:oMathPara>
                </a14:m>
                <a:endParaRPr lang="en-US" sz="1200" dirty="0">
                  <a:solidFill>
                    <a:schemeClr val="tx1"/>
                  </a:solidFill>
                </a:endParaRPr>
              </a:p>
            </p:txBody>
          </p:sp>
        </mc:Choice>
        <mc:Fallback xmlns="">
          <p:sp>
            <p:nvSpPr>
              <p:cNvPr id="422" name="TextBox 421"/>
              <p:cNvSpPr txBox="1">
                <a:spLocks noRot="1" noChangeAspect="1" noMove="1" noResize="1" noEditPoints="1" noAdjustHandles="1" noChangeArrowheads="1" noChangeShapeType="1" noTextEdit="1"/>
              </p:cNvSpPr>
              <p:nvPr/>
            </p:nvSpPr>
            <p:spPr>
              <a:xfrm flipH="1">
                <a:off x="4721570" y="5868335"/>
                <a:ext cx="1395318" cy="368686"/>
              </a:xfrm>
              <a:prstGeom prst="rect">
                <a:avLst/>
              </a:prstGeom>
              <a:blipFill>
                <a:blip r:embed="rId11"/>
                <a:stretch>
                  <a:fillRect/>
                </a:stretch>
              </a:blipFill>
            </p:spPr>
            <p:txBody>
              <a:bodyPr/>
              <a:lstStyle/>
              <a:p>
                <a:r>
                  <a:rPr lang="en-US">
                    <a:noFill/>
                  </a:rPr>
                  <a:t> </a:t>
                </a:r>
              </a:p>
            </p:txBody>
          </p:sp>
        </mc:Fallback>
      </mc:AlternateContent>
      <p:sp>
        <p:nvSpPr>
          <p:cNvPr id="423" name="Rectangle 422"/>
          <p:cNvSpPr/>
          <p:nvPr/>
        </p:nvSpPr>
        <p:spPr bwMode="auto">
          <a:xfrm rot="16200000" flipH="1">
            <a:off x="4925237" y="5410039"/>
            <a:ext cx="493589" cy="28462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sp>
        <p:nvSpPr>
          <p:cNvPr id="424" name="Rectangle 423"/>
          <p:cNvSpPr/>
          <p:nvPr/>
        </p:nvSpPr>
        <p:spPr bwMode="auto">
          <a:xfrm flipH="1">
            <a:off x="5373875" y="5305553"/>
            <a:ext cx="493255" cy="49359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ADC</a:t>
            </a:r>
          </a:p>
        </p:txBody>
      </p:sp>
      <p:sp>
        <p:nvSpPr>
          <p:cNvPr id="427" name="Rectangle 426"/>
          <p:cNvSpPr/>
          <p:nvPr/>
        </p:nvSpPr>
        <p:spPr bwMode="auto">
          <a:xfrm rot="16200000">
            <a:off x="8137867" y="5288460"/>
            <a:ext cx="658603" cy="336948"/>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50" dirty="0">
                <a:solidFill>
                  <a:schemeClr val="tx1"/>
                </a:solidFill>
                <a:latin typeface="Calibri" panose="020F0502020204030204" pitchFamily="34" charset="0"/>
                <a:cs typeface="Calibri" panose="020F0502020204030204" pitchFamily="34" charset="0"/>
              </a:rPr>
              <a:t>IDFT</a:t>
            </a:r>
            <a:endParaRPr kumimoji="0" lang="en-US" sz="11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428" name="Straight Arrow Connector 427"/>
          <p:cNvCxnSpPr>
            <a:endCxn id="427" idx="2"/>
          </p:cNvCxnSpPr>
          <p:nvPr/>
        </p:nvCxnSpPr>
        <p:spPr bwMode="auto">
          <a:xfrm flipH="1">
            <a:off x="8635643" y="5456226"/>
            <a:ext cx="77244" cy="708"/>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33" name="Rectangle 432"/>
          <p:cNvSpPr/>
          <p:nvPr/>
        </p:nvSpPr>
        <p:spPr bwMode="auto">
          <a:xfrm rot="16200000">
            <a:off x="7295282" y="5225536"/>
            <a:ext cx="652918" cy="4482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dirty="0">
                <a:solidFill>
                  <a:schemeClr val="tx1"/>
                </a:solidFill>
                <a:latin typeface="Calibri" panose="020F0502020204030204" pitchFamily="34" charset="0"/>
                <a:cs typeface="Calibri" panose="020F0502020204030204" pitchFamily="34" charset="0"/>
              </a:rPr>
              <a:t>Weighted Comb.</a:t>
            </a:r>
            <a:endParaRPr kumimoji="0" lang="en-US" sz="9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434" name="Rectangle 433"/>
          <p:cNvSpPr/>
          <p:nvPr/>
        </p:nvSpPr>
        <p:spPr bwMode="auto">
          <a:xfrm rot="5400000" flipV="1">
            <a:off x="6821698" y="5316402"/>
            <a:ext cx="709531" cy="319298"/>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a:solidFill>
                  <a:schemeClr val="tx1"/>
                </a:solidFill>
                <a:latin typeface="Calibri" panose="020F0502020204030204" pitchFamily="34" charset="0"/>
                <a:cs typeface="Calibri" panose="020F0502020204030204" pitchFamily="34" charset="0"/>
              </a:rPr>
              <a:t>Phase EQ</a:t>
            </a:r>
            <a:endParaRPr kumimoji="0" lang="en-US" sz="8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442" name="Rectangle 441"/>
          <p:cNvSpPr/>
          <p:nvPr/>
        </p:nvSpPr>
        <p:spPr bwMode="auto">
          <a:xfrm>
            <a:off x="2642710" y="1698274"/>
            <a:ext cx="493255" cy="3708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256</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443" name="Straight Connector 442"/>
          <p:cNvCxnSpPr>
            <a:stCxn id="442" idx="3"/>
            <a:endCxn id="41" idx="1"/>
          </p:cNvCxnSpPr>
          <p:nvPr/>
        </p:nvCxnSpPr>
        <p:spPr bwMode="auto">
          <a:xfrm flipV="1">
            <a:off x="3135965" y="1883538"/>
            <a:ext cx="113046" cy="15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49" name="Rectangle 448"/>
          <p:cNvSpPr/>
          <p:nvPr/>
        </p:nvSpPr>
        <p:spPr bwMode="auto">
          <a:xfrm>
            <a:off x="5963606" y="1698116"/>
            <a:ext cx="493255" cy="3708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latin typeface="Calibri" panose="020F0502020204030204" pitchFamily="34" charset="0"/>
                <a:cs typeface="Calibri" panose="020F0502020204030204" pitchFamily="34" charset="0"/>
              </a:rPr>
              <a:t>256</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451" name="Straight Connector 450"/>
          <p:cNvCxnSpPr>
            <a:stCxn id="449" idx="1"/>
            <a:endCxn id="128" idx="1"/>
          </p:cNvCxnSpPr>
          <p:nvPr/>
        </p:nvCxnSpPr>
        <p:spPr bwMode="auto">
          <a:xfrm flipH="1">
            <a:off x="5891371" y="1883538"/>
            <a:ext cx="72235" cy="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7" name="Straight Arrow Connector 466"/>
          <p:cNvCxnSpPr>
            <a:endCxn id="434" idx="0"/>
          </p:cNvCxnSpPr>
          <p:nvPr/>
        </p:nvCxnSpPr>
        <p:spPr bwMode="auto">
          <a:xfrm>
            <a:off x="6938963" y="5476052"/>
            <a:ext cx="7785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72" name="Straight Arrow Connector 471"/>
          <p:cNvCxnSpPr/>
          <p:nvPr/>
        </p:nvCxnSpPr>
        <p:spPr bwMode="auto">
          <a:xfrm>
            <a:off x="7334250" y="5438388"/>
            <a:ext cx="6338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74" name="TextBox 473"/>
          <p:cNvSpPr txBox="1"/>
          <p:nvPr/>
        </p:nvSpPr>
        <p:spPr>
          <a:xfrm>
            <a:off x="1000562" y="6145500"/>
            <a:ext cx="7021474" cy="307777"/>
          </a:xfrm>
          <a:prstGeom prst="rect">
            <a:avLst/>
          </a:prstGeom>
          <a:noFill/>
        </p:spPr>
        <p:txBody>
          <a:bodyPr wrap="none" rtlCol="0">
            <a:spAutoFit/>
          </a:bodyPr>
          <a:lstStyle/>
          <a:p>
            <a:r>
              <a:rPr lang="en-US" sz="1400" dirty="0">
                <a:solidFill>
                  <a:schemeClr val="tx1"/>
                </a:solidFill>
              </a:rPr>
              <a:t>*Numerology is selected such that it has the same throughput of SC and OFDM approximately</a:t>
            </a:r>
          </a:p>
        </p:txBody>
      </p:sp>
    </p:spTree>
    <p:extLst>
      <p:ext uri="{BB962C8B-B14F-4D97-AF65-F5344CB8AC3E}">
        <p14:creationId xmlns:p14="http://schemas.microsoft.com/office/powerpoint/2010/main" val="1672433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a:stretch>
            <a:fillRect/>
          </a:stretch>
        </p:blipFill>
        <p:spPr>
          <a:xfrm>
            <a:off x="380566" y="1995010"/>
            <a:ext cx="4407458" cy="3306198"/>
          </a:xfrm>
          <a:prstGeom prst="rect">
            <a:avLst/>
          </a:prstGeom>
        </p:spPr>
      </p:pic>
      <p:pic>
        <p:nvPicPr>
          <p:cNvPr id="5" name="Picture 4"/>
          <p:cNvPicPr>
            <a:picLocks noChangeAspect="1"/>
          </p:cNvPicPr>
          <p:nvPr/>
        </p:nvPicPr>
        <p:blipFill>
          <a:blip r:embed="rId3"/>
          <a:stretch>
            <a:fillRect/>
          </a:stretch>
        </p:blipFill>
        <p:spPr>
          <a:xfrm>
            <a:off x="4364226" y="1983861"/>
            <a:ext cx="4451533" cy="3339260"/>
          </a:xfrm>
          <a:prstGeom prst="rect">
            <a:avLst/>
          </a:prstGeom>
        </p:spPr>
      </p:pic>
      <p:sp>
        <p:nvSpPr>
          <p:cNvPr id="2" name="Title 1"/>
          <p:cNvSpPr>
            <a:spLocks noGrp="1"/>
          </p:cNvSpPr>
          <p:nvPr>
            <p:ph type="title"/>
          </p:nvPr>
        </p:nvSpPr>
        <p:spPr/>
        <p:txBody>
          <a:bodyPr/>
          <a:lstStyle/>
          <a:p>
            <a:r>
              <a:rPr lang="en-US" dirty="0"/>
              <a:t>Appendix II - Throughput Results in 11ay Channel (16QAM, 13/16)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4"/>
          <p:cNvSpPr>
            <a:spLocks noGrp="1"/>
          </p:cNvSpPr>
          <p:nvPr>
            <p:ph type="ftr" idx="16"/>
          </p:nvPr>
        </p:nvSpPr>
        <p:spPr/>
        <p:txBody>
          <a:bodyPr/>
          <a:lstStyle/>
          <a:p>
            <a:r>
              <a:rPr lang="en-GB" dirty="0"/>
              <a:t>Alphan Sahin (</a:t>
            </a:r>
            <a:r>
              <a:rPr lang="en-GB" dirty="0" err="1"/>
              <a:t>InterDigital</a:t>
            </a:r>
            <a:r>
              <a:rPr lang="en-GB" dirty="0"/>
              <a:t>)</a:t>
            </a:r>
          </a:p>
        </p:txBody>
      </p:sp>
      <p:sp>
        <p:nvSpPr>
          <p:cNvPr id="6" name="Date Placeholder 3"/>
          <p:cNvSpPr>
            <a:spLocks noGrp="1"/>
          </p:cNvSpPr>
          <p:nvPr>
            <p:ph type="dt" idx="15"/>
          </p:nvPr>
        </p:nvSpPr>
        <p:spPr>
          <a:xfrm>
            <a:off x="696912" y="333375"/>
            <a:ext cx="1874823" cy="273050"/>
          </a:xfrm>
        </p:spPr>
        <p:txBody>
          <a:bodyPr/>
          <a:lstStyle/>
          <a:p>
            <a:r>
              <a:rPr lang="en-US" dirty="0"/>
              <a:t>March 2017</a:t>
            </a:r>
            <a:endParaRPr lang="en-GB" dirty="0"/>
          </a:p>
        </p:txBody>
      </p:sp>
      <p:sp>
        <p:nvSpPr>
          <p:cNvPr id="8" name="TextBox 7"/>
          <p:cNvSpPr txBox="1"/>
          <p:nvPr/>
        </p:nvSpPr>
        <p:spPr>
          <a:xfrm>
            <a:off x="1078914" y="5395700"/>
            <a:ext cx="3486917" cy="307777"/>
          </a:xfrm>
          <a:prstGeom prst="rect">
            <a:avLst/>
          </a:prstGeom>
          <a:noFill/>
        </p:spPr>
        <p:txBody>
          <a:bodyPr wrap="none" rtlCol="0">
            <a:spAutoFit/>
          </a:bodyPr>
          <a:lstStyle/>
          <a:p>
            <a:r>
              <a:rPr lang="en-US" sz="1400" dirty="0">
                <a:solidFill>
                  <a:schemeClr val="tx1"/>
                </a:solidFill>
              </a:rPr>
              <a:t>a) Without PA impairment (13/16 coding rate)</a:t>
            </a:r>
          </a:p>
        </p:txBody>
      </p:sp>
      <p:sp>
        <p:nvSpPr>
          <p:cNvPr id="9" name="TextBox 8"/>
          <p:cNvSpPr txBox="1"/>
          <p:nvPr/>
        </p:nvSpPr>
        <p:spPr>
          <a:xfrm>
            <a:off x="5439715" y="5395700"/>
            <a:ext cx="3267305" cy="307777"/>
          </a:xfrm>
          <a:prstGeom prst="rect">
            <a:avLst/>
          </a:prstGeom>
          <a:noFill/>
        </p:spPr>
        <p:txBody>
          <a:bodyPr wrap="none" rtlCol="0">
            <a:spAutoFit/>
          </a:bodyPr>
          <a:lstStyle/>
          <a:p>
            <a:r>
              <a:rPr lang="en-US" sz="1400" dirty="0">
                <a:solidFill>
                  <a:schemeClr val="tx1"/>
                </a:solidFill>
              </a:rPr>
              <a:t>b) With PA impairment (13/16 coding rate)</a:t>
            </a:r>
          </a:p>
        </p:txBody>
      </p:sp>
      <p:sp>
        <p:nvSpPr>
          <p:cNvPr id="11" name="Down Arrow 10"/>
          <p:cNvSpPr/>
          <p:nvPr/>
        </p:nvSpPr>
        <p:spPr bwMode="auto">
          <a:xfrm rot="16200000">
            <a:off x="2169521" y="3196631"/>
            <a:ext cx="183805" cy="876740"/>
          </a:xfrm>
          <a:prstGeom prst="downArrow">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TextBox 11"/>
          <p:cNvSpPr txBox="1"/>
          <p:nvPr/>
        </p:nvSpPr>
        <p:spPr>
          <a:xfrm>
            <a:off x="1887086" y="3646429"/>
            <a:ext cx="627095" cy="307777"/>
          </a:xfrm>
          <a:prstGeom prst="rect">
            <a:avLst/>
          </a:prstGeom>
          <a:noFill/>
        </p:spPr>
        <p:txBody>
          <a:bodyPr wrap="none" rtlCol="0">
            <a:spAutoFit/>
          </a:bodyPr>
          <a:lstStyle/>
          <a:p>
            <a:r>
              <a:rPr lang="en-US" sz="1400" dirty="0">
                <a:solidFill>
                  <a:schemeClr val="tx1"/>
                </a:solidFill>
              </a:rPr>
              <a:t>~1 dB</a:t>
            </a:r>
          </a:p>
        </p:txBody>
      </p:sp>
      <p:sp>
        <p:nvSpPr>
          <p:cNvPr id="13" name="Down Arrow 12"/>
          <p:cNvSpPr/>
          <p:nvPr/>
        </p:nvSpPr>
        <p:spPr bwMode="auto">
          <a:xfrm rot="16200000">
            <a:off x="6828047" y="3384265"/>
            <a:ext cx="183805" cy="652868"/>
          </a:xfrm>
          <a:prstGeom prst="downArrow">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p:cNvSpPr txBox="1"/>
          <p:nvPr/>
        </p:nvSpPr>
        <p:spPr>
          <a:xfrm>
            <a:off x="6505225" y="3726904"/>
            <a:ext cx="761747" cy="307777"/>
          </a:xfrm>
          <a:prstGeom prst="rect">
            <a:avLst/>
          </a:prstGeom>
          <a:noFill/>
        </p:spPr>
        <p:txBody>
          <a:bodyPr wrap="none" rtlCol="0">
            <a:spAutoFit/>
          </a:bodyPr>
          <a:lstStyle/>
          <a:p>
            <a:r>
              <a:rPr lang="en-US" sz="1400" dirty="0">
                <a:solidFill>
                  <a:schemeClr val="tx1"/>
                </a:solidFill>
              </a:rPr>
              <a:t>~0.8 dB</a:t>
            </a:r>
          </a:p>
        </p:txBody>
      </p:sp>
    </p:spTree>
    <p:extLst>
      <p:ext uri="{BB962C8B-B14F-4D97-AF65-F5344CB8AC3E}">
        <p14:creationId xmlns:p14="http://schemas.microsoft.com/office/powerpoint/2010/main" val="1899528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8121"/>
            <a:ext cx="7770813" cy="1065213"/>
          </a:xfrm>
        </p:spPr>
        <p:txBody>
          <a:bodyPr/>
          <a:lstStyle/>
          <a:p>
            <a:r>
              <a:rPr lang="en-US" dirty="0"/>
              <a:t>Appendix III - PER Results in 11ay Channel (16QAM, 1/2)</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4"/>
          <p:cNvSpPr>
            <a:spLocks noGrp="1"/>
          </p:cNvSpPr>
          <p:nvPr>
            <p:ph type="ftr" idx="16"/>
          </p:nvPr>
        </p:nvSpPr>
        <p:spPr/>
        <p:txBody>
          <a:bodyPr/>
          <a:lstStyle/>
          <a:p>
            <a:r>
              <a:rPr lang="en-GB" dirty="0"/>
              <a:t>Alphan Sahin (</a:t>
            </a:r>
            <a:r>
              <a:rPr lang="en-GB" dirty="0" err="1"/>
              <a:t>InterDigital</a:t>
            </a:r>
            <a:r>
              <a:rPr lang="en-GB" dirty="0"/>
              <a:t>)</a:t>
            </a:r>
          </a:p>
        </p:txBody>
      </p:sp>
      <p:sp>
        <p:nvSpPr>
          <p:cNvPr id="6" name="Date Placeholder 3"/>
          <p:cNvSpPr>
            <a:spLocks noGrp="1"/>
          </p:cNvSpPr>
          <p:nvPr>
            <p:ph type="dt" idx="15"/>
          </p:nvPr>
        </p:nvSpPr>
        <p:spPr>
          <a:xfrm>
            <a:off x="696912" y="333375"/>
            <a:ext cx="1874823" cy="273050"/>
          </a:xfrm>
        </p:spPr>
        <p:txBody>
          <a:bodyPr/>
          <a:lstStyle/>
          <a:p>
            <a:r>
              <a:rPr lang="en-US" dirty="0"/>
              <a:t>March 2017</a:t>
            </a:r>
            <a:endParaRPr lang="en-GB" dirty="0"/>
          </a:p>
        </p:txBody>
      </p:sp>
      <p:pic>
        <p:nvPicPr>
          <p:cNvPr id="5" name="Picture 4"/>
          <p:cNvPicPr>
            <a:picLocks noChangeAspect="1"/>
          </p:cNvPicPr>
          <p:nvPr/>
        </p:nvPicPr>
        <p:blipFill>
          <a:blip r:embed="rId2"/>
          <a:stretch>
            <a:fillRect/>
          </a:stretch>
        </p:blipFill>
        <p:spPr>
          <a:xfrm>
            <a:off x="4356708" y="1957796"/>
            <a:ext cx="4521075" cy="3390083"/>
          </a:xfrm>
          <a:prstGeom prst="rect">
            <a:avLst/>
          </a:prstGeom>
        </p:spPr>
      </p:pic>
      <p:pic>
        <p:nvPicPr>
          <p:cNvPr id="10" name="Picture 9"/>
          <p:cNvPicPr>
            <a:picLocks noChangeAspect="1"/>
          </p:cNvPicPr>
          <p:nvPr/>
        </p:nvPicPr>
        <p:blipFill>
          <a:blip r:embed="rId3"/>
          <a:stretch>
            <a:fillRect/>
          </a:stretch>
        </p:blipFill>
        <p:spPr>
          <a:xfrm>
            <a:off x="352550" y="1957796"/>
            <a:ext cx="4521075" cy="3390083"/>
          </a:xfrm>
          <a:prstGeom prst="rect">
            <a:avLst/>
          </a:prstGeom>
        </p:spPr>
      </p:pic>
      <p:sp>
        <p:nvSpPr>
          <p:cNvPr id="11" name="Down Arrow 10"/>
          <p:cNvSpPr/>
          <p:nvPr/>
        </p:nvSpPr>
        <p:spPr bwMode="auto">
          <a:xfrm rot="16200000">
            <a:off x="2910645" y="2519045"/>
            <a:ext cx="183805" cy="748682"/>
          </a:xfrm>
          <a:prstGeom prst="downArrow">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Down Arrow 11"/>
          <p:cNvSpPr/>
          <p:nvPr/>
        </p:nvSpPr>
        <p:spPr bwMode="auto">
          <a:xfrm rot="16200000">
            <a:off x="7207027" y="2559530"/>
            <a:ext cx="184356" cy="661541"/>
          </a:xfrm>
          <a:prstGeom prst="downArrow">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p:cNvSpPr txBox="1"/>
          <p:nvPr/>
        </p:nvSpPr>
        <p:spPr>
          <a:xfrm>
            <a:off x="2692239" y="2904814"/>
            <a:ext cx="627095" cy="307777"/>
          </a:xfrm>
          <a:prstGeom prst="rect">
            <a:avLst/>
          </a:prstGeom>
          <a:noFill/>
        </p:spPr>
        <p:txBody>
          <a:bodyPr wrap="none" rtlCol="0">
            <a:spAutoFit/>
          </a:bodyPr>
          <a:lstStyle/>
          <a:p>
            <a:r>
              <a:rPr lang="en-US" sz="1400" dirty="0">
                <a:solidFill>
                  <a:schemeClr val="tx1"/>
                </a:solidFill>
              </a:rPr>
              <a:t>~1 dB</a:t>
            </a:r>
          </a:p>
        </p:txBody>
      </p:sp>
      <p:sp>
        <p:nvSpPr>
          <p:cNvPr id="14" name="TextBox 13"/>
          <p:cNvSpPr txBox="1"/>
          <p:nvPr/>
        </p:nvSpPr>
        <p:spPr>
          <a:xfrm>
            <a:off x="7067499" y="2962805"/>
            <a:ext cx="761747" cy="307777"/>
          </a:xfrm>
          <a:prstGeom prst="rect">
            <a:avLst/>
          </a:prstGeom>
          <a:noFill/>
        </p:spPr>
        <p:txBody>
          <a:bodyPr wrap="none" rtlCol="0">
            <a:spAutoFit/>
          </a:bodyPr>
          <a:lstStyle/>
          <a:p>
            <a:r>
              <a:rPr lang="en-US" sz="1400" dirty="0">
                <a:solidFill>
                  <a:schemeClr val="tx1"/>
                </a:solidFill>
              </a:rPr>
              <a:t>~0.9 dB</a:t>
            </a:r>
          </a:p>
        </p:txBody>
      </p:sp>
      <p:sp>
        <p:nvSpPr>
          <p:cNvPr id="16" name="TextBox 15"/>
          <p:cNvSpPr txBox="1"/>
          <p:nvPr/>
        </p:nvSpPr>
        <p:spPr>
          <a:xfrm>
            <a:off x="1078914" y="5395700"/>
            <a:ext cx="3252878" cy="307777"/>
          </a:xfrm>
          <a:prstGeom prst="rect">
            <a:avLst/>
          </a:prstGeom>
          <a:noFill/>
        </p:spPr>
        <p:txBody>
          <a:bodyPr wrap="none" rtlCol="0">
            <a:spAutoFit/>
          </a:bodyPr>
          <a:lstStyle/>
          <a:p>
            <a:r>
              <a:rPr lang="en-US" sz="1400" dirty="0">
                <a:solidFill>
                  <a:schemeClr val="tx1"/>
                </a:solidFill>
              </a:rPr>
              <a:t>a) Without PA impairment (½ coding rate)</a:t>
            </a:r>
          </a:p>
        </p:txBody>
      </p:sp>
      <p:sp>
        <p:nvSpPr>
          <p:cNvPr id="17" name="TextBox 16"/>
          <p:cNvSpPr txBox="1"/>
          <p:nvPr/>
        </p:nvSpPr>
        <p:spPr>
          <a:xfrm>
            <a:off x="5439715" y="5395700"/>
            <a:ext cx="3033266" cy="307777"/>
          </a:xfrm>
          <a:prstGeom prst="rect">
            <a:avLst/>
          </a:prstGeom>
          <a:noFill/>
        </p:spPr>
        <p:txBody>
          <a:bodyPr wrap="none" rtlCol="0">
            <a:spAutoFit/>
          </a:bodyPr>
          <a:lstStyle/>
          <a:p>
            <a:r>
              <a:rPr lang="en-US" sz="1400" dirty="0">
                <a:solidFill>
                  <a:schemeClr val="tx1"/>
                </a:solidFill>
              </a:rPr>
              <a:t>b) With PA impairment (½ coding rate)</a:t>
            </a:r>
          </a:p>
        </p:txBody>
      </p:sp>
    </p:spTree>
    <p:extLst>
      <p:ext uri="{BB962C8B-B14F-4D97-AF65-F5344CB8AC3E}">
        <p14:creationId xmlns:p14="http://schemas.microsoft.com/office/powerpoint/2010/main" val="3758489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IV - Throughput Results in 11ay Channel (16QAM, 1/2)</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4"/>
          <p:cNvSpPr>
            <a:spLocks noGrp="1"/>
          </p:cNvSpPr>
          <p:nvPr>
            <p:ph type="ftr" idx="16"/>
          </p:nvPr>
        </p:nvSpPr>
        <p:spPr/>
        <p:txBody>
          <a:bodyPr/>
          <a:lstStyle/>
          <a:p>
            <a:r>
              <a:rPr lang="en-GB" dirty="0"/>
              <a:t>Alphan Sahin (</a:t>
            </a:r>
            <a:r>
              <a:rPr lang="en-GB" dirty="0" err="1"/>
              <a:t>InterDigital</a:t>
            </a:r>
            <a:r>
              <a:rPr lang="en-GB" dirty="0"/>
              <a:t>)</a:t>
            </a:r>
          </a:p>
        </p:txBody>
      </p:sp>
      <p:sp>
        <p:nvSpPr>
          <p:cNvPr id="6" name="Date Placeholder 3"/>
          <p:cNvSpPr>
            <a:spLocks noGrp="1"/>
          </p:cNvSpPr>
          <p:nvPr>
            <p:ph type="dt" idx="15"/>
          </p:nvPr>
        </p:nvSpPr>
        <p:spPr>
          <a:xfrm>
            <a:off x="696912" y="333375"/>
            <a:ext cx="1874823" cy="273050"/>
          </a:xfrm>
        </p:spPr>
        <p:txBody>
          <a:bodyPr/>
          <a:lstStyle/>
          <a:p>
            <a:r>
              <a:rPr lang="en-US" dirty="0"/>
              <a:t>March 2017</a:t>
            </a:r>
            <a:endParaRPr lang="en-GB" dirty="0"/>
          </a:p>
        </p:txBody>
      </p:sp>
      <p:sp>
        <p:nvSpPr>
          <p:cNvPr id="8" name="TextBox 7"/>
          <p:cNvSpPr txBox="1"/>
          <p:nvPr/>
        </p:nvSpPr>
        <p:spPr>
          <a:xfrm>
            <a:off x="1078914" y="5395700"/>
            <a:ext cx="3252878" cy="307777"/>
          </a:xfrm>
          <a:prstGeom prst="rect">
            <a:avLst/>
          </a:prstGeom>
          <a:noFill/>
        </p:spPr>
        <p:txBody>
          <a:bodyPr wrap="none" rtlCol="0">
            <a:spAutoFit/>
          </a:bodyPr>
          <a:lstStyle/>
          <a:p>
            <a:r>
              <a:rPr lang="en-US" sz="1400" dirty="0">
                <a:solidFill>
                  <a:schemeClr val="tx1"/>
                </a:solidFill>
              </a:rPr>
              <a:t>a) Without PA impairment (½ coding rate)</a:t>
            </a:r>
          </a:p>
        </p:txBody>
      </p:sp>
      <p:sp>
        <p:nvSpPr>
          <p:cNvPr id="9" name="TextBox 8"/>
          <p:cNvSpPr txBox="1"/>
          <p:nvPr/>
        </p:nvSpPr>
        <p:spPr>
          <a:xfrm>
            <a:off x="5439715" y="5395700"/>
            <a:ext cx="3033266" cy="307777"/>
          </a:xfrm>
          <a:prstGeom prst="rect">
            <a:avLst/>
          </a:prstGeom>
          <a:noFill/>
        </p:spPr>
        <p:txBody>
          <a:bodyPr wrap="none" rtlCol="0">
            <a:spAutoFit/>
          </a:bodyPr>
          <a:lstStyle/>
          <a:p>
            <a:r>
              <a:rPr lang="en-US" sz="1400" dirty="0">
                <a:solidFill>
                  <a:schemeClr val="tx1"/>
                </a:solidFill>
              </a:rPr>
              <a:t>b) With PA impairment (½ coding rate)</a:t>
            </a:r>
          </a:p>
        </p:txBody>
      </p:sp>
      <p:pic>
        <p:nvPicPr>
          <p:cNvPr id="3" name="Picture 2"/>
          <p:cNvPicPr>
            <a:picLocks noChangeAspect="1"/>
          </p:cNvPicPr>
          <p:nvPr/>
        </p:nvPicPr>
        <p:blipFill>
          <a:blip r:embed="rId2"/>
          <a:stretch>
            <a:fillRect/>
          </a:stretch>
        </p:blipFill>
        <p:spPr>
          <a:xfrm>
            <a:off x="4499992" y="1962843"/>
            <a:ext cx="4521075" cy="3390083"/>
          </a:xfrm>
          <a:prstGeom prst="rect">
            <a:avLst/>
          </a:prstGeom>
        </p:spPr>
      </p:pic>
      <p:pic>
        <p:nvPicPr>
          <p:cNvPr id="10" name="Picture 9"/>
          <p:cNvPicPr>
            <a:picLocks noChangeAspect="1"/>
          </p:cNvPicPr>
          <p:nvPr/>
        </p:nvPicPr>
        <p:blipFill>
          <a:blip r:embed="rId3"/>
          <a:stretch>
            <a:fillRect/>
          </a:stretch>
        </p:blipFill>
        <p:spPr>
          <a:xfrm>
            <a:off x="171059" y="1962843"/>
            <a:ext cx="4521075" cy="3390083"/>
          </a:xfrm>
          <a:prstGeom prst="rect">
            <a:avLst/>
          </a:prstGeom>
        </p:spPr>
      </p:pic>
      <p:sp>
        <p:nvSpPr>
          <p:cNvPr id="11" name="Down Arrow 10"/>
          <p:cNvSpPr/>
          <p:nvPr/>
        </p:nvSpPr>
        <p:spPr bwMode="auto">
          <a:xfrm rot="16200000">
            <a:off x="2630166" y="3187247"/>
            <a:ext cx="183805" cy="748682"/>
          </a:xfrm>
          <a:prstGeom prst="downArrow">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TextBox 11"/>
          <p:cNvSpPr txBox="1"/>
          <p:nvPr/>
        </p:nvSpPr>
        <p:spPr>
          <a:xfrm>
            <a:off x="2411760" y="3573016"/>
            <a:ext cx="627095" cy="307777"/>
          </a:xfrm>
          <a:prstGeom prst="rect">
            <a:avLst/>
          </a:prstGeom>
          <a:noFill/>
        </p:spPr>
        <p:txBody>
          <a:bodyPr wrap="none" rtlCol="0">
            <a:spAutoFit/>
          </a:bodyPr>
          <a:lstStyle/>
          <a:p>
            <a:r>
              <a:rPr lang="en-US" sz="1400" dirty="0">
                <a:solidFill>
                  <a:schemeClr val="tx1"/>
                </a:solidFill>
              </a:rPr>
              <a:t>~1 dB</a:t>
            </a:r>
          </a:p>
        </p:txBody>
      </p:sp>
      <p:sp>
        <p:nvSpPr>
          <p:cNvPr id="13" name="Down Arrow 12"/>
          <p:cNvSpPr/>
          <p:nvPr/>
        </p:nvSpPr>
        <p:spPr bwMode="auto">
          <a:xfrm rot="16200000">
            <a:off x="7201370" y="3338998"/>
            <a:ext cx="183805" cy="606130"/>
          </a:xfrm>
          <a:prstGeom prst="downArrow">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p:cNvSpPr txBox="1"/>
          <p:nvPr/>
        </p:nvSpPr>
        <p:spPr>
          <a:xfrm>
            <a:off x="7015979" y="3658268"/>
            <a:ext cx="761747" cy="307777"/>
          </a:xfrm>
          <a:prstGeom prst="rect">
            <a:avLst/>
          </a:prstGeom>
          <a:noFill/>
        </p:spPr>
        <p:txBody>
          <a:bodyPr wrap="none" rtlCol="0">
            <a:spAutoFit/>
          </a:bodyPr>
          <a:lstStyle/>
          <a:p>
            <a:r>
              <a:rPr lang="en-US" sz="1400" dirty="0">
                <a:solidFill>
                  <a:schemeClr val="tx1"/>
                </a:solidFill>
              </a:rPr>
              <a:t>~0.9 dB</a:t>
            </a:r>
          </a:p>
        </p:txBody>
      </p:sp>
    </p:spTree>
    <p:extLst>
      <p:ext uri="{BB962C8B-B14F-4D97-AF65-F5344CB8AC3E}">
        <p14:creationId xmlns:p14="http://schemas.microsoft.com/office/powerpoint/2010/main" val="1154609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chemeClr val="tx1"/>
                </a:solidFill>
              </a:rPr>
              <a:t>Abstract</a:t>
            </a:r>
          </a:p>
        </p:txBody>
      </p:sp>
      <p:sp>
        <p:nvSpPr>
          <p:cNvPr id="4098" name="Rectangle 2"/>
          <p:cNvSpPr>
            <a:spLocks noGrp="1" noChangeArrowheads="1"/>
          </p:cNvSpPr>
          <p:nvPr>
            <p:ph idx="1"/>
          </p:nvPr>
        </p:nvSpPr>
        <p:spPr>
          <a:xfrm>
            <a:off x="685800" y="1763614"/>
            <a:ext cx="7918648" cy="4113213"/>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[1] and [2], we introduced a DFT-spread operation to 802.11ay and evaluated the throughput performance in comparison to the ones with OFDM and SC waveforms</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a:t>
            </a:r>
          </a:p>
          <a:p>
            <a:pPr lvl="1"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We provide more clarifications on the receiver structures for SC waveforms in [2]</a:t>
            </a:r>
          </a:p>
          <a:p>
            <a:pPr lvl="1"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We discuss why SC receivers degrades the PER performance</a:t>
            </a:r>
          </a:p>
          <a:p>
            <a:pPr lvl="1"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solidFill>
                  <a:schemeClr val="tx1"/>
                </a:solidFill>
              </a:rPr>
              <a:t>Additional simulation results are also provided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6"/>
          </p:nvPr>
        </p:nvSpPr>
        <p:spPr>
          <a:xfrm>
            <a:off x="5500694" y="6475413"/>
            <a:ext cx="3041644" cy="180975"/>
          </a:xfrm>
        </p:spPr>
        <p:txBody>
          <a:bodyPr/>
          <a:lstStyle/>
          <a:p>
            <a:r>
              <a:rPr lang="en-GB" dirty="0"/>
              <a:t>Alphan Sahin (</a:t>
            </a:r>
            <a:r>
              <a:rPr lang="en-GB" dirty="0" err="1"/>
              <a:t>InterDigital</a:t>
            </a:r>
            <a:r>
              <a:rPr lang="en-GB" dirty="0"/>
              <a:t>)</a:t>
            </a:r>
          </a:p>
        </p:txBody>
      </p:sp>
      <p:sp>
        <p:nvSpPr>
          <p:cNvPr id="7" name="Date Placeholder 3"/>
          <p:cNvSpPr>
            <a:spLocks noGrp="1"/>
          </p:cNvSpPr>
          <p:nvPr>
            <p:ph type="dt" idx="15"/>
          </p:nvPr>
        </p:nvSpPr>
        <p:spPr>
          <a:xfrm>
            <a:off x="696912" y="333375"/>
            <a:ext cx="2303451" cy="273050"/>
          </a:xfrm>
        </p:spPr>
        <p:txBody>
          <a:bodyPr/>
          <a:lstStyle/>
          <a:p>
            <a:r>
              <a:rPr lang="en-US" dirty="0"/>
              <a:t>March 2017</a:t>
            </a:r>
            <a:endParaRPr lang="en-GB" dirty="0"/>
          </a:p>
        </p:txBody>
      </p:sp>
    </p:spTree>
    <p:extLst>
      <p:ext uri="{BB962C8B-B14F-4D97-AF65-F5344CB8AC3E}">
        <p14:creationId xmlns:p14="http://schemas.microsoft.com/office/powerpoint/2010/main" val="9883868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(1/2)</a:t>
            </a:r>
          </a:p>
        </p:txBody>
      </p:sp>
      <p:sp>
        <p:nvSpPr>
          <p:cNvPr id="3" name="Content Placeholder 2"/>
          <p:cNvSpPr>
            <a:spLocks noGrp="1"/>
          </p:cNvSpPr>
          <p:nvPr>
            <p:ph idx="1"/>
          </p:nvPr>
        </p:nvSpPr>
        <p:spPr/>
        <p:txBody>
          <a:bodyPr/>
          <a:lstStyle/>
          <a:p>
            <a:pPr algn="just">
              <a:buFont typeface="Arial" panose="020B0604020202020204" pitchFamily="34" charset="0"/>
              <a:buChar char="•"/>
            </a:pPr>
            <a:r>
              <a:rPr lang="en-US" dirty="0"/>
              <a:t>In 802.11ad [3], both OFDM and SC waveforms are adopted and similar waveforms are expected to be adopted for 802.11ay [4]</a:t>
            </a:r>
          </a:p>
          <a:p>
            <a:pPr algn="just">
              <a:buFont typeface="Arial" panose="020B0604020202020204" pitchFamily="34" charset="0"/>
              <a:buChar char="•"/>
            </a:pPr>
            <a:r>
              <a:rPr lang="en-US" dirty="0"/>
              <a:t>In 802.11ad, the numerologies for SC and OFDM are chosen such that both SC and OFDM can operate at the same nominal sample rate</a:t>
            </a:r>
          </a:p>
          <a:p>
            <a:pPr algn="just">
              <a:buFont typeface="Arial" panose="020B0604020202020204" pitchFamily="34" charset="0"/>
              <a:buChar char="•"/>
            </a:pPr>
            <a:r>
              <a:rPr lang="en-US" dirty="0"/>
              <a:t>The nominal sample rate for a single channel is 2.64 GHz</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4" name="Date Placeholder 3"/>
          <p:cNvSpPr>
            <a:spLocks noGrp="1"/>
          </p:cNvSpPr>
          <p:nvPr>
            <p:ph type="dt" idx="15"/>
          </p:nvPr>
        </p:nvSpPr>
        <p:spPr/>
        <p:txBody>
          <a:bodyPr/>
          <a:lstStyle/>
          <a:p>
            <a:r>
              <a:rPr lang="en-US" dirty="0"/>
              <a:t>March 2017</a:t>
            </a:r>
            <a:endParaRPr lang="en-GB" dirty="0"/>
          </a:p>
        </p:txBody>
      </p:sp>
      <p:sp>
        <p:nvSpPr>
          <p:cNvPr id="22" name="Footer Placeholder 4"/>
          <p:cNvSpPr>
            <a:spLocks noGrp="1"/>
          </p:cNvSpPr>
          <p:nvPr>
            <p:ph type="ftr" idx="16"/>
          </p:nvPr>
        </p:nvSpPr>
        <p:spPr/>
        <p:txBody>
          <a:bodyPr/>
          <a:lstStyle/>
          <a:p>
            <a:r>
              <a:rPr lang="en-GB" dirty="0"/>
              <a:t>Alphan Sahin (</a:t>
            </a:r>
            <a:r>
              <a:rPr lang="en-GB" dirty="0" err="1"/>
              <a:t>InterDigital</a:t>
            </a:r>
            <a:r>
              <a:rPr lang="en-GB" dirty="0"/>
              <a:t>)</a:t>
            </a:r>
          </a:p>
        </p:txBody>
      </p:sp>
    </p:spTree>
    <p:extLst>
      <p:ext uri="{BB962C8B-B14F-4D97-AF65-F5344CB8AC3E}">
        <p14:creationId xmlns:p14="http://schemas.microsoft.com/office/powerpoint/2010/main" val="2882342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2" name="Group 301"/>
          <p:cNvGrpSpPr/>
          <p:nvPr/>
        </p:nvGrpSpPr>
        <p:grpSpPr>
          <a:xfrm>
            <a:off x="3119565" y="4245814"/>
            <a:ext cx="1289135" cy="841265"/>
            <a:chOff x="2482214" y="4204509"/>
            <a:chExt cx="1289135" cy="841265"/>
          </a:xfrm>
        </p:grpSpPr>
        <p:sp>
          <p:nvSpPr>
            <p:cNvPr id="12" name="Rectangle 11"/>
            <p:cNvSpPr/>
            <p:nvPr/>
          </p:nvSpPr>
          <p:spPr bwMode="auto">
            <a:xfrm rot="16200000">
              <a:off x="3121338" y="4247622"/>
              <a:ext cx="370841" cy="28462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sp>
          <p:nvSpPr>
            <p:cNvPr id="13" name="Isosceles Triangle 12"/>
            <p:cNvSpPr/>
            <p:nvPr/>
          </p:nvSpPr>
          <p:spPr bwMode="auto">
            <a:xfrm rot="10800000" flipH="1">
              <a:off x="3535250" y="4204509"/>
              <a:ext cx="11829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latin typeface="Calibri" panose="020F0502020204030204" pitchFamily="34" charset="0"/>
                <a:cs typeface="Calibri" panose="020F0502020204030204" pitchFamily="34" charset="0"/>
              </a:endParaRPr>
            </a:p>
          </p:txBody>
        </p:sp>
        <p:cxnSp>
          <p:nvCxnSpPr>
            <p:cNvPr id="14" name="Elbow Connector 13"/>
            <p:cNvCxnSpPr>
              <a:stCxn id="12" idx="2"/>
              <a:endCxn id="13" idx="0"/>
            </p:cNvCxnSpPr>
            <p:nvPr/>
          </p:nvCxnSpPr>
          <p:spPr bwMode="auto">
            <a:xfrm flipV="1">
              <a:off x="3449070" y="4276402"/>
              <a:ext cx="145325" cy="113531"/>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Arrow Connector 16"/>
            <p:cNvCxnSpPr>
              <a:stCxn id="23" idx="3"/>
              <a:endCxn id="12" idx="0"/>
            </p:cNvCxnSpPr>
            <p:nvPr/>
          </p:nvCxnSpPr>
          <p:spPr bwMode="auto">
            <a:xfrm>
              <a:off x="3104915" y="4389932"/>
              <a:ext cx="59532"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23" name="Rectangle 22"/>
            <p:cNvSpPr/>
            <p:nvPr/>
          </p:nvSpPr>
          <p:spPr bwMode="auto">
            <a:xfrm>
              <a:off x="2611660" y="4204510"/>
              <a:ext cx="493255" cy="3708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DAC</a:t>
              </a:r>
            </a:p>
          </p:txBody>
        </p:sp>
        <p:cxnSp>
          <p:nvCxnSpPr>
            <p:cNvPr id="31" name="Straight Connector 30"/>
            <p:cNvCxnSpPr>
              <a:stCxn id="23" idx="1"/>
            </p:cNvCxnSpPr>
            <p:nvPr/>
          </p:nvCxnSpPr>
          <p:spPr bwMode="auto">
            <a:xfrm flipH="1">
              <a:off x="2545324" y="4389932"/>
              <a:ext cx="6633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4" name="Straight Arrow Connector 133"/>
            <p:cNvCxnSpPr/>
            <p:nvPr/>
          </p:nvCxnSpPr>
          <p:spPr bwMode="auto">
            <a:xfrm flipH="1" flipV="1">
              <a:off x="2864001" y="4567277"/>
              <a:ext cx="1260" cy="2126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36" name="TextBox 135"/>
                <p:cNvSpPr txBox="1"/>
                <p:nvPr/>
              </p:nvSpPr>
              <p:spPr>
                <a:xfrm>
                  <a:off x="2482214" y="4737997"/>
                  <a:ext cx="128913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𝑓</m:t>
                            </m:r>
                          </m:e>
                          <m:sub>
                            <m:r>
                              <m:rPr>
                                <m:sty m:val="p"/>
                              </m:rPr>
                              <a:rPr lang="en-US" sz="1400" b="0" i="0" smtClean="0">
                                <a:solidFill>
                                  <a:schemeClr val="tx1"/>
                                </a:solidFill>
                                <a:latin typeface="Cambria Math" panose="02040503050406030204" pitchFamily="18" charset="0"/>
                              </a:rPr>
                              <m:t>s</m:t>
                            </m:r>
                          </m:sub>
                        </m:sSub>
                        <m:r>
                          <a:rPr lang="en-US" sz="1400" b="0" i="1" smtClean="0">
                            <a:solidFill>
                              <a:schemeClr val="tx1"/>
                            </a:solidFill>
                            <a:latin typeface="Cambria Math" panose="02040503050406030204" pitchFamily="18" charset="0"/>
                          </a:rPr>
                          <m:t>=2.64 </m:t>
                        </m:r>
                        <m:r>
                          <m:rPr>
                            <m:sty m:val="p"/>
                          </m:rPr>
                          <a:rPr lang="en-US" sz="1400" b="0" i="0" smtClean="0">
                            <a:solidFill>
                              <a:schemeClr val="tx1"/>
                            </a:solidFill>
                            <a:latin typeface="Cambria Math" panose="02040503050406030204" pitchFamily="18" charset="0"/>
                          </a:rPr>
                          <m:t>GHz</m:t>
                        </m:r>
                      </m:oMath>
                    </m:oMathPara>
                  </a14:m>
                  <a:endParaRPr lang="en-US" sz="1400" dirty="0">
                    <a:solidFill>
                      <a:schemeClr val="tx1"/>
                    </a:solidFill>
                  </a:endParaRPr>
                </a:p>
              </p:txBody>
            </p:sp>
          </mc:Choice>
          <mc:Fallback xmlns="">
            <p:sp>
              <p:nvSpPr>
                <p:cNvPr id="136" name="TextBox 135"/>
                <p:cNvSpPr txBox="1">
                  <a:spLocks noRot="1" noChangeAspect="1" noMove="1" noResize="1" noEditPoints="1" noAdjustHandles="1" noChangeArrowheads="1" noChangeShapeType="1" noTextEdit="1"/>
                </p:cNvSpPr>
                <p:nvPr/>
              </p:nvSpPr>
              <p:spPr>
                <a:xfrm>
                  <a:off x="2482214" y="4737997"/>
                  <a:ext cx="1289135" cy="307777"/>
                </a:xfrm>
                <a:prstGeom prst="rect">
                  <a:avLst/>
                </a:prstGeom>
                <a:blipFill>
                  <a:blip r:embed="rId2"/>
                  <a:stretch>
                    <a:fillRect b="-10000"/>
                  </a:stretch>
                </a:blipFill>
              </p:spPr>
              <p:txBody>
                <a:bodyPr/>
                <a:lstStyle/>
                <a:p>
                  <a:r>
                    <a:rPr lang="en-US">
                      <a:noFill/>
                    </a:rPr>
                    <a:t> </a:t>
                  </a:r>
                </a:p>
              </p:txBody>
            </p:sp>
          </mc:Fallback>
        </mc:AlternateContent>
      </p:grpSp>
      <p:sp>
        <p:nvSpPr>
          <p:cNvPr id="2" name="Title 1"/>
          <p:cNvSpPr>
            <a:spLocks noGrp="1"/>
          </p:cNvSpPr>
          <p:nvPr>
            <p:ph type="title"/>
          </p:nvPr>
        </p:nvSpPr>
        <p:spPr>
          <a:xfrm>
            <a:off x="685800" y="633595"/>
            <a:ext cx="7770813" cy="1065213"/>
          </a:xfrm>
        </p:spPr>
        <p:txBody>
          <a:bodyPr/>
          <a:lstStyle/>
          <a:p>
            <a:r>
              <a:rPr lang="en-US" dirty="0"/>
              <a:t>Background (2/2)</a:t>
            </a:r>
          </a:p>
        </p:txBody>
      </p:sp>
      <p:sp>
        <p:nvSpPr>
          <p:cNvPr id="3" name="Content Placeholder 2"/>
          <p:cNvSpPr>
            <a:spLocks noGrp="1"/>
          </p:cNvSpPr>
          <p:nvPr>
            <p:ph idx="1"/>
          </p:nvPr>
        </p:nvSpPr>
        <p:spPr>
          <a:xfrm>
            <a:off x="649557" y="1378299"/>
            <a:ext cx="7770813" cy="2125131"/>
          </a:xfrm>
        </p:spPr>
        <p:txBody>
          <a:bodyPr/>
          <a:lstStyle/>
          <a:p>
            <a:pPr algn="just">
              <a:buFont typeface="Arial" panose="020B0604020202020204" pitchFamily="34" charset="0"/>
              <a:buChar char="•"/>
            </a:pPr>
            <a:r>
              <a:rPr lang="en-US" sz="2000" dirty="0"/>
              <a:t>802.11ad OFDM TX and RX do not need to employ extra upsampling and downsampling operations [3]</a:t>
            </a:r>
          </a:p>
          <a:p>
            <a:pPr algn="just">
              <a:buFont typeface="Arial" panose="020B0604020202020204" pitchFamily="34" charset="0"/>
              <a:buChar char="•"/>
            </a:pPr>
            <a:r>
              <a:rPr lang="en-US" sz="2000" dirty="0"/>
              <a:t>On the other hand, a typical SC TX and RX for 802.11ay/ad may employ an upsampling, filtering, and a downsampling operations to match the sampling rate</a:t>
            </a:r>
          </a:p>
          <a:p>
            <a:pPr algn="just">
              <a:buFont typeface="Arial" panose="020B0604020202020204" pitchFamily="34" charset="0"/>
              <a:buChar char="•"/>
            </a:pPr>
            <a:r>
              <a:rPr lang="en-US" sz="2000" dirty="0"/>
              <a:t>SC receiver operates on a block where the channel’s impact is a circular convolution to exploit 1-tap freq. domain equalization </a:t>
            </a:r>
          </a:p>
          <a:p>
            <a:pPr algn="just">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4" name="Date Placeholder 3"/>
          <p:cNvSpPr>
            <a:spLocks noGrp="1"/>
          </p:cNvSpPr>
          <p:nvPr>
            <p:ph type="dt" idx="15"/>
          </p:nvPr>
        </p:nvSpPr>
        <p:spPr/>
        <p:txBody>
          <a:bodyPr/>
          <a:lstStyle/>
          <a:p>
            <a:r>
              <a:rPr lang="en-US" dirty="0"/>
              <a:t>March 2017</a:t>
            </a:r>
            <a:endParaRPr lang="en-GB" dirty="0"/>
          </a:p>
        </p:txBody>
      </p:sp>
      <p:sp>
        <p:nvSpPr>
          <p:cNvPr id="22" name="Footer Placeholder 4"/>
          <p:cNvSpPr>
            <a:spLocks noGrp="1"/>
          </p:cNvSpPr>
          <p:nvPr>
            <p:ph type="ftr" idx="16"/>
          </p:nvPr>
        </p:nvSpPr>
        <p:spPr/>
        <p:txBody>
          <a:bodyPr/>
          <a:lstStyle/>
          <a:p>
            <a:r>
              <a:rPr lang="en-GB" dirty="0"/>
              <a:t>Alphan Sahin (</a:t>
            </a:r>
            <a:r>
              <a:rPr lang="en-GB" dirty="0" err="1"/>
              <a:t>InterDigital</a:t>
            </a:r>
            <a:r>
              <a:rPr lang="en-GB" dirty="0"/>
              <a:t>)</a:t>
            </a:r>
          </a:p>
        </p:txBody>
      </p:sp>
      <p:sp>
        <p:nvSpPr>
          <p:cNvPr id="8" name="Rectangle 7"/>
          <p:cNvSpPr/>
          <p:nvPr/>
        </p:nvSpPr>
        <p:spPr bwMode="auto">
          <a:xfrm rot="16200000">
            <a:off x="2125240" y="4170185"/>
            <a:ext cx="651667"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(512)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9" name="Rectangle 8"/>
          <p:cNvSpPr/>
          <p:nvPr/>
        </p:nvSpPr>
        <p:spPr bwMode="auto">
          <a:xfrm rot="16200000">
            <a:off x="2657596" y="4283446"/>
            <a:ext cx="651667" cy="27971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P</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a:t>
            </a:r>
          </a:p>
        </p:txBody>
      </p:sp>
      <p:cxnSp>
        <p:nvCxnSpPr>
          <p:cNvPr id="10" name="Straight Arrow Connector 9"/>
          <p:cNvCxnSpPr/>
          <p:nvPr/>
        </p:nvCxnSpPr>
        <p:spPr bwMode="auto">
          <a:xfrm>
            <a:off x="2708844" y="4151658"/>
            <a:ext cx="117958"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Arrow Connector 10"/>
          <p:cNvCxnSpPr/>
          <p:nvPr/>
        </p:nvCxnSpPr>
        <p:spPr bwMode="auto">
          <a:xfrm>
            <a:off x="2704082" y="4697463"/>
            <a:ext cx="13811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74" name="Rectangle 73"/>
          <p:cNvSpPr/>
          <p:nvPr/>
        </p:nvSpPr>
        <p:spPr bwMode="auto">
          <a:xfrm rot="16200000">
            <a:off x="1686771" y="4185146"/>
            <a:ext cx="489188" cy="27971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dirty="0">
                <a:solidFill>
                  <a:schemeClr val="tx1"/>
                </a:solidFill>
                <a:latin typeface="Calibri" panose="020F0502020204030204" pitchFamily="34" charset="0"/>
                <a:cs typeface="Calibri" panose="020F0502020204030204" pitchFamily="34" charset="0"/>
              </a:rPr>
              <a:t>M</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dirty="0">
                <a:solidFill>
                  <a:schemeClr val="tx1"/>
                </a:solidFill>
                <a:latin typeface="Calibri" panose="020F0502020204030204" pitchFamily="34" charset="0"/>
                <a:cs typeface="Calibri" panose="020F0502020204030204" pitchFamily="34" charset="0"/>
              </a:rPr>
              <a:t>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dirty="0">
                <a:solidFill>
                  <a:schemeClr val="tx1"/>
                </a:solidFill>
                <a:latin typeface="Calibri" panose="020F0502020204030204" pitchFamily="34" charset="0"/>
                <a:cs typeface="Calibri" panose="020F0502020204030204" pitchFamily="34" charset="0"/>
              </a:rPr>
              <a:t>p</a:t>
            </a:r>
            <a:endParaRPr kumimoji="0" lang="en-US" sz="12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76" name="Straight Arrow Connector 75"/>
          <p:cNvCxnSpPr/>
          <p:nvPr/>
        </p:nvCxnSpPr>
        <p:spPr bwMode="auto">
          <a:xfrm>
            <a:off x="2071222" y="4332149"/>
            <a:ext cx="128035"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123182" y="4424219"/>
            <a:ext cx="142875"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5" name="Straight Arrow Connector 164"/>
          <p:cNvCxnSpPr/>
          <p:nvPr/>
        </p:nvCxnSpPr>
        <p:spPr bwMode="auto">
          <a:xfrm>
            <a:off x="1477738" y="4120590"/>
            <a:ext cx="31194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6" name="TextBox 165"/>
          <p:cNvSpPr txBox="1"/>
          <p:nvPr/>
        </p:nvSpPr>
        <p:spPr>
          <a:xfrm>
            <a:off x="862031" y="4355520"/>
            <a:ext cx="582885" cy="307777"/>
          </a:xfrm>
          <a:prstGeom prst="rect">
            <a:avLst/>
          </a:prstGeom>
          <a:noFill/>
        </p:spPr>
        <p:txBody>
          <a:bodyPr wrap="square" rtlCol="0">
            <a:spAutoFit/>
          </a:bodyPr>
          <a:lstStyle/>
          <a:p>
            <a:r>
              <a:rPr lang="en-US" sz="1400" dirty="0">
                <a:solidFill>
                  <a:schemeClr val="tx1"/>
                </a:solidFill>
                <a:latin typeface="Calibri" panose="020F0502020204030204" pitchFamily="34" charset="0"/>
                <a:cs typeface="Calibri" panose="020F0502020204030204" pitchFamily="34" charset="0"/>
              </a:rPr>
              <a:t>Pilot</a:t>
            </a:r>
          </a:p>
        </p:txBody>
      </p:sp>
      <p:sp>
        <p:nvSpPr>
          <p:cNvPr id="167" name="TextBox 166"/>
          <p:cNvSpPr txBox="1"/>
          <p:nvPr/>
        </p:nvSpPr>
        <p:spPr>
          <a:xfrm>
            <a:off x="905200" y="3927646"/>
            <a:ext cx="625887" cy="307777"/>
          </a:xfrm>
          <a:prstGeom prst="rect">
            <a:avLst/>
          </a:prstGeom>
          <a:noFill/>
        </p:spPr>
        <p:txBody>
          <a:bodyPr wrap="square" rtlCol="0">
            <a:spAutoFit/>
          </a:bodyPr>
          <a:lstStyle/>
          <a:p>
            <a:r>
              <a:rPr lang="en-US" sz="1400" dirty="0">
                <a:solidFill>
                  <a:schemeClr val="tx1"/>
                </a:solidFill>
                <a:latin typeface="Calibri" panose="020F0502020204030204" pitchFamily="34" charset="0"/>
                <a:cs typeface="Calibri" panose="020F0502020204030204" pitchFamily="34" charset="0"/>
              </a:rPr>
              <a:t>Data</a:t>
            </a:r>
          </a:p>
        </p:txBody>
      </p:sp>
      <p:cxnSp>
        <p:nvCxnSpPr>
          <p:cNvPr id="168" name="Straight Arrow Connector 167"/>
          <p:cNvCxnSpPr/>
          <p:nvPr/>
        </p:nvCxnSpPr>
        <p:spPr bwMode="auto">
          <a:xfrm>
            <a:off x="1468213" y="4544931"/>
            <a:ext cx="30722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9" name="Straight Connector 168"/>
          <p:cNvCxnSpPr/>
          <p:nvPr/>
        </p:nvCxnSpPr>
        <p:spPr bwMode="auto">
          <a:xfrm rot="20700000">
            <a:off x="1634049" y="4072629"/>
            <a:ext cx="0" cy="11791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0" name="TextBox 169"/>
          <p:cNvSpPr txBox="1"/>
          <p:nvPr/>
        </p:nvSpPr>
        <p:spPr>
          <a:xfrm>
            <a:off x="1403919" y="3829180"/>
            <a:ext cx="375182" cy="231237"/>
          </a:xfrm>
          <a:prstGeom prst="rect">
            <a:avLst/>
          </a:prstGeom>
          <a:noFill/>
        </p:spPr>
        <p:txBody>
          <a:bodyPr wrap="none" rtlCol="0">
            <a:spAutoFit/>
          </a:bodyPr>
          <a:lstStyle/>
          <a:p>
            <a:r>
              <a:rPr lang="en-US" sz="1400" dirty="0">
                <a:solidFill>
                  <a:schemeClr val="tx1"/>
                </a:solidFill>
              </a:rPr>
              <a:t>336</a:t>
            </a:r>
          </a:p>
        </p:txBody>
      </p:sp>
      <p:cxnSp>
        <p:nvCxnSpPr>
          <p:cNvPr id="171" name="Straight Connector 170"/>
          <p:cNvCxnSpPr/>
          <p:nvPr/>
        </p:nvCxnSpPr>
        <p:spPr bwMode="auto">
          <a:xfrm rot="20700000">
            <a:off x="1636867" y="4493606"/>
            <a:ext cx="0" cy="11791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2" name="TextBox 171"/>
          <p:cNvSpPr txBox="1"/>
          <p:nvPr/>
        </p:nvSpPr>
        <p:spPr>
          <a:xfrm>
            <a:off x="1424144" y="4251876"/>
            <a:ext cx="300994" cy="231237"/>
          </a:xfrm>
          <a:prstGeom prst="rect">
            <a:avLst/>
          </a:prstGeom>
          <a:noFill/>
        </p:spPr>
        <p:txBody>
          <a:bodyPr wrap="none" rtlCol="0">
            <a:spAutoFit/>
          </a:bodyPr>
          <a:lstStyle/>
          <a:p>
            <a:r>
              <a:rPr lang="en-US" sz="1400" dirty="0">
                <a:solidFill>
                  <a:schemeClr val="tx1"/>
                </a:solidFill>
              </a:rPr>
              <a:t>16</a:t>
            </a:r>
          </a:p>
        </p:txBody>
      </p:sp>
      <p:cxnSp>
        <p:nvCxnSpPr>
          <p:cNvPr id="175" name="Straight Arrow Connector 174"/>
          <p:cNvCxnSpPr/>
          <p:nvPr/>
        </p:nvCxnSpPr>
        <p:spPr bwMode="auto">
          <a:xfrm>
            <a:off x="2091502" y="4697463"/>
            <a:ext cx="10645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6" name="TextBox 175"/>
          <p:cNvSpPr txBox="1"/>
          <p:nvPr/>
        </p:nvSpPr>
        <p:spPr>
          <a:xfrm>
            <a:off x="1957553" y="4572934"/>
            <a:ext cx="37785" cy="231237"/>
          </a:xfrm>
          <a:prstGeom prst="rect">
            <a:avLst/>
          </a:prstGeom>
          <a:noFill/>
        </p:spPr>
        <p:txBody>
          <a:bodyPr wrap="square" rtlCol="0">
            <a:spAutoFit/>
          </a:bodyPr>
          <a:lstStyle/>
          <a:p>
            <a:r>
              <a:rPr lang="en-US" sz="1400" dirty="0">
                <a:solidFill>
                  <a:schemeClr val="tx1"/>
                </a:solidFill>
              </a:rPr>
              <a:t>0</a:t>
            </a:r>
          </a:p>
        </p:txBody>
      </p:sp>
      <p:sp>
        <p:nvSpPr>
          <p:cNvPr id="233" name="Rectangle 232"/>
          <p:cNvSpPr/>
          <p:nvPr/>
        </p:nvSpPr>
        <p:spPr bwMode="auto">
          <a:xfrm rot="5400000" flipV="1">
            <a:off x="6382257" y="4170186"/>
            <a:ext cx="651667"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(512)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234" name="Rectangle 233"/>
          <p:cNvSpPr/>
          <p:nvPr/>
        </p:nvSpPr>
        <p:spPr bwMode="auto">
          <a:xfrm rot="5400000" flipV="1">
            <a:off x="5849901" y="4283447"/>
            <a:ext cx="651667" cy="27971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S</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P</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181" name="Straight Arrow Connector 180"/>
          <p:cNvCxnSpPr/>
          <p:nvPr/>
        </p:nvCxnSpPr>
        <p:spPr bwMode="auto">
          <a:xfrm flipH="1">
            <a:off x="6320468" y="4165945"/>
            <a:ext cx="135651"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82" name="Straight Arrow Connector 181"/>
          <p:cNvCxnSpPr/>
          <p:nvPr/>
        </p:nvCxnSpPr>
        <p:spPr bwMode="auto">
          <a:xfrm flipH="1">
            <a:off x="6315591" y="4697463"/>
            <a:ext cx="135765"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84" name="Straight Arrow Connector 183"/>
          <p:cNvCxnSpPr>
            <a:stCxn id="218" idx="3"/>
            <a:endCxn id="261" idx="2"/>
          </p:cNvCxnSpPr>
          <p:nvPr/>
        </p:nvCxnSpPr>
        <p:spPr bwMode="auto">
          <a:xfrm flipH="1" flipV="1">
            <a:off x="7527390" y="4348801"/>
            <a:ext cx="82920" cy="121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09" name="Straight Connector 208"/>
          <p:cNvCxnSpPr/>
          <p:nvPr/>
        </p:nvCxnSpPr>
        <p:spPr bwMode="auto">
          <a:xfrm flipH="1">
            <a:off x="5889381" y="4417076"/>
            <a:ext cx="1405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18" name="TextBox 217"/>
          <p:cNvSpPr txBox="1"/>
          <p:nvPr/>
        </p:nvSpPr>
        <p:spPr>
          <a:xfrm rot="10800000" flipV="1">
            <a:off x="7610310" y="4196128"/>
            <a:ext cx="584268" cy="307777"/>
          </a:xfrm>
          <a:prstGeom prst="rect">
            <a:avLst/>
          </a:prstGeom>
          <a:noFill/>
        </p:spPr>
        <p:txBody>
          <a:bodyPr wrap="square" rtlCol="0">
            <a:spAutoFit/>
          </a:bodyPr>
          <a:lstStyle/>
          <a:p>
            <a:r>
              <a:rPr lang="en-US" sz="1400" dirty="0">
                <a:solidFill>
                  <a:schemeClr val="tx1"/>
                </a:solidFill>
                <a:latin typeface="Calibri" panose="020F0502020204030204" pitchFamily="34" charset="0"/>
                <a:cs typeface="Calibri" panose="020F0502020204030204" pitchFamily="34" charset="0"/>
              </a:rPr>
              <a:t>Data</a:t>
            </a:r>
          </a:p>
        </p:txBody>
      </p:sp>
      <p:cxnSp>
        <p:nvCxnSpPr>
          <p:cNvPr id="224" name="Straight Arrow Connector 223"/>
          <p:cNvCxnSpPr/>
          <p:nvPr/>
        </p:nvCxnSpPr>
        <p:spPr bwMode="auto">
          <a:xfrm rot="10800000" flipV="1">
            <a:off x="6966902" y="4689105"/>
            <a:ext cx="106452"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225" name="TextBox 224"/>
          <p:cNvSpPr txBox="1"/>
          <p:nvPr/>
        </p:nvSpPr>
        <p:spPr>
          <a:xfrm rot="10800000" flipV="1">
            <a:off x="7060135" y="4525298"/>
            <a:ext cx="37785" cy="231237"/>
          </a:xfrm>
          <a:prstGeom prst="rect">
            <a:avLst/>
          </a:prstGeom>
          <a:noFill/>
        </p:spPr>
        <p:txBody>
          <a:bodyPr wrap="square" rtlCol="0">
            <a:spAutoFit/>
          </a:bodyPr>
          <a:lstStyle/>
          <a:p>
            <a:r>
              <a:rPr lang="en-US" sz="1400" dirty="0">
                <a:solidFill>
                  <a:schemeClr val="tx1"/>
                </a:solidFill>
              </a:rPr>
              <a:t>0</a:t>
            </a:r>
          </a:p>
        </p:txBody>
      </p:sp>
      <p:sp>
        <p:nvSpPr>
          <p:cNvPr id="261" name="Rectangle 260"/>
          <p:cNvSpPr/>
          <p:nvPr/>
        </p:nvSpPr>
        <p:spPr bwMode="auto">
          <a:xfrm rot="5400000" flipV="1">
            <a:off x="7142939" y="4208944"/>
            <a:ext cx="489188" cy="279713"/>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EQ</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262" name="Straight Arrow Connector 261"/>
          <p:cNvCxnSpPr/>
          <p:nvPr/>
        </p:nvCxnSpPr>
        <p:spPr bwMode="auto">
          <a:xfrm flipH="1">
            <a:off x="6956182" y="4337668"/>
            <a:ext cx="285749"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67" name="Straight Connector 266"/>
          <p:cNvCxnSpPr/>
          <p:nvPr/>
        </p:nvCxnSpPr>
        <p:spPr bwMode="auto">
          <a:xfrm rot="20700000">
            <a:off x="7108253" y="4276378"/>
            <a:ext cx="0" cy="11791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8" name="TextBox 267"/>
          <p:cNvSpPr txBox="1"/>
          <p:nvPr/>
        </p:nvSpPr>
        <p:spPr>
          <a:xfrm>
            <a:off x="6877704" y="4038335"/>
            <a:ext cx="375182" cy="231237"/>
          </a:xfrm>
          <a:prstGeom prst="rect">
            <a:avLst/>
          </a:prstGeom>
          <a:noFill/>
        </p:spPr>
        <p:txBody>
          <a:bodyPr wrap="none" rtlCol="0">
            <a:spAutoFit/>
          </a:bodyPr>
          <a:lstStyle/>
          <a:p>
            <a:r>
              <a:rPr lang="en-US" sz="1400" dirty="0">
                <a:solidFill>
                  <a:schemeClr val="tx1"/>
                </a:solidFill>
              </a:rPr>
              <a:t>352</a:t>
            </a:r>
          </a:p>
        </p:txBody>
      </p:sp>
      <p:cxnSp>
        <p:nvCxnSpPr>
          <p:cNvPr id="85" name="Straight Arrow Connector 84"/>
          <p:cNvCxnSpPr/>
          <p:nvPr/>
        </p:nvCxnSpPr>
        <p:spPr bwMode="auto">
          <a:xfrm>
            <a:off x="868962" y="5503751"/>
            <a:ext cx="19855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6" name="TextBox 85"/>
          <p:cNvSpPr txBox="1"/>
          <p:nvPr/>
        </p:nvSpPr>
        <p:spPr>
          <a:xfrm>
            <a:off x="542969" y="5839852"/>
            <a:ext cx="985604" cy="307777"/>
          </a:xfrm>
          <a:prstGeom prst="rect">
            <a:avLst/>
          </a:prstGeom>
          <a:noFill/>
        </p:spPr>
        <p:txBody>
          <a:bodyPr wrap="square" rtlCol="0">
            <a:spAutoFit/>
          </a:bodyPr>
          <a:lstStyle/>
          <a:p>
            <a:r>
              <a:rPr lang="en-US" sz="1400" dirty="0">
                <a:solidFill>
                  <a:schemeClr val="tx1"/>
                </a:solidFill>
                <a:latin typeface="Calibri" panose="020F0502020204030204" pitchFamily="34" charset="0"/>
                <a:cs typeface="Calibri" panose="020F0502020204030204" pitchFamily="34" charset="0"/>
              </a:rPr>
              <a:t>GI </a:t>
            </a:r>
          </a:p>
        </p:txBody>
      </p:sp>
      <p:sp>
        <p:nvSpPr>
          <p:cNvPr id="87" name="TextBox 86"/>
          <p:cNvSpPr txBox="1"/>
          <p:nvPr/>
        </p:nvSpPr>
        <p:spPr>
          <a:xfrm>
            <a:off x="384054" y="5336304"/>
            <a:ext cx="586760" cy="307777"/>
          </a:xfrm>
          <a:prstGeom prst="rect">
            <a:avLst/>
          </a:prstGeom>
          <a:noFill/>
        </p:spPr>
        <p:txBody>
          <a:bodyPr wrap="square" rtlCol="0">
            <a:spAutoFit/>
          </a:bodyPr>
          <a:lstStyle/>
          <a:p>
            <a:r>
              <a:rPr lang="en-US" sz="1400" dirty="0">
                <a:solidFill>
                  <a:schemeClr val="tx1"/>
                </a:solidFill>
                <a:latin typeface="Calibri" panose="020F0502020204030204" pitchFamily="34" charset="0"/>
                <a:cs typeface="Calibri" panose="020F0502020204030204" pitchFamily="34" charset="0"/>
              </a:rPr>
              <a:t>Data</a:t>
            </a:r>
          </a:p>
        </p:txBody>
      </p:sp>
      <p:sp>
        <p:nvSpPr>
          <p:cNvPr id="88" name="Rectangle 87"/>
          <p:cNvSpPr/>
          <p:nvPr/>
        </p:nvSpPr>
        <p:spPr bwMode="auto">
          <a:xfrm rot="16200000">
            <a:off x="860940" y="5645653"/>
            <a:ext cx="656809" cy="222894"/>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S</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91" name="Straight Arrow Connector 90"/>
          <p:cNvCxnSpPr/>
          <p:nvPr/>
        </p:nvCxnSpPr>
        <p:spPr bwMode="auto">
          <a:xfrm>
            <a:off x="874702" y="5999267"/>
            <a:ext cx="19855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60" name="Rectangle 59"/>
              <p:cNvSpPr/>
              <p:nvPr/>
            </p:nvSpPr>
            <p:spPr bwMode="auto">
              <a:xfrm>
                <a:off x="1464263" y="5429261"/>
                <a:ext cx="220524" cy="656656"/>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14:m>
                  <m:oMathPara xmlns:m="http://schemas.openxmlformats.org/officeDocument/2006/math">
                    <m:oMathParaPr>
                      <m:jc m:val="centerGroup"/>
                    </m:oMathParaPr>
                    <m:oMath xmlns:m="http://schemas.openxmlformats.org/officeDocument/2006/math">
                      <m:r>
                        <a:rPr kumimoji="0" lang="en-US" sz="140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cs typeface="Calibri" panose="020F0502020204030204" pitchFamily="34" charset="0"/>
                        </a:rPr>
                        <m:t>↑</m:t>
                      </m:r>
                    </m:oMath>
                  </m:oMathPara>
                </a14:m>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3</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mc:Choice>
        <mc:Fallback xmlns="">
          <p:sp>
            <p:nvSpPr>
              <p:cNvPr id="60" name="Rectangle 59"/>
              <p:cNvSpPr>
                <a:spLocks noRot="1" noChangeAspect="1" noMove="1" noResize="1" noEditPoints="1" noAdjustHandles="1" noChangeArrowheads="1" noChangeShapeType="1" noTextEdit="1"/>
              </p:cNvSpPr>
              <p:nvPr/>
            </p:nvSpPr>
            <p:spPr bwMode="auto">
              <a:xfrm>
                <a:off x="1464263" y="5429261"/>
                <a:ext cx="220524" cy="656656"/>
              </a:xfrm>
              <a:prstGeom prst="rect">
                <a:avLst/>
              </a:prstGeom>
              <a:blipFill>
                <a:blip r:embed="rId3"/>
                <a:stretch>
                  <a:fillRect l="-23684" r="-10526"/>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6" name="Rectangle 65"/>
              <p:cNvSpPr/>
              <p:nvPr/>
            </p:nvSpPr>
            <p:spPr bwMode="auto">
              <a:xfrm>
                <a:off x="2308964" y="5429261"/>
                <a:ext cx="239544" cy="656656"/>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14:m>
                  <m:oMathPara xmlns:m="http://schemas.openxmlformats.org/officeDocument/2006/math">
                    <m:oMathParaPr>
                      <m:jc m:val="centerGroup"/>
                    </m:oMathParaPr>
                    <m:oMath xmlns:m="http://schemas.openxmlformats.org/officeDocument/2006/math">
                      <m:r>
                        <a:rPr kumimoji="0" lang="en-US" sz="140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cs typeface="Calibri" panose="020F0502020204030204" pitchFamily="34" charset="0"/>
                        </a:rPr>
                        <m:t>↓</m:t>
                      </m:r>
                    </m:oMath>
                  </m:oMathPara>
                </a14:m>
                <a:endParaRPr kumimoji="0" lang="en-US" sz="1400" i="0" u="none" strike="noStrike" cap="none" normalizeH="0" baseline="0" dirty="0">
                  <a:ln>
                    <a:noFill/>
                  </a:ln>
                  <a:solidFill>
                    <a:schemeClr val="tx1"/>
                  </a:solidFill>
                  <a:effectLst/>
                  <a:latin typeface="Calibri" panose="020F0502020204030204" pitchFamily="34" charset="0"/>
                  <a:ea typeface="Cambria Math" panose="02040503050406030204" pitchFamily="18"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2</a:t>
                </a:r>
              </a:p>
            </p:txBody>
          </p:sp>
        </mc:Choice>
        <mc:Fallback xmlns="">
          <p:sp>
            <p:nvSpPr>
              <p:cNvPr id="66" name="Rectangle 65"/>
              <p:cNvSpPr>
                <a:spLocks noRot="1" noChangeAspect="1" noMove="1" noResize="1" noEditPoints="1" noAdjustHandles="1" noChangeArrowheads="1" noChangeShapeType="1" noTextEdit="1"/>
              </p:cNvSpPr>
              <p:nvPr/>
            </p:nvSpPr>
            <p:spPr bwMode="auto">
              <a:xfrm>
                <a:off x="2308964" y="5429261"/>
                <a:ext cx="239544" cy="656656"/>
              </a:xfrm>
              <a:prstGeom prst="rect">
                <a:avLst/>
              </a:prstGeom>
              <a:blipFill>
                <a:blip r:embed="rId4"/>
                <a:stretch>
                  <a:fillRect l="-19512" r="-4878"/>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p:cxnSp>
        <p:nvCxnSpPr>
          <p:cNvPr id="89" name="Straight Arrow Connector 88"/>
          <p:cNvCxnSpPr>
            <a:stCxn id="88" idx="2"/>
            <a:endCxn id="60" idx="1"/>
          </p:cNvCxnSpPr>
          <p:nvPr/>
        </p:nvCxnSpPr>
        <p:spPr bwMode="auto">
          <a:xfrm>
            <a:off x="1300792" y="5757100"/>
            <a:ext cx="163471" cy="489"/>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92" name="Rectangle 91"/>
          <p:cNvSpPr/>
          <p:nvPr/>
        </p:nvSpPr>
        <p:spPr bwMode="auto">
          <a:xfrm>
            <a:off x="1834243" y="5429261"/>
            <a:ext cx="334283" cy="656656"/>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algn="ctr"/>
            <a:r>
              <a:rPr lang="en-US" sz="1400" dirty="0">
                <a:solidFill>
                  <a:schemeClr val="tx1"/>
                </a:solidFill>
                <a:latin typeface="Calibri" panose="020F0502020204030204" pitchFamily="34" charset="0"/>
                <a:cs typeface="Calibri" panose="020F0502020204030204" pitchFamily="34" charset="0"/>
              </a:rPr>
              <a:t>Filter</a:t>
            </a:r>
          </a:p>
        </p:txBody>
      </p:sp>
      <p:cxnSp>
        <p:nvCxnSpPr>
          <p:cNvPr id="93" name="Straight Arrow Connector 92"/>
          <p:cNvCxnSpPr>
            <a:stCxn id="60" idx="3"/>
            <a:endCxn id="92" idx="1"/>
          </p:cNvCxnSpPr>
          <p:nvPr/>
        </p:nvCxnSpPr>
        <p:spPr bwMode="auto">
          <a:xfrm>
            <a:off x="1684787" y="5757589"/>
            <a:ext cx="14945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94" name="Straight Arrow Connector 93"/>
          <p:cNvCxnSpPr>
            <a:stCxn id="92" idx="3"/>
            <a:endCxn id="66" idx="1"/>
          </p:cNvCxnSpPr>
          <p:nvPr/>
        </p:nvCxnSpPr>
        <p:spPr bwMode="auto">
          <a:xfrm>
            <a:off x="2168526" y="5757589"/>
            <a:ext cx="140438"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54" name="Straight Connector 153"/>
          <p:cNvCxnSpPr/>
          <p:nvPr/>
        </p:nvCxnSpPr>
        <p:spPr bwMode="auto">
          <a:xfrm>
            <a:off x="927166" y="5433705"/>
            <a:ext cx="38749" cy="14461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5" name="TextBox 154"/>
          <p:cNvSpPr txBox="1"/>
          <p:nvPr/>
        </p:nvSpPr>
        <p:spPr>
          <a:xfrm>
            <a:off x="701708" y="5188310"/>
            <a:ext cx="453970" cy="307777"/>
          </a:xfrm>
          <a:prstGeom prst="rect">
            <a:avLst/>
          </a:prstGeom>
          <a:noFill/>
        </p:spPr>
        <p:txBody>
          <a:bodyPr wrap="none" rtlCol="0">
            <a:spAutoFit/>
          </a:bodyPr>
          <a:lstStyle/>
          <a:p>
            <a:r>
              <a:rPr lang="en-US" sz="1400" dirty="0">
                <a:solidFill>
                  <a:schemeClr val="tx1"/>
                </a:solidFill>
              </a:rPr>
              <a:t>448</a:t>
            </a:r>
          </a:p>
        </p:txBody>
      </p:sp>
      <p:cxnSp>
        <p:nvCxnSpPr>
          <p:cNvPr id="156" name="Straight Connector 155"/>
          <p:cNvCxnSpPr/>
          <p:nvPr/>
        </p:nvCxnSpPr>
        <p:spPr bwMode="auto">
          <a:xfrm rot="20700000">
            <a:off x="951688" y="5933922"/>
            <a:ext cx="0" cy="15694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7" name="TextBox 156"/>
          <p:cNvSpPr txBox="1"/>
          <p:nvPr/>
        </p:nvSpPr>
        <p:spPr>
          <a:xfrm>
            <a:off x="744859" y="5688453"/>
            <a:ext cx="364202" cy="307777"/>
          </a:xfrm>
          <a:prstGeom prst="rect">
            <a:avLst/>
          </a:prstGeom>
          <a:noFill/>
        </p:spPr>
        <p:txBody>
          <a:bodyPr wrap="none" rtlCol="0">
            <a:spAutoFit/>
          </a:bodyPr>
          <a:lstStyle/>
          <a:p>
            <a:r>
              <a:rPr lang="en-US" sz="1400" dirty="0">
                <a:solidFill>
                  <a:schemeClr val="tx1"/>
                </a:solidFill>
              </a:rPr>
              <a:t>64</a:t>
            </a:r>
          </a:p>
        </p:txBody>
      </p:sp>
      <p:sp>
        <p:nvSpPr>
          <p:cNvPr id="238" name="Rectangle 237"/>
          <p:cNvSpPr/>
          <p:nvPr/>
        </p:nvSpPr>
        <p:spPr bwMode="auto">
          <a:xfrm rot="5400000" flipV="1">
            <a:off x="6305736" y="5628056"/>
            <a:ext cx="656656" cy="24518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a:t>
            </a:r>
          </a:p>
        </p:txBody>
      </p:sp>
      <mc:AlternateContent xmlns:mc="http://schemas.openxmlformats.org/markup-compatibility/2006" xmlns:a14="http://schemas.microsoft.com/office/drawing/2010/main">
        <mc:Choice Requires="a14">
          <p:sp>
            <p:nvSpPr>
              <p:cNvPr id="239" name="Rectangle 238"/>
              <p:cNvSpPr/>
              <p:nvPr/>
            </p:nvSpPr>
            <p:spPr bwMode="auto">
              <a:xfrm rot="10800000" flipV="1">
                <a:off x="5467760" y="5422321"/>
                <a:ext cx="220524" cy="656656"/>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14:m>
                  <m:oMathPara xmlns:m="http://schemas.openxmlformats.org/officeDocument/2006/math">
                    <m:oMathParaPr>
                      <m:jc m:val="centerGroup"/>
                    </m:oMathParaPr>
                    <m:oMath xmlns:m="http://schemas.openxmlformats.org/officeDocument/2006/math">
                      <m:r>
                        <a:rPr kumimoji="0" lang="en-US" sz="140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cs typeface="Calibri" panose="020F0502020204030204" pitchFamily="34" charset="0"/>
                        </a:rPr>
                        <m:t>↑</m:t>
                      </m:r>
                    </m:oMath>
                  </m:oMathPara>
                </a14:m>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mc:Choice>
        <mc:Fallback xmlns="">
          <p:sp>
            <p:nvSpPr>
              <p:cNvPr id="239" name="Rectangle 238"/>
              <p:cNvSpPr>
                <a:spLocks noRot="1" noChangeAspect="1" noMove="1" noResize="1" noEditPoints="1" noAdjustHandles="1" noChangeArrowheads="1" noChangeShapeType="1" noTextEdit="1"/>
              </p:cNvSpPr>
              <p:nvPr/>
            </p:nvSpPr>
            <p:spPr bwMode="auto">
              <a:xfrm rot="10800000" flipV="1">
                <a:off x="5467760" y="5422321"/>
                <a:ext cx="220524" cy="656656"/>
              </a:xfrm>
              <a:prstGeom prst="rect">
                <a:avLst/>
              </a:prstGeom>
              <a:blipFill>
                <a:blip r:embed="rId5"/>
                <a:stretch>
                  <a:fillRect l="-23684" r="-10526"/>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0" name="Rectangle 239"/>
              <p:cNvSpPr/>
              <p:nvPr/>
            </p:nvSpPr>
            <p:spPr bwMode="auto">
              <a:xfrm rot="10800000" flipV="1">
                <a:off x="6175734" y="5423907"/>
                <a:ext cx="239544" cy="654655"/>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14:m>
                  <m:oMathPara xmlns:m="http://schemas.openxmlformats.org/officeDocument/2006/math">
                    <m:oMathParaPr>
                      <m:jc m:val="centerGroup"/>
                    </m:oMathParaPr>
                    <m:oMath xmlns:m="http://schemas.openxmlformats.org/officeDocument/2006/math">
                      <m:r>
                        <a:rPr kumimoji="0" lang="en-US" sz="140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cs typeface="Calibri" panose="020F0502020204030204" pitchFamily="34" charset="0"/>
                        </a:rPr>
                        <m:t>↓</m:t>
                      </m:r>
                    </m:oMath>
                  </m:oMathPara>
                </a14:m>
                <a:endParaRPr kumimoji="0" lang="en-US" sz="1400" i="0" u="none" strike="noStrike" cap="none" normalizeH="0" baseline="0" dirty="0">
                  <a:ln>
                    <a:noFill/>
                  </a:ln>
                  <a:solidFill>
                    <a:schemeClr val="tx1"/>
                  </a:solidFill>
                  <a:effectLst/>
                  <a:latin typeface="Calibri" panose="020F0502020204030204" pitchFamily="34" charset="0"/>
                  <a:ea typeface="Cambria Math" panose="02040503050406030204" pitchFamily="18"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a:t>
                </a:r>
              </a:p>
            </p:txBody>
          </p:sp>
        </mc:Choice>
        <mc:Fallback xmlns="">
          <p:sp>
            <p:nvSpPr>
              <p:cNvPr id="240" name="Rectangle 239"/>
              <p:cNvSpPr>
                <a:spLocks noRot="1" noChangeAspect="1" noMove="1" noResize="1" noEditPoints="1" noAdjustHandles="1" noChangeArrowheads="1" noChangeShapeType="1" noTextEdit="1"/>
              </p:cNvSpPr>
              <p:nvPr/>
            </p:nvSpPr>
            <p:spPr bwMode="auto">
              <a:xfrm rot="10800000" flipV="1">
                <a:off x="6175734" y="5423907"/>
                <a:ext cx="239544" cy="654655"/>
              </a:xfrm>
              <a:prstGeom prst="rect">
                <a:avLst/>
              </a:prstGeom>
              <a:blipFill>
                <a:blip r:embed="rId6"/>
                <a:stretch>
                  <a:fillRect l="-17073" r="-7317"/>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p:sp>
        <p:nvSpPr>
          <p:cNvPr id="241" name="Rectangle 240"/>
          <p:cNvSpPr/>
          <p:nvPr/>
        </p:nvSpPr>
        <p:spPr bwMode="auto">
          <a:xfrm rot="10800000" flipV="1">
            <a:off x="5790550" y="5422320"/>
            <a:ext cx="278686" cy="656656"/>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algn="ctr"/>
            <a:r>
              <a:rPr lang="en-US" sz="1400" dirty="0">
                <a:solidFill>
                  <a:schemeClr val="tx1"/>
                </a:solidFill>
                <a:latin typeface="Calibri" panose="020F0502020204030204" pitchFamily="34" charset="0"/>
                <a:cs typeface="Calibri" panose="020F0502020204030204" pitchFamily="34" charset="0"/>
              </a:rPr>
              <a:t>Filter</a:t>
            </a:r>
          </a:p>
        </p:txBody>
      </p:sp>
      <p:cxnSp>
        <p:nvCxnSpPr>
          <p:cNvPr id="196" name="Straight Arrow Connector 195"/>
          <p:cNvCxnSpPr>
            <a:stCxn id="273" idx="0"/>
            <a:endCxn id="238" idx="2"/>
          </p:cNvCxnSpPr>
          <p:nvPr/>
        </p:nvCxnSpPr>
        <p:spPr bwMode="auto">
          <a:xfrm flipH="1">
            <a:off x="6756656" y="5750159"/>
            <a:ext cx="102826" cy="489"/>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203" name="Straight Arrow Connector 202"/>
          <p:cNvCxnSpPr>
            <a:stCxn id="238" idx="0"/>
            <a:endCxn id="240" idx="1"/>
          </p:cNvCxnSpPr>
          <p:nvPr/>
        </p:nvCxnSpPr>
        <p:spPr bwMode="auto">
          <a:xfrm flipH="1">
            <a:off x="6415278" y="5750648"/>
            <a:ext cx="96195" cy="58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05" name="Straight Arrow Connector 204"/>
          <p:cNvCxnSpPr>
            <a:stCxn id="240" idx="3"/>
            <a:endCxn id="241" idx="1"/>
          </p:cNvCxnSpPr>
          <p:nvPr/>
        </p:nvCxnSpPr>
        <p:spPr bwMode="auto">
          <a:xfrm flipH="1" flipV="1">
            <a:off x="6069236" y="5750648"/>
            <a:ext cx="106498" cy="58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06" name="Straight Arrow Connector 205"/>
          <p:cNvCxnSpPr>
            <a:stCxn id="241" idx="3"/>
            <a:endCxn id="239" idx="1"/>
          </p:cNvCxnSpPr>
          <p:nvPr/>
        </p:nvCxnSpPr>
        <p:spPr bwMode="auto">
          <a:xfrm flipH="1">
            <a:off x="5688284" y="5750648"/>
            <a:ext cx="102266"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272" name="Rectangle 271"/>
          <p:cNvSpPr/>
          <p:nvPr/>
        </p:nvSpPr>
        <p:spPr bwMode="auto">
          <a:xfrm rot="5400000" flipV="1">
            <a:off x="7286575" y="5614504"/>
            <a:ext cx="648405" cy="279713"/>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EQ</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273" name="Rectangle 272"/>
          <p:cNvSpPr/>
          <p:nvPr/>
        </p:nvSpPr>
        <p:spPr bwMode="auto">
          <a:xfrm rot="5400000" flipV="1">
            <a:off x="6784196" y="5497040"/>
            <a:ext cx="656809"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(512)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274" name="Rectangle 273"/>
          <p:cNvSpPr/>
          <p:nvPr/>
        </p:nvSpPr>
        <p:spPr bwMode="auto">
          <a:xfrm rot="5400000" flipV="1">
            <a:off x="7776765" y="5501435"/>
            <a:ext cx="650584"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(512)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278" name="Straight Arrow Connector 277"/>
          <p:cNvCxnSpPr/>
          <p:nvPr/>
        </p:nvCxnSpPr>
        <p:spPr bwMode="auto">
          <a:xfrm>
            <a:off x="8363361" y="5552018"/>
            <a:ext cx="19855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79" name="TextBox 278"/>
          <p:cNvSpPr txBox="1"/>
          <p:nvPr/>
        </p:nvSpPr>
        <p:spPr>
          <a:xfrm>
            <a:off x="8535715" y="5389831"/>
            <a:ext cx="586760" cy="307777"/>
          </a:xfrm>
          <a:prstGeom prst="rect">
            <a:avLst/>
          </a:prstGeom>
          <a:noFill/>
        </p:spPr>
        <p:txBody>
          <a:bodyPr wrap="square" rtlCol="0">
            <a:spAutoFit/>
          </a:bodyPr>
          <a:lstStyle/>
          <a:p>
            <a:r>
              <a:rPr lang="en-US" sz="1400" dirty="0">
                <a:solidFill>
                  <a:schemeClr val="tx1"/>
                </a:solidFill>
                <a:latin typeface="Calibri" panose="020F0502020204030204" pitchFamily="34" charset="0"/>
                <a:cs typeface="Calibri" panose="020F0502020204030204" pitchFamily="34" charset="0"/>
              </a:rPr>
              <a:t>Data</a:t>
            </a:r>
          </a:p>
        </p:txBody>
      </p:sp>
      <p:cxnSp>
        <p:nvCxnSpPr>
          <p:cNvPr id="280" name="Straight Connector 279"/>
          <p:cNvCxnSpPr/>
          <p:nvPr/>
        </p:nvCxnSpPr>
        <p:spPr bwMode="auto">
          <a:xfrm rot="20700000">
            <a:off x="8441875" y="5479298"/>
            <a:ext cx="0" cy="15694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81" name="TextBox 280"/>
          <p:cNvSpPr txBox="1"/>
          <p:nvPr/>
        </p:nvSpPr>
        <p:spPr>
          <a:xfrm>
            <a:off x="8234007" y="5190948"/>
            <a:ext cx="453970" cy="307777"/>
          </a:xfrm>
          <a:prstGeom prst="rect">
            <a:avLst/>
          </a:prstGeom>
          <a:noFill/>
        </p:spPr>
        <p:txBody>
          <a:bodyPr wrap="none" rtlCol="0">
            <a:spAutoFit/>
          </a:bodyPr>
          <a:lstStyle/>
          <a:p>
            <a:r>
              <a:rPr lang="en-US" sz="1400" dirty="0">
                <a:solidFill>
                  <a:schemeClr val="tx1"/>
                </a:solidFill>
              </a:rPr>
              <a:t>448</a:t>
            </a:r>
          </a:p>
        </p:txBody>
      </p:sp>
      <p:cxnSp>
        <p:nvCxnSpPr>
          <p:cNvPr id="284" name="Straight Arrow Connector 283"/>
          <p:cNvCxnSpPr/>
          <p:nvPr/>
        </p:nvCxnSpPr>
        <p:spPr bwMode="auto">
          <a:xfrm>
            <a:off x="8363695" y="5961012"/>
            <a:ext cx="19855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85" name="Straight Connector 284"/>
          <p:cNvCxnSpPr/>
          <p:nvPr/>
        </p:nvCxnSpPr>
        <p:spPr bwMode="auto">
          <a:xfrm rot="20700000">
            <a:off x="8440681" y="5895667"/>
            <a:ext cx="0" cy="15694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86" name="TextBox 285"/>
          <p:cNvSpPr txBox="1"/>
          <p:nvPr/>
        </p:nvSpPr>
        <p:spPr>
          <a:xfrm>
            <a:off x="8286595" y="5644230"/>
            <a:ext cx="364202" cy="307777"/>
          </a:xfrm>
          <a:prstGeom prst="rect">
            <a:avLst/>
          </a:prstGeom>
          <a:noFill/>
        </p:spPr>
        <p:txBody>
          <a:bodyPr wrap="none" rtlCol="0">
            <a:spAutoFit/>
          </a:bodyPr>
          <a:lstStyle/>
          <a:p>
            <a:r>
              <a:rPr lang="en-US" sz="1400" dirty="0">
                <a:solidFill>
                  <a:schemeClr val="tx1"/>
                </a:solidFill>
              </a:rPr>
              <a:t>64</a:t>
            </a:r>
          </a:p>
        </p:txBody>
      </p:sp>
      <p:sp>
        <p:nvSpPr>
          <p:cNvPr id="287" name="TextBox 286"/>
          <p:cNvSpPr txBox="1"/>
          <p:nvPr/>
        </p:nvSpPr>
        <p:spPr>
          <a:xfrm>
            <a:off x="8510344" y="5803698"/>
            <a:ext cx="612131" cy="307777"/>
          </a:xfrm>
          <a:prstGeom prst="rect">
            <a:avLst/>
          </a:prstGeom>
          <a:noFill/>
        </p:spPr>
        <p:txBody>
          <a:bodyPr wrap="square" rtlCol="0">
            <a:spAutoFit/>
          </a:bodyPr>
          <a:lstStyle/>
          <a:p>
            <a:r>
              <a:rPr lang="en-US" sz="1400" dirty="0">
                <a:solidFill>
                  <a:schemeClr val="tx1"/>
                </a:solidFill>
                <a:latin typeface="Calibri" panose="020F0502020204030204" pitchFamily="34" charset="0"/>
                <a:cs typeface="Calibri" panose="020F0502020204030204" pitchFamily="34" charset="0"/>
              </a:rPr>
              <a:t>GI</a:t>
            </a:r>
          </a:p>
        </p:txBody>
      </p:sp>
      <p:cxnSp>
        <p:nvCxnSpPr>
          <p:cNvPr id="288" name="Straight Arrow Connector 287"/>
          <p:cNvCxnSpPr>
            <a:endCxn id="273" idx="2"/>
          </p:cNvCxnSpPr>
          <p:nvPr/>
        </p:nvCxnSpPr>
        <p:spPr bwMode="auto">
          <a:xfrm flipH="1">
            <a:off x="7365719" y="5746068"/>
            <a:ext cx="105203" cy="4091"/>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290" name="Straight Arrow Connector 289"/>
          <p:cNvCxnSpPr>
            <a:stCxn id="274" idx="0"/>
            <a:endCxn id="272" idx="2"/>
          </p:cNvCxnSpPr>
          <p:nvPr/>
        </p:nvCxnSpPr>
        <p:spPr bwMode="auto">
          <a:xfrm flipH="1" flipV="1">
            <a:off x="7750634" y="5754361"/>
            <a:ext cx="98305" cy="193"/>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305" name="Isosceles Triangle 304"/>
          <p:cNvSpPr/>
          <p:nvPr/>
        </p:nvSpPr>
        <p:spPr bwMode="auto">
          <a:xfrm rot="10800000">
            <a:off x="4859756" y="4243149"/>
            <a:ext cx="9776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latin typeface="Calibri" panose="020F0502020204030204" pitchFamily="34" charset="0"/>
              <a:cs typeface="Calibri" panose="020F0502020204030204" pitchFamily="34" charset="0"/>
            </a:endParaRPr>
          </a:p>
        </p:txBody>
      </p:sp>
      <p:cxnSp>
        <p:nvCxnSpPr>
          <p:cNvPr id="306" name="Elbow Connector 305"/>
          <p:cNvCxnSpPr>
            <a:endCxn id="305" idx="0"/>
          </p:cNvCxnSpPr>
          <p:nvPr/>
        </p:nvCxnSpPr>
        <p:spPr bwMode="auto">
          <a:xfrm rot="10800000">
            <a:off x="4908636" y="4315042"/>
            <a:ext cx="145326" cy="113532"/>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07" name="Straight Arrow Connector 306"/>
          <p:cNvCxnSpPr/>
          <p:nvPr/>
        </p:nvCxnSpPr>
        <p:spPr bwMode="auto">
          <a:xfrm flipH="1">
            <a:off x="5338584" y="4428572"/>
            <a:ext cx="59532"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13" name="Straight Arrow Connector 312"/>
          <p:cNvCxnSpPr/>
          <p:nvPr/>
        </p:nvCxnSpPr>
        <p:spPr bwMode="auto">
          <a:xfrm flipV="1">
            <a:off x="5637770" y="4605917"/>
            <a:ext cx="1260" cy="2126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314" name="TextBox 313"/>
              <p:cNvSpPr txBox="1"/>
              <p:nvPr/>
            </p:nvSpPr>
            <p:spPr>
              <a:xfrm flipH="1">
                <a:off x="4834645" y="4776637"/>
                <a:ext cx="128913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𝑓</m:t>
                          </m:r>
                        </m:e>
                        <m:sub>
                          <m:r>
                            <m:rPr>
                              <m:sty m:val="p"/>
                            </m:rPr>
                            <a:rPr lang="en-US" sz="1400" b="0" i="0" smtClean="0">
                              <a:solidFill>
                                <a:schemeClr val="tx1"/>
                              </a:solidFill>
                              <a:latin typeface="Cambria Math" panose="02040503050406030204" pitchFamily="18" charset="0"/>
                            </a:rPr>
                            <m:t>s</m:t>
                          </m:r>
                        </m:sub>
                      </m:sSub>
                      <m:r>
                        <a:rPr lang="en-US" sz="1400" b="0" i="1" smtClean="0">
                          <a:solidFill>
                            <a:schemeClr val="tx1"/>
                          </a:solidFill>
                          <a:latin typeface="Cambria Math" panose="02040503050406030204" pitchFamily="18" charset="0"/>
                        </a:rPr>
                        <m:t>=2.64 </m:t>
                      </m:r>
                      <m:r>
                        <m:rPr>
                          <m:sty m:val="p"/>
                        </m:rPr>
                        <a:rPr lang="en-US" sz="1400" b="0" i="0" smtClean="0">
                          <a:solidFill>
                            <a:schemeClr val="tx1"/>
                          </a:solidFill>
                          <a:latin typeface="Cambria Math" panose="02040503050406030204" pitchFamily="18" charset="0"/>
                        </a:rPr>
                        <m:t>GHz</m:t>
                      </m:r>
                    </m:oMath>
                  </m:oMathPara>
                </a14:m>
                <a:endParaRPr lang="en-US" sz="1400" dirty="0">
                  <a:solidFill>
                    <a:schemeClr val="tx1"/>
                  </a:solidFill>
                </a:endParaRPr>
              </a:p>
            </p:txBody>
          </p:sp>
        </mc:Choice>
        <mc:Fallback xmlns="">
          <p:sp>
            <p:nvSpPr>
              <p:cNvPr id="314" name="TextBox 313"/>
              <p:cNvSpPr txBox="1">
                <a:spLocks noRot="1" noChangeAspect="1" noMove="1" noResize="1" noEditPoints="1" noAdjustHandles="1" noChangeArrowheads="1" noChangeShapeType="1" noTextEdit="1"/>
              </p:cNvSpPr>
              <p:nvPr/>
            </p:nvSpPr>
            <p:spPr>
              <a:xfrm flipH="1">
                <a:off x="4834645" y="4776637"/>
                <a:ext cx="1289135" cy="307777"/>
              </a:xfrm>
              <a:prstGeom prst="rect">
                <a:avLst/>
              </a:prstGeom>
              <a:blipFill>
                <a:blip r:embed="rId7"/>
                <a:stretch>
                  <a:fillRect b="-10000"/>
                </a:stretch>
              </a:blipFill>
            </p:spPr>
            <p:txBody>
              <a:bodyPr/>
              <a:lstStyle/>
              <a:p>
                <a:r>
                  <a:rPr lang="en-US">
                    <a:noFill/>
                  </a:rPr>
                  <a:t> </a:t>
                </a:r>
              </a:p>
            </p:txBody>
          </p:sp>
        </mc:Fallback>
      </mc:AlternateContent>
      <p:sp>
        <p:nvSpPr>
          <p:cNvPr id="321" name="Rectangle 320"/>
          <p:cNvSpPr/>
          <p:nvPr/>
        </p:nvSpPr>
        <p:spPr bwMode="auto">
          <a:xfrm rot="16200000" flipH="1">
            <a:off x="5010852" y="4286262"/>
            <a:ext cx="370841" cy="28462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sp>
        <p:nvSpPr>
          <p:cNvPr id="322" name="Rectangle 321"/>
          <p:cNvSpPr/>
          <p:nvPr/>
        </p:nvSpPr>
        <p:spPr bwMode="auto">
          <a:xfrm flipH="1">
            <a:off x="5398116" y="4243150"/>
            <a:ext cx="493255" cy="3708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ADC</a:t>
            </a:r>
          </a:p>
        </p:txBody>
      </p:sp>
      <p:grpSp>
        <p:nvGrpSpPr>
          <p:cNvPr id="373" name="Group 372"/>
          <p:cNvGrpSpPr/>
          <p:nvPr/>
        </p:nvGrpSpPr>
        <p:grpSpPr>
          <a:xfrm>
            <a:off x="2548681" y="5580652"/>
            <a:ext cx="1289135" cy="841265"/>
            <a:chOff x="2482214" y="4204509"/>
            <a:chExt cx="1289135" cy="841265"/>
          </a:xfrm>
        </p:grpSpPr>
        <p:sp>
          <p:nvSpPr>
            <p:cNvPr id="374" name="Rectangle 373"/>
            <p:cNvSpPr/>
            <p:nvPr/>
          </p:nvSpPr>
          <p:spPr bwMode="auto">
            <a:xfrm rot="16200000">
              <a:off x="3121338" y="4247622"/>
              <a:ext cx="370841" cy="28462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sp>
          <p:nvSpPr>
            <p:cNvPr id="375" name="Isosceles Triangle 374"/>
            <p:cNvSpPr/>
            <p:nvPr/>
          </p:nvSpPr>
          <p:spPr bwMode="auto">
            <a:xfrm rot="10800000" flipH="1">
              <a:off x="3535250" y="4204509"/>
              <a:ext cx="11829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latin typeface="Calibri" panose="020F0502020204030204" pitchFamily="34" charset="0"/>
                <a:cs typeface="Calibri" panose="020F0502020204030204" pitchFamily="34" charset="0"/>
              </a:endParaRPr>
            </a:p>
          </p:txBody>
        </p:sp>
        <p:cxnSp>
          <p:nvCxnSpPr>
            <p:cNvPr id="376" name="Elbow Connector 375"/>
            <p:cNvCxnSpPr>
              <a:stCxn id="374" idx="2"/>
              <a:endCxn id="375" idx="0"/>
            </p:cNvCxnSpPr>
            <p:nvPr/>
          </p:nvCxnSpPr>
          <p:spPr bwMode="auto">
            <a:xfrm flipV="1">
              <a:off x="3449070" y="4276402"/>
              <a:ext cx="145325" cy="113531"/>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77" name="Straight Arrow Connector 376"/>
            <p:cNvCxnSpPr>
              <a:stCxn id="378" idx="3"/>
              <a:endCxn id="374" idx="0"/>
            </p:cNvCxnSpPr>
            <p:nvPr/>
          </p:nvCxnSpPr>
          <p:spPr bwMode="auto">
            <a:xfrm>
              <a:off x="3104915" y="4389932"/>
              <a:ext cx="59532"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378" name="Rectangle 377"/>
            <p:cNvSpPr/>
            <p:nvPr/>
          </p:nvSpPr>
          <p:spPr bwMode="auto">
            <a:xfrm>
              <a:off x="2611660" y="4204510"/>
              <a:ext cx="493255" cy="3708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DAC</a:t>
              </a:r>
            </a:p>
          </p:txBody>
        </p:sp>
        <p:cxnSp>
          <p:nvCxnSpPr>
            <p:cNvPr id="379" name="Straight Connector 378"/>
            <p:cNvCxnSpPr>
              <a:stCxn id="378" idx="1"/>
            </p:cNvCxnSpPr>
            <p:nvPr/>
          </p:nvCxnSpPr>
          <p:spPr bwMode="auto">
            <a:xfrm flipH="1">
              <a:off x="2545324" y="4389932"/>
              <a:ext cx="6633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80" name="Straight Arrow Connector 379"/>
            <p:cNvCxnSpPr/>
            <p:nvPr/>
          </p:nvCxnSpPr>
          <p:spPr bwMode="auto">
            <a:xfrm flipH="1" flipV="1">
              <a:off x="2864001" y="4567277"/>
              <a:ext cx="1260" cy="2126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381" name="TextBox 380"/>
                <p:cNvSpPr txBox="1"/>
                <p:nvPr/>
              </p:nvSpPr>
              <p:spPr>
                <a:xfrm>
                  <a:off x="2482214" y="4737997"/>
                  <a:ext cx="128913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𝑓</m:t>
                            </m:r>
                          </m:e>
                          <m:sub>
                            <m:r>
                              <m:rPr>
                                <m:sty m:val="p"/>
                              </m:rPr>
                              <a:rPr lang="en-US" sz="1400" b="0" i="0" smtClean="0">
                                <a:solidFill>
                                  <a:schemeClr val="tx1"/>
                                </a:solidFill>
                                <a:latin typeface="Cambria Math" panose="02040503050406030204" pitchFamily="18" charset="0"/>
                              </a:rPr>
                              <m:t>s</m:t>
                            </m:r>
                          </m:sub>
                        </m:sSub>
                        <m:r>
                          <a:rPr lang="en-US" sz="1400" b="0" i="1" smtClean="0">
                            <a:solidFill>
                              <a:schemeClr val="tx1"/>
                            </a:solidFill>
                            <a:latin typeface="Cambria Math" panose="02040503050406030204" pitchFamily="18" charset="0"/>
                          </a:rPr>
                          <m:t>=2.64 </m:t>
                        </m:r>
                        <m:r>
                          <m:rPr>
                            <m:sty m:val="p"/>
                          </m:rPr>
                          <a:rPr lang="en-US" sz="1400" b="0" i="0" smtClean="0">
                            <a:solidFill>
                              <a:schemeClr val="tx1"/>
                            </a:solidFill>
                            <a:latin typeface="Cambria Math" panose="02040503050406030204" pitchFamily="18" charset="0"/>
                          </a:rPr>
                          <m:t>GHz</m:t>
                        </m:r>
                      </m:oMath>
                    </m:oMathPara>
                  </a14:m>
                  <a:endParaRPr lang="en-US" sz="1400" dirty="0">
                    <a:solidFill>
                      <a:schemeClr val="tx1"/>
                    </a:solidFill>
                  </a:endParaRPr>
                </a:p>
              </p:txBody>
            </p:sp>
          </mc:Choice>
          <mc:Fallback xmlns="">
            <p:sp>
              <p:nvSpPr>
                <p:cNvPr id="381" name="TextBox 380"/>
                <p:cNvSpPr txBox="1">
                  <a:spLocks noRot="1" noChangeAspect="1" noMove="1" noResize="1" noEditPoints="1" noAdjustHandles="1" noChangeArrowheads="1" noChangeShapeType="1" noTextEdit="1"/>
                </p:cNvSpPr>
                <p:nvPr/>
              </p:nvSpPr>
              <p:spPr>
                <a:xfrm>
                  <a:off x="2482214" y="4737997"/>
                  <a:ext cx="1289135" cy="307777"/>
                </a:xfrm>
                <a:prstGeom prst="rect">
                  <a:avLst/>
                </a:prstGeom>
                <a:blipFill>
                  <a:blip r:embed="rId8"/>
                  <a:stretch>
                    <a:fillRect b="-10000"/>
                  </a:stretch>
                </a:blipFill>
              </p:spPr>
              <p:txBody>
                <a:bodyPr/>
                <a:lstStyle/>
                <a:p>
                  <a:r>
                    <a:rPr lang="en-US">
                      <a:noFill/>
                    </a:rPr>
                    <a:t> </a:t>
                  </a:r>
                </a:p>
              </p:txBody>
            </p:sp>
          </mc:Fallback>
        </mc:AlternateContent>
      </p:grpSp>
      <p:cxnSp>
        <p:nvCxnSpPr>
          <p:cNvPr id="382" name="Straight Connector 381"/>
          <p:cNvCxnSpPr/>
          <p:nvPr/>
        </p:nvCxnSpPr>
        <p:spPr bwMode="auto">
          <a:xfrm>
            <a:off x="2552298" y="5759057"/>
            <a:ext cx="142875"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flipH="1">
            <a:off x="5318497" y="5751914"/>
            <a:ext cx="1405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4" name="Isosceles Triangle 383"/>
          <p:cNvSpPr/>
          <p:nvPr/>
        </p:nvSpPr>
        <p:spPr bwMode="auto">
          <a:xfrm rot="10800000">
            <a:off x="4288872" y="5577987"/>
            <a:ext cx="9776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latin typeface="Calibri" panose="020F0502020204030204" pitchFamily="34" charset="0"/>
              <a:cs typeface="Calibri" panose="020F0502020204030204" pitchFamily="34" charset="0"/>
            </a:endParaRPr>
          </a:p>
        </p:txBody>
      </p:sp>
      <p:cxnSp>
        <p:nvCxnSpPr>
          <p:cNvPr id="385" name="Elbow Connector 384"/>
          <p:cNvCxnSpPr>
            <a:endCxn id="384" idx="0"/>
          </p:cNvCxnSpPr>
          <p:nvPr/>
        </p:nvCxnSpPr>
        <p:spPr bwMode="auto">
          <a:xfrm rot="10800000">
            <a:off x="4337752" y="5649880"/>
            <a:ext cx="145326" cy="113532"/>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86" name="Straight Arrow Connector 385"/>
          <p:cNvCxnSpPr/>
          <p:nvPr/>
        </p:nvCxnSpPr>
        <p:spPr bwMode="auto">
          <a:xfrm flipH="1">
            <a:off x="4767700" y="5763410"/>
            <a:ext cx="59532"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87" name="Straight Arrow Connector 386"/>
          <p:cNvCxnSpPr/>
          <p:nvPr/>
        </p:nvCxnSpPr>
        <p:spPr bwMode="auto">
          <a:xfrm flipV="1">
            <a:off x="5066886" y="5940755"/>
            <a:ext cx="1260" cy="2126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388" name="TextBox 387"/>
              <p:cNvSpPr txBox="1"/>
              <p:nvPr/>
            </p:nvSpPr>
            <p:spPr>
              <a:xfrm flipH="1">
                <a:off x="4263761" y="6111475"/>
                <a:ext cx="128913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𝑓</m:t>
                          </m:r>
                        </m:e>
                        <m:sub>
                          <m:r>
                            <m:rPr>
                              <m:sty m:val="p"/>
                            </m:rPr>
                            <a:rPr lang="en-US" sz="1400" b="0" i="0" smtClean="0">
                              <a:solidFill>
                                <a:schemeClr val="tx1"/>
                              </a:solidFill>
                              <a:latin typeface="Cambria Math" panose="02040503050406030204" pitchFamily="18" charset="0"/>
                            </a:rPr>
                            <m:t>s</m:t>
                          </m:r>
                        </m:sub>
                      </m:sSub>
                      <m:r>
                        <a:rPr lang="en-US" sz="1400" b="0" i="1" smtClean="0">
                          <a:solidFill>
                            <a:schemeClr val="tx1"/>
                          </a:solidFill>
                          <a:latin typeface="Cambria Math" panose="02040503050406030204" pitchFamily="18" charset="0"/>
                        </a:rPr>
                        <m:t>=2.64 </m:t>
                      </m:r>
                      <m:r>
                        <m:rPr>
                          <m:sty m:val="p"/>
                        </m:rPr>
                        <a:rPr lang="en-US" sz="1400" b="0" i="0" smtClean="0">
                          <a:solidFill>
                            <a:schemeClr val="tx1"/>
                          </a:solidFill>
                          <a:latin typeface="Cambria Math" panose="02040503050406030204" pitchFamily="18" charset="0"/>
                        </a:rPr>
                        <m:t>GHz</m:t>
                      </m:r>
                    </m:oMath>
                  </m:oMathPara>
                </a14:m>
                <a:endParaRPr lang="en-US" sz="1400" dirty="0">
                  <a:solidFill>
                    <a:schemeClr val="tx1"/>
                  </a:solidFill>
                </a:endParaRPr>
              </a:p>
            </p:txBody>
          </p:sp>
        </mc:Choice>
        <mc:Fallback xmlns="">
          <p:sp>
            <p:nvSpPr>
              <p:cNvPr id="388" name="TextBox 387"/>
              <p:cNvSpPr txBox="1">
                <a:spLocks noRot="1" noChangeAspect="1" noMove="1" noResize="1" noEditPoints="1" noAdjustHandles="1" noChangeArrowheads="1" noChangeShapeType="1" noTextEdit="1"/>
              </p:cNvSpPr>
              <p:nvPr/>
            </p:nvSpPr>
            <p:spPr>
              <a:xfrm flipH="1">
                <a:off x="4263761" y="6111475"/>
                <a:ext cx="1289135" cy="307777"/>
              </a:xfrm>
              <a:prstGeom prst="rect">
                <a:avLst/>
              </a:prstGeom>
              <a:blipFill>
                <a:blip r:embed="rId7"/>
                <a:stretch>
                  <a:fillRect b="-10000"/>
                </a:stretch>
              </a:blipFill>
            </p:spPr>
            <p:txBody>
              <a:bodyPr/>
              <a:lstStyle/>
              <a:p>
                <a:r>
                  <a:rPr lang="en-US">
                    <a:noFill/>
                  </a:rPr>
                  <a:t> </a:t>
                </a:r>
              </a:p>
            </p:txBody>
          </p:sp>
        </mc:Fallback>
      </mc:AlternateContent>
      <p:sp>
        <p:nvSpPr>
          <p:cNvPr id="389" name="Rectangle 388"/>
          <p:cNvSpPr/>
          <p:nvPr/>
        </p:nvSpPr>
        <p:spPr bwMode="auto">
          <a:xfrm rot="16200000" flipH="1">
            <a:off x="4439968" y="5621100"/>
            <a:ext cx="370841" cy="28462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sp>
        <p:nvSpPr>
          <p:cNvPr id="390" name="Rectangle 389"/>
          <p:cNvSpPr/>
          <p:nvPr/>
        </p:nvSpPr>
        <p:spPr bwMode="auto">
          <a:xfrm flipH="1">
            <a:off x="4827232" y="5577988"/>
            <a:ext cx="493255" cy="3708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DAC</a:t>
            </a:r>
          </a:p>
        </p:txBody>
      </p:sp>
      <p:sp>
        <p:nvSpPr>
          <p:cNvPr id="391" name="TextBox 390"/>
          <p:cNvSpPr txBox="1"/>
          <p:nvPr/>
        </p:nvSpPr>
        <p:spPr>
          <a:xfrm>
            <a:off x="3796750" y="3745691"/>
            <a:ext cx="1836850" cy="338554"/>
          </a:xfrm>
          <a:prstGeom prst="rect">
            <a:avLst/>
          </a:prstGeom>
          <a:noFill/>
        </p:spPr>
        <p:txBody>
          <a:bodyPr wrap="none" rtlCol="0">
            <a:spAutoFit/>
          </a:bodyPr>
          <a:lstStyle/>
          <a:p>
            <a:r>
              <a:rPr lang="en-US" sz="1600" u="sng" dirty="0">
                <a:solidFill>
                  <a:schemeClr val="tx1"/>
                </a:solidFill>
              </a:rPr>
              <a:t>OFDM TX and RX:</a:t>
            </a:r>
          </a:p>
        </p:txBody>
      </p:sp>
      <p:sp>
        <p:nvSpPr>
          <p:cNvPr id="392" name="TextBox 391"/>
          <p:cNvSpPr txBox="1"/>
          <p:nvPr/>
        </p:nvSpPr>
        <p:spPr>
          <a:xfrm>
            <a:off x="4019995" y="5043499"/>
            <a:ext cx="1495409" cy="338554"/>
          </a:xfrm>
          <a:prstGeom prst="rect">
            <a:avLst/>
          </a:prstGeom>
          <a:noFill/>
        </p:spPr>
        <p:txBody>
          <a:bodyPr wrap="none" rtlCol="0">
            <a:spAutoFit/>
          </a:bodyPr>
          <a:lstStyle/>
          <a:p>
            <a:r>
              <a:rPr lang="en-US" sz="1600" u="sng" dirty="0">
                <a:solidFill>
                  <a:schemeClr val="tx1"/>
                </a:solidFill>
              </a:rPr>
              <a:t>SC TX and RX:</a:t>
            </a:r>
          </a:p>
        </p:txBody>
      </p:sp>
      <p:cxnSp>
        <p:nvCxnSpPr>
          <p:cNvPr id="394" name="Straight Connector 393"/>
          <p:cNvCxnSpPr/>
          <p:nvPr/>
        </p:nvCxnSpPr>
        <p:spPr bwMode="auto">
          <a:xfrm>
            <a:off x="445291" y="5084414"/>
            <a:ext cx="8303923" cy="0"/>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1254915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0621"/>
            <a:ext cx="7770813" cy="1065213"/>
          </a:xfrm>
        </p:spPr>
        <p:txBody>
          <a:bodyPr/>
          <a:lstStyle/>
          <a:p>
            <a:r>
              <a:rPr lang="en-US" dirty="0"/>
              <a:t>Equivalent Representation of SC (1/2)</a:t>
            </a:r>
          </a:p>
        </p:txBody>
      </p:sp>
      <p:sp>
        <p:nvSpPr>
          <p:cNvPr id="3" name="Content Placeholder 2"/>
          <p:cNvSpPr>
            <a:spLocks noGrp="1"/>
          </p:cNvSpPr>
          <p:nvPr>
            <p:ph idx="1"/>
          </p:nvPr>
        </p:nvSpPr>
        <p:spPr>
          <a:xfrm>
            <a:off x="528971" y="1484784"/>
            <a:ext cx="7989069" cy="653366"/>
          </a:xfrm>
        </p:spPr>
        <p:txBody>
          <a:bodyPr/>
          <a:lstStyle/>
          <a:p>
            <a:pPr algn="just">
              <a:buFont typeface="Arial" panose="020B0604020202020204" pitchFamily="34" charset="0"/>
              <a:buChar char="•"/>
            </a:pPr>
            <a:r>
              <a:rPr lang="en-US" sz="2000" dirty="0"/>
              <a:t>Upsampling, filtering, and downsampling operations for single carrier can expressed in frequency. For example, the equivalent operations for single channel are given as follows:</a:t>
            </a:r>
          </a:p>
          <a:p>
            <a:pPr lvl="1" algn="just">
              <a:buFont typeface="Arial" panose="020B0604020202020204" pitchFamily="34" charset="0"/>
              <a:buChar char="•"/>
            </a:pPr>
            <a:r>
              <a:rPr lang="en-US" sz="1600" dirty="0">
                <a:solidFill>
                  <a:schemeClr val="tx1"/>
                </a:solidFill>
              </a:rPr>
              <a:t>Upsampling: DFT of 768, repeat in frequency, IDFT of 1536 [7, p238]</a:t>
            </a:r>
          </a:p>
          <a:p>
            <a:pPr lvl="1" algn="just">
              <a:buFont typeface="Arial" panose="020B0604020202020204" pitchFamily="34" charset="0"/>
              <a:buChar char="•"/>
            </a:pPr>
            <a:r>
              <a:rPr lang="en-US" sz="1600" dirty="0">
                <a:solidFill>
                  <a:schemeClr val="tx1"/>
                </a:solidFill>
              </a:rPr>
              <a:t>Downsampling: DFT of 1536, combine in frequency, IDFT of 512 [7, p235]</a:t>
            </a:r>
          </a:p>
          <a:p>
            <a:pPr lvl="1" algn="just">
              <a:buFont typeface="Arial" panose="020B0604020202020204" pitchFamily="34" charset="0"/>
              <a:buChar char="•"/>
            </a:pPr>
            <a:r>
              <a:rPr lang="en-US" sz="1600" dirty="0">
                <a:solidFill>
                  <a:schemeClr val="tx1"/>
                </a:solidFill>
              </a:rPr>
              <a:t>Filtering: </a:t>
            </a:r>
            <a:r>
              <a:rPr lang="en-US" sz="1600" dirty="0"/>
              <a:t>Windowing in frequency domain (corresponds to 1536 filter coefficients)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4" name="Date Placeholder 3"/>
          <p:cNvSpPr>
            <a:spLocks noGrp="1"/>
          </p:cNvSpPr>
          <p:nvPr>
            <p:ph type="dt" idx="15"/>
          </p:nvPr>
        </p:nvSpPr>
        <p:spPr/>
        <p:txBody>
          <a:bodyPr/>
          <a:lstStyle/>
          <a:p>
            <a:r>
              <a:rPr lang="en-US" dirty="0"/>
              <a:t>March 2017</a:t>
            </a:r>
            <a:endParaRPr lang="en-GB" dirty="0"/>
          </a:p>
        </p:txBody>
      </p:sp>
      <p:sp>
        <p:nvSpPr>
          <p:cNvPr id="22" name="Footer Placeholder 4"/>
          <p:cNvSpPr>
            <a:spLocks noGrp="1"/>
          </p:cNvSpPr>
          <p:nvPr>
            <p:ph type="ftr" idx="16"/>
          </p:nvPr>
        </p:nvSpPr>
        <p:spPr/>
        <p:txBody>
          <a:bodyPr/>
          <a:lstStyle/>
          <a:p>
            <a:r>
              <a:rPr lang="en-GB" dirty="0"/>
              <a:t>Alphan Sahin (InterDigital)</a:t>
            </a:r>
          </a:p>
        </p:txBody>
      </p:sp>
      <p:sp>
        <p:nvSpPr>
          <p:cNvPr id="238" name="Rectangle 237"/>
          <p:cNvSpPr/>
          <p:nvPr/>
        </p:nvSpPr>
        <p:spPr bwMode="auto">
          <a:xfrm rot="5400000" flipV="1">
            <a:off x="3422520" y="4107420"/>
            <a:ext cx="656656" cy="24518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a:t>
            </a:r>
          </a:p>
        </p:txBody>
      </p:sp>
      <mc:AlternateContent xmlns:mc="http://schemas.openxmlformats.org/markup-compatibility/2006" xmlns:a14="http://schemas.microsoft.com/office/drawing/2010/main">
        <mc:Choice Requires="a14">
          <p:sp>
            <p:nvSpPr>
              <p:cNvPr id="239" name="Rectangle 238"/>
              <p:cNvSpPr/>
              <p:nvPr/>
            </p:nvSpPr>
            <p:spPr bwMode="auto">
              <a:xfrm rot="10800000" flipV="1">
                <a:off x="2584544" y="3901685"/>
                <a:ext cx="220524" cy="656656"/>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14:m>
                  <m:oMathPara xmlns:m="http://schemas.openxmlformats.org/officeDocument/2006/math">
                    <m:oMathParaPr>
                      <m:jc m:val="centerGroup"/>
                    </m:oMathParaPr>
                    <m:oMath xmlns:m="http://schemas.openxmlformats.org/officeDocument/2006/math">
                      <m:r>
                        <a:rPr kumimoji="0" lang="en-US" sz="140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cs typeface="Calibri" panose="020F0502020204030204" pitchFamily="34" charset="0"/>
                        </a:rPr>
                        <m:t>↑</m:t>
                      </m:r>
                    </m:oMath>
                  </m:oMathPara>
                </a14:m>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mc:Choice>
        <mc:Fallback xmlns="">
          <p:sp>
            <p:nvSpPr>
              <p:cNvPr id="239" name="Rectangle 238"/>
              <p:cNvSpPr>
                <a:spLocks noRot="1" noChangeAspect="1" noMove="1" noResize="1" noEditPoints="1" noAdjustHandles="1" noChangeArrowheads="1" noChangeShapeType="1" noTextEdit="1"/>
              </p:cNvSpPr>
              <p:nvPr/>
            </p:nvSpPr>
            <p:spPr bwMode="auto">
              <a:xfrm rot="10800000" flipV="1">
                <a:off x="2584544" y="3901685"/>
                <a:ext cx="220524" cy="656656"/>
              </a:xfrm>
              <a:prstGeom prst="rect">
                <a:avLst/>
              </a:prstGeom>
              <a:blipFill>
                <a:blip r:embed="rId3"/>
                <a:stretch>
                  <a:fillRect l="-23684" r="-10526"/>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0" name="Rectangle 239"/>
              <p:cNvSpPr/>
              <p:nvPr/>
            </p:nvSpPr>
            <p:spPr bwMode="auto">
              <a:xfrm rot="10800000" flipV="1">
                <a:off x="3292518" y="3903271"/>
                <a:ext cx="239544" cy="654655"/>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14:m>
                  <m:oMathPara xmlns:m="http://schemas.openxmlformats.org/officeDocument/2006/math">
                    <m:oMathParaPr>
                      <m:jc m:val="centerGroup"/>
                    </m:oMathParaPr>
                    <m:oMath xmlns:m="http://schemas.openxmlformats.org/officeDocument/2006/math">
                      <m:r>
                        <a:rPr kumimoji="0" lang="en-US" sz="140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cs typeface="Calibri" panose="020F0502020204030204" pitchFamily="34" charset="0"/>
                        </a:rPr>
                        <m:t>↓</m:t>
                      </m:r>
                    </m:oMath>
                  </m:oMathPara>
                </a14:m>
                <a:endParaRPr kumimoji="0" lang="en-US" sz="1400" i="0" u="none" strike="noStrike" cap="none" normalizeH="0" baseline="0" dirty="0">
                  <a:ln>
                    <a:noFill/>
                  </a:ln>
                  <a:solidFill>
                    <a:schemeClr val="tx1"/>
                  </a:solidFill>
                  <a:effectLst/>
                  <a:latin typeface="Calibri" panose="020F0502020204030204" pitchFamily="34" charset="0"/>
                  <a:ea typeface="Cambria Math" panose="02040503050406030204" pitchFamily="18"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a:t>
                </a:r>
              </a:p>
            </p:txBody>
          </p:sp>
        </mc:Choice>
        <mc:Fallback xmlns="">
          <p:sp>
            <p:nvSpPr>
              <p:cNvPr id="240" name="Rectangle 239"/>
              <p:cNvSpPr>
                <a:spLocks noRot="1" noChangeAspect="1" noMove="1" noResize="1" noEditPoints="1" noAdjustHandles="1" noChangeArrowheads="1" noChangeShapeType="1" noTextEdit="1"/>
              </p:cNvSpPr>
              <p:nvPr/>
            </p:nvSpPr>
            <p:spPr bwMode="auto">
              <a:xfrm rot="10800000" flipV="1">
                <a:off x="3292518" y="3903271"/>
                <a:ext cx="239544" cy="654655"/>
              </a:xfrm>
              <a:prstGeom prst="rect">
                <a:avLst/>
              </a:prstGeom>
              <a:blipFill>
                <a:blip r:embed="rId4"/>
                <a:stretch>
                  <a:fillRect l="-4878" r="-19512"/>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p:sp>
        <p:nvSpPr>
          <p:cNvPr id="241" name="Rectangle 240"/>
          <p:cNvSpPr/>
          <p:nvPr/>
        </p:nvSpPr>
        <p:spPr bwMode="auto">
          <a:xfrm rot="10800000" flipV="1">
            <a:off x="2907334" y="3901684"/>
            <a:ext cx="278686" cy="656656"/>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algn="ctr"/>
            <a:r>
              <a:rPr lang="en-US" sz="1400" dirty="0">
                <a:solidFill>
                  <a:schemeClr val="tx1"/>
                </a:solidFill>
                <a:latin typeface="Calibri" panose="020F0502020204030204" pitchFamily="34" charset="0"/>
                <a:cs typeface="Calibri" panose="020F0502020204030204" pitchFamily="34" charset="0"/>
              </a:rPr>
              <a:t>Filter</a:t>
            </a:r>
          </a:p>
        </p:txBody>
      </p:sp>
      <p:cxnSp>
        <p:nvCxnSpPr>
          <p:cNvPr id="196" name="Straight Arrow Connector 195"/>
          <p:cNvCxnSpPr>
            <a:stCxn id="273" idx="0"/>
            <a:endCxn id="238" idx="2"/>
          </p:cNvCxnSpPr>
          <p:nvPr/>
        </p:nvCxnSpPr>
        <p:spPr bwMode="auto">
          <a:xfrm flipH="1">
            <a:off x="3873440" y="4229523"/>
            <a:ext cx="102826" cy="489"/>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203" name="Straight Arrow Connector 202"/>
          <p:cNvCxnSpPr>
            <a:stCxn id="238" idx="0"/>
            <a:endCxn id="240" idx="1"/>
          </p:cNvCxnSpPr>
          <p:nvPr/>
        </p:nvCxnSpPr>
        <p:spPr bwMode="auto">
          <a:xfrm flipH="1">
            <a:off x="3532062" y="4230012"/>
            <a:ext cx="96195" cy="58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05" name="Straight Arrow Connector 204"/>
          <p:cNvCxnSpPr>
            <a:stCxn id="240" idx="3"/>
            <a:endCxn id="241" idx="1"/>
          </p:cNvCxnSpPr>
          <p:nvPr/>
        </p:nvCxnSpPr>
        <p:spPr bwMode="auto">
          <a:xfrm flipH="1" flipV="1">
            <a:off x="3186020" y="4230012"/>
            <a:ext cx="106498" cy="58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06" name="Straight Arrow Connector 205"/>
          <p:cNvCxnSpPr>
            <a:stCxn id="241" idx="3"/>
            <a:endCxn id="239" idx="1"/>
          </p:cNvCxnSpPr>
          <p:nvPr/>
        </p:nvCxnSpPr>
        <p:spPr bwMode="auto">
          <a:xfrm flipH="1">
            <a:off x="2805068" y="4230012"/>
            <a:ext cx="102266"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272" name="Rectangle 271"/>
          <p:cNvSpPr/>
          <p:nvPr/>
        </p:nvSpPr>
        <p:spPr bwMode="auto">
          <a:xfrm rot="5400000" flipV="1">
            <a:off x="4403359" y="4093868"/>
            <a:ext cx="648405" cy="27971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EQ</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273" name="Rectangle 272"/>
          <p:cNvSpPr/>
          <p:nvPr/>
        </p:nvSpPr>
        <p:spPr bwMode="auto">
          <a:xfrm rot="5400000" flipV="1">
            <a:off x="3900980" y="3976404"/>
            <a:ext cx="656809" cy="506237"/>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(512)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274" name="Rectangle 273"/>
          <p:cNvSpPr/>
          <p:nvPr/>
        </p:nvSpPr>
        <p:spPr bwMode="auto">
          <a:xfrm rot="5400000" flipV="1">
            <a:off x="4893549" y="3980799"/>
            <a:ext cx="650584"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(512)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278" name="Straight Arrow Connector 277"/>
          <p:cNvCxnSpPr/>
          <p:nvPr/>
        </p:nvCxnSpPr>
        <p:spPr bwMode="auto">
          <a:xfrm>
            <a:off x="5480145" y="4031382"/>
            <a:ext cx="19855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79" name="TextBox 278"/>
          <p:cNvSpPr txBox="1"/>
          <p:nvPr/>
        </p:nvSpPr>
        <p:spPr>
          <a:xfrm>
            <a:off x="5607262" y="3858460"/>
            <a:ext cx="586760" cy="307777"/>
          </a:xfrm>
          <a:prstGeom prst="rect">
            <a:avLst/>
          </a:prstGeom>
          <a:noFill/>
        </p:spPr>
        <p:txBody>
          <a:bodyPr wrap="square" rtlCol="0">
            <a:spAutoFit/>
          </a:bodyPr>
          <a:lstStyle/>
          <a:p>
            <a:r>
              <a:rPr lang="en-US" sz="1400" dirty="0">
                <a:solidFill>
                  <a:schemeClr val="tx1"/>
                </a:solidFill>
                <a:latin typeface="Calibri" panose="020F0502020204030204" pitchFamily="34" charset="0"/>
                <a:cs typeface="Calibri" panose="020F0502020204030204" pitchFamily="34" charset="0"/>
              </a:rPr>
              <a:t>Data</a:t>
            </a:r>
          </a:p>
        </p:txBody>
      </p:sp>
      <p:cxnSp>
        <p:nvCxnSpPr>
          <p:cNvPr id="280" name="Straight Connector 279"/>
          <p:cNvCxnSpPr/>
          <p:nvPr/>
        </p:nvCxnSpPr>
        <p:spPr bwMode="auto">
          <a:xfrm rot="20700000">
            <a:off x="5558659" y="3958662"/>
            <a:ext cx="0" cy="15694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81" name="TextBox 280"/>
          <p:cNvSpPr txBox="1"/>
          <p:nvPr/>
        </p:nvSpPr>
        <p:spPr>
          <a:xfrm>
            <a:off x="5425905" y="4049682"/>
            <a:ext cx="453970" cy="307777"/>
          </a:xfrm>
          <a:prstGeom prst="rect">
            <a:avLst/>
          </a:prstGeom>
          <a:noFill/>
        </p:spPr>
        <p:txBody>
          <a:bodyPr wrap="none" rtlCol="0">
            <a:spAutoFit/>
          </a:bodyPr>
          <a:lstStyle/>
          <a:p>
            <a:r>
              <a:rPr lang="en-US" sz="1400" dirty="0">
                <a:solidFill>
                  <a:schemeClr val="tx1"/>
                </a:solidFill>
              </a:rPr>
              <a:t>448</a:t>
            </a:r>
          </a:p>
        </p:txBody>
      </p:sp>
      <p:cxnSp>
        <p:nvCxnSpPr>
          <p:cNvPr id="284" name="Straight Arrow Connector 283"/>
          <p:cNvCxnSpPr/>
          <p:nvPr/>
        </p:nvCxnSpPr>
        <p:spPr bwMode="auto">
          <a:xfrm>
            <a:off x="5480479" y="4440376"/>
            <a:ext cx="19855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85" name="Straight Connector 284"/>
          <p:cNvCxnSpPr/>
          <p:nvPr/>
        </p:nvCxnSpPr>
        <p:spPr bwMode="auto">
          <a:xfrm rot="20700000">
            <a:off x="5557465" y="4375031"/>
            <a:ext cx="0" cy="15694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86" name="TextBox 285"/>
          <p:cNvSpPr txBox="1"/>
          <p:nvPr/>
        </p:nvSpPr>
        <p:spPr>
          <a:xfrm>
            <a:off x="5505451" y="4399887"/>
            <a:ext cx="364202" cy="307777"/>
          </a:xfrm>
          <a:prstGeom prst="rect">
            <a:avLst/>
          </a:prstGeom>
          <a:noFill/>
        </p:spPr>
        <p:txBody>
          <a:bodyPr wrap="none" rtlCol="0">
            <a:spAutoFit/>
          </a:bodyPr>
          <a:lstStyle/>
          <a:p>
            <a:r>
              <a:rPr lang="en-US" sz="1400" dirty="0">
                <a:solidFill>
                  <a:schemeClr val="tx1"/>
                </a:solidFill>
              </a:rPr>
              <a:t>64</a:t>
            </a:r>
          </a:p>
        </p:txBody>
      </p:sp>
      <p:sp>
        <p:nvSpPr>
          <p:cNvPr id="287" name="TextBox 286"/>
          <p:cNvSpPr txBox="1"/>
          <p:nvPr/>
        </p:nvSpPr>
        <p:spPr>
          <a:xfrm>
            <a:off x="5595660" y="4255841"/>
            <a:ext cx="860434" cy="307777"/>
          </a:xfrm>
          <a:prstGeom prst="rect">
            <a:avLst/>
          </a:prstGeom>
          <a:noFill/>
        </p:spPr>
        <p:txBody>
          <a:bodyPr wrap="square" rtlCol="0">
            <a:spAutoFit/>
          </a:bodyPr>
          <a:lstStyle/>
          <a:p>
            <a:r>
              <a:rPr lang="en-US" sz="1400" dirty="0">
                <a:solidFill>
                  <a:schemeClr val="tx1"/>
                </a:solidFill>
                <a:latin typeface="Calibri" panose="020F0502020204030204" pitchFamily="34" charset="0"/>
                <a:cs typeface="Calibri" panose="020F0502020204030204" pitchFamily="34" charset="0"/>
              </a:rPr>
              <a:t>GI</a:t>
            </a:r>
          </a:p>
        </p:txBody>
      </p:sp>
      <p:cxnSp>
        <p:nvCxnSpPr>
          <p:cNvPr id="288" name="Straight Arrow Connector 287"/>
          <p:cNvCxnSpPr>
            <a:endCxn id="273" idx="2"/>
          </p:cNvCxnSpPr>
          <p:nvPr/>
        </p:nvCxnSpPr>
        <p:spPr bwMode="auto">
          <a:xfrm flipH="1">
            <a:off x="4482503" y="4225432"/>
            <a:ext cx="105203" cy="4091"/>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290" name="Straight Arrow Connector 289"/>
          <p:cNvCxnSpPr>
            <a:stCxn id="274" idx="0"/>
            <a:endCxn id="272" idx="2"/>
          </p:cNvCxnSpPr>
          <p:nvPr/>
        </p:nvCxnSpPr>
        <p:spPr bwMode="auto">
          <a:xfrm flipH="1" flipV="1">
            <a:off x="4867418" y="4233725"/>
            <a:ext cx="98304" cy="193"/>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305" name="Isosceles Triangle 304"/>
          <p:cNvSpPr/>
          <p:nvPr/>
        </p:nvSpPr>
        <p:spPr bwMode="auto">
          <a:xfrm rot="10800000">
            <a:off x="2100463" y="4048425"/>
            <a:ext cx="9776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latin typeface="Calibri" panose="020F0502020204030204" pitchFamily="34" charset="0"/>
              <a:cs typeface="Calibri" panose="020F0502020204030204" pitchFamily="34" charset="0"/>
            </a:endParaRPr>
          </a:p>
        </p:txBody>
      </p:sp>
      <p:cxnSp>
        <p:nvCxnSpPr>
          <p:cNvPr id="306" name="Elbow Connector 305"/>
          <p:cNvCxnSpPr>
            <a:stCxn id="239" idx="3"/>
            <a:endCxn id="305" idx="0"/>
          </p:cNvCxnSpPr>
          <p:nvPr/>
        </p:nvCxnSpPr>
        <p:spPr bwMode="auto">
          <a:xfrm rot="10800000">
            <a:off x="2149344" y="4120319"/>
            <a:ext cx="435201" cy="109695"/>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sp>
        <p:nvSpPr>
          <p:cNvPr id="289" name="Rectangle 288"/>
          <p:cNvSpPr/>
          <p:nvPr/>
        </p:nvSpPr>
        <p:spPr bwMode="auto">
          <a:xfrm rot="5400000" flipV="1">
            <a:off x="6543316" y="5214303"/>
            <a:ext cx="661941" cy="506237"/>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(768)</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295" name="Straight Connector 294"/>
          <p:cNvCxnSpPr>
            <a:endCxn id="289" idx="0"/>
          </p:cNvCxnSpPr>
          <p:nvPr/>
        </p:nvCxnSpPr>
        <p:spPr bwMode="auto">
          <a:xfrm>
            <a:off x="6435571" y="5467422"/>
            <a:ext cx="18559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28" name="Snip Same Side Corner Rectangle 327"/>
          <p:cNvSpPr/>
          <p:nvPr/>
        </p:nvSpPr>
        <p:spPr bwMode="auto">
          <a:xfrm rot="5400000">
            <a:off x="7368368" y="5076470"/>
            <a:ext cx="661941" cy="781903"/>
          </a:xfrm>
          <a:prstGeom prst="snip2SameRect">
            <a:avLst>
              <a:gd name="adj1" fmla="val 19614"/>
              <a:gd name="adj2" fmla="val 0"/>
            </a:avLst>
          </a:prstGeom>
          <a:solidFill>
            <a:srgbClr val="00B050"/>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Weighted Comb.</a:t>
            </a:r>
            <a:endParaRPr kumimoji="0" lang="en-US" sz="1100" b="0" i="0" u="none" strike="noStrike" cap="none" normalizeH="0" baseline="0" dirty="0">
              <a:ln>
                <a:noFill/>
              </a:ln>
              <a:solidFill>
                <a:schemeClr val="tx1"/>
              </a:solidFill>
              <a:effectLst/>
            </a:endParaRPr>
          </a:p>
        </p:txBody>
      </p:sp>
      <p:cxnSp>
        <p:nvCxnSpPr>
          <p:cNvPr id="329" name="Straight Connector 328"/>
          <p:cNvCxnSpPr>
            <a:stCxn id="289" idx="2"/>
            <a:endCxn id="328" idx="1"/>
          </p:cNvCxnSpPr>
          <p:nvPr/>
        </p:nvCxnSpPr>
        <p:spPr bwMode="auto">
          <a:xfrm>
            <a:off x="7127405" y="5467422"/>
            <a:ext cx="180982"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0" name="Straight Connector 329"/>
          <p:cNvCxnSpPr/>
          <p:nvPr/>
        </p:nvCxnSpPr>
        <p:spPr bwMode="auto">
          <a:xfrm flipV="1">
            <a:off x="8097386" y="5467422"/>
            <a:ext cx="188280" cy="411"/>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331" name="TextBox 330"/>
              <p:cNvSpPr txBox="1"/>
              <p:nvPr/>
            </p:nvSpPr>
            <p:spPr>
              <a:xfrm>
                <a:off x="5774147" y="5088539"/>
                <a:ext cx="696023" cy="7078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4000" i="1" smtClean="0">
                          <a:solidFill>
                            <a:schemeClr val="tx1"/>
                          </a:solidFill>
                          <a:latin typeface="Cambria Math" panose="02040503050406030204" pitchFamily="18" charset="0"/>
                          <a:ea typeface="Cambria Math" panose="02040503050406030204" pitchFamily="18" charset="0"/>
                        </a:rPr>
                        <m:t>≡</m:t>
                      </m:r>
                    </m:oMath>
                  </m:oMathPara>
                </a14:m>
                <a:endParaRPr lang="en-US" sz="4000" dirty="0">
                  <a:solidFill>
                    <a:schemeClr val="tx1"/>
                  </a:solidFill>
                </a:endParaRPr>
              </a:p>
            </p:txBody>
          </p:sp>
        </mc:Choice>
        <mc:Fallback xmlns="">
          <p:sp>
            <p:nvSpPr>
              <p:cNvPr id="331" name="TextBox 330"/>
              <p:cNvSpPr txBox="1">
                <a:spLocks noRot="1" noChangeAspect="1" noMove="1" noResize="1" noEditPoints="1" noAdjustHandles="1" noChangeArrowheads="1" noChangeShapeType="1" noTextEdit="1"/>
              </p:cNvSpPr>
              <p:nvPr/>
            </p:nvSpPr>
            <p:spPr>
              <a:xfrm>
                <a:off x="5774147" y="5088539"/>
                <a:ext cx="696023" cy="707886"/>
              </a:xfrm>
              <a:prstGeom prst="rect">
                <a:avLst/>
              </a:prstGeom>
              <a:blipFill>
                <a:blip r:embed="rId5"/>
                <a:stretch>
                  <a:fillRect/>
                </a:stretch>
              </a:blipFill>
            </p:spPr>
            <p:txBody>
              <a:bodyPr/>
              <a:lstStyle/>
              <a:p>
                <a:r>
                  <a:rPr lang="en-US">
                    <a:noFill/>
                  </a:rPr>
                  <a:t> </a:t>
                </a:r>
              </a:p>
            </p:txBody>
          </p:sp>
        </mc:Fallback>
      </mc:AlternateContent>
      <p:sp>
        <p:nvSpPr>
          <p:cNvPr id="140" name="Rectangle 139"/>
          <p:cNvSpPr/>
          <p:nvPr/>
        </p:nvSpPr>
        <p:spPr bwMode="auto">
          <a:xfrm rot="5400000" flipV="1">
            <a:off x="1075762" y="5280103"/>
            <a:ext cx="661940" cy="475792"/>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(768)</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141" name="Rectangle 140"/>
              <p:cNvSpPr/>
              <p:nvPr/>
            </p:nvSpPr>
            <p:spPr bwMode="auto">
              <a:xfrm rot="5400000" flipV="1">
                <a:off x="2101246" y="5112070"/>
                <a:ext cx="659589" cy="809504"/>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a:t>
                </a:r>
                <a14:m>
                  <m:oMath xmlns:m="http://schemas.openxmlformats.org/officeDocument/2006/math">
                    <m:r>
                      <a:rPr lang="en-US" sz="1400" i="1" dirty="0" smtClean="0">
                        <a:solidFill>
                          <a:schemeClr val="tx1"/>
                        </a:solidFill>
                        <a:latin typeface="Cambria Math" panose="02040503050406030204" pitchFamily="18" charset="0"/>
                        <a:cs typeface="Calibri" panose="020F0502020204030204" pitchFamily="34" charset="0"/>
                      </a:rPr>
                      <m:t>512</m:t>
                    </m:r>
                    <m:r>
                      <a:rPr lang="en-US" sz="1400" b="0" i="1" dirty="0" smtClean="0">
                        <a:solidFill>
                          <a:schemeClr val="tx1"/>
                        </a:solidFill>
                        <a:latin typeface="Cambria Math" panose="02040503050406030204" pitchFamily="18" charset="0"/>
                        <a:cs typeface="Calibri" panose="020F0502020204030204" pitchFamily="34" charset="0"/>
                      </a:rPr>
                      <m:t>×3</m:t>
                    </m:r>
                  </m:oMath>
                </a14:m>
                <a:r>
                  <a:rPr lang="en-US" sz="1400" dirty="0">
                    <a:solidFill>
                      <a:schemeClr val="tx1"/>
                    </a:solidFill>
                    <a:latin typeface="Calibri" panose="020F0502020204030204" pitchFamily="34" charset="0"/>
                    <a:cs typeface="Calibri" panose="020F0502020204030204" pitchFamily="34" charset="0"/>
                  </a:rPr>
                  <a:t>)</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mc:Choice>
        <mc:Fallback xmlns="">
          <p:sp>
            <p:nvSpPr>
              <p:cNvPr id="141" name="Rectangle 140"/>
              <p:cNvSpPr>
                <a:spLocks noRot="1" noChangeAspect="1" noMove="1" noResize="1" noEditPoints="1" noAdjustHandles="1" noChangeArrowheads="1" noChangeShapeType="1" noTextEdit="1"/>
              </p:cNvSpPr>
              <p:nvPr/>
            </p:nvSpPr>
            <p:spPr bwMode="auto">
              <a:xfrm rot="5400000" flipV="1">
                <a:off x="2101246" y="5112070"/>
                <a:ext cx="659589" cy="809504"/>
              </a:xfrm>
              <a:prstGeom prst="rect">
                <a:avLst/>
              </a:prstGeom>
              <a:blipFill>
                <a:blip r:embed="rId6"/>
                <a:stretch>
                  <a:fillRect l="-5926" r="-6667"/>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p:cxnSp>
        <p:nvCxnSpPr>
          <p:cNvPr id="15" name="Straight Arrow Connector 14"/>
          <p:cNvCxnSpPr/>
          <p:nvPr/>
        </p:nvCxnSpPr>
        <p:spPr bwMode="auto">
          <a:xfrm>
            <a:off x="1826567" y="5714747"/>
            <a:ext cx="20456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4" name="Straight Arrow Connector 143"/>
          <p:cNvCxnSpPr/>
          <p:nvPr/>
        </p:nvCxnSpPr>
        <p:spPr bwMode="auto">
          <a:xfrm>
            <a:off x="1826567" y="5317849"/>
            <a:ext cx="19111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7" name="Straight Arrow Connector 146"/>
          <p:cNvCxnSpPr/>
          <p:nvPr/>
        </p:nvCxnSpPr>
        <p:spPr bwMode="auto">
          <a:xfrm>
            <a:off x="1644040" y="5520563"/>
            <a:ext cx="191114"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1826567" y="5317849"/>
            <a:ext cx="0" cy="396898"/>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150" name="Rectangle 149"/>
              <p:cNvSpPr/>
              <p:nvPr/>
            </p:nvSpPr>
            <p:spPr bwMode="auto">
              <a:xfrm rot="5400000" flipV="1">
                <a:off x="3031765" y="5112072"/>
                <a:ext cx="659592" cy="809504"/>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a:t>
                </a:r>
                <a14:m>
                  <m:oMath xmlns:m="http://schemas.openxmlformats.org/officeDocument/2006/math">
                    <m:r>
                      <a:rPr lang="en-US" sz="1400" i="1" dirty="0" smtClean="0">
                        <a:solidFill>
                          <a:schemeClr val="tx1"/>
                        </a:solidFill>
                        <a:latin typeface="Cambria Math" panose="02040503050406030204" pitchFamily="18" charset="0"/>
                        <a:cs typeface="Calibri" panose="020F0502020204030204" pitchFamily="34" charset="0"/>
                      </a:rPr>
                      <m:t>512</m:t>
                    </m:r>
                    <m:r>
                      <a:rPr lang="en-US" sz="1400" b="0" i="1" dirty="0" smtClean="0">
                        <a:solidFill>
                          <a:schemeClr val="tx1"/>
                        </a:solidFill>
                        <a:latin typeface="Cambria Math" panose="02040503050406030204" pitchFamily="18" charset="0"/>
                        <a:cs typeface="Calibri" panose="020F0502020204030204" pitchFamily="34" charset="0"/>
                      </a:rPr>
                      <m:t>×3</m:t>
                    </m:r>
                  </m:oMath>
                </a14:m>
                <a:r>
                  <a:rPr lang="en-US" sz="1400" dirty="0">
                    <a:solidFill>
                      <a:schemeClr val="tx1"/>
                    </a:solidFill>
                    <a:latin typeface="Calibri" panose="020F0502020204030204" pitchFamily="34" charset="0"/>
                    <a:cs typeface="Calibri" panose="020F0502020204030204" pitchFamily="34" charset="0"/>
                  </a:rPr>
                  <a:t>)</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mc:Choice>
        <mc:Fallback xmlns="">
          <p:sp>
            <p:nvSpPr>
              <p:cNvPr id="150" name="Rectangle 149"/>
              <p:cNvSpPr>
                <a:spLocks noRot="1" noChangeAspect="1" noMove="1" noResize="1" noEditPoints="1" noAdjustHandles="1" noChangeArrowheads="1" noChangeShapeType="1" noTextEdit="1"/>
              </p:cNvSpPr>
              <p:nvPr/>
            </p:nvSpPr>
            <p:spPr bwMode="auto">
              <a:xfrm rot="5400000" flipV="1">
                <a:off x="3031765" y="5112072"/>
                <a:ext cx="659592" cy="809504"/>
              </a:xfrm>
              <a:prstGeom prst="rect">
                <a:avLst/>
              </a:prstGeom>
              <a:blipFill>
                <a:blip r:embed="rId7"/>
                <a:stretch>
                  <a:fillRect l="-5926" r="-6667"/>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p:sp>
        <p:nvSpPr>
          <p:cNvPr id="151" name="Rectangle 150"/>
          <p:cNvSpPr/>
          <p:nvPr/>
        </p:nvSpPr>
        <p:spPr bwMode="auto">
          <a:xfrm rot="5400000" flipV="1">
            <a:off x="4436771" y="5235664"/>
            <a:ext cx="422033" cy="47579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(512)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158" name="Straight Arrow Connector 157"/>
          <p:cNvCxnSpPr/>
          <p:nvPr/>
        </p:nvCxnSpPr>
        <p:spPr bwMode="auto">
          <a:xfrm>
            <a:off x="3771549" y="5473562"/>
            <a:ext cx="12168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9" name="Straight Arrow Connector 158"/>
          <p:cNvCxnSpPr/>
          <p:nvPr/>
        </p:nvCxnSpPr>
        <p:spPr bwMode="auto">
          <a:xfrm>
            <a:off x="3765916" y="5212955"/>
            <a:ext cx="11866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1" name="Straight Arrow Connector 160"/>
          <p:cNvCxnSpPr/>
          <p:nvPr/>
        </p:nvCxnSpPr>
        <p:spPr bwMode="auto">
          <a:xfrm>
            <a:off x="3767980" y="5788488"/>
            <a:ext cx="12168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6" name="Flowchart: Summing Junction 225"/>
          <p:cNvSpPr/>
          <p:nvPr/>
        </p:nvSpPr>
        <p:spPr bwMode="auto">
          <a:xfrm>
            <a:off x="3881722" y="5140933"/>
            <a:ext cx="143825" cy="149785"/>
          </a:xfrm>
          <a:prstGeom prst="flowChartSummingJunction">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2" name="Flowchart: Summing Junction 161"/>
          <p:cNvSpPr/>
          <p:nvPr/>
        </p:nvSpPr>
        <p:spPr bwMode="auto">
          <a:xfrm>
            <a:off x="3887728" y="5398669"/>
            <a:ext cx="143825" cy="149785"/>
          </a:xfrm>
          <a:prstGeom prst="flowChartSummingJunction">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3" name="Flowchart: Summing Junction 162"/>
          <p:cNvSpPr/>
          <p:nvPr/>
        </p:nvSpPr>
        <p:spPr bwMode="auto">
          <a:xfrm>
            <a:off x="3878191" y="5714747"/>
            <a:ext cx="143825" cy="149785"/>
          </a:xfrm>
          <a:prstGeom prst="flowChartSummingJunction">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64" name="Straight Arrow Connector 163"/>
          <p:cNvCxnSpPr/>
          <p:nvPr/>
        </p:nvCxnSpPr>
        <p:spPr bwMode="auto">
          <a:xfrm>
            <a:off x="4031553" y="5473562"/>
            <a:ext cx="12168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3" name="Straight Arrow Connector 172"/>
          <p:cNvCxnSpPr>
            <a:stCxn id="163" idx="6"/>
            <a:endCxn id="229" idx="4"/>
          </p:cNvCxnSpPr>
          <p:nvPr/>
        </p:nvCxnSpPr>
        <p:spPr bwMode="auto">
          <a:xfrm flipV="1">
            <a:off x="4022016" y="5548454"/>
            <a:ext cx="200384" cy="2411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4" name="Straight Arrow Connector 173"/>
          <p:cNvCxnSpPr>
            <a:stCxn id="226" idx="6"/>
            <a:endCxn id="229" idx="0"/>
          </p:cNvCxnSpPr>
          <p:nvPr/>
        </p:nvCxnSpPr>
        <p:spPr bwMode="auto">
          <a:xfrm>
            <a:off x="4025547" y="5215826"/>
            <a:ext cx="196853" cy="1828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9" name="Flowchart: Or 228"/>
          <p:cNvSpPr/>
          <p:nvPr/>
        </p:nvSpPr>
        <p:spPr bwMode="auto">
          <a:xfrm>
            <a:off x="4153241" y="5398669"/>
            <a:ext cx="138317" cy="149785"/>
          </a:xfrm>
          <a:prstGeom prst="flowChartOr">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77" name="Straight Arrow Connector 176"/>
          <p:cNvCxnSpPr>
            <a:stCxn id="229" idx="6"/>
            <a:endCxn id="151" idx="0"/>
          </p:cNvCxnSpPr>
          <p:nvPr/>
        </p:nvCxnSpPr>
        <p:spPr bwMode="auto">
          <a:xfrm flipV="1">
            <a:off x="4291558" y="5473561"/>
            <a:ext cx="11833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46" name="Straight Arrow Connector 245"/>
          <p:cNvCxnSpPr/>
          <p:nvPr/>
        </p:nvCxnSpPr>
        <p:spPr bwMode="auto">
          <a:xfrm flipV="1">
            <a:off x="3956549" y="5292473"/>
            <a:ext cx="0" cy="6723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3" name="Straight Arrow Connector 182"/>
          <p:cNvCxnSpPr/>
          <p:nvPr/>
        </p:nvCxnSpPr>
        <p:spPr bwMode="auto">
          <a:xfrm flipV="1">
            <a:off x="3949049" y="5550209"/>
            <a:ext cx="0" cy="83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5" name="Straight Arrow Connector 184"/>
          <p:cNvCxnSpPr/>
          <p:nvPr/>
        </p:nvCxnSpPr>
        <p:spPr bwMode="auto">
          <a:xfrm rot="10800000" flipH="1">
            <a:off x="3948590" y="5846617"/>
            <a:ext cx="2968" cy="1388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49" name="TextBox 248"/>
          <p:cNvSpPr txBox="1"/>
          <p:nvPr/>
        </p:nvSpPr>
        <p:spPr>
          <a:xfrm>
            <a:off x="3292517" y="5935103"/>
            <a:ext cx="1458792" cy="246221"/>
          </a:xfrm>
          <a:prstGeom prst="rect">
            <a:avLst/>
          </a:prstGeom>
          <a:noFill/>
        </p:spPr>
        <p:txBody>
          <a:bodyPr wrap="square" rtlCol="0">
            <a:spAutoFit/>
          </a:bodyPr>
          <a:lstStyle/>
          <a:p>
            <a:pPr algn="ctr"/>
            <a:r>
              <a:rPr lang="en-US" sz="1000" dirty="0">
                <a:solidFill>
                  <a:schemeClr val="tx1"/>
                </a:solidFill>
              </a:rPr>
              <a:t>Filter </a:t>
            </a:r>
            <a:r>
              <a:rPr lang="en-US" sz="1000" dirty="0" err="1">
                <a:solidFill>
                  <a:schemeClr val="tx1"/>
                </a:solidFill>
              </a:rPr>
              <a:t>coef</a:t>
            </a:r>
            <a:r>
              <a:rPr lang="en-US" sz="1000" dirty="0">
                <a:solidFill>
                  <a:schemeClr val="tx1"/>
                </a:solidFill>
              </a:rPr>
              <a:t>.</a:t>
            </a:r>
          </a:p>
        </p:txBody>
      </p:sp>
      <p:cxnSp>
        <p:nvCxnSpPr>
          <p:cNvPr id="257" name="Straight Arrow Connector 256"/>
          <p:cNvCxnSpPr/>
          <p:nvPr/>
        </p:nvCxnSpPr>
        <p:spPr bwMode="auto">
          <a:xfrm>
            <a:off x="2832049" y="5516823"/>
            <a:ext cx="12476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8" name="Straight Connector 257"/>
          <p:cNvCxnSpPr/>
          <p:nvPr/>
        </p:nvCxnSpPr>
        <p:spPr bwMode="auto">
          <a:xfrm flipV="1">
            <a:off x="4881027" y="5471748"/>
            <a:ext cx="168515" cy="18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3" name="Rectangle 262"/>
          <p:cNvSpPr/>
          <p:nvPr/>
        </p:nvSpPr>
        <p:spPr bwMode="auto">
          <a:xfrm rot="5400000" flipV="1">
            <a:off x="5074856" y="5234097"/>
            <a:ext cx="425166" cy="47579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(512)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283" name="Straight Connector 282"/>
          <p:cNvCxnSpPr/>
          <p:nvPr/>
        </p:nvCxnSpPr>
        <p:spPr bwMode="auto">
          <a:xfrm flipV="1">
            <a:off x="5522930" y="5458255"/>
            <a:ext cx="168515" cy="18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7" name="Freeform 76"/>
          <p:cNvSpPr/>
          <p:nvPr/>
        </p:nvSpPr>
        <p:spPr bwMode="auto">
          <a:xfrm>
            <a:off x="2600078" y="5858954"/>
            <a:ext cx="563987" cy="133379"/>
          </a:xfrm>
          <a:custGeom>
            <a:avLst/>
            <a:gdLst>
              <a:gd name="connsiteX0" fmla="*/ 0 w 600075"/>
              <a:gd name="connsiteY0" fmla="*/ 0 h 133379"/>
              <a:gd name="connsiteX1" fmla="*/ 314325 w 600075"/>
              <a:gd name="connsiteY1" fmla="*/ 133350 h 133379"/>
              <a:gd name="connsiteX2" fmla="*/ 600075 w 600075"/>
              <a:gd name="connsiteY2" fmla="*/ 9525 h 133379"/>
            </a:gdLst>
            <a:ahLst/>
            <a:cxnLst>
              <a:cxn ang="0">
                <a:pos x="connsiteX0" y="connsiteY0"/>
              </a:cxn>
              <a:cxn ang="0">
                <a:pos x="connsiteX1" y="connsiteY1"/>
              </a:cxn>
              <a:cxn ang="0">
                <a:pos x="connsiteX2" y="connsiteY2"/>
              </a:cxn>
            </a:cxnLst>
            <a:rect l="l" t="t" r="r" b="b"/>
            <a:pathLst>
              <a:path w="600075" h="133379">
                <a:moveTo>
                  <a:pt x="0" y="0"/>
                </a:moveTo>
                <a:cubicBezTo>
                  <a:pt x="107156" y="65881"/>
                  <a:pt x="214313" y="131763"/>
                  <a:pt x="314325" y="133350"/>
                </a:cubicBezTo>
                <a:cubicBezTo>
                  <a:pt x="414337" y="134937"/>
                  <a:pt x="507206" y="72231"/>
                  <a:pt x="600075" y="9525"/>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33" name="Freeform 332"/>
          <p:cNvSpPr/>
          <p:nvPr/>
        </p:nvSpPr>
        <p:spPr bwMode="auto">
          <a:xfrm>
            <a:off x="4652809" y="5741437"/>
            <a:ext cx="563987" cy="133379"/>
          </a:xfrm>
          <a:custGeom>
            <a:avLst/>
            <a:gdLst>
              <a:gd name="connsiteX0" fmla="*/ 0 w 600075"/>
              <a:gd name="connsiteY0" fmla="*/ 0 h 133379"/>
              <a:gd name="connsiteX1" fmla="*/ 314325 w 600075"/>
              <a:gd name="connsiteY1" fmla="*/ 133350 h 133379"/>
              <a:gd name="connsiteX2" fmla="*/ 600075 w 600075"/>
              <a:gd name="connsiteY2" fmla="*/ 9525 h 133379"/>
            </a:gdLst>
            <a:ahLst/>
            <a:cxnLst>
              <a:cxn ang="0">
                <a:pos x="connsiteX0" y="connsiteY0"/>
              </a:cxn>
              <a:cxn ang="0">
                <a:pos x="connsiteX1" y="connsiteY1"/>
              </a:cxn>
              <a:cxn ang="0">
                <a:pos x="connsiteX2" y="connsiteY2"/>
              </a:cxn>
            </a:cxnLst>
            <a:rect l="l" t="t" r="r" b="b"/>
            <a:pathLst>
              <a:path w="600075" h="133379">
                <a:moveTo>
                  <a:pt x="0" y="0"/>
                </a:moveTo>
                <a:cubicBezTo>
                  <a:pt x="107156" y="65881"/>
                  <a:pt x="214313" y="131763"/>
                  <a:pt x="314325" y="133350"/>
                </a:cubicBezTo>
                <a:cubicBezTo>
                  <a:pt x="414337" y="134937"/>
                  <a:pt x="507206" y="72231"/>
                  <a:pt x="600075" y="9525"/>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1" i="0" u="none" strike="noStrike" cap="none" normalizeH="0" baseline="0" dirty="0">
              <a:ln>
                <a:noFill/>
              </a:ln>
              <a:solidFill>
                <a:schemeClr val="bg1"/>
              </a:solidFill>
              <a:effectLst/>
              <a:latin typeface="Times New Roman" pitchFamily="16" charset="0"/>
              <a:ea typeface="MS Gothic" charset="-128"/>
            </a:endParaRPr>
          </a:p>
        </p:txBody>
      </p:sp>
      <p:sp>
        <p:nvSpPr>
          <p:cNvPr id="334" name="TextBox 333"/>
          <p:cNvSpPr txBox="1"/>
          <p:nvPr/>
        </p:nvSpPr>
        <p:spPr>
          <a:xfrm>
            <a:off x="2217998" y="5938674"/>
            <a:ext cx="1370184" cy="261610"/>
          </a:xfrm>
          <a:prstGeom prst="rect">
            <a:avLst/>
          </a:prstGeom>
          <a:noFill/>
        </p:spPr>
        <p:txBody>
          <a:bodyPr wrap="square" rtlCol="0">
            <a:spAutoFit/>
          </a:bodyPr>
          <a:lstStyle/>
          <a:p>
            <a:pPr algn="ctr"/>
            <a:r>
              <a:rPr lang="en-US" sz="1100" dirty="0">
                <a:solidFill>
                  <a:schemeClr val="tx1"/>
                </a:solidFill>
              </a:rPr>
              <a:t>Cancels each other</a:t>
            </a:r>
          </a:p>
        </p:txBody>
      </p:sp>
      <p:cxnSp>
        <p:nvCxnSpPr>
          <p:cNvPr id="335" name="Straight Arrow Connector 334"/>
          <p:cNvCxnSpPr/>
          <p:nvPr/>
        </p:nvCxnSpPr>
        <p:spPr bwMode="auto">
          <a:xfrm rot="10800000" flipH="1">
            <a:off x="7696081" y="5796425"/>
            <a:ext cx="3158" cy="1388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36" name="TextBox 335"/>
          <p:cNvSpPr txBox="1"/>
          <p:nvPr/>
        </p:nvSpPr>
        <p:spPr>
          <a:xfrm>
            <a:off x="7497249" y="5884813"/>
            <a:ext cx="463588" cy="369332"/>
          </a:xfrm>
          <a:prstGeom prst="rect">
            <a:avLst/>
          </a:prstGeom>
          <a:noFill/>
        </p:spPr>
        <p:txBody>
          <a:bodyPr wrap="none" rtlCol="0">
            <a:spAutoFit/>
          </a:bodyPr>
          <a:lstStyle/>
          <a:p>
            <a:pPr algn="ctr"/>
            <a:r>
              <a:rPr lang="en-US" sz="900" dirty="0">
                <a:solidFill>
                  <a:schemeClr val="tx1"/>
                </a:solidFill>
              </a:rPr>
              <a:t>Filter </a:t>
            </a:r>
          </a:p>
          <a:p>
            <a:pPr algn="ctr"/>
            <a:r>
              <a:rPr lang="en-US" sz="900" dirty="0" err="1">
                <a:solidFill>
                  <a:schemeClr val="tx1"/>
                </a:solidFill>
              </a:rPr>
              <a:t>coef</a:t>
            </a:r>
            <a:r>
              <a:rPr lang="en-US" sz="900" dirty="0">
                <a:solidFill>
                  <a:schemeClr val="tx1"/>
                </a:solidFill>
              </a:rPr>
              <a:t>.</a:t>
            </a:r>
          </a:p>
        </p:txBody>
      </p:sp>
      <p:sp>
        <p:nvSpPr>
          <p:cNvPr id="103" name="Left Brace 102"/>
          <p:cNvSpPr/>
          <p:nvPr/>
        </p:nvSpPr>
        <p:spPr bwMode="auto">
          <a:xfrm rot="5400000">
            <a:off x="1916117" y="4120346"/>
            <a:ext cx="184077" cy="1647784"/>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37" name="Left Brace 336"/>
          <p:cNvSpPr/>
          <p:nvPr/>
        </p:nvSpPr>
        <p:spPr bwMode="auto">
          <a:xfrm rot="5400000">
            <a:off x="4148690" y="3653431"/>
            <a:ext cx="196582" cy="2580345"/>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45" name="Left Brace 344"/>
          <p:cNvSpPr/>
          <p:nvPr/>
        </p:nvSpPr>
        <p:spPr bwMode="auto">
          <a:xfrm rot="16200000">
            <a:off x="2604055" y="4458971"/>
            <a:ext cx="184077" cy="27191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46" name="Left Brace 345"/>
          <p:cNvSpPr/>
          <p:nvPr/>
        </p:nvSpPr>
        <p:spPr bwMode="auto">
          <a:xfrm rot="16200000">
            <a:off x="3609483" y="3783692"/>
            <a:ext cx="192639" cy="163102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48" name="Straight Connector 347"/>
          <p:cNvCxnSpPr>
            <a:stCxn id="345" idx="1"/>
            <a:endCxn id="103" idx="1"/>
          </p:cNvCxnSpPr>
          <p:nvPr/>
        </p:nvCxnSpPr>
        <p:spPr bwMode="auto">
          <a:xfrm flipH="1">
            <a:off x="2008156" y="4686966"/>
            <a:ext cx="687938" cy="16523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9" name="Straight Connector 348"/>
          <p:cNvCxnSpPr>
            <a:stCxn id="346" idx="1"/>
            <a:endCxn id="337" idx="1"/>
          </p:cNvCxnSpPr>
          <p:nvPr/>
        </p:nvCxnSpPr>
        <p:spPr bwMode="auto">
          <a:xfrm>
            <a:off x="3705803" y="4695526"/>
            <a:ext cx="541178" cy="1497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52" name="Isosceles Triangle 351"/>
          <p:cNvSpPr/>
          <p:nvPr/>
        </p:nvSpPr>
        <p:spPr bwMode="auto">
          <a:xfrm rot="10800000">
            <a:off x="775432" y="5349231"/>
            <a:ext cx="9776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latin typeface="Calibri" panose="020F0502020204030204" pitchFamily="34" charset="0"/>
              <a:cs typeface="Calibri" panose="020F0502020204030204" pitchFamily="34" charset="0"/>
            </a:endParaRPr>
          </a:p>
        </p:txBody>
      </p:sp>
      <p:cxnSp>
        <p:nvCxnSpPr>
          <p:cNvPr id="353" name="Elbow Connector 352"/>
          <p:cNvCxnSpPr>
            <a:stCxn id="140" idx="0"/>
            <a:endCxn id="352" idx="0"/>
          </p:cNvCxnSpPr>
          <p:nvPr/>
        </p:nvCxnSpPr>
        <p:spPr bwMode="auto">
          <a:xfrm rot="10800000">
            <a:off x="824312" y="5421125"/>
            <a:ext cx="344524" cy="96875"/>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55" name="Straight Connector 354"/>
          <p:cNvCxnSpPr/>
          <p:nvPr/>
        </p:nvCxnSpPr>
        <p:spPr bwMode="auto">
          <a:xfrm rot="20700000">
            <a:off x="8196907" y="5376402"/>
            <a:ext cx="0" cy="15694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56" name="TextBox 355"/>
          <p:cNvSpPr txBox="1"/>
          <p:nvPr/>
        </p:nvSpPr>
        <p:spPr>
          <a:xfrm>
            <a:off x="8064153" y="5467422"/>
            <a:ext cx="453970" cy="307777"/>
          </a:xfrm>
          <a:prstGeom prst="rect">
            <a:avLst/>
          </a:prstGeom>
          <a:noFill/>
        </p:spPr>
        <p:txBody>
          <a:bodyPr wrap="none" rtlCol="0">
            <a:spAutoFit/>
          </a:bodyPr>
          <a:lstStyle/>
          <a:p>
            <a:r>
              <a:rPr lang="en-US" sz="1400" dirty="0">
                <a:solidFill>
                  <a:schemeClr val="tx1"/>
                </a:solidFill>
              </a:rPr>
              <a:t>512</a:t>
            </a:r>
          </a:p>
        </p:txBody>
      </p:sp>
      <p:sp>
        <p:nvSpPr>
          <p:cNvPr id="358" name="Left Brace 357"/>
          <p:cNvSpPr/>
          <p:nvPr/>
        </p:nvSpPr>
        <p:spPr bwMode="auto">
          <a:xfrm rot="5400000">
            <a:off x="3973701" y="2251423"/>
            <a:ext cx="170684" cy="313109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59" name="TextBox 358"/>
          <p:cNvSpPr txBox="1"/>
          <p:nvPr/>
        </p:nvSpPr>
        <p:spPr>
          <a:xfrm>
            <a:off x="3543444" y="3469790"/>
            <a:ext cx="1027845" cy="307777"/>
          </a:xfrm>
          <a:prstGeom prst="rect">
            <a:avLst/>
          </a:prstGeom>
          <a:noFill/>
        </p:spPr>
        <p:txBody>
          <a:bodyPr wrap="none" rtlCol="0">
            <a:spAutoFit/>
          </a:bodyPr>
          <a:lstStyle/>
          <a:p>
            <a:r>
              <a:rPr lang="en-US" sz="1400" dirty="0">
                <a:solidFill>
                  <a:schemeClr val="tx1"/>
                </a:solidFill>
              </a:rPr>
              <a:t>SC receiver</a:t>
            </a:r>
          </a:p>
        </p:txBody>
      </p:sp>
      <p:sp>
        <p:nvSpPr>
          <p:cNvPr id="360" name="TextBox 359"/>
          <p:cNvSpPr txBox="1"/>
          <p:nvPr/>
        </p:nvSpPr>
        <p:spPr>
          <a:xfrm>
            <a:off x="4191460" y="5795631"/>
            <a:ext cx="1547530" cy="261610"/>
          </a:xfrm>
          <a:prstGeom prst="rect">
            <a:avLst/>
          </a:prstGeom>
          <a:noFill/>
        </p:spPr>
        <p:txBody>
          <a:bodyPr wrap="square" rtlCol="0">
            <a:spAutoFit/>
          </a:bodyPr>
          <a:lstStyle/>
          <a:p>
            <a:pPr algn="ctr"/>
            <a:r>
              <a:rPr lang="en-US" sz="1100" dirty="0">
                <a:solidFill>
                  <a:schemeClr val="tx1"/>
                </a:solidFill>
              </a:rPr>
              <a:t>Cancels each other</a:t>
            </a:r>
          </a:p>
        </p:txBody>
      </p:sp>
      <p:cxnSp>
        <p:nvCxnSpPr>
          <p:cNvPr id="361" name="Straight Arrow Connector 360"/>
          <p:cNvCxnSpPr>
            <a:stCxn id="380" idx="1"/>
          </p:cNvCxnSpPr>
          <p:nvPr/>
        </p:nvCxnSpPr>
        <p:spPr bwMode="auto">
          <a:xfrm flipV="1">
            <a:off x="7589265" y="4286787"/>
            <a:ext cx="145587" cy="78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62" name="Straight Arrow Connector 361"/>
          <p:cNvCxnSpPr>
            <a:stCxn id="379" idx="1"/>
            <a:endCxn id="364" idx="2"/>
          </p:cNvCxnSpPr>
          <p:nvPr/>
        </p:nvCxnSpPr>
        <p:spPr bwMode="auto">
          <a:xfrm>
            <a:off x="7585757" y="3863891"/>
            <a:ext cx="132994" cy="70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63" name="Straight Arrow Connector 362"/>
          <p:cNvCxnSpPr>
            <a:stCxn id="381" idx="1"/>
            <a:endCxn id="366" idx="2"/>
          </p:cNvCxnSpPr>
          <p:nvPr/>
        </p:nvCxnSpPr>
        <p:spPr bwMode="auto">
          <a:xfrm flipV="1">
            <a:off x="7588696" y="4711848"/>
            <a:ext cx="130055" cy="17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4" name="Flowchart: Summing Junction 363"/>
          <p:cNvSpPr/>
          <p:nvPr/>
        </p:nvSpPr>
        <p:spPr bwMode="auto">
          <a:xfrm>
            <a:off x="7718751" y="3789703"/>
            <a:ext cx="143825" cy="149785"/>
          </a:xfrm>
          <a:prstGeom prst="flowChartSummingJunct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5" name="Flowchart: Summing Junction 364"/>
          <p:cNvSpPr/>
          <p:nvPr/>
        </p:nvSpPr>
        <p:spPr bwMode="auto">
          <a:xfrm>
            <a:off x="7729343" y="4211894"/>
            <a:ext cx="143825" cy="149785"/>
          </a:xfrm>
          <a:prstGeom prst="flowChartSummingJunct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6" name="Flowchart: Summing Junction 365"/>
          <p:cNvSpPr/>
          <p:nvPr/>
        </p:nvSpPr>
        <p:spPr bwMode="auto">
          <a:xfrm>
            <a:off x="7718751" y="4636955"/>
            <a:ext cx="143825" cy="149785"/>
          </a:xfrm>
          <a:prstGeom prst="flowChartSummingJunct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67" name="Straight Arrow Connector 366"/>
          <p:cNvCxnSpPr/>
          <p:nvPr/>
        </p:nvCxnSpPr>
        <p:spPr bwMode="auto">
          <a:xfrm>
            <a:off x="7873168" y="4286787"/>
            <a:ext cx="12168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68" name="Straight Arrow Connector 367"/>
          <p:cNvCxnSpPr>
            <a:stCxn id="366" idx="6"/>
            <a:endCxn id="370" idx="4"/>
          </p:cNvCxnSpPr>
          <p:nvPr/>
        </p:nvCxnSpPr>
        <p:spPr bwMode="auto">
          <a:xfrm flipV="1">
            <a:off x="7862576" y="4361679"/>
            <a:ext cx="201439" cy="3501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69" name="Straight Arrow Connector 368"/>
          <p:cNvCxnSpPr>
            <a:stCxn id="364" idx="6"/>
            <a:endCxn id="370" idx="0"/>
          </p:cNvCxnSpPr>
          <p:nvPr/>
        </p:nvCxnSpPr>
        <p:spPr bwMode="auto">
          <a:xfrm>
            <a:off x="7862576" y="3864596"/>
            <a:ext cx="201439" cy="34729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0" name="Flowchart: Or 369"/>
          <p:cNvSpPr/>
          <p:nvPr/>
        </p:nvSpPr>
        <p:spPr bwMode="auto">
          <a:xfrm>
            <a:off x="7994856" y="4211894"/>
            <a:ext cx="138317" cy="149785"/>
          </a:xfrm>
          <a:prstGeom prst="flowChartO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71" name="Straight Arrow Connector 370"/>
          <p:cNvCxnSpPr>
            <a:stCxn id="370" idx="6"/>
          </p:cNvCxnSpPr>
          <p:nvPr/>
        </p:nvCxnSpPr>
        <p:spPr bwMode="auto">
          <a:xfrm flipV="1">
            <a:off x="8133173" y="4286786"/>
            <a:ext cx="11833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72" name="Straight Arrow Connector 371"/>
          <p:cNvCxnSpPr/>
          <p:nvPr/>
        </p:nvCxnSpPr>
        <p:spPr bwMode="auto">
          <a:xfrm flipV="1">
            <a:off x="7793578" y="3941245"/>
            <a:ext cx="0" cy="13143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73" name="Straight Arrow Connector 372"/>
          <p:cNvCxnSpPr/>
          <p:nvPr/>
        </p:nvCxnSpPr>
        <p:spPr bwMode="auto">
          <a:xfrm flipV="1">
            <a:off x="7790664" y="4363434"/>
            <a:ext cx="0" cy="1329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74" name="Straight Arrow Connector 373"/>
          <p:cNvCxnSpPr>
            <a:endCxn id="366" idx="4"/>
          </p:cNvCxnSpPr>
          <p:nvPr/>
        </p:nvCxnSpPr>
        <p:spPr bwMode="auto">
          <a:xfrm flipV="1">
            <a:off x="7789150" y="4786740"/>
            <a:ext cx="1514" cy="1209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5" name="TextBox 374"/>
          <p:cNvSpPr txBox="1"/>
          <p:nvPr/>
        </p:nvSpPr>
        <p:spPr>
          <a:xfrm>
            <a:off x="7841250" y="4675613"/>
            <a:ext cx="800219" cy="261610"/>
          </a:xfrm>
          <a:prstGeom prst="rect">
            <a:avLst/>
          </a:prstGeom>
          <a:noFill/>
        </p:spPr>
        <p:txBody>
          <a:bodyPr wrap="none" rtlCol="0">
            <a:spAutoFit/>
          </a:bodyPr>
          <a:lstStyle/>
          <a:p>
            <a:r>
              <a:rPr lang="en-US" sz="1050" dirty="0">
                <a:solidFill>
                  <a:schemeClr val="tx1"/>
                </a:solidFill>
              </a:rPr>
              <a:t>Filter </a:t>
            </a:r>
            <a:r>
              <a:rPr lang="en-US" sz="1050" dirty="0" err="1">
                <a:solidFill>
                  <a:schemeClr val="tx1"/>
                </a:solidFill>
              </a:rPr>
              <a:t>coef</a:t>
            </a:r>
            <a:r>
              <a:rPr lang="en-US" sz="1050" dirty="0">
                <a:solidFill>
                  <a:schemeClr val="tx1"/>
                </a:solidFill>
              </a:rPr>
              <a:t>.</a:t>
            </a:r>
          </a:p>
        </p:txBody>
      </p:sp>
      <p:sp>
        <p:nvSpPr>
          <p:cNvPr id="376" name="Rectangle 375"/>
          <p:cNvSpPr/>
          <p:nvPr/>
        </p:nvSpPr>
        <p:spPr bwMode="auto">
          <a:xfrm>
            <a:off x="7293107" y="3654189"/>
            <a:ext cx="155194" cy="635143"/>
          </a:xfrm>
          <a:prstGeom prst="rect">
            <a:avLst/>
          </a:prstGeom>
          <a:no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700" dirty="0">
                <a:solidFill>
                  <a:schemeClr val="tx1"/>
                </a:solidFill>
              </a:rPr>
              <a:t>Output of DFT</a:t>
            </a:r>
            <a:endParaRPr kumimoji="0" lang="en-US" sz="700" b="0" i="0" u="none" strike="noStrike" cap="none" normalizeH="0" baseline="0" dirty="0">
              <a:ln>
                <a:noFill/>
              </a:ln>
              <a:solidFill>
                <a:schemeClr val="tx1"/>
              </a:solidFill>
              <a:effectLst/>
            </a:endParaRPr>
          </a:p>
        </p:txBody>
      </p:sp>
      <p:sp>
        <p:nvSpPr>
          <p:cNvPr id="377" name="Rectangle 376"/>
          <p:cNvSpPr/>
          <p:nvPr/>
        </p:nvSpPr>
        <p:spPr bwMode="auto">
          <a:xfrm>
            <a:off x="7293433" y="4287290"/>
            <a:ext cx="155194" cy="635143"/>
          </a:xfrm>
          <a:prstGeom prst="rect">
            <a:avLst/>
          </a:prstGeom>
          <a:no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700" dirty="0">
                <a:solidFill>
                  <a:schemeClr val="tx1"/>
                </a:solidFill>
              </a:rPr>
              <a:t>Output of DFT</a:t>
            </a:r>
            <a:endParaRPr kumimoji="0" lang="en-US" sz="700" b="0" i="0" u="none" strike="noStrike" cap="none" normalizeH="0" baseline="0" dirty="0">
              <a:ln>
                <a:noFill/>
              </a:ln>
              <a:solidFill>
                <a:schemeClr val="tx1"/>
              </a:solidFill>
              <a:effectLst/>
            </a:endParaRPr>
          </a:p>
        </p:txBody>
      </p:sp>
      <p:grpSp>
        <p:nvGrpSpPr>
          <p:cNvPr id="378" name="Group 377"/>
          <p:cNvGrpSpPr/>
          <p:nvPr/>
        </p:nvGrpSpPr>
        <p:grpSpPr>
          <a:xfrm>
            <a:off x="7461239" y="3655103"/>
            <a:ext cx="128026" cy="1267330"/>
            <a:chOff x="6143386" y="5164751"/>
            <a:chExt cx="47007" cy="1124435"/>
          </a:xfrm>
        </p:grpSpPr>
        <p:sp>
          <p:nvSpPr>
            <p:cNvPr id="379" name="Right Brace 378"/>
            <p:cNvSpPr/>
            <p:nvPr/>
          </p:nvSpPr>
          <p:spPr bwMode="auto">
            <a:xfrm>
              <a:off x="6143386" y="5164751"/>
              <a:ext cx="45719" cy="37049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0" name="Right Brace 379"/>
            <p:cNvSpPr/>
            <p:nvPr/>
          </p:nvSpPr>
          <p:spPr bwMode="auto">
            <a:xfrm>
              <a:off x="6144674" y="5540660"/>
              <a:ext cx="45719" cy="37049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81" name="Right Brace 380"/>
            <p:cNvSpPr/>
            <p:nvPr/>
          </p:nvSpPr>
          <p:spPr bwMode="auto">
            <a:xfrm>
              <a:off x="6144465" y="5918693"/>
              <a:ext cx="45719" cy="37049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383" name="Left Brace 382"/>
          <p:cNvSpPr/>
          <p:nvPr/>
        </p:nvSpPr>
        <p:spPr bwMode="auto">
          <a:xfrm rot="5400000">
            <a:off x="7612040" y="4649816"/>
            <a:ext cx="163566" cy="816138"/>
          </a:xfrm>
          <a:prstGeom prst="leftBrace">
            <a:avLst>
              <a:gd name="adj1" fmla="val 8333"/>
              <a:gd name="adj2" fmla="val 9171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 name="Straight Connector 6"/>
          <p:cNvCxnSpPr/>
          <p:nvPr/>
        </p:nvCxnSpPr>
        <p:spPr bwMode="auto">
          <a:xfrm>
            <a:off x="2257855" y="4160859"/>
            <a:ext cx="127988" cy="16646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Rectangle 7"/>
          <p:cNvSpPr/>
          <p:nvPr/>
        </p:nvSpPr>
        <p:spPr>
          <a:xfrm>
            <a:off x="2087508" y="4263944"/>
            <a:ext cx="458780" cy="307777"/>
          </a:xfrm>
          <a:prstGeom prst="rect">
            <a:avLst/>
          </a:prstGeom>
        </p:spPr>
        <p:txBody>
          <a:bodyPr wrap="none">
            <a:spAutoFit/>
          </a:bodyPr>
          <a:lstStyle/>
          <a:p>
            <a:r>
              <a:rPr lang="en-US" sz="1400" dirty="0">
                <a:solidFill>
                  <a:schemeClr val="tx1"/>
                </a:solidFill>
                <a:latin typeface="Calibri" panose="020F0502020204030204" pitchFamily="34" charset="0"/>
                <a:cs typeface="Calibri" panose="020F0502020204030204" pitchFamily="34" charset="0"/>
              </a:rPr>
              <a:t>768</a:t>
            </a:r>
            <a:endParaRPr lang="en-US" sz="1400" dirty="0"/>
          </a:p>
        </p:txBody>
      </p:sp>
      <p:cxnSp>
        <p:nvCxnSpPr>
          <p:cNvPr id="108" name="Straight Connector 107"/>
          <p:cNvCxnSpPr/>
          <p:nvPr/>
        </p:nvCxnSpPr>
        <p:spPr bwMode="auto">
          <a:xfrm>
            <a:off x="909710" y="5441830"/>
            <a:ext cx="127988" cy="16646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9" name="Rectangle 108"/>
          <p:cNvSpPr/>
          <p:nvPr/>
        </p:nvSpPr>
        <p:spPr>
          <a:xfrm>
            <a:off x="755483" y="5548454"/>
            <a:ext cx="458780" cy="307777"/>
          </a:xfrm>
          <a:prstGeom prst="rect">
            <a:avLst/>
          </a:prstGeom>
        </p:spPr>
        <p:txBody>
          <a:bodyPr wrap="none">
            <a:spAutoFit/>
          </a:bodyPr>
          <a:lstStyle/>
          <a:p>
            <a:r>
              <a:rPr lang="en-US" sz="1400" dirty="0">
                <a:solidFill>
                  <a:schemeClr val="tx1"/>
                </a:solidFill>
                <a:latin typeface="Calibri" panose="020F0502020204030204" pitchFamily="34" charset="0"/>
                <a:cs typeface="Calibri" panose="020F0502020204030204" pitchFamily="34" charset="0"/>
              </a:rPr>
              <a:t>768</a:t>
            </a:r>
            <a:endParaRPr lang="en-US" sz="1400" dirty="0"/>
          </a:p>
        </p:txBody>
      </p:sp>
    </p:spTree>
    <p:extLst>
      <p:ext uri="{BB962C8B-B14F-4D97-AF65-F5344CB8AC3E}">
        <p14:creationId xmlns:p14="http://schemas.microsoft.com/office/powerpoint/2010/main" val="331076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583" y="611519"/>
            <a:ext cx="7770813" cy="1065213"/>
          </a:xfrm>
        </p:spPr>
        <p:txBody>
          <a:bodyPr/>
          <a:lstStyle/>
          <a:p>
            <a:r>
              <a:rPr lang="en-US" dirty="0"/>
              <a:t>Equivalent Representation of SC (2/2)</a:t>
            </a:r>
          </a:p>
        </p:txBody>
      </p:sp>
      <p:sp>
        <p:nvSpPr>
          <p:cNvPr id="3" name="Content Placeholder 2"/>
          <p:cNvSpPr>
            <a:spLocks noGrp="1"/>
          </p:cNvSpPr>
          <p:nvPr>
            <p:ph idx="1"/>
          </p:nvPr>
        </p:nvSpPr>
        <p:spPr>
          <a:xfrm>
            <a:off x="675046" y="1523772"/>
            <a:ext cx="7770813" cy="653366"/>
          </a:xfrm>
        </p:spPr>
        <p:txBody>
          <a:bodyPr/>
          <a:lstStyle/>
          <a:p>
            <a:pPr algn="just">
              <a:buFont typeface="Arial" panose="020B0604020202020204" pitchFamily="34" charset="0"/>
              <a:buChar char="•"/>
            </a:pPr>
            <a:r>
              <a:rPr lang="en-US" sz="2000" dirty="0"/>
              <a:t>The equivalent frequency domain representation of 11ay/ad SC receiver includes for single channel</a:t>
            </a:r>
          </a:p>
          <a:p>
            <a:pPr lvl="1" algn="just">
              <a:buFont typeface="Arial" panose="020B0604020202020204" pitchFamily="34" charset="0"/>
              <a:buChar char="•"/>
            </a:pPr>
            <a:r>
              <a:rPr lang="en-US" sz="1600" dirty="0"/>
              <a:t>A 768-DFT operation in front and a weighted combination before the equalization</a:t>
            </a:r>
          </a:p>
          <a:p>
            <a:pPr algn="just">
              <a:buFont typeface="Arial" panose="020B0604020202020204" pitchFamily="34" charset="0"/>
              <a:buChar char="•"/>
            </a:pPr>
            <a:r>
              <a:rPr lang="en-US" sz="2000" dirty="0"/>
              <a:t>This receiver is optimal in AWGN with a matched filter</a:t>
            </a:r>
          </a:p>
          <a:p>
            <a:pPr algn="just">
              <a:buFont typeface="Arial" panose="020B0604020202020204" pitchFamily="34" charset="0"/>
              <a:buChar char="•"/>
            </a:pPr>
            <a:r>
              <a:rPr lang="en-US" sz="2000" dirty="0"/>
              <a:t>However, one can show that this receiver is suboptimal in fading channel</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4" name="Date Placeholder 3"/>
          <p:cNvSpPr>
            <a:spLocks noGrp="1"/>
          </p:cNvSpPr>
          <p:nvPr>
            <p:ph type="dt" idx="15"/>
          </p:nvPr>
        </p:nvSpPr>
        <p:spPr/>
        <p:txBody>
          <a:bodyPr/>
          <a:lstStyle/>
          <a:p>
            <a:r>
              <a:rPr lang="en-US" dirty="0"/>
              <a:t>March 2017</a:t>
            </a:r>
            <a:endParaRPr lang="en-GB" dirty="0"/>
          </a:p>
        </p:txBody>
      </p:sp>
      <p:sp>
        <p:nvSpPr>
          <p:cNvPr id="22" name="Footer Placeholder 4"/>
          <p:cNvSpPr>
            <a:spLocks noGrp="1"/>
          </p:cNvSpPr>
          <p:nvPr>
            <p:ph type="ftr" idx="16"/>
          </p:nvPr>
        </p:nvSpPr>
        <p:spPr/>
        <p:txBody>
          <a:bodyPr/>
          <a:lstStyle/>
          <a:p>
            <a:r>
              <a:rPr lang="en-GB" dirty="0"/>
              <a:t>Alphan Sahin (</a:t>
            </a:r>
            <a:r>
              <a:rPr lang="en-GB" dirty="0" err="1"/>
              <a:t>InterDigital</a:t>
            </a:r>
            <a:r>
              <a:rPr lang="en-GB" dirty="0"/>
              <a:t>)</a:t>
            </a:r>
          </a:p>
        </p:txBody>
      </p:sp>
      <p:cxnSp>
        <p:nvCxnSpPr>
          <p:cNvPr id="119" name="Straight Arrow Connector 118"/>
          <p:cNvCxnSpPr/>
          <p:nvPr/>
        </p:nvCxnSpPr>
        <p:spPr bwMode="auto">
          <a:xfrm>
            <a:off x="7043417" y="5685499"/>
            <a:ext cx="12168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0" name="Straight Arrow Connector 119"/>
          <p:cNvCxnSpPr/>
          <p:nvPr/>
        </p:nvCxnSpPr>
        <p:spPr bwMode="auto">
          <a:xfrm>
            <a:off x="7067973" y="5260437"/>
            <a:ext cx="11866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1" name="Straight Arrow Connector 120"/>
          <p:cNvCxnSpPr/>
          <p:nvPr/>
        </p:nvCxnSpPr>
        <p:spPr bwMode="auto">
          <a:xfrm>
            <a:off x="7038793" y="6109408"/>
            <a:ext cx="12168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2" name="Flowchart: Summing Junction 121"/>
          <p:cNvSpPr/>
          <p:nvPr/>
        </p:nvSpPr>
        <p:spPr bwMode="auto">
          <a:xfrm>
            <a:off x="7183779" y="5188415"/>
            <a:ext cx="143825" cy="149785"/>
          </a:xfrm>
          <a:prstGeom prst="flowChartSummingJunct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3" name="Flowchart: Summing Junction 122"/>
          <p:cNvSpPr/>
          <p:nvPr/>
        </p:nvSpPr>
        <p:spPr bwMode="auto">
          <a:xfrm>
            <a:off x="7159596" y="5610606"/>
            <a:ext cx="143825" cy="149785"/>
          </a:xfrm>
          <a:prstGeom prst="flowChartSummingJunct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4" name="Flowchart: Summing Junction 123"/>
          <p:cNvSpPr/>
          <p:nvPr/>
        </p:nvSpPr>
        <p:spPr bwMode="auto">
          <a:xfrm>
            <a:off x="7149004" y="6035667"/>
            <a:ext cx="143825" cy="149785"/>
          </a:xfrm>
          <a:prstGeom prst="flowChartSummingJunction">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5" name="Straight Arrow Connector 124"/>
          <p:cNvCxnSpPr/>
          <p:nvPr/>
        </p:nvCxnSpPr>
        <p:spPr bwMode="auto">
          <a:xfrm>
            <a:off x="7303421" y="5685499"/>
            <a:ext cx="12168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6" name="Straight Arrow Connector 125"/>
          <p:cNvCxnSpPr>
            <a:stCxn id="124" idx="6"/>
            <a:endCxn id="128" idx="4"/>
          </p:cNvCxnSpPr>
          <p:nvPr/>
        </p:nvCxnSpPr>
        <p:spPr bwMode="auto">
          <a:xfrm flipV="1">
            <a:off x="7292829" y="5760391"/>
            <a:ext cx="201439" cy="3501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7" name="Straight Arrow Connector 126"/>
          <p:cNvCxnSpPr>
            <a:stCxn id="122" idx="6"/>
            <a:endCxn id="128" idx="0"/>
          </p:cNvCxnSpPr>
          <p:nvPr/>
        </p:nvCxnSpPr>
        <p:spPr bwMode="auto">
          <a:xfrm>
            <a:off x="7327604" y="5263308"/>
            <a:ext cx="166664" cy="34729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8" name="Flowchart: Or 127"/>
          <p:cNvSpPr/>
          <p:nvPr/>
        </p:nvSpPr>
        <p:spPr bwMode="auto">
          <a:xfrm>
            <a:off x="7425109" y="5610606"/>
            <a:ext cx="138317" cy="149785"/>
          </a:xfrm>
          <a:prstGeom prst="flowChartO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9" name="Straight Arrow Connector 128"/>
          <p:cNvCxnSpPr>
            <a:stCxn id="128" idx="6"/>
          </p:cNvCxnSpPr>
          <p:nvPr/>
        </p:nvCxnSpPr>
        <p:spPr bwMode="auto">
          <a:xfrm flipV="1">
            <a:off x="7563426" y="5685498"/>
            <a:ext cx="11833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0" name="Straight Arrow Connector 129"/>
          <p:cNvCxnSpPr/>
          <p:nvPr/>
        </p:nvCxnSpPr>
        <p:spPr bwMode="auto">
          <a:xfrm flipV="1">
            <a:off x="7258606" y="5339955"/>
            <a:ext cx="0" cy="6723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1" name="Straight Arrow Connector 130"/>
          <p:cNvCxnSpPr/>
          <p:nvPr/>
        </p:nvCxnSpPr>
        <p:spPr bwMode="auto">
          <a:xfrm flipV="1">
            <a:off x="7220917" y="5762146"/>
            <a:ext cx="0" cy="839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2" name="Straight Arrow Connector 131"/>
          <p:cNvCxnSpPr/>
          <p:nvPr/>
        </p:nvCxnSpPr>
        <p:spPr bwMode="auto">
          <a:xfrm rot="10800000" flipH="1">
            <a:off x="7219403" y="6167537"/>
            <a:ext cx="2968" cy="1388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3" name="TextBox 132"/>
          <p:cNvSpPr txBox="1"/>
          <p:nvPr/>
        </p:nvSpPr>
        <p:spPr>
          <a:xfrm>
            <a:off x="7221077" y="6091729"/>
            <a:ext cx="913302" cy="307776"/>
          </a:xfrm>
          <a:prstGeom prst="rect">
            <a:avLst/>
          </a:prstGeom>
          <a:noFill/>
        </p:spPr>
        <p:txBody>
          <a:bodyPr wrap="none" rtlCol="0">
            <a:spAutoFit/>
          </a:bodyPr>
          <a:lstStyle/>
          <a:p>
            <a:r>
              <a:rPr lang="en-US" sz="1400" dirty="0">
                <a:solidFill>
                  <a:schemeClr val="tx1"/>
                </a:solidFill>
              </a:rPr>
              <a:t>Filter </a:t>
            </a:r>
            <a:r>
              <a:rPr lang="en-US" sz="1400" dirty="0" err="1">
                <a:solidFill>
                  <a:schemeClr val="tx1"/>
                </a:solidFill>
              </a:rPr>
              <a:t>coef</a:t>
            </a:r>
            <a:r>
              <a:rPr lang="en-US" sz="1400" dirty="0">
                <a:solidFill>
                  <a:schemeClr val="tx1"/>
                </a:solidFill>
              </a:rPr>
              <a:t>.</a:t>
            </a:r>
          </a:p>
        </p:txBody>
      </p:sp>
      <p:sp>
        <p:nvSpPr>
          <p:cNvPr id="16" name="Rectangle 15"/>
          <p:cNvSpPr/>
          <p:nvPr/>
        </p:nvSpPr>
        <p:spPr bwMode="auto">
          <a:xfrm>
            <a:off x="6723360" y="5052901"/>
            <a:ext cx="155194" cy="635143"/>
          </a:xfrm>
          <a:prstGeom prst="rect">
            <a:avLst/>
          </a:prstGeom>
          <a:no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700" dirty="0">
                <a:solidFill>
                  <a:schemeClr val="tx1"/>
                </a:solidFill>
              </a:rPr>
              <a:t>Output of DFT</a:t>
            </a:r>
            <a:endParaRPr kumimoji="0" lang="en-US" sz="700" b="0" i="0" u="none" strike="noStrike" cap="none" normalizeH="0" baseline="0" dirty="0">
              <a:ln>
                <a:noFill/>
              </a:ln>
              <a:solidFill>
                <a:schemeClr val="tx1"/>
              </a:solidFill>
              <a:effectLst/>
            </a:endParaRPr>
          </a:p>
        </p:txBody>
      </p:sp>
      <p:sp>
        <p:nvSpPr>
          <p:cNvPr id="135" name="Rectangle 134"/>
          <p:cNvSpPr/>
          <p:nvPr/>
        </p:nvSpPr>
        <p:spPr bwMode="auto">
          <a:xfrm>
            <a:off x="6723686" y="5686002"/>
            <a:ext cx="155194" cy="635143"/>
          </a:xfrm>
          <a:prstGeom prst="rect">
            <a:avLst/>
          </a:prstGeom>
          <a:no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700" dirty="0">
                <a:solidFill>
                  <a:schemeClr val="tx1"/>
                </a:solidFill>
              </a:rPr>
              <a:t>Output of DFT</a:t>
            </a:r>
            <a:endParaRPr kumimoji="0" lang="en-US" sz="700" b="0" i="0" u="none" strike="noStrike" cap="none" normalizeH="0" baseline="0" dirty="0">
              <a:ln>
                <a:noFill/>
              </a:ln>
              <a:solidFill>
                <a:schemeClr val="tx1"/>
              </a:solidFill>
              <a:effectLst/>
            </a:endParaRPr>
          </a:p>
        </p:txBody>
      </p:sp>
      <p:grpSp>
        <p:nvGrpSpPr>
          <p:cNvPr id="19" name="Group 18"/>
          <p:cNvGrpSpPr/>
          <p:nvPr/>
        </p:nvGrpSpPr>
        <p:grpSpPr>
          <a:xfrm>
            <a:off x="6891492" y="5053815"/>
            <a:ext cx="128026" cy="1267330"/>
            <a:chOff x="6143386" y="5164751"/>
            <a:chExt cx="47007" cy="1124435"/>
          </a:xfrm>
        </p:grpSpPr>
        <p:sp>
          <p:nvSpPr>
            <p:cNvPr id="18" name="Right Brace 17"/>
            <p:cNvSpPr/>
            <p:nvPr/>
          </p:nvSpPr>
          <p:spPr bwMode="auto">
            <a:xfrm>
              <a:off x="6143386" y="5164751"/>
              <a:ext cx="45719" cy="37049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8" name="Right Brace 137"/>
            <p:cNvSpPr/>
            <p:nvPr/>
          </p:nvSpPr>
          <p:spPr bwMode="auto">
            <a:xfrm>
              <a:off x="6144674" y="5540660"/>
              <a:ext cx="45719" cy="37049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9" name="Right Brace 138"/>
            <p:cNvSpPr/>
            <p:nvPr/>
          </p:nvSpPr>
          <p:spPr bwMode="auto">
            <a:xfrm>
              <a:off x="6144465" y="5918693"/>
              <a:ext cx="45719" cy="37049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23" name="TextBox 22"/>
          <p:cNvSpPr txBox="1"/>
          <p:nvPr/>
        </p:nvSpPr>
        <p:spPr>
          <a:xfrm>
            <a:off x="7677728" y="5313006"/>
            <a:ext cx="1361115" cy="738664"/>
          </a:xfrm>
          <a:prstGeom prst="rect">
            <a:avLst/>
          </a:prstGeom>
          <a:noFill/>
        </p:spPr>
        <p:txBody>
          <a:bodyPr wrap="square" rtlCol="0">
            <a:spAutoFit/>
          </a:bodyPr>
          <a:lstStyle/>
          <a:p>
            <a:r>
              <a:rPr lang="en-US" sz="1400" dirty="0">
                <a:solidFill>
                  <a:schemeClr val="tx1"/>
                </a:solidFill>
              </a:rPr>
              <a:t>Non-coherent additions before equalization!</a:t>
            </a:r>
          </a:p>
        </p:txBody>
      </p:sp>
      <p:sp>
        <p:nvSpPr>
          <p:cNvPr id="188" name="Isosceles Triangle 187"/>
          <p:cNvSpPr/>
          <p:nvPr/>
        </p:nvSpPr>
        <p:spPr bwMode="auto">
          <a:xfrm rot="10800000">
            <a:off x="5155363" y="3980368"/>
            <a:ext cx="9776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latin typeface="Calibri" panose="020F0502020204030204" pitchFamily="34" charset="0"/>
              <a:cs typeface="Calibri" panose="020F0502020204030204" pitchFamily="34" charset="0"/>
            </a:endParaRPr>
          </a:p>
        </p:txBody>
      </p:sp>
      <p:cxnSp>
        <p:nvCxnSpPr>
          <p:cNvPr id="189" name="Elbow Connector 188"/>
          <p:cNvCxnSpPr>
            <a:stCxn id="199" idx="0"/>
            <a:endCxn id="188" idx="0"/>
          </p:cNvCxnSpPr>
          <p:nvPr/>
        </p:nvCxnSpPr>
        <p:spPr bwMode="auto">
          <a:xfrm rot="10800000">
            <a:off x="5204244" y="4052262"/>
            <a:ext cx="159845" cy="161481"/>
          </a:xfrm>
          <a:prstGeom prst="bentConnector4">
            <a:avLst>
              <a:gd name="adj1" fmla="val 100785"/>
              <a:gd name="adj2" fmla="val 49701"/>
            </a:avLst>
          </a:prstGeom>
          <a:solidFill>
            <a:srgbClr val="00B8FF"/>
          </a:solidFill>
          <a:ln w="9525" cap="flat" cmpd="sng" algn="ctr">
            <a:solidFill>
              <a:schemeClr val="tx1"/>
            </a:solidFill>
            <a:prstDash val="solid"/>
            <a:round/>
            <a:headEnd type="none" w="med" len="med"/>
            <a:tailEnd type="none" w="med" len="med"/>
          </a:ln>
          <a:effectLst/>
        </p:spPr>
      </p:cxnSp>
      <p:sp>
        <p:nvSpPr>
          <p:cNvPr id="199" name="Rectangle 198"/>
          <p:cNvSpPr/>
          <p:nvPr/>
        </p:nvSpPr>
        <p:spPr bwMode="auto">
          <a:xfrm rot="5400000" flipV="1">
            <a:off x="5180100" y="3960623"/>
            <a:ext cx="874213" cy="506237"/>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(768)</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252" name="TextBox 251"/>
              <p:cNvSpPr txBox="1"/>
              <p:nvPr/>
            </p:nvSpPr>
            <p:spPr>
              <a:xfrm>
                <a:off x="4254569" y="3777248"/>
                <a:ext cx="696023" cy="7078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4000" i="1" smtClean="0">
                          <a:solidFill>
                            <a:schemeClr val="tx1"/>
                          </a:solidFill>
                          <a:latin typeface="Cambria Math" panose="02040503050406030204" pitchFamily="18" charset="0"/>
                          <a:ea typeface="Cambria Math" panose="02040503050406030204" pitchFamily="18" charset="0"/>
                        </a:rPr>
                        <m:t>≡</m:t>
                      </m:r>
                    </m:oMath>
                  </m:oMathPara>
                </a14:m>
                <a:endParaRPr lang="en-US" sz="4000" dirty="0">
                  <a:solidFill>
                    <a:schemeClr val="tx1"/>
                  </a:solidFill>
                </a:endParaRPr>
              </a:p>
            </p:txBody>
          </p:sp>
        </mc:Choice>
        <mc:Fallback xmlns="">
          <p:sp>
            <p:nvSpPr>
              <p:cNvPr id="252" name="TextBox 251"/>
              <p:cNvSpPr txBox="1">
                <a:spLocks noRot="1" noChangeAspect="1" noMove="1" noResize="1" noEditPoints="1" noAdjustHandles="1" noChangeArrowheads="1" noChangeShapeType="1" noTextEdit="1"/>
              </p:cNvSpPr>
              <p:nvPr/>
            </p:nvSpPr>
            <p:spPr>
              <a:xfrm>
                <a:off x="4254569" y="3777248"/>
                <a:ext cx="696023" cy="707886"/>
              </a:xfrm>
              <a:prstGeom prst="rect">
                <a:avLst/>
              </a:prstGeom>
              <a:blipFill>
                <a:blip r:embed="rId2"/>
                <a:stretch>
                  <a:fillRect/>
                </a:stretch>
              </a:blipFill>
            </p:spPr>
            <p:txBody>
              <a:bodyPr/>
              <a:lstStyle/>
              <a:p>
                <a:r>
                  <a:rPr lang="en-US">
                    <a:noFill/>
                  </a:rPr>
                  <a:t> </a:t>
                </a:r>
              </a:p>
            </p:txBody>
          </p:sp>
        </mc:Fallback>
      </mc:AlternateContent>
      <p:sp>
        <p:nvSpPr>
          <p:cNvPr id="201" name="Rectangle 200"/>
          <p:cNvSpPr/>
          <p:nvPr/>
        </p:nvSpPr>
        <p:spPr bwMode="auto">
          <a:xfrm rot="5400000" flipV="1">
            <a:off x="6730296" y="4069862"/>
            <a:ext cx="648405" cy="27971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EQ</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202" name="Rectangle 201"/>
          <p:cNvSpPr/>
          <p:nvPr/>
        </p:nvSpPr>
        <p:spPr bwMode="auto">
          <a:xfrm rot="5400000" flipV="1">
            <a:off x="7220486" y="3956793"/>
            <a:ext cx="650584"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(512)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204" name="Straight Arrow Connector 203"/>
          <p:cNvCxnSpPr/>
          <p:nvPr/>
        </p:nvCxnSpPr>
        <p:spPr bwMode="auto">
          <a:xfrm>
            <a:off x="7807082" y="4007376"/>
            <a:ext cx="19855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7" name="TextBox 206"/>
          <p:cNvSpPr txBox="1"/>
          <p:nvPr/>
        </p:nvSpPr>
        <p:spPr>
          <a:xfrm>
            <a:off x="7979436" y="3845189"/>
            <a:ext cx="586760" cy="307777"/>
          </a:xfrm>
          <a:prstGeom prst="rect">
            <a:avLst/>
          </a:prstGeom>
          <a:noFill/>
        </p:spPr>
        <p:txBody>
          <a:bodyPr wrap="square" rtlCol="0">
            <a:spAutoFit/>
          </a:bodyPr>
          <a:lstStyle/>
          <a:p>
            <a:r>
              <a:rPr lang="en-US" sz="1400" dirty="0">
                <a:solidFill>
                  <a:schemeClr val="tx1"/>
                </a:solidFill>
                <a:latin typeface="Calibri" panose="020F0502020204030204" pitchFamily="34" charset="0"/>
                <a:cs typeface="Calibri" panose="020F0502020204030204" pitchFamily="34" charset="0"/>
              </a:rPr>
              <a:t>Data</a:t>
            </a:r>
          </a:p>
        </p:txBody>
      </p:sp>
      <p:cxnSp>
        <p:nvCxnSpPr>
          <p:cNvPr id="210" name="Straight Connector 209"/>
          <p:cNvCxnSpPr/>
          <p:nvPr/>
        </p:nvCxnSpPr>
        <p:spPr bwMode="auto">
          <a:xfrm rot="20700000">
            <a:off x="7885596" y="3934656"/>
            <a:ext cx="0" cy="15694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11" name="TextBox 210"/>
          <p:cNvSpPr txBox="1"/>
          <p:nvPr/>
        </p:nvSpPr>
        <p:spPr>
          <a:xfrm>
            <a:off x="7677728" y="3646306"/>
            <a:ext cx="453970" cy="307777"/>
          </a:xfrm>
          <a:prstGeom prst="rect">
            <a:avLst/>
          </a:prstGeom>
          <a:noFill/>
        </p:spPr>
        <p:txBody>
          <a:bodyPr wrap="none" rtlCol="0">
            <a:spAutoFit/>
          </a:bodyPr>
          <a:lstStyle/>
          <a:p>
            <a:r>
              <a:rPr lang="en-US" sz="1400" dirty="0">
                <a:solidFill>
                  <a:schemeClr val="tx1"/>
                </a:solidFill>
              </a:rPr>
              <a:t>448</a:t>
            </a:r>
          </a:p>
        </p:txBody>
      </p:sp>
      <p:cxnSp>
        <p:nvCxnSpPr>
          <p:cNvPr id="212" name="Straight Arrow Connector 211"/>
          <p:cNvCxnSpPr/>
          <p:nvPr/>
        </p:nvCxnSpPr>
        <p:spPr bwMode="auto">
          <a:xfrm>
            <a:off x="7786688" y="4405398"/>
            <a:ext cx="19855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13" name="Straight Connector 212"/>
          <p:cNvCxnSpPr/>
          <p:nvPr/>
        </p:nvCxnSpPr>
        <p:spPr bwMode="auto">
          <a:xfrm rot="20700000">
            <a:off x="7884402" y="4351025"/>
            <a:ext cx="0" cy="15694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14" name="TextBox 213"/>
          <p:cNvSpPr txBox="1"/>
          <p:nvPr/>
        </p:nvSpPr>
        <p:spPr>
          <a:xfrm>
            <a:off x="7730316" y="4099588"/>
            <a:ext cx="364202" cy="307777"/>
          </a:xfrm>
          <a:prstGeom prst="rect">
            <a:avLst/>
          </a:prstGeom>
          <a:noFill/>
        </p:spPr>
        <p:txBody>
          <a:bodyPr wrap="none" rtlCol="0">
            <a:spAutoFit/>
          </a:bodyPr>
          <a:lstStyle/>
          <a:p>
            <a:r>
              <a:rPr lang="en-US" sz="1400" dirty="0">
                <a:solidFill>
                  <a:schemeClr val="tx1"/>
                </a:solidFill>
              </a:rPr>
              <a:t>64</a:t>
            </a:r>
          </a:p>
        </p:txBody>
      </p:sp>
      <p:sp>
        <p:nvSpPr>
          <p:cNvPr id="215" name="TextBox 214"/>
          <p:cNvSpPr txBox="1"/>
          <p:nvPr/>
        </p:nvSpPr>
        <p:spPr>
          <a:xfrm>
            <a:off x="7954065" y="4259056"/>
            <a:ext cx="477741" cy="307777"/>
          </a:xfrm>
          <a:prstGeom prst="rect">
            <a:avLst/>
          </a:prstGeom>
          <a:noFill/>
        </p:spPr>
        <p:txBody>
          <a:bodyPr wrap="square" rtlCol="0">
            <a:spAutoFit/>
          </a:bodyPr>
          <a:lstStyle/>
          <a:p>
            <a:r>
              <a:rPr lang="en-US" sz="1400" dirty="0">
                <a:solidFill>
                  <a:schemeClr val="tx1"/>
                </a:solidFill>
                <a:latin typeface="Calibri" panose="020F0502020204030204" pitchFamily="34" charset="0"/>
                <a:cs typeface="Calibri" panose="020F0502020204030204" pitchFamily="34" charset="0"/>
              </a:rPr>
              <a:t>RS </a:t>
            </a:r>
          </a:p>
        </p:txBody>
      </p:sp>
      <p:cxnSp>
        <p:nvCxnSpPr>
          <p:cNvPr id="216" name="Straight Arrow Connector 215"/>
          <p:cNvCxnSpPr>
            <a:stCxn id="201" idx="0"/>
            <a:endCxn id="44" idx="3"/>
          </p:cNvCxnSpPr>
          <p:nvPr/>
        </p:nvCxnSpPr>
        <p:spPr bwMode="auto">
          <a:xfrm flipH="1">
            <a:off x="6761371" y="4209719"/>
            <a:ext cx="153271" cy="402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217" name="Straight Arrow Connector 216"/>
          <p:cNvCxnSpPr>
            <a:stCxn id="202" idx="0"/>
            <a:endCxn id="201" idx="2"/>
          </p:cNvCxnSpPr>
          <p:nvPr/>
        </p:nvCxnSpPr>
        <p:spPr bwMode="auto">
          <a:xfrm flipH="1" flipV="1">
            <a:off x="7194355" y="4209719"/>
            <a:ext cx="98305" cy="193"/>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44" name="Snip Same Side Corner Rectangle 43"/>
          <p:cNvSpPr/>
          <p:nvPr/>
        </p:nvSpPr>
        <p:spPr bwMode="auto">
          <a:xfrm rot="5400000">
            <a:off x="5933312" y="3822792"/>
            <a:ext cx="874215" cy="781903"/>
          </a:xfrm>
          <a:prstGeom prst="snip2SameRect">
            <a:avLst>
              <a:gd name="adj1" fmla="val 12883"/>
              <a:gd name="adj2" fmla="val 0"/>
            </a:avLst>
          </a:prstGeom>
          <a:solidFill>
            <a:srgbClr val="00B050"/>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Weighted Comb.</a:t>
            </a:r>
            <a:endParaRPr kumimoji="0" lang="en-US" sz="1100" b="0" i="0" u="none" strike="noStrike" cap="none" normalizeH="0" baseline="0" dirty="0">
              <a:ln>
                <a:noFill/>
              </a:ln>
              <a:solidFill>
                <a:schemeClr val="tx1"/>
              </a:solidFill>
              <a:effectLst/>
            </a:endParaRPr>
          </a:p>
        </p:txBody>
      </p:sp>
      <p:cxnSp>
        <p:nvCxnSpPr>
          <p:cNvPr id="265" name="Straight Arrow Connector 264"/>
          <p:cNvCxnSpPr>
            <a:stCxn id="44" idx="1"/>
            <a:endCxn id="199" idx="2"/>
          </p:cNvCxnSpPr>
          <p:nvPr/>
        </p:nvCxnSpPr>
        <p:spPr bwMode="auto">
          <a:xfrm flipH="1" flipV="1">
            <a:off x="5870325" y="4213742"/>
            <a:ext cx="109143" cy="2"/>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82" name="Rectangle 81"/>
          <p:cNvSpPr/>
          <p:nvPr/>
        </p:nvSpPr>
        <p:spPr bwMode="auto">
          <a:xfrm rot="5400000" flipV="1">
            <a:off x="1657684" y="4082132"/>
            <a:ext cx="656656" cy="245183"/>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S</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a:t>
            </a:r>
          </a:p>
        </p:txBody>
      </p:sp>
      <mc:AlternateContent xmlns:mc="http://schemas.openxmlformats.org/markup-compatibility/2006" xmlns:a14="http://schemas.microsoft.com/office/drawing/2010/main">
        <mc:Choice Requires="a14">
          <p:sp>
            <p:nvSpPr>
              <p:cNvPr id="83" name="Rectangle 82"/>
              <p:cNvSpPr/>
              <p:nvPr/>
            </p:nvSpPr>
            <p:spPr bwMode="auto">
              <a:xfrm rot="10800000" flipV="1">
                <a:off x="793005" y="3876398"/>
                <a:ext cx="220524" cy="656656"/>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14:m>
                  <m:oMathPara xmlns:m="http://schemas.openxmlformats.org/officeDocument/2006/math">
                    <m:oMathParaPr>
                      <m:jc m:val="centerGroup"/>
                    </m:oMathParaPr>
                    <m:oMath xmlns:m="http://schemas.openxmlformats.org/officeDocument/2006/math">
                      <m:r>
                        <a:rPr kumimoji="0" lang="en-US" sz="140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cs typeface="Calibri" panose="020F0502020204030204" pitchFamily="34" charset="0"/>
                        </a:rPr>
                        <m:t>↑</m:t>
                      </m:r>
                    </m:oMath>
                  </m:oMathPara>
                </a14:m>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mc:Choice>
        <mc:Fallback xmlns="">
          <p:sp>
            <p:nvSpPr>
              <p:cNvPr id="83" name="Rectangle 82"/>
              <p:cNvSpPr>
                <a:spLocks noRot="1" noChangeAspect="1" noMove="1" noResize="1" noEditPoints="1" noAdjustHandles="1" noChangeArrowheads="1" noChangeShapeType="1" noTextEdit="1"/>
              </p:cNvSpPr>
              <p:nvPr/>
            </p:nvSpPr>
            <p:spPr bwMode="auto">
              <a:xfrm rot="10800000" flipV="1">
                <a:off x="793005" y="3876398"/>
                <a:ext cx="220524" cy="656656"/>
              </a:xfrm>
              <a:prstGeom prst="rect">
                <a:avLst/>
              </a:prstGeom>
              <a:blipFill>
                <a:blip r:embed="rId3"/>
                <a:stretch>
                  <a:fillRect l="-23684" r="-10526"/>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4" name="Rectangle 83"/>
              <p:cNvSpPr/>
              <p:nvPr/>
            </p:nvSpPr>
            <p:spPr bwMode="auto">
              <a:xfrm rot="10800000" flipV="1">
                <a:off x="1500979" y="3877984"/>
                <a:ext cx="239544" cy="654655"/>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14:m>
                  <m:oMathPara xmlns:m="http://schemas.openxmlformats.org/officeDocument/2006/math">
                    <m:oMathParaPr>
                      <m:jc m:val="centerGroup"/>
                    </m:oMathParaPr>
                    <m:oMath xmlns:m="http://schemas.openxmlformats.org/officeDocument/2006/math">
                      <m:r>
                        <a:rPr kumimoji="0" lang="en-US" sz="1400" i="1" u="none" strike="noStrike" cap="none" normalizeH="0" baseline="0" dirty="0" smtClean="0">
                          <a:ln>
                            <a:noFill/>
                          </a:ln>
                          <a:solidFill>
                            <a:schemeClr val="tx1"/>
                          </a:solidFill>
                          <a:effectLst/>
                          <a:latin typeface="Cambria Math" panose="02040503050406030204" pitchFamily="18" charset="0"/>
                          <a:ea typeface="Cambria Math" panose="02040503050406030204" pitchFamily="18" charset="0"/>
                          <a:cs typeface="Calibri" panose="020F0502020204030204" pitchFamily="34" charset="0"/>
                        </a:rPr>
                        <m:t>↓</m:t>
                      </m:r>
                    </m:oMath>
                  </m:oMathPara>
                </a14:m>
                <a:endParaRPr kumimoji="0" lang="en-US" sz="1400" i="0" u="none" strike="noStrike" cap="none" normalizeH="0" baseline="0" dirty="0">
                  <a:ln>
                    <a:noFill/>
                  </a:ln>
                  <a:solidFill>
                    <a:schemeClr val="tx1"/>
                  </a:solidFill>
                  <a:effectLst/>
                  <a:latin typeface="Calibri" panose="020F0502020204030204" pitchFamily="34" charset="0"/>
                  <a:ea typeface="Cambria Math" panose="02040503050406030204" pitchFamily="18" charset="0"/>
                  <a:cs typeface="Calibri" panose="020F050202020403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a:t>
                </a:r>
              </a:p>
            </p:txBody>
          </p:sp>
        </mc:Choice>
        <mc:Fallback xmlns="">
          <p:sp>
            <p:nvSpPr>
              <p:cNvPr id="84" name="Rectangle 83"/>
              <p:cNvSpPr>
                <a:spLocks noRot="1" noChangeAspect="1" noMove="1" noResize="1" noEditPoints="1" noAdjustHandles="1" noChangeArrowheads="1" noChangeShapeType="1" noTextEdit="1"/>
              </p:cNvSpPr>
              <p:nvPr/>
            </p:nvSpPr>
            <p:spPr bwMode="auto">
              <a:xfrm rot="10800000" flipV="1">
                <a:off x="1500979" y="3877984"/>
                <a:ext cx="239544" cy="654655"/>
              </a:xfrm>
              <a:prstGeom prst="rect">
                <a:avLst/>
              </a:prstGeom>
              <a:blipFill>
                <a:blip r:embed="rId4"/>
                <a:stretch>
                  <a:fillRect l="-16667" r="-4762"/>
                </a:stretch>
              </a:blipFill>
              <a:ln w="9525" cap="flat" cmpd="sng" algn="ctr">
                <a:solidFill>
                  <a:schemeClr val="tx1"/>
                </a:solidFill>
                <a:prstDash val="solid"/>
                <a:round/>
                <a:headEnd type="none" w="med" len="med"/>
                <a:tailEnd type="none" w="med" len="med"/>
              </a:ln>
              <a:effectLst/>
            </p:spPr>
            <p:txBody>
              <a:bodyPr/>
              <a:lstStyle/>
              <a:p>
                <a:r>
                  <a:rPr lang="en-US">
                    <a:noFill/>
                  </a:rPr>
                  <a:t> </a:t>
                </a:r>
              </a:p>
            </p:txBody>
          </p:sp>
        </mc:Fallback>
      </mc:AlternateContent>
      <p:sp>
        <p:nvSpPr>
          <p:cNvPr id="85" name="Rectangle 84"/>
          <p:cNvSpPr/>
          <p:nvPr/>
        </p:nvSpPr>
        <p:spPr bwMode="auto">
          <a:xfrm rot="10800000" flipV="1">
            <a:off x="1115795" y="3876397"/>
            <a:ext cx="278686" cy="656656"/>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algn="ctr"/>
            <a:r>
              <a:rPr lang="en-US" sz="1400" dirty="0">
                <a:solidFill>
                  <a:schemeClr val="tx1"/>
                </a:solidFill>
                <a:latin typeface="Calibri" panose="020F0502020204030204" pitchFamily="34" charset="0"/>
                <a:cs typeface="Calibri" panose="020F0502020204030204" pitchFamily="34" charset="0"/>
              </a:rPr>
              <a:t>Filter</a:t>
            </a:r>
          </a:p>
        </p:txBody>
      </p:sp>
      <p:cxnSp>
        <p:nvCxnSpPr>
          <p:cNvPr id="86" name="Straight Arrow Connector 85"/>
          <p:cNvCxnSpPr>
            <a:stCxn id="91" idx="0"/>
            <a:endCxn id="82" idx="2"/>
          </p:cNvCxnSpPr>
          <p:nvPr/>
        </p:nvCxnSpPr>
        <p:spPr bwMode="auto">
          <a:xfrm flipH="1">
            <a:off x="2108604" y="4204236"/>
            <a:ext cx="76123" cy="488"/>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87" name="Straight Arrow Connector 86"/>
          <p:cNvCxnSpPr>
            <a:stCxn id="82" idx="0"/>
            <a:endCxn id="84" idx="1"/>
          </p:cNvCxnSpPr>
          <p:nvPr/>
        </p:nvCxnSpPr>
        <p:spPr bwMode="auto">
          <a:xfrm flipH="1">
            <a:off x="1740523" y="4204724"/>
            <a:ext cx="122898" cy="588"/>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88" name="Straight Arrow Connector 87"/>
          <p:cNvCxnSpPr>
            <a:stCxn id="84" idx="3"/>
            <a:endCxn id="85" idx="1"/>
          </p:cNvCxnSpPr>
          <p:nvPr/>
        </p:nvCxnSpPr>
        <p:spPr bwMode="auto">
          <a:xfrm flipH="1" flipV="1">
            <a:off x="1394481" y="4204725"/>
            <a:ext cx="106498" cy="58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89" name="Straight Arrow Connector 88"/>
          <p:cNvCxnSpPr>
            <a:stCxn id="85" idx="3"/>
            <a:endCxn id="83" idx="1"/>
          </p:cNvCxnSpPr>
          <p:nvPr/>
        </p:nvCxnSpPr>
        <p:spPr bwMode="auto">
          <a:xfrm flipH="1">
            <a:off x="1013529" y="4204725"/>
            <a:ext cx="102266" cy="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90" name="Rectangle 89"/>
          <p:cNvSpPr/>
          <p:nvPr/>
        </p:nvSpPr>
        <p:spPr bwMode="auto">
          <a:xfrm rot="5400000" flipV="1">
            <a:off x="2611820" y="4068581"/>
            <a:ext cx="648405" cy="279713"/>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EQ</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91" name="Rectangle 90"/>
          <p:cNvSpPr/>
          <p:nvPr/>
        </p:nvSpPr>
        <p:spPr bwMode="auto">
          <a:xfrm rot="5400000" flipV="1">
            <a:off x="2109441" y="3951117"/>
            <a:ext cx="656809" cy="506237"/>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(512)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92" name="Rectangle 91"/>
          <p:cNvSpPr/>
          <p:nvPr/>
        </p:nvSpPr>
        <p:spPr bwMode="auto">
          <a:xfrm rot="5400000" flipV="1">
            <a:off x="3102010" y="3955512"/>
            <a:ext cx="650584" cy="506237"/>
          </a:xfrm>
          <a:prstGeom prst="rect">
            <a:avLst/>
          </a:prstGeom>
          <a:noFill/>
          <a:ln w="9525" cap="flat" cmpd="sng" algn="ctr">
            <a:solidFill>
              <a:schemeClr val="tx1"/>
            </a:solidFill>
            <a:prstDash val="solid"/>
            <a:round/>
            <a:headEnd type="none" w="med" len="med"/>
            <a:tailEnd type="none" w="med" len="med"/>
          </a:ln>
          <a:effectLst/>
        </p:spPr>
        <p:txBody>
          <a:bodyPr vert="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Calibri" panose="020F0502020204030204" pitchFamily="34" charset="0"/>
                <a:cs typeface="Calibri" panose="020F0502020204030204" pitchFamily="34" charset="0"/>
              </a:rPr>
              <a:t>(512)</a:t>
            </a:r>
            <a:endParaRPr kumimoji="0" lang="en-US" sz="140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93" name="Straight Arrow Connector 92"/>
          <p:cNvCxnSpPr/>
          <p:nvPr/>
        </p:nvCxnSpPr>
        <p:spPr bwMode="auto">
          <a:xfrm>
            <a:off x="3715309" y="4006094"/>
            <a:ext cx="19855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4" name="TextBox 93"/>
          <p:cNvSpPr txBox="1"/>
          <p:nvPr/>
        </p:nvSpPr>
        <p:spPr>
          <a:xfrm>
            <a:off x="3842426" y="3833172"/>
            <a:ext cx="586760" cy="307777"/>
          </a:xfrm>
          <a:prstGeom prst="rect">
            <a:avLst/>
          </a:prstGeom>
          <a:noFill/>
        </p:spPr>
        <p:txBody>
          <a:bodyPr wrap="square" rtlCol="0">
            <a:spAutoFit/>
          </a:bodyPr>
          <a:lstStyle/>
          <a:p>
            <a:r>
              <a:rPr lang="en-US" sz="1400" dirty="0">
                <a:solidFill>
                  <a:schemeClr val="tx1"/>
                </a:solidFill>
                <a:latin typeface="Calibri" panose="020F0502020204030204" pitchFamily="34" charset="0"/>
                <a:cs typeface="Calibri" panose="020F0502020204030204" pitchFamily="34" charset="0"/>
              </a:rPr>
              <a:t>Data</a:t>
            </a:r>
          </a:p>
        </p:txBody>
      </p:sp>
      <p:cxnSp>
        <p:nvCxnSpPr>
          <p:cNvPr id="95" name="Straight Connector 94"/>
          <p:cNvCxnSpPr/>
          <p:nvPr/>
        </p:nvCxnSpPr>
        <p:spPr bwMode="auto">
          <a:xfrm rot="20700000">
            <a:off x="3793823" y="3933374"/>
            <a:ext cx="0" cy="15694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6" name="TextBox 95"/>
          <p:cNvSpPr txBox="1"/>
          <p:nvPr/>
        </p:nvSpPr>
        <p:spPr>
          <a:xfrm>
            <a:off x="3585955" y="3645024"/>
            <a:ext cx="453970" cy="307777"/>
          </a:xfrm>
          <a:prstGeom prst="rect">
            <a:avLst/>
          </a:prstGeom>
          <a:noFill/>
        </p:spPr>
        <p:txBody>
          <a:bodyPr wrap="none" rtlCol="0">
            <a:spAutoFit/>
          </a:bodyPr>
          <a:lstStyle/>
          <a:p>
            <a:r>
              <a:rPr lang="en-US" sz="1400" dirty="0">
                <a:solidFill>
                  <a:schemeClr val="tx1"/>
                </a:solidFill>
              </a:rPr>
              <a:t>448</a:t>
            </a:r>
          </a:p>
        </p:txBody>
      </p:sp>
      <p:cxnSp>
        <p:nvCxnSpPr>
          <p:cNvPr id="97" name="Straight Arrow Connector 96"/>
          <p:cNvCxnSpPr/>
          <p:nvPr/>
        </p:nvCxnSpPr>
        <p:spPr bwMode="auto">
          <a:xfrm>
            <a:off x="3694915" y="4404116"/>
            <a:ext cx="19855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8" name="Straight Connector 97"/>
          <p:cNvCxnSpPr/>
          <p:nvPr/>
        </p:nvCxnSpPr>
        <p:spPr bwMode="auto">
          <a:xfrm rot="20700000">
            <a:off x="3792629" y="4349743"/>
            <a:ext cx="0" cy="156945"/>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9" name="TextBox 98"/>
          <p:cNvSpPr txBox="1"/>
          <p:nvPr/>
        </p:nvSpPr>
        <p:spPr>
          <a:xfrm>
            <a:off x="3638543" y="4098306"/>
            <a:ext cx="364202" cy="307777"/>
          </a:xfrm>
          <a:prstGeom prst="rect">
            <a:avLst/>
          </a:prstGeom>
          <a:noFill/>
        </p:spPr>
        <p:txBody>
          <a:bodyPr wrap="none" rtlCol="0">
            <a:spAutoFit/>
          </a:bodyPr>
          <a:lstStyle/>
          <a:p>
            <a:r>
              <a:rPr lang="en-US" sz="1400" dirty="0">
                <a:solidFill>
                  <a:schemeClr val="tx1"/>
                </a:solidFill>
              </a:rPr>
              <a:t>64</a:t>
            </a:r>
          </a:p>
        </p:txBody>
      </p:sp>
      <p:sp>
        <p:nvSpPr>
          <p:cNvPr id="100" name="TextBox 99"/>
          <p:cNvSpPr txBox="1"/>
          <p:nvPr/>
        </p:nvSpPr>
        <p:spPr>
          <a:xfrm>
            <a:off x="3862292" y="4257774"/>
            <a:ext cx="477741" cy="307777"/>
          </a:xfrm>
          <a:prstGeom prst="rect">
            <a:avLst/>
          </a:prstGeom>
          <a:noFill/>
        </p:spPr>
        <p:txBody>
          <a:bodyPr wrap="square" rtlCol="0">
            <a:spAutoFit/>
          </a:bodyPr>
          <a:lstStyle/>
          <a:p>
            <a:r>
              <a:rPr lang="en-US" sz="1400" dirty="0">
                <a:solidFill>
                  <a:schemeClr val="tx1"/>
                </a:solidFill>
                <a:latin typeface="Calibri" panose="020F0502020204030204" pitchFamily="34" charset="0"/>
                <a:cs typeface="Calibri" panose="020F0502020204030204" pitchFamily="34" charset="0"/>
              </a:rPr>
              <a:t>RS </a:t>
            </a:r>
          </a:p>
        </p:txBody>
      </p:sp>
      <p:cxnSp>
        <p:nvCxnSpPr>
          <p:cNvPr id="101" name="Straight Arrow Connector 100"/>
          <p:cNvCxnSpPr>
            <a:endCxn id="91" idx="2"/>
          </p:cNvCxnSpPr>
          <p:nvPr/>
        </p:nvCxnSpPr>
        <p:spPr bwMode="auto">
          <a:xfrm flipH="1">
            <a:off x="2690964" y="4200145"/>
            <a:ext cx="105203" cy="4091"/>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102" name="Straight Arrow Connector 101"/>
          <p:cNvCxnSpPr>
            <a:stCxn id="92" idx="0"/>
            <a:endCxn id="90" idx="2"/>
          </p:cNvCxnSpPr>
          <p:nvPr/>
        </p:nvCxnSpPr>
        <p:spPr bwMode="auto">
          <a:xfrm flipH="1" flipV="1">
            <a:off x="3075879" y="4208438"/>
            <a:ext cx="98305" cy="193"/>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103" name="Isosceles Triangle 102"/>
          <p:cNvSpPr/>
          <p:nvPr/>
        </p:nvSpPr>
        <p:spPr bwMode="auto">
          <a:xfrm rot="10800000">
            <a:off x="630897" y="4023137"/>
            <a:ext cx="97760" cy="7189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latin typeface="Calibri" panose="020F0502020204030204" pitchFamily="34" charset="0"/>
              <a:cs typeface="Calibri" panose="020F0502020204030204" pitchFamily="34" charset="0"/>
            </a:endParaRPr>
          </a:p>
        </p:txBody>
      </p:sp>
      <p:cxnSp>
        <p:nvCxnSpPr>
          <p:cNvPr id="104" name="Elbow Connector 103"/>
          <p:cNvCxnSpPr>
            <a:endCxn id="103" idx="0"/>
          </p:cNvCxnSpPr>
          <p:nvPr/>
        </p:nvCxnSpPr>
        <p:spPr bwMode="auto">
          <a:xfrm rot="10800000">
            <a:off x="679777" y="4095030"/>
            <a:ext cx="145326" cy="113532"/>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sp>
        <p:nvSpPr>
          <p:cNvPr id="118" name="Left Brace 117"/>
          <p:cNvSpPr/>
          <p:nvPr/>
        </p:nvSpPr>
        <p:spPr bwMode="auto">
          <a:xfrm rot="16200000">
            <a:off x="6284174" y="4324562"/>
            <a:ext cx="163566" cy="816138"/>
          </a:xfrm>
          <a:prstGeom prst="leftBrace">
            <a:avLst>
              <a:gd name="adj1" fmla="val 8333"/>
              <a:gd name="adj2" fmla="val 9171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3" name="Left Brace 252"/>
          <p:cNvSpPr/>
          <p:nvPr/>
        </p:nvSpPr>
        <p:spPr bwMode="auto">
          <a:xfrm rot="16200000">
            <a:off x="2191537" y="3144915"/>
            <a:ext cx="170684" cy="313109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5" name="TextBox 254"/>
          <p:cNvSpPr txBox="1"/>
          <p:nvPr/>
        </p:nvSpPr>
        <p:spPr>
          <a:xfrm>
            <a:off x="1740523" y="4848549"/>
            <a:ext cx="1027845" cy="307777"/>
          </a:xfrm>
          <a:prstGeom prst="rect">
            <a:avLst/>
          </a:prstGeom>
          <a:noFill/>
        </p:spPr>
        <p:txBody>
          <a:bodyPr wrap="none" rtlCol="0">
            <a:spAutoFit/>
          </a:bodyPr>
          <a:lstStyle/>
          <a:p>
            <a:r>
              <a:rPr lang="en-US" sz="1400" dirty="0">
                <a:solidFill>
                  <a:schemeClr val="tx1"/>
                </a:solidFill>
              </a:rPr>
              <a:t>SC receiver</a:t>
            </a:r>
          </a:p>
        </p:txBody>
      </p:sp>
      <p:sp>
        <p:nvSpPr>
          <p:cNvPr id="262" name="Freeform 261"/>
          <p:cNvSpPr/>
          <p:nvPr/>
        </p:nvSpPr>
        <p:spPr bwMode="auto">
          <a:xfrm>
            <a:off x="5642180" y="4362696"/>
            <a:ext cx="285433" cy="950310"/>
          </a:xfrm>
          <a:custGeom>
            <a:avLst/>
            <a:gdLst>
              <a:gd name="connsiteX0" fmla="*/ 0 w 570753"/>
              <a:gd name="connsiteY0" fmla="*/ 1036320 h 1036320"/>
              <a:gd name="connsiteX1" fmla="*/ 327660 w 570753"/>
              <a:gd name="connsiteY1" fmla="*/ 746760 h 1036320"/>
              <a:gd name="connsiteX2" fmla="*/ 541020 w 570753"/>
              <a:gd name="connsiteY2" fmla="*/ 449580 h 1036320"/>
              <a:gd name="connsiteX3" fmla="*/ 563880 w 570753"/>
              <a:gd name="connsiteY3" fmla="*/ 0 h 1036320"/>
            </a:gdLst>
            <a:ahLst/>
            <a:cxnLst>
              <a:cxn ang="0">
                <a:pos x="connsiteX0" y="connsiteY0"/>
              </a:cxn>
              <a:cxn ang="0">
                <a:pos x="connsiteX1" y="connsiteY1"/>
              </a:cxn>
              <a:cxn ang="0">
                <a:pos x="connsiteX2" y="connsiteY2"/>
              </a:cxn>
              <a:cxn ang="0">
                <a:pos x="connsiteX3" y="connsiteY3"/>
              </a:cxn>
            </a:cxnLst>
            <a:rect l="l" t="t" r="r" b="b"/>
            <a:pathLst>
              <a:path w="570753" h="1036320">
                <a:moveTo>
                  <a:pt x="0" y="1036320"/>
                </a:moveTo>
                <a:cubicBezTo>
                  <a:pt x="118745" y="940435"/>
                  <a:pt x="237490" y="844550"/>
                  <a:pt x="327660" y="746760"/>
                </a:cubicBezTo>
                <a:cubicBezTo>
                  <a:pt x="417830" y="648970"/>
                  <a:pt x="501650" y="574040"/>
                  <a:pt x="541020" y="449580"/>
                </a:cubicBezTo>
                <a:cubicBezTo>
                  <a:pt x="580390" y="325120"/>
                  <a:pt x="572135" y="162560"/>
                  <a:pt x="563880" y="0"/>
                </a:cubicBezTo>
              </a:path>
            </a:pathLst>
          </a:custGeom>
          <a:noFill/>
          <a:ln w="9525" cap="flat" cmpd="sng" algn="ctr">
            <a:solidFill>
              <a:schemeClr val="tx1"/>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266" name="Group 265"/>
          <p:cNvGrpSpPr/>
          <p:nvPr/>
        </p:nvGrpSpPr>
        <p:grpSpPr>
          <a:xfrm>
            <a:off x="4576581" y="5078938"/>
            <a:ext cx="2017050" cy="1234990"/>
            <a:chOff x="4458415" y="5110751"/>
            <a:chExt cx="2017050" cy="1234990"/>
          </a:xfrm>
        </p:grpSpPr>
        <p:grpSp>
          <p:nvGrpSpPr>
            <p:cNvPr id="254" name="Group 253"/>
            <p:cNvGrpSpPr/>
            <p:nvPr/>
          </p:nvGrpSpPr>
          <p:grpSpPr>
            <a:xfrm>
              <a:off x="4474187" y="5198966"/>
              <a:ext cx="2001278" cy="1146775"/>
              <a:chOff x="2781030" y="5110611"/>
              <a:chExt cx="2669028" cy="1343929"/>
            </a:xfrm>
          </p:grpSpPr>
          <p:cxnSp>
            <p:nvCxnSpPr>
              <p:cNvPr id="230" name="Straight Arrow Connector 229"/>
              <p:cNvCxnSpPr/>
              <p:nvPr/>
            </p:nvCxnSpPr>
            <p:spPr bwMode="auto">
              <a:xfrm>
                <a:off x="2976796" y="5989128"/>
                <a:ext cx="21770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6" name="Straight Arrow Connector 155"/>
              <p:cNvCxnSpPr/>
              <p:nvPr/>
            </p:nvCxnSpPr>
            <p:spPr bwMode="auto">
              <a:xfrm flipV="1">
                <a:off x="3077978" y="5110611"/>
                <a:ext cx="1" cy="99945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3" name="Freeform 232"/>
              <p:cNvSpPr/>
              <p:nvPr/>
            </p:nvSpPr>
            <p:spPr bwMode="auto">
              <a:xfrm>
                <a:off x="3079621" y="5493958"/>
                <a:ext cx="1522596" cy="213287"/>
              </a:xfrm>
              <a:custGeom>
                <a:avLst/>
                <a:gdLst>
                  <a:gd name="connsiteX0" fmla="*/ 0 w 1181100"/>
                  <a:gd name="connsiteY0" fmla="*/ 79937 h 213287"/>
                  <a:gd name="connsiteX1" fmla="*/ 190500 w 1181100"/>
                  <a:gd name="connsiteY1" fmla="*/ 3737 h 213287"/>
                  <a:gd name="connsiteX2" fmla="*/ 438150 w 1181100"/>
                  <a:gd name="connsiteY2" fmla="*/ 184712 h 213287"/>
                  <a:gd name="connsiteX3" fmla="*/ 695325 w 1181100"/>
                  <a:gd name="connsiteY3" fmla="*/ 60887 h 213287"/>
                  <a:gd name="connsiteX4" fmla="*/ 1028700 w 1181100"/>
                  <a:gd name="connsiteY4" fmla="*/ 184712 h 213287"/>
                  <a:gd name="connsiteX5" fmla="*/ 1181100 w 1181100"/>
                  <a:gd name="connsiteY5" fmla="*/ 213287 h 213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1100" h="213287">
                    <a:moveTo>
                      <a:pt x="0" y="79937"/>
                    </a:moveTo>
                    <a:cubicBezTo>
                      <a:pt x="58737" y="33106"/>
                      <a:pt x="117475" y="-13725"/>
                      <a:pt x="190500" y="3737"/>
                    </a:cubicBezTo>
                    <a:cubicBezTo>
                      <a:pt x="263525" y="21199"/>
                      <a:pt x="354013" y="175187"/>
                      <a:pt x="438150" y="184712"/>
                    </a:cubicBezTo>
                    <a:cubicBezTo>
                      <a:pt x="522288" y="194237"/>
                      <a:pt x="596900" y="60887"/>
                      <a:pt x="695325" y="60887"/>
                    </a:cubicBezTo>
                    <a:cubicBezTo>
                      <a:pt x="793750" y="60887"/>
                      <a:pt x="947738" y="159312"/>
                      <a:pt x="1028700" y="184712"/>
                    </a:cubicBezTo>
                    <a:cubicBezTo>
                      <a:pt x="1109662" y="210112"/>
                      <a:pt x="1145381" y="211699"/>
                      <a:pt x="1181100" y="213287"/>
                    </a:cubicBezTo>
                  </a:path>
                </a:pathLst>
              </a:cu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235" name="TextBox 234"/>
              <p:cNvSpPr txBox="1"/>
              <p:nvPr/>
            </p:nvSpPr>
            <p:spPr>
              <a:xfrm>
                <a:off x="2781030" y="6147954"/>
                <a:ext cx="2669028" cy="306586"/>
              </a:xfrm>
              <a:prstGeom prst="rect">
                <a:avLst/>
              </a:prstGeom>
              <a:noFill/>
            </p:spPr>
            <p:txBody>
              <a:bodyPr wrap="square" rtlCol="0">
                <a:spAutoFit/>
              </a:bodyPr>
              <a:lstStyle/>
              <a:p>
                <a:r>
                  <a:rPr lang="en-US" sz="1100" dirty="0">
                    <a:solidFill>
                      <a:schemeClr val="tx1"/>
                    </a:solidFill>
                  </a:rPr>
                  <a:t>Channel frequency response</a:t>
                </a:r>
              </a:p>
            </p:txBody>
          </p:sp>
          <p:sp>
            <p:nvSpPr>
              <p:cNvPr id="236" name="TextBox 235"/>
              <p:cNvSpPr txBox="1"/>
              <p:nvPr/>
            </p:nvSpPr>
            <p:spPr>
              <a:xfrm>
                <a:off x="3110231" y="5240229"/>
                <a:ext cx="1853955" cy="306586"/>
              </a:xfrm>
              <a:prstGeom prst="rect">
                <a:avLst/>
              </a:prstGeom>
              <a:noFill/>
            </p:spPr>
            <p:txBody>
              <a:bodyPr wrap="none" rtlCol="0">
                <a:spAutoFit/>
              </a:bodyPr>
              <a:lstStyle/>
              <a:p>
                <a:r>
                  <a:rPr lang="en-US" sz="1100" dirty="0">
                    <a:solidFill>
                      <a:schemeClr val="tx1"/>
                    </a:solidFill>
                  </a:rPr>
                  <a:t>Complex coefficients</a:t>
                </a:r>
              </a:p>
            </p:txBody>
          </p:sp>
          <p:sp>
            <p:nvSpPr>
              <p:cNvPr id="243" name="Rectangle 242"/>
              <p:cNvSpPr/>
              <p:nvPr/>
            </p:nvSpPr>
            <p:spPr>
              <a:xfrm>
                <a:off x="4273939" y="5941138"/>
                <a:ext cx="1021026" cy="306586"/>
              </a:xfrm>
              <a:prstGeom prst="rect">
                <a:avLst/>
              </a:prstGeom>
            </p:spPr>
            <p:txBody>
              <a:bodyPr wrap="none">
                <a:spAutoFit/>
              </a:bodyPr>
              <a:lstStyle/>
              <a:p>
                <a:r>
                  <a:rPr lang="en-US" sz="1050" dirty="0">
                    <a:solidFill>
                      <a:schemeClr val="tx1"/>
                    </a:solidFill>
                  </a:rPr>
                  <a:t>frequency</a:t>
                </a:r>
                <a:endParaRPr lang="en-US" sz="1050" dirty="0"/>
              </a:p>
            </p:txBody>
          </p:sp>
        </p:grpSp>
        <p:sp>
          <p:nvSpPr>
            <p:cNvPr id="178" name="Rectangle 177"/>
            <p:cNvSpPr/>
            <p:nvPr/>
          </p:nvSpPr>
          <p:spPr>
            <a:xfrm rot="16200000">
              <a:off x="4206102" y="5363064"/>
              <a:ext cx="758541" cy="253916"/>
            </a:xfrm>
            <a:prstGeom prst="rect">
              <a:avLst/>
            </a:prstGeom>
          </p:spPr>
          <p:txBody>
            <a:bodyPr wrap="none">
              <a:spAutoFit/>
            </a:bodyPr>
            <a:lstStyle/>
            <a:p>
              <a:r>
                <a:rPr lang="en-US" sz="1050" dirty="0">
                  <a:solidFill>
                    <a:schemeClr val="tx1"/>
                  </a:solidFill>
                </a:rPr>
                <a:t>Amplitude</a:t>
              </a:r>
              <a:endParaRPr lang="en-US" sz="1050" dirty="0"/>
            </a:p>
          </p:txBody>
        </p:sp>
      </p:grpSp>
    </p:spTree>
    <p:extLst>
      <p:ext uri="{BB962C8B-B14F-4D97-AF65-F5344CB8AC3E}">
        <p14:creationId xmlns:p14="http://schemas.microsoft.com/office/powerpoint/2010/main" val="3210021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80"/>
            <a:ext cx="7770813" cy="726976"/>
          </a:xfrm>
        </p:spPr>
        <p:txBody>
          <a:bodyPr/>
          <a:lstStyle/>
          <a:p>
            <a:r>
              <a:rPr lang="en-US" dirty="0"/>
              <a:t>Simulation Assumptions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mc:AlternateContent xmlns:mc="http://schemas.openxmlformats.org/markup-compatibility/2006" xmlns:a14="http://schemas.microsoft.com/office/drawing/2010/main">
        <mc:Choice Requires="a14">
          <p:sp>
            <p:nvSpPr>
              <p:cNvPr id="25" name="Rectangle 2"/>
              <p:cNvSpPr txBox="1">
                <a:spLocks noChangeArrowheads="1"/>
              </p:cNvSpPr>
              <p:nvPr/>
            </p:nvSpPr>
            <p:spPr bwMode="auto">
              <a:xfrm>
                <a:off x="769938" y="2917378"/>
                <a:ext cx="7772400" cy="290479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lgn="just">
                  <a:buFont typeface="Arial" panose="020B0604020202020204" pitchFamily="34" charset="0"/>
                  <a:buChar char="•"/>
                </a:pPr>
                <a:r>
                  <a:rPr lang="en-US" sz="1600" dirty="0">
                    <a:solidFill>
                      <a:schemeClr val="tx1"/>
                    </a:solidFill>
                  </a:rPr>
                  <a:t>Waveforms: </a:t>
                </a:r>
                <a:r>
                  <a:rPr lang="en-US" sz="1600" b="0" dirty="0">
                    <a:solidFill>
                      <a:schemeClr val="tx1"/>
                    </a:solidFill>
                  </a:rPr>
                  <a:t>OFDM, SC, DFT-spread OFDM, and DFT-spread Windowed OFDM (see Appendix I)</a:t>
                </a:r>
              </a:p>
              <a:p>
                <a:pPr marL="285750" indent="-285750" algn="just">
                  <a:buFont typeface="Arial" panose="020B0604020202020204" pitchFamily="34" charset="0"/>
                  <a:buChar char="•"/>
                </a:pPr>
                <a:r>
                  <a:rPr lang="en-US" sz="1600" dirty="0">
                    <a:solidFill>
                      <a:schemeClr val="tx1"/>
                    </a:solidFill>
                  </a:rPr>
                  <a:t>Channel: </a:t>
                </a:r>
                <a:r>
                  <a:rPr lang="en-US" sz="1600" b="0" dirty="0">
                    <a:solidFill>
                      <a:schemeClr val="tx1"/>
                    </a:solidFill>
                  </a:rPr>
                  <a:t>11ay channel model, conference room, STA-AP [5]</a:t>
                </a:r>
              </a:p>
              <a:p>
                <a:pPr marL="685800" lvl="1" algn="just">
                  <a:buFont typeface="Arial" panose="020B0604020202020204" pitchFamily="34" charset="0"/>
                  <a:buChar char="•"/>
                </a:pPr>
                <a:r>
                  <a:rPr lang="en-US" sz="1400" dirty="0">
                    <a:solidFill>
                      <a:schemeClr val="tx1"/>
                    </a:solidFill>
                  </a:rPr>
                  <a:t>The location of the STA and the rotation of the PAA around vertical axis are chosen randomly. For each drop, the boresight of the STA and AP antenna patterns are aligned on </a:t>
                </a:r>
                <a:r>
                  <a:rPr lang="en-US" sz="1400" dirty="0" err="1">
                    <a:solidFill>
                      <a:schemeClr val="tx1"/>
                    </a:solidFill>
                  </a:rPr>
                  <a:t>LoS</a:t>
                </a:r>
                <a:endParaRPr lang="en-US" sz="1400" dirty="0">
                  <a:solidFill>
                    <a:schemeClr val="tx1"/>
                  </a:solidFill>
                </a:endParaRPr>
              </a:p>
              <a:p>
                <a:pPr marL="685800" lvl="1" algn="just">
                  <a:buFont typeface="Arial" panose="020B0604020202020204" pitchFamily="34" charset="0"/>
                  <a:buChar char="•"/>
                </a:pPr>
                <a:r>
                  <a:rPr lang="en-US" sz="1400" dirty="0">
                    <a:solidFill>
                      <a:schemeClr val="tx1"/>
                    </a:solidFill>
                  </a:rPr>
                  <a:t>Vertical polarization, </a:t>
                </a:r>
                <a:r>
                  <a:rPr lang="en-US" sz="1400" dirty="0" err="1">
                    <a:solidFill>
                      <a:schemeClr val="tx1"/>
                    </a:solidFill>
                  </a:rPr>
                  <a:t>LoS</a:t>
                </a:r>
                <a:r>
                  <a:rPr lang="en-US" sz="1400" dirty="0">
                    <a:solidFill>
                      <a:schemeClr val="tx1"/>
                    </a:solidFill>
                  </a:rPr>
                  <a:t> path exists</a:t>
                </a:r>
              </a:p>
              <a:p>
                <a:pPr marL="685800" lvl="1" algn="just">
                  <a:buFont typeface="Arial" panose="020B0604020202020204" pitchFamily="34" charset="0"/>
                  <a:buChar char="•"/>
                </a:pPr>
                <a:r>
                  <a:rPr lang="en-US" sz="1600" dirty="0">
                    <a:solidFill>
                      <a:schemeClr val="tx1"/>
                    </a:solidFill>
                  </a:rPr>
                  <a:t>Antenna: </a:t>
                </a:r>
                <a14:m>
                  <m:oMath xmlns:m="http://schemas.openxmlformats.org/officeDocument/2006/math">
                    <m:r>
                      <a:rPr lang="en-US" sz="1600" i="1" dirty="0" smtClean="0">
                        <a:solidFill>
                          <a:schemeClr val="tx1"/>
                        </a:solidFill>
                        <a:latin typeface="Cambria Math" panose="02040503050406030204" pitchFamily="18" charset="0"/>
                      </a:rPr>
                      <m:t>4</m:t>
                    </m:r>
                    <m:r>
                      <a:rPr lang="en-US" sz="1600" b="1" i="1" dirty="0" smtClean="0">
                        <a:solidFill>
                          <a:schemeClr val="tx1"/>
                        </a:solidFill>
                        <a:latin typeface="Cambria Math" panose="02040503050406030204" pitchFamily="18" charset="0"/>
                      </a:rPr>
                      <m:t>×</m:t>
                    </m:r>
                    <m:r>
                      <a:rPr lang="en-US" sz="1600" i="1" dirty="0" smtClean="0">
                        <a:solidFill>
                          <a:schemeClr val="tx1"/>
                        </a:solidFill>
                        <a:latin typeface="Cambria Math" panose="02040503050406030204" pitchFamily="18" charset="0"/>
                      </a:rPr>
                      <m:t>4</m:t>
                    </m:r>
                  </m:oMath>
                </a14:m>
                <a:r>
                  <a:rPr lang="en-US" sz="1600" dirty="0">
                    <a:solidFill>
                      <a:schemeClr val="tx1"/>
                    </a:solidFill>
                  </a:rPr>
                  <a:t> PAA @ AP, </a:t>
                </a:r>
                <a14:m>
                  <m:oMath xmlns:m="http://schemas.openxmlformats.org/officeDocument/2006/math">
                    <m:r>
                      <a:rPr lang="en-US" sz="1600" i="1" dirty="0" smtClean="0">
                        <a:solidFill>
                          <a:schemeClr val="tx1"/>
                        </a:solidFill>
                        <a:latin typeface="Cambria Math" panose="02040503050406030204" pitchFamily="18" charset="0"/>
                      </a:rPr>
                      <m:t>2</m:t>
                    </m:r>
                    <m:r>
                      <a:rPr lang="en-US" sz="1600" b="1" i="1" dirty="0" smtClean="0">
                        <a:solidFill>
                          <a:schemeClr val="tx1"/>
                        </a:solidFill>
                        <a:latin typeface="Cambria Math" panose="02040503050406030204" pitchFamily="18" charset="0"/>
                      </a:rPr>
                      <m:t>×</m:t>
                    </m:r>
                    <m:r>
                      <a:rPr lang="en-US" sz="1600" i="1" dirty="0" smtClean="0">
                        <a:solidFill>
                          <a:schemeClr val="tx1"/>
                        </a:solidFill>
                        <a:latin typeface="Cambria Math" panose="02040503050406030204" pitchFamily="18" charset="0"/>
                      </a:rPr>
                      <m:t>2</m:t>
                    </m:r>
                  </m:oMath>
                </a14:m>
                <a:r>
                  <a:rPr lang="en-US" sz="1600" dirty="0">
                    <a:solidFill>
                      <a:schemeClr val="tx1"/>
                    </a:solidFill>
                  </a:rPr>
                  <a:t> PAA @ STA</a:t>
                </a:r>
              </a:p>
              <a:p>
                <a:pPr marL="285750" indent="-285750" algn="just">
                  <a:buFont typeface="Arial" panose="020B0604020202020204" pitchFamily="34" charset="0"/>
                  <a:buChar char="•"/>
                </a:pPr>
                <a:r>
                  <a:rPr lang="en-US" sz="1600" dirty="0">
                    <a:solidFill>
                      <a:schemeClr val="tx1"/>
                    </a:solidFill>
                  </a:rPr>
                  <a:t>Numerology:</a:t>
                </a:r>
                <a:endParaRPr lang="en-US" sz="1600" b="0" dirty="0">
                  <a:solidFill>
                    <a:schemeClr val="tx1"/>
                  </a:solidFill>
                </a:endParaRPr>
              </a:p>
              <a:p>
                <a:pPr marL="685800" lvl="1" algn="just">
                  <a:buFont typeface="Arial" panose="020B0604020202020204" pitchFamily="34" charset="0"/>
                  <a:buChar char="•"/>
                </a:pPr>
                <a:r>
                  <a:rPr lang="en-US" sz="1400" dirty="0">
                    <a:solidFill>
                      <a:schemeClr val="tx1"/>
                    </a:solidFill>
                  </a:rPr>
                  <a:t>The 8 GHz numerology for OFDM and SC is obtained based on 802.11ad </a:t>
                </a:r>
                <a:r>
                  <a:rPr lang="en-US" sz="1400" dirty="0"/>
                  <a:t>[2]</a:t>
                </a:r>
                <a:endParaRPr lang="en-US" sz="1400" dirty="0">
                  <a:solidFill>
                    <a:schemeClr val="tx1"/>
                  </a:solidFill>
                </a:endParaRPr>
              </a:p>
              <a:p>
                <a:pPr marL="685800" lvl="1" algn="just">
                  <a:buFont typeface="Arial" panose="020B0604020202020204" pitchFamily="34" charset="0"/>
                  <a:buChar char="•"/>
                </a:pPr>
                <a:r>
                  <a:rPr lang="en-US" sz="1400" dirty="0">
                    <a:solidFill>
                      <a:schemeClr val="tx1"/>
                    </a:solidFill>
                  </a:rPr>
                  <a:t>The numerology for DFT-spread OFDM is obtained based on OFDM </a:t>
                </a:r>
                <a:r>
                  <a:rPr lang="en-US" sz="1400" dirty="0"/>
                  <a:t>[2]</a:t>
                </a:r>
                <a:endParaRPr lang="en-US" sz="1400" dirty="0">
                  <a:solidFill>
                    <a:schemeClr val="tx1"/>
                  </a:solidFill>
                </a:endParaRPr>
              </a:p>
              <a:p>
                <a:pPr marL="285750" algn="just">
                  <a:buFont typeface="Arial" panose="020B0604020202020204" pitchFamily="34" charset="0"/>
                  <a:buChar char="•"/>
                </a:pPr>
                <a:r>
                  <a:rPr lang="en-US" sz="1600" dirty="0">
                    <a:solidFill>
                      <a:schemeClr val="tx1"/>
                    </a:solidFill>
                  </a:rPr>
                  <a:t>Equalization: </a:t>
                </a:r>
                <a:r>
                  <a:rPr lang="en-US" sz="1600" b="0" dirty="0">
                    <a:solidFill>
                      <a:schemeClr val="tx1"/>
                    </a:solidFill>
                  </a:rPr>
                  <a:t>Single tap MMSE-FDE, </a:t>
                </a:r>
                <a:r>
                  <a:rPr lang="en-US" sz="1600" dirty="0">
                    <a:solidFill>
                      <a:schemeClr val="tx1"/>
                    </a:solidFill>
                  </a:rPr>
                  <a:t>CHEST:</a:t>
                </a:r>
                <a:r>
                  <a:rPr lang="en-US" sz="1600" b="0" dirty="0">
                    <a:solidFill>
                      <a:schemeClr val="tx1"/>
                    </a:solidFill>
                  </a:rPr>
                  <a:t> Ideal, </a:t>
                </a:r>
                <a:r>
                  <a:rPr lang="en-US" sz="1600" dirty="0">
                    <a:solidFill>
                      <a:schemeClr val="tx1"/>
                    </a:solidFill>
                  </a:rPr>
                  <a:t>Coding Rate</a:t>
                </a:r>
                <a:r>
                  <a:rPr lang="en-US" sz="1600" b="0" dirty="0">
                    <a:solidFill>
                      <a:schemeClr val="tx1"/>
                    </a:solidFill>
                  </a:rPr>
                  <a:t>: ½ and 13/16</a:t>
                </a:r>
              </a:p>
              <a:p>
                <a:pPr marL="285750" algn="just">
                  <a:buFont typeface="Arial" panose="020B0604020202020204" pitchFamily="34" charset="0"/>
                  <a:buChar char="•"/>
                </a:pPr>
                <a:r>
                  <a:rPr lang="en-US" sz="1600" dirty="0">
                    <a:solidFill>
                      <a:schemeClr val="tx1"/>
                    </a:solidFill>
                  </a:rPr>
                  <a:t>Impairments:</a:t>
                </a:r>
                <a:r>
                  <a:rPr lang="en-US" sz="1600" b="0" dirty="0">
                    <a:solidFill>
                      <a:schemeClr val="tx1"/>
                    </a:solidFill>
                  </a:rPr>
                  <a:t> Rapp model [6] for power amplifier (PA), 6 dB OBO for all waveforms</a:t>
                </a:r>
              </a:p>
            </p:txBody>
          </p:sp>
        </mc:Choice>
        <mc:Fallback xmlns="">
          <p:sp>
            <p:nvSpPr>
              <p:cNvPr id="25" name="Rectangle 2"/>
              <p:cNvSpPr txBox="1">
                <a:spLocks noRot="1" noChangeAspect="1" noMove="1" noResize="1" noEditPoints="1" noAdjustHandles="1" noChangeArrowheads="1" noChangeShapeType="1" noTextEdit="1"/>
              </p:cNvSpPr>
              <p:nvPr/>
            </p:nvSpPr>
            <p:spPr bwMode="auto">
              <a:xfrm>
                <a:off x="769938" y="2917378"/>
                <a:ext cx="7772400" cy="2904797"/>
              </a:xfrm>
              <a:prstGeom prst="rect">
                <a:avLst/>
              </a:prstGeom>
              <a:blipFill>
                <a:blip r:embed="rId3"/>
                <a:stretch>
                  <a:fillRect l="-314" t="-630" r="-471" b="-22899"/>
                </a:stretch>
              </a:blipFill>
              <a:ln w="9525">
                <a:noFill/>
                <a:round/>
                <a:headEnd/>
                <a:tailEnd/>
              </a:ln>
              <a:effectLst/>
            </p:spPr>
            <p:txBody>
              <a:bodyPr/>
              <a:lstStyle/>
              <a:p>
                <a:r>
                  <a:rPr lang="en-US">
                    <a:noFill/>
                  </a:rPr>
                  <a:t> </a:t>
                </a:r>
              </a:p>
            </p:txBody>
          </p:sp>
        </mc:Fallback>
      </mc:AlternateContent>
      <p:grpSp>
        <p:nvGrpSpPr>
          <p:cNvPr id="63" name="Group 62"/>
          <p:cNvGrpSpPr/>
          <p:nvPr/>
        </p:nvGrpSpPr>
        <p:grpSpPr>
          <a:xfrm>
            <a:off x="2339752" y="1271197"/>
            <a:ext cx="5357859" cy="1653747"/>
            <a:chOff x="1475656" y="1305350"/>
            <a:chExt cx="6518238" cy="2265282"/>
          </a:xfrm>
        </p:grpSpPr>
        <p:graphicFrame>
          <p:nvGraphicFramePr>
            <p:cNvPr id="9" name="Object 8"/>
            <p:cNvGraphicFramePr>
              <a:graphicFrameLocks noChangeAspect="1"/>
            </p:cNvGraphicFramePr>
            <p:nvPr>
              <p:extLst/>
            </p:nvPr>
          </p:nvGraphicFramePr>
          <p:xfrm>
            <a:off x="1475656" y="1305350"/>
            <a:ext cx="3229375" cy="2265282"/>
          </p:xfrm>
          <a:graphic>
            <a:graphicData uri="http://schemas.openxmlformats.org/presentationml/2006/ole">
              <mc:AlternateContent xmlns:mc="http://schemas.openxmlformats.org/markup-compatibility/2006">
                <mc:Choice xmlns:v="urn:schemas-microsoft-com:vml" Requires="v">
                  <p:oleObj spid="_x0000_s4152" name="Visio" r:id="rId4" imgW="5057792" imgH="3543178" progId="Visio.Drawing.11">
                    <p:embed/>
                  </p:oleObj>
                </mc:Choice>
                <mc:Fallback>
                  <p:oleObj name="Visio" r:id="rId4" imgW="5057792" imgH="3543178" progId="Visio.Drawing.11">
                    <p:embed/>
                    <p:pic>
                      <p:nvPicPr>
                        <p:cNvPr id="9" name="Object 8"/>
                        <p:cNvPicPr>
                          <a:picLocks noChangeAspect="1" noChangeArrowheads="1"/>
                        </p:cNvPicPr>
                        <p:nvPr/>
                      </p:nvPicPr>
                      <p:blipFill>
                        <a:blip r:embed="rId5"/>
                        <a:srcRect/>
                        <a:stretch>
                          <a:fillRect/>
                        </a:stretch>
                      </p:blipFill>
                      <p:spPr bwMode="auto">
                        <a:xfrm>
                          <a:off x="1475656" y="1305350"/>
                          <a:ext cx="3229375" cy="2265282"/>
                        </a:xfrm>
                        <a:prstGeom prst="rect">
                          <a:avLst/>
                        </a:prstGeom>
                        <a:noFill/>
                      </p:spPr>
                    </p:pic>
                  </p:oleObj>
                </mc:Fallback>
              </mc:AlternateContent>
            </a:graphicData>
          </a:graphic>
        </p:graphicFrame>
        <p:sp>
          <p:nvSpPr>
            <p:cNvPr id="11" name="Freeform 10"/>
            <p:cNvSpPr/>
            <p:nvPr/>
          </p:nvSpPr>
          <p:spPr bwMode="auto">
            <a:xfrm>
              <a:off x="2652085" y="2524155"/>
              <a:ext cx="2302149" cy="539359"/>
            </a:xfrm>
            <a:custGeom>
              <a:avLst/>
              <a:gdLst>
                <a:gd name="connsiteX0" fmla="*/ 0 w 3190875"/>
                <a:gd name="connsiteY0" fmla="*/ 0 h 1085850"/>
                <a:gd name="connsiteX1" fmla="*/ 1695450 w 3190875"/>
                <a:gd name="connsiteY1" fmla="*/ 895350 h 1085850"/>
                <a:gd name="connsiteX2" fmla="*/ 3190875 w 3190875"/>
                <a:gd name="connsiteY2" fmla="*/ 1085850 h 1085850"/>
              </a:gdLst>
              <a:ahLst/>
              <a:cxnLst>
                <a:cxn ang="0">
                  <a:pos x="connsiteX0" y="connsiteY0"/>
                </a:cxn>
                <a:cxn ang="0">
                  <a:pos x="connsiteX1" y="connsiteY1"/>
                </a:cxn>
                <a:cxn ang="0">
                  <a:pos x="connsiteX2" y="connsiteY2"/>
                </a:cxn>
              </a:cxnLst>
              <a:rect l="l" t="t" r="r" b="b"/>
              <a:pathLst>
                <a:path w="3190875" h="1085850">
                  <a:moveTo>
                    <a:pt x="0" y="0"/>
                  </a:moveTo>
                  <a:cubicBezTo>
                    <a:pt x="581819" y="357187"/>
                    <a:pt x="1163638" y="714375"/>
                    <a:pt x="1695450" y="895350"/>
                  </a:cubicBezTo>
                  <a:cubicBezTo>
                    <a:pt x="2227263" y="1076325"/>
                    <a:pt x="2709069" y="1081087"/>
                    <a:pt x="3190875" y="1085850"/>
                  </a:cubicBezTo>
                </a:path>
              </a:pathLst>
            </a:custGeom>
            <a:noFill/>
            <a:ln w="9525" cap="flat" cmpd="sng" algn="ctr">
              <a:solidFill>
                <a:srgbClr val="FF0000"/>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tx1"/>
                </a:solidFill>
                <a:effectLst/>
                <a:latin typeface="Times New Roman" pitchFamily="16" charset="0"/>
                <a:ea typeface="MS Gothic" charset="-128"/>
              </a:endParaRPr>
            </a:p>
          </p:txBody>
        </p:sp>
        <p:sp>
          <p:nvSpPr>
            <p:cNvPr id="23" name="Freeform 22"/>
            <p:cNvSpPr/>
            <p:nvPr/>
          </p:nvSpPr>
          <p:spPr bwMode="auto">
            <a:xfrm>
              <a:off x="4074458" y="1583431"/>
              <a:ext cx="1919420" cy="209230"/>
            </a:xfrm>
            <a:custGeom>
              <a:avLst/>
              <a:gdLst>
                <a:gd name="connsiteX0" fmla="*/ 0 w 3524250"/>
                <a:gd name="connsiteY0" fmla="*/ 273503 h 273503"/>
                <a:gd name="connsiteX1" fmla="*/ 2533650 w 3524250"/>
                <a:gd name="connsiteY1" fmla="*/ 6803 h 273503"/>
                <a:gd name="connsiteX2" fmla="*/ 3524250 w 3524250"/>
                <a:gd name="connsiteY2" fmla="*/ 73478 h 273503"/>
                <a:gd name="connsiteX0" fmla="*/ 0 w 3524250"/>
                <a:gd name="connsiteY0" fmla="*/ 237462 h 237462"/>
                <a:gd name="connsiteX1" fmla="*/ 2087510 w 3524250"/>
                <a:gd name="connsiteY1" fmla="*/ 9991 h 237462"/>
                <a:gd name="connsiteX2" fmla="*/ 3524250 w 3524250"/>
                <a:gd name="connsiteY2" fmla="*/ 37437 h 237462"/>
                <a:gd name="connsiteX0" fmla="*/ 0 w 5574723"/>
                <a:gd name="connsiteY0" fmla="*/ 227471 h 227471"/>
                <a:gd name="connsiteX1" fmla="*/ 2087510 w 5574723"/>
                <a:gd name="connsiteY1" fmla="*/ 0 h 227471"/>
                <a:gd name="connsiteX2" fmla="*/ 5574723 w 5574723"/>
                <a:gd name="connsiteY2" fmla="*/ 171996 h 227471"/>
                <a:gd name="connsiteX0" fmla="*/ 0 w 5574723"/>
                <a:gd name="connsiteY0" fmla="*/ 229199 h 229199"/>
                <a:gd name="connsiteX1" fmla="*/ 2087510 w 5574723"/>
                <a:gd name="connsiteY1" fmla="*/ 1728 h 229199"/>
                <a:gd name="connsiteX2" fmla="*/ 5574723 w 5574723"/>
                <a:gd name="connsiteY2" fmla="*/ 173724 h 229199"/>
                <a:gd name="connsiteX0" fmla="*/ 0 w 5574723"/>
                <a:gd name="connsiteY0" fmla="*/ 229199 h 229199"/>
                <a:gd name="connsiteX1" fmla="*/ 2087510 w 5574723"/>
                <a:gd name="connsiteY1" fmla="*/ 1728 h 229199"/>
                <a:gd name="connsiteX2" fmla="*/ 5574723 w 5574723"/>
                <a:gd name="connsiteY2" fmla="*/ 173724 h 229199"/>
              </a:gdLst>
              <a:ahLst/>
              <a:cxnLst>
                <a:cxn ang="0">
                  <a:pos x="connsiteX0" y="connsiteY0"/>
                </a:cxn>
                <a:cxn ang="0">
                  <a:pos x="connsiteX1" y="connsiteY1"/>
                </a:cxn>
                <a:cxn ang="0">
                  <a:pos x="connsiteX2" y="connsiteY2"/>
                </a:cxn>
              </a:cxnLst>
              <a:rect l="l" t="t" r="r" b="b"/>
              <a:pathLst>
                <a:path w="5574723" h="229199">
                  <a:moveTo>
                    <a:pt x="0" y="229199"/>
                  </a:moveTo>
                  <a:cubicBezTo>
                    <a:pt x="973137" y="112517"/>
                    <a:pt x="1389300" y="14415"/>
                    <a:pt x="2087510" y="1728"/>
                  </a:cubicBezTo>
                  <a:cubicBezTo>
                    <a:pt x="3176022" y="-16656"/>
                    <a:pt x="4412319" y="116392"/>
                    <a:pt x="5574723" y="173724"/>
                  </a:cubicBezTo>
                </a:path>
              </a:pathLst>
            </a:custGeom>
            <a:noFill/>
            <a:ln w="9525" cap="flat" cmpd="sng" algn="ctr">
              <a:solidFill>
                <a:srgbClr val="FF0000"/>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endParaRPr lang="en-US" dirty="0">
                <a:latin typeface="Times New Roman" pitchFamily="16" charset="0"/>
                <a:ea typeface="MS Gothic" charset="-128"/>
              </a:endParaRPr>
            </a:p>
          </p:txBody>
        </p:sp>
        <p:grpSp>
          <p:nvGrpSpPr>
            <p:cNvPr id="61" name="Group 60"/>
            <p:cNvGrpSpPr/>
            <p:nvPr/>
          </p:nvGrpSpPr>
          <p:grpSpPr>
            <a:xfrm>
              <a:off x="5836022" y="1447892"/>
              <a:ext cx="2157872" cy="967140"/>
              <a:chOff x="5382709" y="1511810"/>
              <a:chExt cx="2157872" cy="967140"/>
            </a:xfrm>
          </p:grpSpPr>
          <p:cxnSp>
            <p:nvCxnSpPr>
              <p:cNvPr id="57" name="Straight Arrow Connector 56"/>
              <p:cNvCxnSpPr/>
              <p:nvPr/>
            </p:nvCxnSpPr>
            <p:spPr bwMode="auto">
              <a:xfrm>
                <a:off x="6026001" y="1804307"/>
                <a:ext cx="0" cy="6746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p:cNvSpPr txBox="1"/>
              <p:nvPr/>
            </p:nvSpPr>
            <p:spPr>
              <a:xfrm>
                <a:off x="6424570" y="1557713"/>
                <a:ext cx="1116011" cy="461665"/>
              </a:xfrm>
              <a:prstGeom prst="rect">
                <a:avLst/>
              </a:prstGeom>
              <a:noFill/>
            </p:spPr>
            <p:txBody>
              <a:bodyPr wrap="none" rtlCol="0">
                <a:spAutoFit/>
              </a:bodyPr>
              <a:lstStyle/>
              <a:p>
                <a:pPr defTabSz="685800" eaLnBrk="1" fontAlgn="auto" hangingPunct="1">
                  <a:spcBef>
                    <a:spcPts val="0"/>
                  </a:spcBef>
                  <a:spcAft>
                    <a:spcPts val="0"/>
                  </a:spcAft>
                  <a:buClrTx/>
                  <a:buSzTx/>
                  <a:buFontTx/>
                  <a:buNone/>
                </a:pPr>
                <a:r>
                  <a:rPr lang="en-US" sz="1200" dirty="0">
                    <a:solidFill>
                      <a:prstClr val="black"/>
                    </a:solidFill>
                    <a:latin typeface="+mj-lt"/>
                    <a:ea typeface="+mn-ea"/>
                  </a:rPr>
                  <a:t>Fixed location </a:t>
                </a:r>
              </a:p>
              <a:p>
                <a:pPr defTabSz="685800" eaLnBrk="1" fontAlgn="auto" hangingPunct="1">
                  <a:spcBef>
                    <a:spcPts val="0"/>
                  </a:spcBef>
                  <a:spcAft>
                    <a:spcPts val="0"/>
                  </a:spcAft>
                  <a:buClrTx/>
                  <a:buSzTx/>
                  <a:buFontTx/>
                  <a:buNone/>
                </a:pPr>
                <a:r>
                  <a:rPr lang="en-US" sz="1200" dirty="0">
                    <a:solidFill>
                      <a:prstClr val="black"/>
                    </a:solidFill>
                    <a:latin typeface="+mj-lt"/>
                    <a:ea typeface="+mn-ea"/>
                  </a:rPr>
                  <a:t>and orientation</a:t>
                </a:r>
              </a:p>
            </p:txBody>
          </p:sp>
          <p:grpSp>
            <p:nvGrpSpPr>
              <p:cNvPr id="51" name="Group 50"/>
              <p:cNvGrpSpPr/>
              <p:nvPr/>
            </p:nvGrpSpPr>
            <p:grpSpPr>
              <a:xfrm rot="5400000" flipH="1">
                <a:off x="5590312" y="1304207"/>
                <a:ext cx="646850" cy="1062055"/>
                <a:chOff x="1475553" y="3240695"/>
                <a:chExt cx="1075793" cy="1413595"/>
              </a:xfrm>
            </p:grpSpPr>
            <p:sp>
              <p:nvSpPr>
                <p:cNvPr id="53" name="Cube 52"/>
                <p:cNvSpPr/>
                <p:nvPr/>
              </p:nvSpPr>
              <p:spPr>
                <a:xfrm rot="16200000" flipV="1">
                  <a:off x="1742024" y="3633479"/>
                  <a:ext cx="581065" cy="329185"/>
                </a:xfrm>
                <a:prstGeom prst="cube">
                  <a:avLst>
                    <a:gd name="adj" fmla="val 78659"/>
                  </a:avLst>
                </a:prstGeom>
                <a:solidFill>
                  <a:srgbClr val="9BBB59">
                    <a:lumMod val="40000"/>
                    <a:lumOff val="60000"/>
                  </a:srgbClr>
                </a:solidFill>
                <a:ln w="25400" cap="flat" cmpd="sng" algn="ctr">
                  <a:solidFill>
                    <a:sysClr val="windowText" lastClr="000000"/>
                  </a:solidFill>
                  <a:prstDash val="solid"/>
                  <a:headEnd type="none" w="med" len="med"/>
                  <a:tailEnd type="none" w="med" len="me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a:ln>
                      <a:noFill/>
                    </a:ln>
                    <a:solidFill>
                      <a:prstClr val="black"/>
                    </a:solidFill>
                    <a:effectLst/>
                    <a:uLnTx/>
                    <a:uFillTx/>
                    <a:latin typeface="Calibri"/>
                    <a:ea typeface="+mn-ea"/>
                    <a:cs typeface="+mn-cs"/>
                  </a:endParaRPr>
                </a:p>
              </p:txBody>
            </p:sp>
            <p:sp>
              <p:nvSpPr>
                <p:cNvPr id="52" name="Cube 51"/>
                <p:cNvSpPr/>
                <p:nvPr/>
              </p:nvSpPr>
              <p:spPr>
                <a:xfrm rot="16200000" flipV="1">
                  <a:off x="1590591" y="3529578"/>
                  <a:ext cx="1055802" cy="478036"/>
                </a:xfrm>
                <a:prstGeom prst="cube">
                  <a:avLst>
                    <a:gd name="adj" fmla="val 90758"/>
                  </a:avLst>
                </a:prstGeom>
                <a:solidFill>
                  <a:srgbClr val="1F497D">
                    <a:lumMod val="40000"/>
                    <a:lumOff val="60000"/>
                    <a:alpha val="58000"/>
                  </a:srgbClr>
                </a:solidFill>
                <a:ln w="25400" cap="flat" cmpd="sng" algn="ctr">
                  <a:solidFill>
                    <a:sysClr val="windowText" lastClr="000000"/>
                  </a:solidFill>
                  <a:prstDash val="solid"/>
                  <a:headEnd type="none" w="med" len="med"/>
                  <a:tailEnd type="none" w="med" len="me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a:ln>
                      <a:noFill/>
                    </a:ln>
                    <a:solidFill>
                      <a:prstClr val="black"/>
                    </a:solidFill>
                    <a:effectLst/>
                    <a:uLnTx/>
                    <a:uFillTx/>
                    <a:latin typeface="Calibri"/>
                    <a:ea typeface="+mn-ea"/>
                    <a:cs typeface="+mn-cs"/>
                  </a:endParaRPr>
                </a:p>
              </p:txBody>
            </p:sp>
            <p:sp>
              <p:nvSpPr>
                <p:cNvPr id="54" name="TextBox 53"/>
                <p:cNvSpPr txBox="1"/>
                <p:nvPr/>
              </p:nvSpPr>
              <p:spPr>
                <a:xfrm rot="16200000" flipV="1">
                  <a:off x="1403641" y="3785876"/>
                  <a:ext cx="650575" cy="506752"/>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a:ea typeface="+mn-ea"/>
                    </a:rPr>
                    <a:t>PAA</a:t>
                  </a:r>
                </a:p>
              </p:txBody>
            </p:sp>
            <p:sp>
              <p:nvSpPr>
                <p:cNvPr id="55" name="TextBox 54"/>
                <p:cNvSpPr txBox="1"/>
                <p:nvPr/>
              </p:nvSpPr>
              <p:spPr>
                <a:xfrm rot="16200000" flipV="1">
                  <a:off x="1934945" y="4037889"/>
                  <a:ext cx="772119" cy="460683"/>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a:ea typeface="+mn-ea"/>
                    </a:rPr>
                    <a:t>AP</a:t>
                  </a:r>
                </a:p>
              </p:txBody>
            </p:sp>
          </p:grpSp>
        </p:grpSp>
        <p:grpSp>
          <p:nvGrpSpPr>
            <p:cNvPr id="60" name="Group 59"/>
            <p:cNvGrpSpPr/>
            <p:nvPr/>
          </p:nvGrpSpPr>
          <p:grpSpPr>
            <a:xfrm>
              <a:off x="4731875" y="2415032"/>
              <a:ext cx="2503468" cy="984401"/>
              <a:chOff x="4153846" y="2458533"/>
              <a:chExt cx="2503468" cy="984401"/>
            </a:xfrm>
          </p:grpSpPr>
          <p:sp>
            <p:nvSpPr>
              <p:cNvPr id="26" name="TextBox 25"/>
              <p:cNvSpPr txBox="1"/>
              <p:nvPr/>
            </p:nvSpPr>
            <p:spPr>
              <a:xfrm>
                <a:off x="5377284" y="2935102"/>
                <a:ext cx="1280030" cy="507832"/>
              </a:xfrm>
              <a:prstGeom prst="rect">
                <a:avLst/>
              </a:prstGeom>
              <a:noFill/>
            </p:spPr>
            <p:txBody>
              <a:bodyPr wrap="none" rtlCol="0">
                <a:spAutoFit/>
              </a:bodyPr>
              <a:lstStyle/>
              <a:p>
                <a:pPr defTabSz="685800" eaLnBrk="1" fontAlgn="auto" hangingPunct="1">
                  <a:spcBef>
                    <a:spcPts val="0"/>
                  </a:spcBef>
                  <a:spcAft>
                    <a:spcPts val="0"/>
                  </a:spcAft>
                  <a:buClrTx/>
                  <a:buSzTx/>
                  <a:buFontTx/>
                  <a:buNone/>
                </a:pPr>
                <a:r>
                  <a:rPr lang="en-US" sz="1200" dirty="0">
                    <a:solidFill>
                      <a:prstClr val="black"/>
                    </a:solidFill>
                    <a:latin typeface="Calibri"/>
                    <a:ea typeface="+mn-ea"/>
                  </a:rPr>
                  <a:t>Random location </a:t>
                </a:r>
              </a:p>
              <a:p>
                <a:pPr defTabSz="685800" eaLnBrk="1" fontAlgn="auto" hangingPunct="1">
                  <a:spcBef>
                    <a:spcPts val="0"/>
                  </a:spcBef>
                  <a:spcAft>
                    <a:spcPts val="0"/>
                  </a:spcAft>
                  <a:buClrTx/>
                  <a:buSzTx/>
                  <a:buFontTx/>
                  <a:buNone/>
                </a:pPr>
                <a:r>
                  <a:rPr lang="en-US" sz="1200" dirty="0">
                    <a:solidFill>
                      <a:prstClr val="black"/>
                    </a:solidFill>
                    <a:latin typeface="Calibri"/>
                    <a:ea typeface="+mn-ea"/>
                  </a:rPr>
                  <a:t>and orientation</a:t>
                </a:r>
              </a:p>
            </p:txBody>
          </p:sp>
          <p:sp>
            <p:nvSpPr>
              <p:cNvPr id="27" name="Curved Up Arrow 26"/>
              <p:cNvSpPr/>
              <p:nvPr/>
            </p:nvSpPr>
            <p:spPr bwMode="auto">
              <a:xfrm>
                <a:off x="4900361" y="2673340"/>
                <a:ext cx="228600" cy="100708"/>
              </a:xfrm>
              <a:prstGeom prst="curved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59" name="Group 58"/>
              <p:cNvGrpSpPr/>
              <p:nvPr/>
            </p:nvGrpSpPr>
            <p:grpSpPr>
              <a:xfrm>
                <a:off x="4153846" y="2458533"/>
                <a:ext cx="1365868" cy="926651"/>
                <a:chOff x="6890277" y="3650885"/>
                <a:chExt cx="1365868" cy="926651"/>
              </a:xfrm>
            </p:grpSpPr>
            <p:grpSp>
              <p:nvGrpSpPr>
                <p:cNvPr id="31" name="Group 30"/>
                <p:cNvGrpSpPr/>
                <p:nvPr/>
              </p:nvGrpSpPr>
              <p:grpSpPr>
                <a:xfrm rot="5400000" flipH="1">
                  <a:off x="7252645" y="3574036"/>
                  <a:ext cx="641132" cy="1365868"/>
                  <a:chOff x="1880829" y="3037203"/>
                  <a:chExt cx="1066278" cy="1817969"/>
                </a:xfrm>
              </p:grpSpPr>
              <p:sp>
                <p:nvSpPr>
                  <p:cNvPr id="34" name="Cube 33"/>
                  <p:cNvSpPr/>
                  <p:nvPr/>
                </p:nvSpPr>
                <p:spPr>
                  <a:xfrm rot="16200000" flipV="1">
                    <a:off x="1644925" y="3529578"/>
                    <a:ext cx="1055802" cy="478036"/>
                  </a:xfrm>
                  <a:prstGeom prst="cube">
                    <a:avLst>
                      <a:gd name="adj" fmla="val 90758"/>
                    </a:avLst>
                  </a:prstGeom>
                  <a:solidFill>
                    <a:srgbClr val="1F497D">
                      <a:lumMod val="40000"/>
                      <a:lumOff val="60000"/>
                      <a:alpha val="58000"/>
                    </a:srgbClr>
                  </a:solidFill>
                  <a:ln w="25400" cap="flat" cmpd="sng" algn="ctr">
                    <a:solidFill>
                      <a:sysClr val="windowText" lastClr="000000"/>
                    </a:solidFill>
                    <a:prstDash val="solid"/>
                    <a:headEnd type="none" w="med" len="med"/>
                    <a:tailEnd type="none" w="med" len="me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a:ln>
                        <a:noFill/>
                      </a:ln>
                      <a:solidFill>
                        <a:prstClr val="black"/>
                      </a:solidFill>
                      <a:effectLst/>
                      <a:uLnTx/>
                      <a:uFillTx/>
                      <a:latin typeface="Calibri"/>
                      <a:ea typeface="+mn-ea"/>
                      <a:cs typeface="+mn-cs"/>
                    </a:endParaRPr>
                  </a:p>
                </p:txBody>
              </p:sp>
              <p:sp>
                <p:nvSpPr>
                  <p:cNvPr id="35" name="Cube 34"/>
                  <p:cNvSpPr/>
                  <p:nvPr/>
                </p:nvSpPr>
                <p:spPr>
                  <a:xfrm rot="16200000" flipV="1">
                    <a:off x="1985230" y="3567178"/>
                    <a:ext cx="581065" cy="329185"/>
                  </a:xfrm>
                  <a:prstGeom prst="cube">
                    <a:avLst>
                      <a:gd name="adj" fmla="val 78659"/>
                    </a:avLst>
                  </a:prstGeom>
                  <a:solidFill>
                    <a:srgbClr val="9BBB59">
                      <a:lumMod val="40000"/>
                      <a:lumOff val="60000"/>
                    </a:srgbClr>
                  </a:solidFill>
                  <a:ln w="25400" cap="flat" cmpd="sng" algn="ctr">
                    <a:solidFill>
                      <a:sysClr val="windowText" lastClr="000000"/>
                    </a:solidFill>
                    <a:prstDash val="solid"/>
                    <a:headEnd type="none" w="med" len="med"/>
                    <a:tailEnd type="none" w="med" len="me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a:ln>
                        <a:noFill/>
                      </a:ln>
                      <a:solidFill>
                        <a:prstClr val="black"/>
                      </a:solidFill>
                      <a:effectLst/>
                      <a:uLnTx/>
                      <a:uFillTx/>
                      <a:latin typeface="Calibri"/>
                      <a:ea typeface="+mn-ea"/>
                      <a:cs typeface="+mn-cs"/>
                    </a:endParaRPr>
                  </a:p>
                </p:txBody>
              </p:sp>
              <p:sp>
                <p:nvSpPr>
                  <p:cNvPr id="38" name="TextBox 37"/>
                  <p:cNvSpPr txBox="1"/>
                  <p:nvPr/>
                </p:nvSpPr>
                <p:spPr>
                  <a:xfrm rot="16200000" flipV="1">
                    <a:off x="2368445" y="3109116"/>
                    <a:ext cx="650575" cy="506749"/>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a:ea typeface="+mn-ea"/>
                      </a:rPr>
                      <a:t>PAA</a:t>
                    </a:r>
                  </a:p>
                </p:txBody>
              </p:sp>
              <p:sp>
                <p:nvSpPr>
                  <p:cNvPr id="39" name="TextBox 38"/>
                  <p:cNvSpPr txBox="1"/>
                  <p:nvPr/>
                </p:nvSpPr>
                <p:spPr>
                  <a:xfrm rot="16200000" flipV="1">
                    <a:off x="1725112" y="4238771"/>
                    <a:ext cx="772118" cy="460683"/>
                  </a:xfrm>
                  <a:prstGeom prst="rect">
                    <a:avLst/>
                  </a:prstGeom>
                  <a:noFill/>
                </p:spPr>
                <p:txBody>
                  <a:bodyPr wrap="squar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Calibri"/>
                        <a:ea typeface="+mn-ea"/>
                      </a:rPr>
                      <a:t>STA</a:t>
                    </a:r>
                  </a:p>
                </p:txBody>
              </p:sp>
            </p:grpSp>
            <p:cxnSp>
              <p:nvCxnSpPr>
                <p:cNvPr id="58" name="Straight Arrow Connector 57"/>
                <p:cNvCxnSpPr/>
                <p:nvPr/>
              </p:nvCxnSpPr>
              <p:spPr bwMode="auto">
                <a:xfrm rot="10800000">
                  <a:off x="7755204" y="3650885"/>
                  <a:ext cx="0" cy="6746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grpSp>
      </p:grpSp>
      <p:sp>
        <p:nvSpPr>
          <p:cNvPr id="29" name="Footer Placeholder 4"/>
          <p:cNvSpPr>
            <a:spLocks noGrp="1"/>
          </p:cNvSpPr>
          <p:nvPr>
            <p:ph type="ftr" idx="16"/>
          </p:nvPr>
        </p:nvSpPr>
        <p:spPr>
          <a:xfrm>
            <a:off x="5500694" y="6475413"/>
            <a:ext cx="3041644" cy="180975"/>
          </a:xfrm>
        </p:spPr>
        <p:txBody>
          <a:bodyPr/>
          <a:lstStyle/>
          <a:p>
            <a:r>
              <a:rPr lang="en-GB" dirty="0"/>
              <a:t>Alphan Sahin (</a:t>
            </a:r>
            <a:r>
              <a:rPr lang="en-GB" dirty="0" err="1"/>
              <a:t>InterDigital</a:t>
            </a:r>
            <a:r>
              <a:rPr lang="en-GB" dirty="0"/>
              <a:t>)</a:t>
            </a:r>
          </a:p>
        </p:txBody>
      </p:sp>
      <p:sp>
        <p:nvSpPr>
          <p:cNvPr id="30" name="Date Placeholder 3"/>
          <p:cNvSpPr>
            <a:spLocks noGrp="1"/>
          </p:cNvSpPr>
          <p:nvPr>
            <p:ph type="dt" idx="15"/>
          </p:nvPr>
        </p:nvSpPr>
        <p:spPr>
          <a:xfrm>
            <a:off x="696912" y="333375"/>
            <a:ext cx="2303451" cy="273050"/>
          </a:xfrm>
        </p:spPr>
        <p:txBody>
          <a:bodyPr/>
          <a:lstStyle/>
          <a:p>
            <a:r>
              <a:rPr lang="en-US" dirty="0"/>
              <a:t>March 2017</a:t>
            </a:r>
            <a:endParaRPr lang="en-GB" dirty="0"/>
          </a:p>
        </p:txBody>
      </p:sp>
    </p:spTree>
    <p:extLst>
      <p:ext uri="{BB962C8B-B14F-4D97-AF65-F5344CB8AC3E}">
        <p14:creationId xmlns:p14="http://schemas.microsoft.com/office/powerpoint/2010/main" val="885935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BER Results without PA Impairment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Footer Placeholder 4"/>
          <p:cNvSpPr>
            <a:spLocks noGrp="1"/>
          </p:cNvSpPr>
          <p:nvPr>
            <p:ph type="ftr" idx="16"/>
          </p:nvPr>
        </p:nvSpPr>
        <p:spPr/>
        <p:txBody>
          <a:bodyPr/>
          <a:lstStyle/>
          <a:p>
            <a:r>
              <a:rPr lang="en-GB" dirty="0"/>
              <a:t>Alphan Sahin (</a:t>
            </a:r>
            <a:r>
              <a:rPr lang="en-GB" dirty="0" err="1"/>
              <a:t>InterDigital</a:t>
            </a:r>
            <a:r>
              <a:rPr lang="en-GB" dirty="0"/>
              <a:t>)</a:t>
            </a:r>
          </a:p>
        </p:txBody>
      </p:sp>
      <p:sp>
        <p:nvSpPr>
          <p:cNvPr id="8" name="Date Placeholder 3"/>
          <p:cNvSpPr>
            <a:spLocks noGrp="1"/>
          </p:cNvSpPr>
          <p:nvPr>
            <p:ph type="dt" idx="15"/>
          </p:nvPr>
        </p:nvSpPr>
        <p:spPr>
          <a:xfrm>
            <a:off x="696912" y="333375"/>
            <a:ext cx="1874823" cy="273050"/>
          </a:xfrm>
        </p:spPr>
        <p:txBody>
          <a:bodyPr/>
          <a:lstStyle/>
          <a:p>
            <a:r>
              <a:rPr lang="en-US" dirty="0"/>
              <a:t>March 2017</a:t>
            </a:r>
            <a:endParaRPr lang="en-GB" dirty="0"/>
          </a:p>
        </p:txBody>
      </p:sp>
      <p:sp>
        <p:nvSpPr>
          <p:cNvPr id="9" name="TextBox 8"/>
          <p:cNvSpPr txBox="1"/>
          <p:nvPr/>
        </p:nvSpPr>
        <p:spPr>
          <a:xfrm>
            <a:off x="2123728" y="4825155"/>
            <a:ext cx="904222" cy="307777"/>
          </a:xfrm>
          <a:prstGeom prst="rect">
            <a:avLst/>
          </a:prstGeom>
          <a:noFill/>
        </p:spPr>
        <p:txBody>
          <a:bodyPr wrap="none" rtlCol="0">
            <a:spAutoFit/>
          </a:bodyPr>
          <a:lstStyle/>
          <a:p>
            <a:r>
              <a:rPr lang="en-US" sz="1400" dirty="0">
                <a:solidFill>
                  <a:schemeClr val="tx1"/>
                </a:solidFill>
              </a:rPr>
              <a:t>a) AWGN</a:t>
            </a:r>
          </a:p>
        </p:txBody>
      </p:sp>
      <p:sp>
        <p:nvSpPr>
          <p:cNvPr id="10" name="TextBox 9"/>
          <p:cNvSpPr txBox="1"/>
          <p:nvPr/>
        </p:nvSpPr>
        <p:spPr>
          <a:xfrm>
            <a:off x="6156176" y="4813683"/>
            <a:ext cx="1325748" cy="307777"/>
          </a:xfrm>
          <a:prstGeom prst="rect">
            <a:avLst/>
          </a:prstGeom>
          <a:noFill/>
        </p:spPr>
        <p:txBody>
          <a:bodyPr wrap="none" rtlCol="0">
            <a:spAutoFit/>
          </a:bodyPr>
          <a:lstStyle/>
          <a:p>
            <a:r>
              <a:rPr lang="en-US" sz="1400" dirty="0">
                <a:solidFill>
                  <a:schemeClr val="tx1"/>
                </a:solidFill>
              </a:rPr>
              <a:t>b) 11ay channel</a:t>
            </a:r>
          </a:p>
        </p:txBody>
      </p:sp>
      <p:pic>
        <p:nvPicPr>
          <p:cNvPr id="16" name="Picture 15"/>
          <p:cNvPicPr>
            <a:picLocks noChangeAspect="1"/>
          </p:cNvPicPr>
          <p:nvPr/>
        </p:nvPicPr>
        <p:blipFill>
          <a:blip r:embed="rId2"/>
          <a:stretch>
            <a:fillRect/>
          </a:stretch>
        </p:blipFill>
        <p:spPr>
          <a:xfrm>
            <a:off x="311197" y="1448255"/>
            <a:ext cx="4521075" cy="3390083"/>
          </a:xfrm>
          <a:prstGeom prst="rect">
            <a:avLst/>
          </a:prstGeom>
        </p:spPr>
      </p:pic>
      <p:pic>
        <p:nvPicPr>
          <p:cNvPr id="18" name="Picture 17"/>
          <p:cNvPicPr>
            <a:picLocks noChangeAspect="1"/>
          </p:cNvPicPr>
          <p:nvPr/>
        </p:nvPicPr>
        <p:blipFill>
          <a:blip r:embed="rId3"/>
          <a:stretch>
            <a:fillRect/>
          </a:stretch>
        </p:blipFill>
        <p:spPr>
          <a:xfrm>
            <a:off x="4499992" y="1448255"/>
            <a:ext cx="4521075" cy="3390083"/>
          </a:xfrm>
          <a:prstGeom prst="rect">
            <a:avLst/>
          </a:prstGeom>
        </p:spPr>
      </p:pic>
      <p:sp>
        <p:nvSpPr>
          <p:cNvPr id="25" name="Freeform 24"/>
          <p:cNvSpPr/>
          <p:nvPr/>
        </p:nvSpPr>
        <p:spPr bwMode="auto">
          <a:xfrm>
            <a:off x="7657255" y="2403493"/>
            <a:ext cx="45719" cy="665467"/>
          </a:xfrm>
          <a:custGeom>
            <a:avLst/>
            <a:gdLst>
              <a:gd name="connsiteX0" fmla="*/ 0 w 215900"/>
              <a:gd name="connsiteY0" fmla="*/ 736600 h 736600"/>
              <a:gd name="connsiteX1" fmla="*/ 158750 w 215900"/>
              <a:gd name="connsiteY1" fmla="*/ 463550 h 736600"/>
              <a:gd name="connsiteX2" fmla="*/ 215900 w 215900"/>
              <a:gd name="connsiteY2" fmla="*/ 0 h 736600"/>
            </a:gdLst>
            <a:ahLst/>
            <a:cxnLst>
              <a:cxn ang="0">
                <a:pos x="connsiteX0" y="connsiteY0"/>
              </a:cxn>
              <a:cxn ang="0">
                <a:pos x="connsiteX1" y="connsiteY1"/>
              </a:cxn>
              <a:cxn ang="0">
                <a:pos x="connsiteX2" y="connsiteY2"/>
              </a:cxn>
            </a:cxnLst>
            <a:rect l="l" t="t" r="r" b="b"/>
            <a:pathLst>
              <a:path w="215900" h="736600">
                <a:moveTo>
                  <a:pt x="0" y="736600"/>
                </a:moveTo>
                <a:cubicBezTo>
                  <a:pt x="61383" y="661458"/>
                  <a:pt x="122767" y="586317"/>
                  <a:pt x="158750" y="463550"/>
                </a:cubicBezTo>
                <a:cubicBezTo>
                  <a:pt x="194733" y="340783"/>
                  <a:pt x="205316" y="170391"/>
                  <a:pt x="215900"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p:cNvSpPr txBox="1"/>
          <p:nvPr/>
        </p:nvSpPr>
        <p:spPr>
          <a:xfrm>
            <a:off x="6819050" y="1664829"/>
            <a:ext cx="1913726" cy="738664"/>
          </a:xfrm>
          <a:prstGeom prst="rect">
            <a:avLst/>
          </a:prstGeom>
          <a:noFill/>
        </p:spPr>
        <p:txBody>
          <a:bodyPr wrap="square" rtlCol="0">
            <a:spAutoFit/>
          </a:bodyPr>
          <a:lstStyle/>
          <a:p>
            <a:pPr algn="ctr"/>
            <a:r>
              <a:rPr lang="en-US" sz="1400" dirty="0">
                <a:solidFill>
                  <a:schemeClr val="tx1"/>
                </a:solidFill>
              </a:rPr>
              <a:t>SC receiver performs</a:t>
            </a:r>
          </a:p>
          <a:p>
            <a:pPr algn="ctr"/>
            <a:r>
              <a:rPr lang="en-US" sz="1400" dirty="0">
                <a:solidFill>
                  <a:schemeClr val="tx1"/>
                </a:solidFill>
              </a:rPr>
              <a:t> ~ 1 dB worse than others in the channel</a:t>
            </a:r>
          </a:p>
        </p:txBody>
      </p:sp>
      <p:sp>
        <p:nvSpPr>
          <p:cNvPr id="31" name="Content Placeholder 2"/>
          <p:cNvSpPr>
            <a:spLocks noGrp="1"/>
          </p:cNvSpPr>
          <p:nvPr>
            <p:ph idx="1"/>
          </p:nvPr>
        </p:nvSpPr>
        <p:spPr>
          <a:xfrm>
            <a:off x="685800" y="5111429"/>
            <a:ext cx="7770813" cy="1163629"/>
          </a:xfrm>
        </p:spPr>
        <p:txBody>
          <a:bodyPr/>
          <a:lstStyle/>
          <a:p>
            <a:pPr algn="just">
              <a:buFont typeface="Arial" panose="020B0604020202020204" pitchFamily="34" charset="0"/>
              <a:buChar char="•"/>
            </a:pPr>
            <a:r>
              <a:rPr lang="en-US" sz="2000" dirty="0"/>
              <a:t>In AWGN, all waveforms are aligned with Gaussian BER bound</a:t>
            </a:r>
          </a:p>
          <a:p>
            <a:pPr algn="just">
              <a:buFont typeface="Arial" panose="020B0604020202020204" pitchFamily="34" charset="0"/>
              <a:buChar char="•"/>
            </a:pPr>
            <a:r>
              <a:rPr lang="en-US" sz="2000" dirty="0"/>
              <a:t>In fading channel, conventional SC receiver degrades BER performance approximately 1 dB due to aforementioned non-coherent combinations</a:t>
            </a:r>
            <a:endParaRPr lang="en-US" sz="2000" u="sng" dirty="0"/>
          </a:p>
          <a:p>
            <a:pPr algn="just">
              <a:buFont typeface="Arial" panose="020B0604020202020204" pitchFamily="34" charset="0"/>
              <a:buChar char="•"/>
            </a:pPr>
            <a:endParaRPr lang="en-US" sz="1800" dirty="0"/>
          </a:p>
        </p:txBody>
      </p:sp>
      <p:sp>
        <p:nvSpPr>
          <p:cNvPr id="36" name="Down Arrow 35"/>
          <p:cNvSpPr/>
          <p:nvPr/>
        </p:nvSpPr>
        <p:spPr bwMode="auto">
          <a:xfrm rot="16200000">
            <a:off x="7623318" y="3016635"/>
            <a:ext cx="90051" cy="144016"/>
          </a:xfrm>
          <a:prstGeom prst="downArrow">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42919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251520" y="1477469"/>
            <a:ext cx="4521075" cy="3390083"/>
          </a:xfrm>
          <a:prstGeom prst="rect">
            <a:avLst/>
          </a:prstGeom>
        </p:spPr>
      </p:pic>
      <p:pic>
        <p:nvPicPr>
          <p:cNvPr id="11" name="Picture 10"/>
          <p:cNvPicPr>
            <a:picLocks noChangeAspect="1"/>
          </p:cNvPicPr>
          <p:nvPr/>
        </p:nvPicPr>
        <p:blipFill>
          <a:blip r:embed="rId3"/>
          <a:stretch>
            <a:fillRect/>
          </a:stretch>
        </p:blipFill>
        <p:spPr>
          <a:xfrm>
            <a:off x="4498712" y="1477470"/>
            <a:ext cx="4521075" cy="3390083"/>
          </a:xfrm>
          <a:prstGeom prst="rect">
            <a:avLst/>
          </a:prstGeom>
        </p:spPr>
      </p:pic>
      <p:sp>
        <p:nvSpPr>
          <p:cNvPr id="2" name="Title 1"/>
          <p:cNvSpPr>
            <a:spLocks noGrp="1"/>
          </p:cNvSpPr>
          <p:nvPr>
            <p:ph type="title"/>
          </p:nvPr>
        </p:nvSpPr>
        <p:spPr/>
        <p:txBody>
          <a:bodyPr/>
          <a:lstStyle/>
          <a:p>
            <a:r>
              <a:rPr lang="en-US" dirty="0"/>
              <a:t>BER Results with PA Impairment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7" name="Footer Placeholder 4"/>
          <p:cNvSpPr>
            <a:spLocks noGrp="1"/>
          </p:cNvSpPr>
          <p:nvPr>
            <p:ph type="ftr" idx="16"/>
          </p:nvPr>
        </p:nvSpPr>
        <p:spPr/>
        <p:txBody>
          <a:bodyPr/>
          <a:lstStyle/>
          <a:p>
            <a:r>
              <a:rPr lang="en-GB" dirty="0"/>
              <a:t>Alphan Sahin (</a:t>
            </a:r>
            <a:r>
              <a:rPr lang="en-GB" dirty="0" err="1"/>
              <a:t>InterDigital</a:t>
            </a:r>
            <a:r>
              <a:rPr lang="en-GB" dirty="0"/>
              <a:t>)</a:t>
            </a:r>
          </a:p>
        </p:txBody>
      </p:sp>
      <p:sp>
        <p:nvSpPr>
          <p:cNvPr id="8" name="Date Placeholder 3"/>
          <p:cNvSpPr>
            <a:spLocks noGrp="1"/>
          </p:cNvSpPr>
          <p:nvPr>
            <p:ph type="dt" idx="15"/>
          </p:nvPr>
        </p:nvSpPr>
        <p:spPr>
          <a:xfrm>
            <a:off x="696912" y="333375"/>
            <a:ext cx="1874823" cy="273050"/>
          </a:xfrm>
        </p:spPr>
        <p:txBody>
          <a:bodyPr/>
          <a:lstStyle/>
          <a:p>
            <a:r>
              <a:rPr lang="en-US" dirty="0"/>
              <a:t>March 2017</a:t>
            </a:r>
            <a:endParaRPr lang="en-GB" dirty="0"/>
          </a:p>
        </p:txBody>
      </p:sp>
      <p:sp>
        <p:nvSpPr>
          <p:cNvPr id="9" name="TextBox 8"/>
          <p:cNvSpPr txBox="1"/>
          <p:nvPr/>
        </p:nvSpPr>
        <p:spPr>
          <a:xfrm>
            <a:off x="2123728" y="4825155"/>
            <a:ext cx="904222" cy="307777"/>
          </a:xfrm>
          <a:prstGeom prst="rect">
            <a:avLst/>
          </a:prstGeom>
          <a:noFill/>
        </p:spPr>
        <p:txBody>
          <a:bodyPr wrap="none" rtlCol="0">
            <a:spAutoFit/>
          </a:bodyPr>
          <a:lstStyle/>
          <a:p>
            <a:r>
              <a:rPr lang="en-US" sz="1400" dirty="0">
                <a:solidFill>
                  <a:schemeClr val="tx1"/>
                </a:solidFill>
              </a:rPr>
              <a:t>a) AWGN</a:t>
            </a:r>
          </a:p>
        </p:txBody>
      </p:sp>
      <p:sp>
        <p:nvSpPr>
          <p:cNvPr id="10" name="TextBox 9"/>
          <p:cNvSpPr txBox="1"/>
          <p:nvPr/>
        </p:nvSpPr>
        <p:spPr>
          <a:xfrm>
            <a:off x="6156176" y="4813683"/>
            <a:ext cx="1325748" cy="307777"/>
          </a:xfrm>
          <a:prstGeom prst="rect">
            <a:avLst/>
          </a:prstGeom>
          <a:noFill/>
        </p:spPr>
        <p:txBody>
          <a:bodyPr wrap="none" rtlCol="0">
            <a:spAutoFit/>
          </a:bodyPr>
          <a:lstStyle/>
          <a:p>
            <a:r>
              <a:rPr lang="en-US" sz="1400" dirty="0">
                <a:solidFill>
                  <a:schemeClr val="tx1"/>
                </a:solidFill>
              </a:rPr>
              <a:t>b) 11ay channel</a:t>
            </a:r>
          </a:p>
        </p:txBody>
      </p:sp>
      <p:sp>
        <p:nvSpPr>
          <p:cNvPr id="26" name="TextBox 25"/>
          <p:cNvSpPr txBox="1"/>
          <p:nvPr/>
        </p:nvSpPr>
        <p:spPr>
          <a:xfrm>
            <a:off x="2877549" y="3767424"/>
            <a:ext cx="1181478" cy="646331"/>
          </a:xfrm>
          <a:prstGeom prst="rect">
            <a:avLst/>
          </a:prstGeom>
          <a:noFill/>
        </p:spPr>
        <p:txBody>
          <a:bodyPr wrap="square" rtlCol="0">
            <a:spAutoFit/>
          </a:bodyPr>
          <a:lstStyle/>
          <a:p>
            <a:pPr algn="ctr"/>
            <a:r>
              <a:rPr lang="en-US" sz="1200" dirty="0">
                <a:solidFill>
                  <a:schemeClr val="tx1"/>
                </a:solidFill>
              </a:rPr>
              <a:t>SC is ~1dB better than OFDM</a:t>
            </a:r>
          </a:p>
        </p:txBody>
      </p:sp>
      <p:sp>
        <p:nvSpPr>
          <p:cNvPr id="31" name="Content Placeholder 2"/>
          <p:cNvSpPr>
            <a:spLocks noGrp="1"/>
          </p:cNvSpPr>
          <p:nvPr>
            <p:ph idx="1"/>
          </p:nvPr>
        </p:nvSpPr>
        <p:spPr>
          <a:xfrm>
            <a:off x="685800" y="5057224"/>
            <a:ext cx="7770813" cy="1163629"/>
          </a:xfrm>
        </p:spPr>
        <p:txBody>
          <a:bodyPr/>
          <a:lstStyle/>
          <a:p>
            <a:pPr algn="just">
              <a:buFont typeface="Arial" panose="020B0604020202020204" pitchFamily="34" charset="0"/>
              <a:buChar char="•"/>
            </a:pPr>
            <a:r>
              <a:rPr lang="en-US" sz="2000" dirty="0"/>
              <a:t>In AWGN, SC and DFT-spread OFDM outperform OFDM due to their low PAPRs </a:t>
            </a:r>
          </a:p>
          <a:p>
            <a:pPr algn="just">
              <a:buFont typeface="Arial" panose="020B0604020202020204" pitchFamily="34" charset="0"/>
              <a:buChar char="•"/>
            </a:pPr>
            <a:r>
              <a:rPr lang="en-US" sz="2000" dirty="0"/>
              <a:t>In 11ay channel, SC receiver does not capture the PAPR advantage as compared to DFT-spread OFDM for low SNR</a:t>
            </a:r>
            <a:endParaRPr lang="en-US" sz="2000" u="sng" dirty="0"/>
          </a:p>
          <a:p>
            <a:pPr algn="just">
              <a:buFont typeface="Arial" panose="020B0604020202020204" pitchFamily="34" charset="0"/>
              <a:buChar char="•"/>
            </a:pPr>
            <a:endParaRPr lang="en-US" sz="1800" dirty="0"/>
          </a:p>
        </p:txBody>
      </p:sp>
      <p:sp>
        <p:nvSpPr>
          <p:cNvPr id="34" name="TextBox 33"/>
          <p:cNvSpPr txBox="1"/>
          <p:nvPr/>
        </p:nvSpPr>
        <p:spPr>
          <a:xfrm>
            <a:off x="7106735" y="3716907"/>
            <a:ext cx="1530408" cy="646331"/>
          </a:xfrm>
          <a:prstGeom prst="rect">
            <a:avLst/>
          </a:prstGeom>
          <a:noFill/>
        </p:spPr>
        <p:txBody>
          <a:bodyPr wrap="square" rtlCol="0">
            <a:spAutoFit/>
          </a:bodyPr>
          <a:lstStyle/>
          <a:p>
            <a:pPr algn="ctr"/>
            <a:r>
              <a:rPr lang="en-US" sz="1200" dirty="0">
                <a:solidFill>
                  <a:schemeClr val="tx1"/>
                </a:solidFill>
              </a:rPr>
              <a:t>SC receiver loses its PAPR advantage for low SNR</a:t>
            </a:r>
          </a:p>
        </p:txBody>
      </p:sp>
      <p:sp>
        <p:nvSpPr>
          <p:cNvPr id="18" name="Oval 17"/>
          <p:cNvSpPr/>
          <p:nvPr/>
        </p:nvSpPr>
        <p:spPr bwMode="auto">
          <a:xfrm rot="1975130">
            <a:off x="6025998" y="3304246"/>
            <a:ext cx="627077" cy="141879"/>
          </a:xfrm>
          <a:prstGeom prst="ellipse">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Freeform 18"/>
          <p:cNvSpPr/>
          <p:nvPr/>
        </p:nvSpPr>
        <p:spPr bwMode="auto">
          <a:xfrm rot="15300000">
            <a:off x="6757050" y="3177936"/>
            <a:ext cx="454910" cy="735562"/>
          </a:xfrm>
          <a:custGeom>
            <a:avLst/>
            <a:gdLst>
              <a:gd name="connsiteX0" fmla="*/ 0 w 215900"/>
              <a:gd name="connsiteY0" fmla="*/ 736600 h 736600"/>
              <a:gd name="connsiteX1" fmla="*/ 158750 w 215900"/>
              <a:gd name="connsiteY1" fmla="*/ 463550 h 736600"/>
              <a:gd name="connsiteX2" fmla="*/ 215900 w 215900"/>
              <a:gd name="connsiteY2" fmla="*/ 0 h 736600"/>
            </a:gdLst>
            <a:ahLst/>
            <a:cxnLst>
              <a:cxn ang="0">
                <a:pos x="connsiteX0" y="connsiteY0"/>
              </a:cxn>
              <a:cxn ang="0">
                <a:pos x="connsiteX1" y="connsiteY1"/>
              </a:cxn>
              <a:cxn ang="0">
                <a:pos x="connsiteX2" y="connsiteY2"/>
              </a:cxn>
            </a:cxnLst>
            <a:rect l="l" t="t" r="r" b="b"/>
            <a:pathLst>
              <a:path w="215900" h="736600">
                <a:moveTo>
                  <a:pt x="0" y="736600"/>
                </a:moveTo>
                <a:cubicBezTo>
                  <a:pt x="61383" y="661458"/>
                  <a:pt x="122767" y="586317"/>
                  <a:pt x="158750" y="463550"/>
                </a:cubicBezTo>
                <a:cubicBezTo>
                  <a:pt x="194733" y="340783"/>
                  <a:pt x="205316" y="170391"/>
                  <a:pt x="215900"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Freeform 23"/>
          <p:cNvSpPr/>
          <p:nvPr/>
        </p:nvSpPr>
        <p:spPr bwMode="auto">
          <a:xfrm rot="7200000">
            <a:off x="2648623" y="3348053"/>
            <a:ext cx="309327" cy="697425"/>
          </a:xfrm>
          <a:custGeom>
            <a:avLst/>
            <a:gdLst>
              <a:gd name="connsiteX0" fmla="*/ 0 w 215900"/>
              <a:gd name="connsiteY0" fmla="*/ 736600 h 736600"/>
              <a:gd name="connsiteX1" fmla="*/ 158750 w 215900"/>
              <a:gd name="connsiteY1" fmla="*/ 463550 h 736600"/>
              <a:gd name="connsiteX2" fmla="*/ 215900 w 215900"/>
              <a:gd name="connsiteY2" fmla="*/ 0 h 736600"/>
            </a:gdLst>
            <a:ahLst/>
            <a:cxnLst>
              <a:cxn ang="0">
                <a:pos x="connsiteX0" y="connsiteY0"/>
              </a:cxn>
              <a:cxn ang="0">
                <a:pos x="connsiteX1" y="connsiteY1"/>
              </a:cxn>
              <a:cxn ang="0">
                <a:pos x="connsiteX2" y="connsiteY2"/>
              </a:cxn>
            </a:cxnLst>
            <a:rect l="l" t="t" r="r" b="b"/>
            <a:pathLst>
              <a:path w="215900" h="736600">
                <a:moveTo>
                  <a:pt x="0" y="736600"/>
                </a:moveTo>
                <a:cubicBezTo>
                  <a:pt x="61383" y="661458"/>
                  <a:pt x="122767" y="586317"/>
                  <a:pt x="158750" y="463550"/>
                </a:cubicBezTo>
                <a:cubicBezTo>
                  <a:pt x="194733" y="340783"/>
                  <a:pt x="205316" y="170391"/>
                  <a:pt x="215900"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Left-Right Arrow 12"/>
          <p:cNvSpPr/>
          <p:nvPr/>
        </p:nvSpPr>
        <p:spPr bwMode="auto">
          <a:xfrm>
            <a:off x="2298185" y="3302941"/>
            <a:ext cx="556933" cy="105683"/>
          </a:xfrm>
          <a:prstGeom prst="leftRightArrow">
            <a:avLst>
              <a:gd name="adj1" fmla="val 36480"/>
              <a:gd name="adj2" fmla="val 50000"/>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27" name="Left-Right Arrow 26"/>
          <p:cNvSpPr/>
          <p:nvPr/>
        </p:nvSpPr>
        <p:spPr bwMode="auto">
          <a:xfrm>
            <a:off x="6025035" y="3376908"/>
            <a:ext cx="321038" cy="80047"/>
          </a:xfrm>
          <a:prstGeom prst="leftRightArrow">
            <a:avLst>
              <a:gd name="adj1" fmla="val 41899"/>
              <a:gd name="adj2" fmla="val 50000"/>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14" name="Rectangle 13"/>
          <p:cNvSpPr/>
          <p:nvPr/>
        </p:nvSpPr>
        <p:spPr>
          <a:xfrm>
            <a:off x="5773239" y="3408624"/>
            <a:ext cx="490840" cy="261610"/>
          </a:xfrm>
          <a:prstGeom prst="rect">
            <a:avLst/>
          </a:prstGeom>
        </p:spPr>
        <p:txBody>
          <a:bodyPr wrap="none">
            <a:spAutoFit/>
          </a:bodyPr>
          <a:lstStyle/>
          <a:p>
            <a:r>
              <a:rPr lang="en-US" sz="1050" dirty="0">
                <a:solidFill>
                  <a:schemeClr val="tx1"/>
                </a:solidFill>
              </a:rPr>
              <a:t>1 dB </a:t>
            </a:r>
            <a:endParaRPr lang="en-US" sz="1050" dirty="0"/>
          </a:p>
        </p:txBody>
      </p:sp>
    </p:spTree>
    <p:extLst>
      <p:ext uri="{BB962C8B-B14F-4D97-AF65-F5344CB8AC3E}">
        <p14:creationId xmlns:p14="http://schemas.microsoft.com/office/powerpoint/2010/main" val="24319773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4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Throughput_Analysis_Draft.potx [Last saved by user]" id="{03791ABE-4CE4-4A8E-AF4B-40E6C4519A30}" vid="{A266FB23-DF4D-47E7-8213-0EAA9B38B96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236587-78F6-4167-A05A-F0F8DDBCD251}">
  <ds:schemaRefs>
    <ds:schemaRef ds:uri="http://schemas.microsoft.com/sharepoint/v3/contenttype/forms"/>
  </ds:schemaRefs>
</ds:datastoreItem>
</file>

<file path=customXml/itemProps2.xml><?xml version="1.0" encoding="utf-8"?>
<ds:datastoreItem xmlns:ds="http://schemas.openxmlformats.org/officeDocument/2006/customXml" ds:itemID="{95381FC1-741B-44F5-A7D5-1E0C5992DB77}">
  <ds:schemaRefs>
    <ds:schemaRef ds:uri="http://purl.org/dc/elements/1.1/"/>
    <ds:schemaRef ds:uri="http://schemas.microsoft.com/office/2006/documentManagement/types"/>
    <ds:schemaRef ds:uri="http://schemas.openxmlformats.org/package/2006/metadata/core-properties"/>
    <ds:schemaRef ds:uri="http://www.w3.org/XML/1998/namespace"/>
    <ds:schemaRef ds:uri="http://purl.org/dc/terms/"/>
    <ds:schemaRef ds:uri="http://purl.org/dc/dcmitype/"/>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D372EDF9-B513-41F5-A248-940A16403C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1581</Words>
  <Application>Microsoft Office PowerPoint</Application>
  <PresentationFormat>On-screen Show (4:3)</PresentationFormat>
  <Paragraphs>434</Paragraphs>
  <Slides>16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5" baseType="lpstr">
      <vt:lpstr>Arial Unicode MS</vt:lpstr>
      <vt:lpstr>MS Gothic</vt:lpstr>
      <vt:lpstr>Arial</vt:lpstr>
      <vt:lpstr>Calibri</vt:lpstr>
      <vt:lpstr>Cambria Math</vt:lpstr>
      <vt:lpstr>Times New Roman</vt:lpstr>
      <vt:lpstr>Office Theme</vt:lpstr>
      <vt:lpstr>Document</vt:lpstr>
      <vt:lpstr>Visio</vt:lpstr>
      <vt:lpstr>Further Evaluations on Single Carrier Waveforms</vt:lpstr>
      <vt:lpstr>Abstract</vt:lpstr>
      <vt:lpstr>Background (1/2)</vt:lpstr>
      <vt:lpstr>Background (2/2)</vt:lpstr>
      <vt:lpstr>Equivalent Representation of SC (1/2)</vt:lpstr>
      <vt:lpstr>Equivalent Representation of SC (2/2)</vt:lpstr>
      <vt:lpstr>Simulation Assumptions</vt:lpstr>
      <vt:lpstr>BER Results without PA Impairment</vt:lpstr>
      <vt:lpstr>BER Results with PA Impairment</vt:lpstr>
      <vt:lpstr>PER Results in 11ay Channel</vt:lpstr>
      <vt:lpstr>Conclusion</vt:lpstr>
      <vt:lpstr>References</vt:lpstr>
      <vt:lpstr>Appendix I - Waveforms</vt:lpstr>
      <vt:lpstr>Appendix II - Throughput Results in 11ay Channel (16QAM, 13/16)</vt:lpstr>
      <vt:lpstr>Appendix III - PER Results in 11ay Channel (16QAM, 1/2)</vt:lpstr>
      <vt:lpstr>Appendix IV - Throughput Results in 11ay Channel (16QAM, 1/2)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2016-11-04T22:18:56Z</dcterms:created>
  <dcterms:modified xsi:type="dcterms:W3CDTF">2017-02-27T20:52:55Z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