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52"/>
  </p:notesMasterIdLst>
  <p:handoutMasterIdLst>
    <p:handoutMasterId r:id="rId53"/>
  </p:handoutMasterIdLst>
  <p:sldIdLst>
    <p:sldId id="256" r:id="rId2"/>
    <p:sldId id="257" r:id="rId3"/>
    <p:sldId id="274" r:id="rId4"/>
    <p:sldId id="277" r:id="rId5"/>
    <p:sldId id="275" r:id="rId6"/>
    <p:sldId id="286" r:id="rId7"/>
    <p:sldId id="287" r:id="rId8"/>
    <p:sldId id="288" r:id="rId9"/>
    <p:sldId id="291" r:id="rId10"/>
    <p:sldId id="292" r:id="rId11"/>
    <p:sldId id="294" r:id="rId12"/>
    <p:sldId id="295" r:id="rId13"/>
    <p:sldId id="290" r:id="rId14"/>
    <p:sldId id="289" r:id="rId15"/>
    <p:sldId id="296" r:id="rId16"/>
    <p:sldId id="276" r:id="rId17"/>
    <p:sldId id="297" r:id="rId18"/>
    <p:sldId id="298" r:id="rId19"/>
    <p:sldId id="300" r:id="rId20"/>
    <p:sldId id="301" r:id="rId21"/>
    <p:sldId id="328" r:id="rId22"/>
    <p:sldId id="329" r:id="rId23"/>
    <p:sldId id="330" r:id="rId24"/>
    <p:sldId id="331" r:id="rId25"/>
    <p:sldId id="307" r:id="rId26"/>
    <p:sldId id="302" r:id="rId27"/>
    <p:sldId id="304" r:id="rId28"/>
    <p:sldId id="305" r:id="rId29"/>
    <p:sldId id="322" r:id="rId30"/>
    <p:sldId id="309" r:id="rId31"/>
    <p:sldId id="310" r:id="rId32"/>
    <p:sldId id="311" r:id="rId33"/>
    <p:sldId id="312" r:id="rId34"/>
    <p:sldId id="313" r:id="rId35"/>
    <p:sldId id="314" r:id="rId36"/>
    <p:sldId id="315" r:id="rId37"/>
    <p:sldId id="316" r:id="rId38"/>
    <p:sldId id="317" r:id="rId39"/>
    <p:sldId id="318" r:id="rId40"/>
    <p:sldId id="319" r:id="rId41"/>
    <p:sldId id="320" r:id="rId42"/>
    <p:sldId id="321" r:id="rId43"/>
    <p:sldId id="323" r:id="rId44"/>
    <p:sldId id="325" r:id="rId45"/>
    <p:sldId id="326" r:id="rId46"/>
    <p:sldId id="327" r:id="rId47"/>
    <p:sldId id="284" r:id="rId48"/>
    <p:sldId id="332" r:id="rId49"/>
    <p:sldId id="283" r:id="rId50"/>
    <p:sldId id="264"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205" autoAdjust="0"/>
    <p:restoredTop sz="86472" autoAdjust="0"/>
  </p:normalViewPr>
  <p:slideViewPr>
    <p:cSldViewPr>
      <p:cViewPr varScale="1">
        <p:scale>
          <a:sx n="63" d="100"/>
          <a:sy n="63" d="100"/>
        </p:scale>
        <p:origin x="732" y="72"/>
      </p:cViewPr>
      <p:guideLst>
        <p:guide orient="horz" pos="2160"/>
        <p:guide pos="2880"/>
      </p:guideLst>
    </p:cSldViewPr>
  </p:slideViewPr>
  <p:outlineViewPr>
    <p:cViewPr varScale="1">
      <p:scale>
        <a:sx n="33" d="100"/>
        <a:sy n="33" d="100"/>
      </p:scale>
      <p:origin x="0" y="-131466"/>
    </p:cViewPr>
  </p:outlineViewPr>
  <p:notesTextViewPr>
    <p:cViewPr>
      <p:scale>
        <a:sx n="100" d="100"/>
        <a:sy n="100" d="100"/>
      </p:scale>
      <p:origin x="0" y="0"/>
    </p:cViewPr>
  </p:notesTextViewPr>
  <p:sorterViewPr>
    <p:cViewPr>
      <p:scale>
        <a:sx n="100" d="100"/>
        <a:sy n="100" d="100"/>
      </p:scale>
      <p:origin x="0" y="-1305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802-11-17/0253r3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802-11-17/0253r3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802-11-17/0253r3</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802-11-17/0253r3</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802-11-17/0253r3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802-11-17/0253r3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4281823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During Presentation in the WG Mid-Week Plenary, Paul amended his suggested Title</a:t>
            </a:r>
            <a:r>
              <a:rPr lang="en-US" baseline="0" dirty="0" smtClean="0"/>
              <a:t> “ Standard for Wireless Local Area Network (LAN) Networking” – Motion to accept the proposed response and no title change was 110 yes, 1 No, 0 abstain.</a:t>
            </a:r>
            <a:endParaRPr lang="en-US" dirty="0"/>
          </a:p>
        </p:txBody>
      </p:sp>
      <p:sp>
        <p:nvSpPr>
          <p:cNvPr id="4" name="Header Placeholder 3"/>
          <p:cNvSpPr>
            <a:spLocks noGrp="1"/>
          </p:cNvSpPr>
          <p:nvPr>
            <p:ph type="hdr" idx="10"/>
          </p:nvPr>
        </p:nvSpPr>
        <p:spPr/>
        <p:txBody>
          <a:bodyPr/>
          <a:lstStyle/>
          <a:p>
            <a:r>
              <a:rPr lang="en-US" smtClean="0"/>
              <a:t>doc.: IEEE 802-11-17/0253r3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395819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802-11-17/0253r3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029625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Document</a:t>
            </a:r>
            <a:endParaRPr lang="en-US" dirty="0"/>
          </a:p>
        </p:txBody>
      </p:sp>
      <p:sp>
        <p:nvSpPr>
          <p:cNvPr id="4" name="Header Placeholder 3"/>
          <p:cNvSpPr>
            <a:spLocks noGrp="1"/>
          </p:cNvSpPr>
          <p:nvPr>
            <p:ph type="hdr" idx="10"/>
          </p:nvPr>
        </p:nvSpPr>
        <p:spPr/>
        <p:txBody>
          <a:bodyPr/>
          <a:lstStyle/>
          <a:p>
            <a:r>
              <a:rPr lang="en-US" smtClean="0"/>
              <a:t>doc.: IEEE 802-11-17/0253r3</a:t>
            </a:r>
            <a:endParaRPr lang="en-US"/>
          </a:p>
        </p:txBody>
      </p:sp>
      <p:sp>
        <p:nvSpPr>
          <p:cNvPr id="5" name="Date Placeholder 4"/>
          <p:cNvSpPr>
            <a:spLocks noGrp="1"/>
          </p:cNvSpPr>
          <p:nvPr>
            <p:ph type="dt" idx="11"/>
          </p:nvPr>
        </p:nvSpPr>
        <p:spPr/>
        <p:txBody>
          <a:bodyPr/>
          <a:lstStyle/>
          <a:p>
            <a:r>
              <a:rPr lang="en-US" smtClean="0"/>
              <a:t>March 2017</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802-11-17/0253r3</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Jon Rosdahl, (Qualcomm)</a:t>
            </a:r>
            <a:endParaRPr lang="en-US">
              <a:solidFill>
                <a:srgbClr val="000000"/>
              </a:solidFill>
            </a:endParaRPr>
          </a:p>
        </p:txBody>
      </p:sp>
      <p:sp>
        <p:nvSpPr>
          <p:cNvPr id="6"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defTabSz="445234"/>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solidFill>
                  <a:srgbClr val="000000"/>
                </a:solidFill>
              </a:rPr>
              <a:t>March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smtClean="0">
                <a:solidFill>
                  <a:srgbClr val="000000"/>
                </a:solidFill>
              </a:rPr>
              <a:t>Jon Rosdahl, (Qualcomm)</a:t>
            </a:r>
            <a:endParaRPr lang="en-US">
              <a:solidFill>
                <a:srgbClr val="000000"/>
              </a:solidFill>
            </a:endParaRPr>
          </a:p>
        </p:txBody>
      </p:sp>
      <p:sp>
        <p:nvSpPr>
          <p:cNvPr id="4" name="Rectangle 5"/>
          <p:cNvSpPr>
            <a:spLocks noGrp="1" noChangeArrowheads="1"/>
          </p:cNvSpPr>
          <p:nvPr>
            <p:ph type="sldNum" idx="12"/>
          </p:nvPr>
        </p:nvSpPr>
        <p:spPr>
          <a:ln/>
        </p:spPr>
        <p:txBody>
          <a:bodyPr/>
          <a:lstStyle>
            <a:lvl1pPr>
              <a:defRPr/>
            </a:lvl1pPr>
          </a:lstStyle>
          <a:p>
            <a:pPr>
              <a:defRPr/>
            </a:pPr>
            <a:r>
              <a:rPr lang="en-US" altLang="en-US" smtClean="0">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smtClean="0"/>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smtClean="0"/>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smtClean="0"/>
              <a:t>March 2017</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defTabSz="445234"/>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defTabSz="445234"/>
            <a:r>
              <a:rPr lang="en-GB" smtClean="0"/>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11-17-0253r3</a:t>
            </a:r>
            <a:endParaRPr lang="en-GB" sz="1800" b="1" dirty="0" smtClean="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7/15-17-0106-01-0000-802-15-4-par-revision-d.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075-00-0000-multi-gigabit-owc-csd.docx" TargetMode="External"/><Relationship Id="rId2" Type="http://schemas.openxmlformats.org/officeDocument/2006/relationships/hyperlink" Target="https://mentor.ieee.org/802.15/dcn/17/15-17-0076-01-0000-multi-gigabit-owc-par.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17/15-17-0106-01-0000-802-15-4-par-revision-d.pdf" TargetMode="External"/><Relationship Id="rId3" Type="http://schemas.openxmlformats.org/officeDocument/2006/relationships/hyperlink" Target="https://mentor.ieee.org/802-ec/dcn/17/ec-17-0008-00-00EC-ieee-p802-3ch-draft-par.pdf" TargetMode="External"/><Relationship Id="rId7" Type="http://schemas.openxmlformats.org/officeDocument/2006/relationships/hyperlink" Target="https://mentor.ieee.org/802.15/dcn/17/15-17-0049-00-0000-csd-amendment-for-use-of-the-64-71-ghz.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5/dcn/17/15-17-0055-01-0000-draft-par-amendment-for-use-of-the-64-71-ghz.pdf" TargetMode="External"/><Relationship Id="rId5" Type="http://schemas.openxmlformats.org/officeDocument/2006/relationships/hyperlink" Target="https://mentor.ieee.org/802.11/dcn/17/11-17-0004-01-0000-revision-par-proposal-tgmd.doc" TargetMode="External"/><Relationship Id="rId10" Type="http://schemas.openxmlformats.org/officeDocument/2006/relationships/hyperlink" Target="https://mentor.ieee.org/802.15/dcn/17/15-17-0075-00-0000-multi-gigabit-owc-csd.docx" TargetMode="External"/><Relationship Id="rId4" Type="http://schemas.openxmlformats.org/officeDocument/2006/relationships/hyperlink" Target="https://mentor.ieee.org/802-ec/dcn/17/ec-17-0009-00-00EC-ieee-p802-3ch-draft-csd.pdf" TargetMode="External"/><Relationship Id="rId9" Type="http://schemas.openxmlformats.org/officeDocument/2006/relationships/hyperlink" Target="https://mentor.ieee.org/802.15/dcn/17/15-17-0076-01-0000-multi-gigabit-owc-par.pdf"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6/11-16-1486-00-0PAR-minutes-november-2016-session.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hyperlink" Target="http://ieee802.org/1/files/public/docs2016/cs-PAR-CSD-comments-and-resolution-1116-v02.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17/ec-17-0009-00-00EC-ieee-p802-3ch-draft-csd.pdf" TargetMode="External"/><Relationship Id="rId2" Type="http://schemas.openxmlformats.org/officeDocument/2006/relationships/hyperlink" Target="https://mentor.ieee.org/802-ec/dcn/17/ec-17-0008-00-00EC-ieee-p802-3ch-draft-par.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7/11-17-0004-01-0000-revision-par-proposal-tgmd.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7/15-17-0049-00-0000-csd-amendment-for-use-of-the-64-71-ghz.docx" TargetMode="External"/><Relationship Id="rId2" Type="http://schemas.openxmlformats.org/officeDocument/2006/relationships/hyperlink" Target="https://mentor.ieee.org/802.15/dcn/17/15-17-0055-01-0000-draft-par-amendment-for-use-of-the-64-71-ghz.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Vancouver 2017</a:t>
            </a:r>
            <a:endParaRPr lang="en-GB" dirty="0"/>
          </a:p>
        </p:txBody>
      </p:sp>
      <p:sp>
        <p:nvSpPr>
          <p:cNvPr id="3074" name="Rectangle 2"/>
          <p:cNvSpPr>
            <a:spLocks noGrp="1" noChangeArrowheads="1"/>
          </p:cNvSpPr>
          <p:nvPr>
            <p:ph idx="1"/>
          </p:nvPr>
        </p:nvSpPr>
        <p:spPr>
          <a:xfrm>
            <a:off x="597694" y="16224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2017-03-16</a:t>
            </a:r>
            <a:endParaRPr lang="en-GB" sz="2000" b="0" dirty="0"/>
          </a:p>
        </p:txBody>
      </p:sp>
      <p:sp>
        <p:nvSpPr>
          <p:cNvPr id="6" name="Date Placeholder 3"/>
          <p:cNvSpPr>
            <a:spLocks noGrp="1"/>
          </p:cNvSpPr>
          <p:nvPr>
            <p:ph type="dt" idx="10"/>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533400" y="2590800"/>
          <a:ext cx="8001000" cy="2422525"/>
        </p:xfrm>
        <a:graphic>
          <a:graphicData uri="http://schemas.openxmlformats.org/presentationml/2006/ole">
            <mc:AlternateContent xmlns:mc="http://schemas.openxmlformats.org/markup-compatibility/2006">
              <mc:Choice xmlns:v="urn:schemas-microsoft-com:vml" Requires="v">
                <p:oleObj spid="_x0000_s3183"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533400" y="2590800"/>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97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sz="2400" dirty="0"/>
              <a:t>802.15.3f </a:t>
            </a:r>
            <a:r>
              <a:rPr lang="en-US" sz="2400" dirty="0" smtClean="0"/>
              <a:t>CSD</a:t>
            </a:r>
            <a:endParaRPr lang="en-US" sz="2400" dirty="0"/>
          </a:p>
        </p:txBody>
      </p:sp>
      <p:sp>
        <p:nvSpPr>
          <p:cNvPr id="3" name="Content Placeholder 2"/>
          <p:cNvSpPr>
            <a:spLocks noGrp="1"/>
          </p:cNvSpPr>
          <p:nvPr>
            <p:ph idx="1"/>
          </p:nvPr>
        </p:nvSpPr>
        <p:spPr/>
        <p:txBody>
          <a:bodyPr/>
          <a:lstStyle/>
          <a:p>
            <a:r>
              <a:rPr lang="en-US" sz="2000" dirty="0" smtClean="0"/>
              <a:t>CSD 1.2.1 a) </a:t>
            </a:r>
            <a:r>
              <a:rPr lang="en-US" sz="2000" b="0" dirty="0" smtClean="0"/>
              <a:t>typo </a:t>
            </a:r>
          </a:p>
          <a:p>
            <a:r>
              <a:rPr lang="en-US" sz="2000" b="0" dirty="0" smtClean="0"/>
              <a:t>	“64 </a:t>
            </a:r>
            <a:r>
              <a:rPr lang="en-US" sz="2000" b="0" dirty="0" err="1" smtClean="0"/>
              <a:t>Ghz</a:t>
            </a:r>
            <a:r>
              <a:rPr lang="en-US" sz="2000" b="0" dirty="0" smtClean="0"/>
              <a:t> to 7 GHz” should be “64Ghz to 71GHz”</a:t>
            </a:r>
          </a:p>
          <a:p>
            <a:endParaRPr lang="en-US" sz="2000" b="0" dirty="0" smtClean="0"/>
          </a:p>
          <a:p>
            <a:r>
              <a:rPr lang="en-US" sz="2000" dirty="0" smtClean="0"/>
              <a:t>CSD 1.2.1 a) &amp; b) </a:t>
            </a:r>
            <a:r>
              <a:rPr lang="en-US" sz="2000" b="0" dirty="0" smtClean="0"/>
              <a:t>Channelization – if using the current </a:t>
            </a:r>
            <a:r>
              <a:rPr lang="en-US" sz="2000" b="0" dirty="0"/>
              <a:t>Channelization </a:t>
            </a:r>
            <a:r>
              <a:rPr lang="en-US" sz="2000" b="0" dirty="0" smtClean="0"/>
              <a:t>plan, the new band should give three additional channels, not two as indicated in the text.</a:t>
            </a:r>
          </a:p>
          <a:p>
            <a:endParaRPr lang="en-US" sz="2000" b="0" dirty="0" smtClean="0"/>
          </a:p>
          <a:p>
            <a:r>
              <a:rPr lang="en-US" sz="2000" dirty="0" smtClean="0"/>
              <a:t>CSD 1.2.2 Compatibility </a:t>
            </a:r>
            <a:r>
              <a:rPr lang="en-US" sz="2000" b="0" dirty="0" smtClean="0"/>
              <a:t>– “YES” is sufficient, suggest delete the next sentence after “yes”.</a:t>
            </a:r>
          </a:p>
          <a:p>
            <a:pPr lvl="0"/>
            <a:endParaRPr lang="en-US"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855313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smtClean="0"/>
              <a:t>802.15.3f CSD comments</a:t>
            </a:r>
            <a:endParaRPr lang="en-US" sz="2400" dirty="0"/>
          </a:p>
        </p:txBody>
      </p:sp>
      <p:sp>
        <p:nvSpPr>
          <p:cNvPr id="3" name="Content Placeholder 2"/>
          <p:cNvSpPr>
            <a:spLocks noGrp="1"/>
          </p:cNvSpPr>
          <p:nvPr>
            <p:ph idx="1"/>
          </p:nvPr>
        </p:nvSpPr>
        <p:spPr>
          <a:xfrm>
            <a:off x="685800" y="1556792"/>
            <a:ext cx="7770813" cy="4918621"/>
          </a:xfrm>
        </p:spPr>
        <p:txBody>
          <a:bodyPr/>
          <a:lstStyle/>
          <a:p>
            <a:pPr lvl="0"/>
            <a:r>
              <a:rPr lang="en-US" sz="2000" dirty="0" smtClean="0"/>
              <a:t>CSD 1.2.3 – Distinct Identity: </a:t>
            </a:r>
            <a:r>
              <a:rPr lang="en-US" sz="2000" i="1" dirty="0" smtClean="0"/>
              <a:t>Each proposed IEEE 802 LMSC standard shall provide evidence of a distinct identity. Identify standards and standards projects with similar scopes and for each one describe why the proposed project is substantially different.</a:t>
            </a:r>
          </a:p>
          <a:p>
            <a:pPr lvl="0"/>
            <a:r>
              <a:rPr lang="en-US" sz="2000" b="0" dirty="0"/>
              <a:t>	</a:t>
            </a:r>
            <a:r>
              <a:rPr lang="en-US" sz="2000" b="0" dirty="0" smtClean="0"/>
              <a:t>The CSD response is not response to the Criteria.  Please provide evidence of a distinct identity for this project.</a:t>
            </a:r>
          </a:p>
          <a:p>
            <a:pPr lvl="0"/>
            <a:r>
              <a:rPr lang="en-US" sz="2000" b="0" dirty="0" smtClean="0"/>
              <a:t/>
            </a:r>
            <a:br>
              <a:rPr lang="en-US" sz="2000" b="0" dirty="0" smtClean="0"/>
            </a:br>
            <a:r>
              <a:rPr lang="en-US" sz="2000" b="0" dirty="0" smtClean="0"/>
              <a:t>Include a statement to the effect that no other standardization project including those listed in “7.1 Similar Scope:” from the PAR form modify the 802.15.3 Standard to support 64 </a:t>
            </a:r>
            <a:r>
              <a:rPr lang="en-US" sz="2000" b="0" dirty="0" err="1" smtClean="0"/>
              <a:t>Ghz</a:t>
            </a:r>
            <a:r>
              <a:rPr lang="en-US" sz="2000" b="0" dirty="0" smtClean="0"/>
              <a:t> to 71Ghz.</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01846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smtClean="0"/>
              <a:t>802.15.3f CSD</a:t>
            </a:r>
            <a:endParaRPr lang="en-US" sz="2400" dirty="0"/>
          </a:p>
        </p:txBody>
      </p:sp>
      <p:sp>
        <p:nvSpPr>
          <p:cNvPr id="3" name="Content Placeholder 2"/>
          <p:cNvSpPr>
            <a:spLocks noGrp="1"/>
          </p:cNvSpPr>
          <p:nvPr>
            <p:ph idx="1"/>
          </p:nvPr>
        </p:nvSpPr>
        <p:spPr>
          <a:xfrm>
            <a:off x="685800" y="1196754"/>
            <a:ext cx="7770813" cy="5184574"/>
          </a:xfrm>
        </p:spPr>
        <p:txBody>
          <a:bodyPr/>
          <a:lstStyle/>
          <a:p>
            <a:r>
              <a:rPr lang="en-US" sz="2000" dirty="0" smtClean="0"/>
              <a:t>CSD 1.2.1 b) </a:t>
            </a:r>
            <a:r>
              <a:rPr lang="en-US" sz="2000" b="0" dirty="0" smtClean="0"/>
              <a:t>suggested change:</a:t>
            </a:r>
          </a:p>
          <a:p>
            <a:r>
              <a:rPr lang="en-US" sz="2000" b="0" dirty="0"/>
              <a:t>Multiple vendors are already producing devices and systems based on IEEE 802.15.3 millimeter wave </a:t>
            </a:r>
            <a:r>
              <a:rPr lang="en-US" sz="2000" b="0" dirty="0" err="1" smtClean="0"/>
              <a:t>PHYs.</a:t>
            </a:r>
            <a:r>
              <a:rPr lang="en-US" sz="2000" b="0" dirty="0" smtClean="0"/>
              <a:t>  These devices and systems are </a:t>
            </a:r>
            <a:r>
              <a:rPr lang="en-US" sz="2000" b="0" dirty="0"/>
              <a:t>being used in products such as Audio/Visual consumer electronics, mobile devices, laptops, tablets and related </a:t>
            </a:r>
            <a:r>
              <a:rPr lang="en-US" sz="2000" b="0" dirty="0" smtClean="0"/>
              <a:t>peripherals.</a:t>
            </a:r>
          </a:p>
          <a:p>
            <a:endParaRPr lang="en-US" sz="2000" b="0" dirty="0" smtClean="0"/>
          </a:p>
          <a:p>
            <a:r>
              <a:rPr lang="en-US" sz="2000" dirty="0" smtClean="0"/>
              <a:t>CSD 1.2.4 </a:t>
            </a:r>
            <a:r>
              <a:rPr lang="en-US" sz="2000" b="0" dirty="0" smtClean="0"/>
              <a:t>Typo? Should 66 GHz be 64GHz?</a:t>
            </a:r>
          </a:p>
          <a:p>
            <a:endParaRPr lang="en-US" sz="2000" dirty="0" smtClean="0"/>
          </a:p>
          <a:p>
            <a:r>
              <a:rPr lang="en-US" sz="2000" dirty="0" smtClean="0"/>
              <a:t>CSD 1.2.5 </a:t>
            </a:r>
            <a:r>
              <a:rPr lang="en-US" sz="2000" b="0" dirty="0" smtClean="0"/>
              <a:t>– Rather than have several “See a)”,  just put one sentence at the end of the “a) - e)” answering all the questions with a single sentence.</a:t>
            </a:r>
          </a:p>
          <a:p>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880719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pPr lvl="0"/>
            <a:r>
              <a:rPr lang="en-US" sz="2400" b="1" dirty="0" smtClean="0"/>
              <a:t>802.15.4 </a:t>
            </a:r>
            <a:r>
              <a:rPr lang="en-US" sz="2400" dirty="0" smtClean="0"/>
              <a:t> Standard Revision, </a:t>
            </a:r>
            <a:r>
              <a:rPr lang="en-US" sz="2400" dirty="0" smtClean="0">
                <a:hlinkClick r:id="rId3"/>
              </a:rPr>
              <a:t>PAR</a:t>
            </a:r>
            <a:endParaRPr lang="en-US" sz="3600" dirty="0"/>
          </a:p>
        </p:txBody>
      </p:sp>
      <p:sp>
        <p:nvSpPr>
          <p:cNvPr id="3" name="Content Placeholder 2"/>
          <p:cNvSpPr>
            <a:spLocks noGrp="1"/>
          </p:cNvSpPr>
          <p:nvPr>
            <p:ph idx="1"/>
          </p:nvPr>
        </p:nvSpPr>
        <p:spPr>
          <a:xfrm>
            <a:off x="685800" y="1484784"/>
            <a:ext cx="7770813" cy="4896544"/>
          </a:xfrm>
        </p:spPr>
        <p:txBody>
          <a:bodyPr/>
          <a:lstStyle/>
          <a:p>
            <a:r>
              <a:rPr lang="en-US" sz="2000" dirty="0" smtClean="0"/>
              <a:t>4.2/4.3 </a:t>
            </a:r>
            <a:r>
              <a:rPr lang="en-US" sz="2000" b="0" dirty="0" smtClean="0"/>
              <a:t>dates should be at least 6 months apart.</a:t>
            </a:r>
          </a:p>
          <a:p>
            <a:r>
              <a:rPr lang="en-US" sz="2000" dirty="0" smtClean="0"/>
              <a:t>5.2 </a:t>
            </a:r>
            <a:r>
              <a:rPr lang="en-US" sz="2000" b="0" dirty="0" smtClean="0"/>
              <a:t>adding “and other” seems to change the scope significantly.  The change seems to allow any band.</a:t>
            </a:r>
          </a:p>
          <a:p>
            <a:pPr lvl="1"/>
            <a:r>
              <a:rPr lang="en-US" dirty="0" smtClean="0"/>
              <a:t>Suggest to delete “and other” from the scope or alternatively identify what are the “other bands”.</a:t>
            </a:r>
          </a:p>
          <a:p>
            <a:r>
              <a:rPr lang="en-US" dirty="0" smtClean="0"/>
              <a:t>5.4 </a:t>
            </a:r>
            <a:r>
              <a:rPr lang="en-US" b="0" dirty="0" smtClean="0"/>
              <a:t>typo – change “what in now” to “what is now”</a:t>
            </a:r>
          </a:p>
          <a:p>
            <a:r>
              <a:rPr lang="en-US" dirty="0" smtClean="0"/>
              <a:t>5.4 </a:t>
            </a:r>
            <a:r>
              <a:rPr lang="en-US" b="0" dirty="0" smtClean="0"/>
              <a:t>Delete “especially” and “now”</a:t>
            </a:r>
          </a:p>
          <a:p>
            <a:pPr lvl="1"/>
            <a:r>
              <a:rPr lang="en-US" dirty="0" smtClean="0"/>
              <a:t>Change the new phrase “targeting the communication requirements of what is commonly referred to as the Internet of Things.”</a:t>
            </a:r>
          </a:p>
          <a:p>
            <a:r>
              <a:rPr lang="en-US" dirty="0" smtClean="0"/>
              <a:t>5.5 </a:t>
            </a:r>
            <a:r>
              <a:rPr lang="en-US" b="0" dirty="0" smtClean="0"/>
              <a:t>typo – change “number errors” to “number of errors”</a:t>
            </a:r>
          </a:p>
          <a:p>
            <a:r>
              <a:rPr lang="en-US" dirty="0" smtClean="0"/>
              <a:t>5.5 </a:t>
            </a:r>
            <a:r>
              <a:rPr lang="en-US" b="0" dirty="0" smtClean="0"/>
              <a:t>add </a:t>
            </a:r>
            <a:r>
              <a:rPr lang="en-US" b="0" dirty="0"/>
              <a:t>“IEEE </a:t>
            </a:r>
            <a:r>
              <a:rPr lang="en-US" b="0" dirty="0" err="1"/>
              <a:t>std</a:t>
            </a:r>
            <a:r>
              <a:rPr lang="en-US" b="0" dirty="0"/>
              <a:t>” </a:t>
            </a:r>
            <a:r>
              <a:rPr lang="en-US" b="0" dirty="0" smtClean="0"/>
              <a:t>when referring to specific standards</a:t>
            </a:r>
          </a:p>
          <a:p>
            <a:r>
              <a:rPr lang="en-US" dirty="0" smtClean="0"/>
              <a:t>8.1 </a:t>
            </a:r>
            <a:r>
              <a:rPr lang="en-US" b="0" dirty="0" smtClean="0"/>
              <a:t>list the full names of the standards cited in 5.5.</a:t>
            </a:r>
            <a:endParaRPr lang="en-US" b="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02934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802.15.11</a:t>
            </a:r>
            <a:r>
              <a:rPr lang="en-US" sz="2400" dirty="0" smtClean="0"/>
              <a:t> - Standard: Multi-Gigabit/s Optical Wireless Communications,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1628799"/>
            <a:ext cx="7770813" cy="4846613"/>
          </a:xfrm>
        </p:spPr>
        <p:txBody>
          <a:bodyPr/>
          <a:lstStyle/>
          <a:p>
            <a:r>
              <a:rPr lang="en-US" sz="2000" dirty="0"/>
              <a:t>1.1 Project Number: </a:t>
            </a:r>
            <a:r>
              <a:rPr lang="en-US" sz="2000" b="0" dirty="0"/>
              <a:t>The Par Number of 802.15.11 is potentially confusing, Please change.  Propose 802.15.13.</a:t>
            </a:r>
          </a:p>
          <a:p>
            <a:endParaRPr lang="en-US" sz="2000" dirty="0" smtClean="0"/>
          </a:p>
          <a:p>
            <a:r>
              <a:rPr lang="en-US" sz="2000" dirty="0" smtClean="0"/>
              <a:t>2.1 Title </a:t>
            </a:r>
            <a:r>
              <a:rPr lang="en-US" sz="2000" b="0" dirty="0" smtClean="0"/>
              <a:t>– why the “/s” at the end of Gigabit? Strictly </a:t>
            </a:r>
            <a:r>
              <a:rPr lang="en-US" sz="2000" b="0" dirty="0"/>
              <a:t>speaking “Multi-Gigabit” is a size parameter rather than a speed rate.  The /s may have meant “per second” but </a:t>
            </a:r>
            <a:r>
              <a:rPr lang="en-US" sz="2000" b="0" dirty="0" smtClean="0"/>
              <a:t>consider replacing “/s” and spell out the per second.</a:t>
            </a:r>
            <a:endParaRPr lang="en-US" sz="2000" b="0" dirty="0"/>
          </a:p>
          <a:p>
            <a:pPr lvl="1"/>
            <a:r>
              <a:rPr lang="en-US" b="1" dirty="0" smtClean="0"/>
              <a:t>Suggested title change to </a:t>
            </a:r>
            <a:r>
              <a:rPr lang="en-US" dirty="0" smtClean="0"/>
              <a:t>“Multi-Gigabit per second Optical Wireless Communication”</a:t>
            </a:r>
          </a:p>
          <a:p>
            <a:endParaRPr lang="en-US" sz="2000" dirty="0" smtClean="0"/>
          </a:p>
          <a:p>
            <a:r>
              <a:rPr lang="en-US" sz="2000" dirty="0" smtClean="0"/>
              <a:t>5.2</a:t>
            </a:r>
            <a:r>
              <a:rPr lang="en-US" sz="2000" b="0" dirty="0" smtClean="0"/>
              <a:t> – Is the scope an overlap with the existing 802.15.7 standard?  The use of the word Optical seems to confuse this standard with the previous standard.</a:t>
            </a:r>
          </a:p>
          <a:p>
            <a:r>
              <a:rPr lang="en-US" sz="2000" dirty="0" smtClean="0"/>
              <a:t>7.1</a:t>
            </a:r>
            <a:r>
              <a:rPr lang="en-US" sz="2000" b="0" dirty="0" smtClean="0"/>
              <a:t> include description of differences to similar project 802.15.7</a:t>
            </a:r>
          </a:p>
          <a:p>
            <a:endParaRPr lang="en-US" sz="2000" b="0"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55413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sz="2400" dirty="0" smtClean="0"/>
              <a:t>802.15.11 CSD</a:t>
            </a:r>
            <a:endParaRPr lang="en-US" sz="2400" dirty="0"/>
          </a:p>
        </p:txBody>
      </p:sp>
      <p:sp>
        <p:nvSpPr>
          <p:cNvPr id="3" name="Content Placeholder 2"/>
          <p:cNvSpPr>
            <a:spLocks noGrp="1"/>
          </p:cNvSpPr>
          <p:nvPr>
            <p:ph idx="1"/>
          </p:nvPr>
        </p:nvSpPr>
        <p:spPr>
          <a:xfrm>
            <a:off x="685800" y="1556792"/>
            <a:ext cx="7770813" cy="4537621"/>
          </a:xfrm>
        </p:spPr>
        <p:txBody>
          <a:bodyPr/>
          <a:lstStyle/>
          <a:p>
            <a:r>
              <a:rPr lang="en-US" sz="2000" dirty="0" smtClean="0"/>
              <a:t>General CSD Comment: </a:t>
            </a:r>
            <a:r>
              <a:rPr lang="en-US" sz="2000" b="0" dirty="0" smtClean="0"/>
              <a:t>When citing standards, add “IEEE </a:t>
            </a:r>
            <a:r>
              <a:rPr lang="en-US" sz="2000" b="0" dirty="0" err="1" smtClean="0"/>
              <a:t>std</a:t>
            </a:r>
            <a:r>
              <a:rPr lang="en-US" sz="2000" b="0" dirty="0" smtClean="0"/>
              <a:t>” throughout CSD.</a:t>
            </a:r>
          </a:p>
          <a:p>
            <a:endParaRPr lang="en-US" sz="2000" b="0" dirty="0" smtClean="0"/>
          </a:p>
          <a:p>
            <a:r>
              <a:rPr lang="en-US" sz="2000" dirty="0" smtClean="0"/>
              <a:t>CSD 1.2.3 Distinct Identity,</a:t>
            </a:r>
          </a:p>
          <a:p>
            <a:pPr marL="914400" lvl="1" indent="-457200">
              <a:buFont typeface="+mj-lt"/>
              <a:buAutoNum type="arabicPeriod"/>
            </a:pPr>
            <a:r>
              <a:rPr lang="en-US" dirty="0" smtClean="0"/>
              <a:t>Consider including some of this to the need statement of the PAR to show the need for the project.</a:t>
            </a:r>
          </a:p>
          <a:p>
            <a:pPr marL="914400" lvl="1" indent="-457200">
              <a:buFont typeface="+mj-lt"/>
              <a:buAutoNum type="arabicPeriod"/>
            </a:pPr>
            <a:r>
              <a:rPr lang="en-US" dirty="0" smtClean="0"/>
              <a:t>Typo “</a:t>
            </a:r>
            <a:r>
              <a:rPr lang="en-US" dirty="0" err="1" smtClean="0"/>
              <a:t>mutli</a:t>
            </a:r>
            <a:r>
              <a:rPr lang="en-US" dirty="0" smtClean="0"/>
              <a:t>” should be “multi”</a:t>
            </a:r>
          </a:p>
          <a:p>
            <a:pPr marL="914400" lvl="1" indent="-457200">
              <a:buFont typeface="+mj-lt"/>
              <a:buAutoNum type="arabicPeriod"/>
            </a:pPr>
            <a:r>
              <a:rPr lang="en-US" dirty="0" smtClean="0"/>
              <a:t>Starting the statement  with “With the exception” seems an odd way to start a statement of Distinct Identity.  Suggest deleting the phrase.</a:t>
            </a:r>
          </a:p>
          <a:p>
            <a:pPr marL="914400" lvl="1" indent="-457200">
              <a:buFont typeface="+mj-lt"/>
              <a:buAutoNum type="arabicPeriod"/>
            </a:pPr>
            <a:r>
              <a:rPr lang="en-US" dirty="0" smtClean="0"/>
              <a:t>Add “IEEE </a:t>
            </a:r>
            <a:r>
              <a:rPr lang="en-US" dirty="0" err="1" smtClean="0"/>
              <a:t>std</a:t>
            </a:r>
            <a:r>
              <a:rPr lang="en-US" dirty="0" smtClean="0"/>
              <a:t>” before 802.15.7 when referring to the standard, and add 802 before 15.7 when meaning 802.15.7</a:t>
            </a:r>
          </a:p>
          <a:p>
            <a:pPr lvl="1"/>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97263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none" dirty="0" smtClean="0"/>
              <a:t>Comments received </a:t>
            </a:r>
            <a:r>
              <a:rPr lang="en-US" sz="3600" cap="none" dirty="0" smtClean="0"/>
              <a:t>From 802 </a:t>
            </a:r>
            <a:r>
              <a:rPr lang="en-US" sz="3600" cap="none" dirty="0" smtClean="0"/>
              <a:t>WGs on 802.11 Revision PAR (</a:t>
            </a:r>
            <a:r>
              <a:rPr lang="en-US" sz="3600" cap="none" dirty="0" err="1" smtClean="0"/>
              <a:t>REVmd</a:t>
            </a:r>
            <a:r>
              <a:rPr lang="en-US" sz="3600" cap="none" dirty="0" smtClean="0"/>
              <a:t>)</a:t>
            </a:r>
            <a:endParaRPr lang="en-US" sz="3600" cap="none"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16</a:t>
            </a:fld>
            <a:endParaRPr lang="en-GB"/>
          </a:p>
        </p:txBody>
      </p:sp>
    </p:spTree>
    <p:extLst>
      <p:ext uri="{BB962C8B-B14F-4D97-AF65-F5344CB8AC3E}">
        <p14:creationId xmlns:p14="http://schemas.microsoft.com/office/powerpoint/2010/main" val="3433483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Comments received on 802.11 Revision (</a:t>
            </a:r>
            <a:r>
              <a:rPr lang="en-US" sz="2400" dirty="0" err="1" smtClean="0"/>
              <a:t>REVmd</a:t>
            </a:r>
            <a:r>
              <a:rPr lang="en-US" sz="2400" dirty="0" smtClean="0"/>
              <a:t>)</a:t>
            </a:r>
            <a:endParaRPr lang="en-US" sz="2400" dirty="0"/>
          </a:p>
        </p:txBody>
      </p:sp>
      <p:sp>
        <p:nvSpPr>
          <p:cNvPr id="3" name="Content Placeholder 2"/>
          <p:cNvSpPr>
            <a:spLocks noGrp="1"/>
          </p:cNvSpPr>
          <p:nvPr>
            <p:ph idx="1"/>
          </p:nvPr>
        </p:nvSpPr>
        <p:spPr>
          <a:xfrm>
            <a:off x="685800" y="1556792"/>
            <a:ext cx="7770813" cy="4680520"/>
          </a:xfrm>
        </p:spPr>
        <p:txBody>
          <a:bodyPr/>
          <a:lstStyle/>
          <a:p>
            <a:r>
              <a:rPr lang="en-US" sz="2000" dirty="0" smtClean="0"/>
              <a:t>James </a:t>
            </a:r>
            <a:r>
              <a:rPr lang="en-US" sz="2000" dirty="0" err="1" smtClean="0"/>
              <a:t>Gilb</a:t>
            </a:r>
            <a:r>
              <a:rPr lang="en-US" sz="2000" dirty="0" smtClean="0"/>
              <a:t>:</a:t>
            </a:r>
          </a:p>
          <a:p>
            <a:r>
              <a:rPr lang="en-US" sz="2000" dirty="0" smtClean="0"/>
              <a:t>	I </a:t>
            </a:r>
            <a:r>
              <a:rPr lang="en-US" sz="2000" dirty="0"/>
              <a:t>have the following comment on the 802.11 PAR</a:t>
            </a:r>
            <a:br>
              <a:rPr lang="en-US" sz="2000" dirty="0"/>
            </a:br>
            <a:r>
              <a:rPr lang="en-US" sz="2000" dirty="0"/>
              <a:t> - </a:t>
            </a:r>
            <a:r>
              <a:rPr lang="en-US" sz="2000" dirty="0" err="1"/>
              <a:t>NesCom</a:t>
            </a:r>
            <a:r>
              <a:rPr lang="en-US" sz="2000" dirty="0"/>
              <a:t> guidelines ask that the full titles of the standards referenced in the PAR are given, typically in section 8.1.  While the titles of the in process amendments are given in 8.1, the titles of IEEE 802.11ah-2016 and IEEE 802.11ai-2016 are not given.</a:t>
            </a:r>
            <a:br>
              <a:rPr lang="en-US" sz="2000" dirty="0"/>
            </a:br>
            <a:r>
              <a:rPr lang="en-US" sz="2000" dirty="0"/>
              <a:t/>
            </a:r>
            <a:br>
              <a:rPr lang="en-US" sz="2000" dirty="0"/>
            </a:br>
            <a:r>
              <a:rPr lang="en-US" sz="2000" dirty="0"/>
              <a:t>Please add these to 8.1 along with the section number (5.5</a:t>
            </a:r>
            <a:r>
              <a:rPr lang="en-US" sz="2000" dirty="0" smtClean="0"/>
              <a:t>)</a:t>
            </a:r>
          </a:p>
          <a:p>
            <a:endParaRPr lang="en-US" sz="2000" dirty="0"/>
          </a:p>
          <a:p>
            <a:r>
              <a:rPr lang="en-US" sz="2000" dirty="0" smtClean="0"/>
              <a:t>802.11 Response:</a:t>
            </a:r>
          </a:p>
          <a:p>
            <a:r>
              <a:rPr lang="en-US" sz="2000" dirty="0"/>
              <a:t>	  Agreed, titles added.</a:t>
            </a:r>
            <a:br>
              <a:rPr lang="en-US" sz="2000" dirty="0"/>
            </a:br>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5712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sz="2400" dirty="0" smtClean="0"/>
              <a:t>Comments Received on 802.11 Revision (</a:t>
            </a:r>
            <a:r>
              <a:rPr lang="en-US" sz="2400" dirty="0" err="1" smtClean="0"/>
              <a:t>REVmd</a:t>
            </a:r>
            <a:r>
              <a:rPr lang="en-US" sz="2400" dirty="0" smtClean="0"/>
              <a:t>)</a:t>
            </a:r>
            <a:endParaRPr lang="en-US" sz="2400" dirty="0"/>
          </a:p>
        </p:txBody>
      </p:sp>
      <p:sp>
        <p:nvSpPr>
          <p:cNvPr id="3" name="Content Placeholder 2"/>
          <p:cNvSpPr>
            <a:spLocks noGrp="1"/>
          </p:cNvSpPr>
          <p:nvPr>
            <p:ph idx="1"/>
          </p:nvPr>
        </p:nvSpPr>
        <p:spPr>
          <a:xfrm>
            <a:off x="685800" y="1268762"/>
            <a:ext cx="7770813" cy="5206652"/>
          </a:xfrm>
        </p:spPr>
        <p:txBody>
          <a:bodyPr/>
          <a:lstStyle/>
          <a:p>
            <a:r>
              <a:rPr lang="en-US" sz="2000" dirty="0" smtClean="0"/>
              <a:t>Paul </a:t>
            </a:r>
            <a:r>
              <a:rPr lang="en-US" sz="2000" dirty="0" err="1" smtClean="0"/>
              <a:t>Nikolich</a:t>
            </a:r>
            <a:r>
              <a:rPr lang="en-US" sz="2000" dirty="0" smtClean="0"/>
              <a:t>:</a:t>
            </a:r>
          </a:p>
          <a:p>
            <a:r>
              <a:rPr lang="en-US" sz="2000" dirty="0" smtClean="0"/>
              <a:t>My </a:t>
            </a:r>
            <a:r>
              <a:rPr lang="en-US" sz="2000" dirty="0"/>
              <a:t>comments on the 802.11 revision PAR are as follows:</a:t>
            </a:r>
          </a:p>
          <a:p>
            <a:r>
              <a:rPr lang="en-US" sz="2000" dirty="0" smtClean="0"/>
              <a:t>a</a:t>
            </a:r>
            <a:r>
              <a:rPr lang="en-US" sz="2000" dirty="0"/>
              <a:t>) 2.1 Title.  Please consider simplifying the Title of the Standard to something along the lines of "Wireless LAN Medium Access Control (MAC) and Physical Layer (PHY) Standard Specifications"</a:t>
            </a:r>
          </a:p>
          <a:p>
            <a:r>
              <a:rPr lang="en-US" sz="2000" dirty="0" smtClean="0"/>
              <a:t>b</a:t>
            </a:r>
            <a:r>
              <a:rPr lang="en-US" sz="2000" dirty="0"/>
              <a:t>) 5.6 Stakeholders.  Please consider adding "wireless network access" to "service providers" yielding "wireless network access service providers</a:t>
            </a:r>
            <a:r>
              <a:rPr lang="en-US" sz="2000" dirty="0" smtClean="0"/>
              <a:t>".</a:t>
            </a:r>
          </a:p>
          <a:p>
            <a:endParaRPr lang="en-US" sz="1600" dirty="0"/>
          </a:p>
          <a:p>
            <a:r>
              <a:rPr lang="en-US" sz="2000" dirty="0" smtClean="0"/>
              <a:t>802.11 Response:</a:t>
            </a:r>
          </a:p>
          <a:p>
            <a:pPr marL="457200" indent="-457200">
              <a:buAutoNum type="alphaLcParenR"/>
            </a:pPr>
            <a:r>
              <a:rPr lang="en-US" sz="2000" dirty="0" smtClean="0"/>
              <a:t>The title is still correct, no need to change it.</a:t>
            </a:r>
            <a:endParaRPr lang="en-US" dirty="0" smtClean="0"/>
          </a:p>
          <a:p>
            <a:pPr marL="457200" indent="-457200">
              <a:buAutoNum type="alphaLcParenR"/>
            </a:pPr>
            <a:r>
              <a:rPr lang="en-US" sz="2000" dirty="0" smtClean="0"/>
              <a:t>5.6 Changed “service providers” to “wireless network access service providers”</a:t>
            </a:r>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557835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Comments Received on 802.11 Revision (</a:t>
            </a:r>
            <a:r>
              <a:rPr lang="en-US" sz="2400" dirty="0" err="1"/>
              <a:t>REVmd</a:t>
            </a:r>
            <a:r>
              <a:rPr lang="en-US" sz="2400" dirty="0"/>
              <a:t>)</a:t>
            </a:r>
          </a:p>
        </p:txBody>
      </p:sp>
      <p:sp>
        <p:nvSpPr>
          <p:cNvPr id="3" name="Content Placeholder 2"/>
          <p:cNvSpPr>
            <a:spLocks noGrp="1"/>
          </p:cNvSpPr>
          <p:nvPr>
            <p:ph idx="1"/>
          </p:nvPr>
        </p:nvSpPr>
        <p:spPr>
          <a:xfrm>
            <a:off x="395536" y="1484784"/>
            <a:ext cx="8280920" cy="4990629"/>
          </a:xfrm>
        </p:spPr>
        <p:txBody>
          <a:bodyPr/>
          <a:lstStyle/>
          <a:p>
            <a:r>
              <a:rPr lang="en-US" sz="2000" dirty="0"/>
              <a:t>802.3 Comments on 802.11 Revision PAR:</a:t>
            </a:r>
            <a:br>
              <a:rPr lang="en-US" sz="2000" dirty="0"/>
            </a:br>
            <a:r>
              <a:rPr lang="en-US" sz="1800" dirty="0" smtClean="0"/>
              <a:t>Wireless </a:t>
            </a:r>
            <a:r>
              <a:rPr lang="en-US" sz="1800" dirty="0"/>
              <a:t>LAN Medium Access Control (MAC) and Physical Layer (PHY</a:t>
            </a:r>
            <a:r>
              <a:rPr lang="en-US" sz="1800" dirty="0" smtClean="0"/>
              <a:t>)</a:t>
            </a:r>
          </a:p>
          <a:p>
            <a:r>
              <a:rPr lang="en-US" sz="1800" dirty="0"/>
              <a:t>	</a:t>
            </a:r>
            <a:r>
              <a:rPr lang="en-US" sz="1800" dirty="0" smtClean="0"/>
              <a:t>• </a:t>
            </a:r>
            <a:r>
              <a:rPr lang="en-US" sz="1800" dirty="0"/>
              <a:t>PAR, 6.1, b) — </a:t>
            </a:r>
            <a:r>
              <a:rPr lang="en-US" sz="1800" dirty="0" err="1"/>
              <a:t>Std</a:t>
            </a:r>
            <a:r>
              <a:rPr lang="en-US" sz="1800" dirty="0"/>
              <a:t> 802.11 definitely has </a:t>
            </a:r>
            <a:r>
              <a:rPr lang="en-US" sz="1800" dirty="0" smtClean="0"/>
              <a:t>registration activity </a:t>
            </a:r>
            <a:r>
              <a:rPr lang="en-US" sz="1800" dirty="0"/>
              <a:t>(e.g., use of OUI and EUI-48).</a:t>
            </a:r>
            <a:br>
              <a:rPr lang="en-US" sz="1800" dirty="0"/>
            </a:br>
            <a:r>
              <a:rPr lang="en-US" sz="1800" dirty="0"/>
              <a:t/>
            </a:r>
            <a:br>
              <a:rPr lang="en-US" sz="1800" dirty="0"/>
            </a:br>
            <a:r>
              <a:rPr lang="en-US" sz="1800" dirty="0"/>
              <a:t>Possibly the revision has nothing that the RAC hasn’t reviewed before (e.g., the RAC </a:t>
            </a:r>
            <a:r>
              <a:rPr lang="en-US" sz="1800" dirty="0" smtClean="0"/>
              <a:t>has reviewed </a:t>
            </a:r>
            <a:r>
              <a:rPr lang="en-US" sz="1800" dirty="0"/>
              <a:t>for inclusion of CID into the standard).</a:t>
            </a:r>
            <a:br>
              <a:rPr lang="en-US" sz="1800" dirty="0"/>
            </a:br>
            <a:r>
              <a:rPr lang="en-US" sz="1800" dirty="0"/>
              <a:t/>
            </a:r>
            <a:br>
              <a:rPr lang="en-US" sz="1800" dirty="0"/>
            </a:br>
            <a:r>
              <a:rPr lang="en-US" sz="1800" dirty="0"/>
              <a:t>We would suggest checking the box and explaining the scope of RAC review (or why </a:t>
            </a:r>
            <a:r>
              <a:rPr lang="en-US" sz="1800" dirty="0" smtClean="0"/>
              <a:t>RAC review </a:t>
            </a:r>
            <a:r>
              <a:rPr lang="en-US" sz="1800" dirty="0"/>
              <a:t>may not be needed) that might be expected in the revision.</a:t>
            </a:r>
            <a:r>
              <a:rPr lang="en-US" sz="2000" dirty="0"/>
              <a:t/>
            </a:r>
            <a:br>
              <a:rPr lang="en-US" sz="2000" dirty="0"/>
            </a:br>
            <a:endParaRPr lang="en-US" sz="2000" dirty="0"/>
          </a:p>
          <a:p>
            <a:r>
              <a:rPr lang="en-US" sz="2000" dirty="0" smtClean="0"/>
              <a:t>802.11 Response</a:t>
            </a:r>
            <a:r>
              <a:rPr lang="en-US" sz="2000" dirty="0"/>
              <a:t>: </a:t>
            </a:r>
            <a:r>
              <a:rPr lang="en-US" sz="2000" dirty="0" smtClean="0"/>
              <a:t>6.1.b  Box will be Checked.</a:t>
            </a:r>
            <a:endParaRPr lang="en-US" sz="2000" dirty="0"/>
          </a:p>
          <a:p>
            <a:endParaRPr lang="en-US" sz="2000"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8845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24936" cy="5184576"/>
          </a:xfrm>
          <a:ln/>
        </p:spPr>
        <p:txBody>
          <a:bodyPr>
            <a:normAutofit/>
          </a:bodyPr>
          <a:lstStyle/>
          <a:p>
            <a:r>
              <a:rPr lang="en-US" sz="2000" dirty="0" smtClean="0"/>
              <a:t>March 13-17, Vancouver, BC, Canada</a:t>
            </a:r>
          </a:p>
          <a:p>
            <a:endParaRPr lang="en-US" sz="900" dirty="0" smtClean="0"/>
          </a:p>
          <a:p>
            <a:pPr>
              <a:buFont typeface="Arial" panose="020B0604020202020204" pitchFamily="34" charset="0"/>
              <a:buChar char="•"/>
            </a:pPr>
            <a:r>
              <a:rPr lang="en-US" sz="2000" dirty="0" smtClean="0"/>
              <a:t>PARs under consideration:</a:t>
            </a:r>
          </a:p>
          <a:p>
            <a:pPr lvl="1"/>
            <a:r>
              <a:rPr lang="en-US" sz="1800" b="1" dirty="0"/>
              <a:t>802.3ch</a:t>
            </a:r>
            <a:r>
              <a:rPr lang="en-US" sz="1800" dirty="0"/>
              <a:t> - Amendment: greater than 1 Gb/s Automotive Ethernet, </a:t>
            </a:r>
            <a:r>
              <a:rPr lang="en-US" sz="1800" dirty="0">
                <a:hlinkClick r:id="rId3"/>
              </a:rPr>
              <a:t>PAR</a:t>
            </a:r>
            <a:r>
              <a:rPr lang="en-US" sz="1800" dirty="0"/>
              <a:t> and </a:t>
            </a:r>
            <a:r>
              <a:rPr lang="en-US" sz="1800" dirty="0">
                <a:hlinkClick r:id="rId4"/>
              </a:rPr>
              <a:t>CSD</a:t>
            </a:r>
            <a:endParaRPr lang="en-US" sz="1800" dirty="0"/>
          </a:p>
          <a:p>
            <a:pPr lvl="1"/>
            <a:r>
              <a:rPr lang="en-US" sz="1800" b="1" dirty="0"/>
              <a:t>802.11</a:t>
            </a:r>
            <a:r>
              <a:rPr lang="en-US" sz="1800" dirty="0"/>
              <a:t> - Standard Revision: </a:t>
            </a:r>
            <a:r>
              <a:rPr lang="en-US" sz="1800" dirty="0">
                <a:hlinkClick r:id="rId5"/>
              </a:rPr>
              <a:t>PAR</a:t>
            </a:r>
            <a:endParaRPr lang="en-US" sz="1800" dirty="0"/>
          </a:p>
          <a:p>
            <a:pPr lvl="1"/>
            <a:r>
              <a:rPr lang="en-US" sz="1800" b="1" dirty="0"/>
              <a:t>802.15.3f</a:t>
            </a:r>
            <a:r>
              <a:rPr lang="en-US" sz="1800" dirty="0"/>
              <a:t> - Amendment extending the millimeter wave Physical Layer (PHY) to use the 64 to 71 GHz spectrum, </a:t>
            </a:r>
            <a:r>
              <a:rPr lang="en-US" sz="1800" dirty="0">
                <a:hlinkClick r:id="rId6"/>
              </a:rPr>
              <a:t>PAR</a:t>
            </a:r>
            <a:r>
              <a:rPr lang="en-US" sz="1800" dirty="0"/>
              <a:t> and </a:t>
            </a:r>
            <a:r>
              <a:rPr lang="en-US" sz="1800" dirty="0">
                <a:hlinkClick r:id="rId7"/>
              </a:rPr>
              <a:t>CSD</a:t>
            </a:r>
            <a:endParaRPr lang="en-US" sz="1800" dirty="0"/>
          </a:p>
          <a:p>
            <a:pPr lvl="1"/>
            <a:r>
              <a:rPr lang="en-US" sz="1800" b="1" dirty="0"/>
              <a:t>802.15.4 </a:t>
            </a:r>
            <a:r>
              <a:rPr lang="en-US" sz="1800" dirty="0"/>
              <a:t> Standard Revision, </a:t>
            </a:r>
            <a:r>
              <a:rPr lang="en-US" sz="1800" dirty="0">
                <a:hlinkClick r:id="rId8"/>
              </a:rPr>
              <a:t>PAR</a:t>
            </a:r>
            <a:endParaRPr lang="en-US" sz="1800" dirty="0"/>
          </a:p>
          <a:p>
            <a:pPr lvl="1"/>
            <a:r>
              <a:rPr lang="en-US" sz="1800" b="1" dirty="0"/>
              <a:t>802.15.11</a:t>
            </a:r>
            <a:r>
              <a:rPr lang="en-US" sz="1800" dirty="0"/>
              <a:t> - Standard: Multi-Gigabit/s Optical Wireless Communications,  </a:t>
            </a:r>
            <a:r>
              <a:rPr lang="en-US" sz="1800" dirty="0">
                <a:hlinkClick r:id="rId9"/>
              </a:rPr>
              <a:t>PAR</a:t>
            </a:r>
            <a:r>
              <a:rPr lang="en-US" sz="1800" dirty="0"/>
              <a:t> and </a:t>
            </a:r>
            <a:r>
              <a:rPr lang="en-US" sz="1800" dirty="0">
                <a:hlinkClick r:id="rId10"/>
              </a:rPr>
              <a:t>CSD</a:t>
            </a:r>
            <a:endParaRPr lang="en-US" sz="1800" dirty="0"/>
          </a:p>
          <a:p>
            <a:pPr>
              <a:buFont typeface="Arial" panose="020B0604020202020204" pitchFamily="34" charset="0"/>
              <a:buChar char="•"/>
            </a:pPr>
            <a:endParaRPr lang="en-US" sz="2000" dirty="0" smtClean="0"/>
          </a:p>
          <a:p>
            <a:pPr marL="285750" indent="-285750">
              <a:buFont typeface="Arial" panose="020B0604020202020204" pitchFamily="34" charset="0"/>
              <a:buChar char="•"/>
            </a:pPr>
            <a:r>
              <a:rPr lang="en-US" altLang="en-US" sz="2000" dirty="0" smtClean="0"/>
              <a:t>Meeting times: Monday PM2, Tuesday AM2, Thursday AM2</a:t>
            </a:r>
            <a:endParaRPr lang="en-US" altLang="en-US" sz="1600" dirty="0" smtClean="0"/>
          </a:p>
        </p:txBody>
      </p:sp>
      <p:sp>
        <p:nvSpPr>
          <p:cNvPr id="4" name="Date Placeholder 3"/>
          <p:cNvSpPr>
            <a:spLocks noGrp="1"/>
          </p:cNvSpPr>
          <p:nvPr>
            <p:ph type="dt" idx="10"/>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106" y="4077072"/>
            <a:ext cx="7772400" cy="1362075"/>
          </a:xfrm>
        </p:spPr>
        <p:txBody>
          <a:bodyPr/>
          <a:lstStyle/>
          <a:p>
            <a:r>
              <a:rPr lang="en-US" cap="none" dirty="0" smtClean="0"/>
              <a:t>Responses From 802 WGs</a:t>
            </a:r>
            <a:endParaRPr lang="en-US" cap="none" dirty="0"/>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20</a:t>
            </a:fld>
            <a:endParaRPr lang="en-GB"/>
          </a:p>
        </p:txBody>
      </p:sp>
    </p:spTree>
    <p:extLst>
      <p:ext uri="{BB962C8B-B14F-4D97-AF65-F5344CB8AC3E}">
        <p14:creationId xmlns:p14="http://schemas.microsoft.com/office/powerpoint/2010/main" val="2733732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17039" y="940319"/>
            <a:ext cx="7772400" cy="904506"/>
          </a:xfrm>
        </p:spPr>
        <p:txBody>
          <a:bodyPr/>
          <a:lstStyle/>
          <a:p>
            <a:r>
              <a:rPr lang="en-US" sz="2400" cap="none" dirty="0"/>
              <a:t>802.3ch Physical Layer Specifications </a:t>
            </a:r>
            <a:r>
              <a:rPr lang="en-US" sz="2400" cap="none" dirty="0" smtClean="0"/>
              <a:t>and Management </a:t>
            </a:r>
            <a:r>
              <a:rPr lang="en-US" sz="2400" cap="none" dirty="0"/>
              <a:t>Parameters for greater than 1 Gb/s Automotive Ethernet.</a:t>
            </a:r>
          </a:p>
        </p:txBody>
      </p:sp>
      <p:sp>
        <p:nvSpPr>
          <p:cNvPr id="2" name="Date Placeholder 1"/>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3" name="Footer Placeholder 2"/>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4" name="Slide Number Placeholder 3"/>
          <p:cNvSpPr>
            <a:spLocks noGrp="1"/>
          </p:cNvSpPr>
          <p:nvPr>
            <p:ph type="sldNum" idx="12"/>
          </p:nvPr>
        </p:nvSpPr>
        <p:spPr/>
        <p:txBody>
          <a:bodyPr/>
          <a:lstStyle/>
          <a:p>
            <a:pPr>
              <a:defRPr/>
            </a:pPr>
            <a:r>
              <a:rPr lang="en-US" altLang="en-US" smtClean="0">
                <a:solidFill>
                  <a:srgbClr val="000000"/>
                </a:solidFill>
              </a:rPr>
              <a:t>Slide </a:t>
            </a:r>
            <a:fld id="{15ECB0D5-842F-47F7-9F0C-DE88E9DC97C4}" type="slidenum">
              <a:rPr lang="en-US" altLang="en-US" smtClean="0">
                <a:solidFill>
                  <a:srgbClr val="000000"/>
                </a:solidFill>
              </a:rPr>
              <a:pPr>
                <a:defRPr/>
              </a:pPr>
              <a:t>21</a:t>
            </a:fld>
            <a:endParaRPr lang="en-US" altLang="en-US">
              <a:solidFill>
                <a:srgbClr val="000000"/>
              </a:solidFill>
            </a:endParaRPr>
          </a:p>
        </p:txBody>
      </p:sp>
      <p:sp>
        <p:nvSpPr>
          <p:cNvPr id="7" name="Rectangle 1"/>
          <p:cNvSpPr>
            <a:spLocks noGrp="1" noChangeArrowheads="1"/>
          </p:cNvSpPr>
          <p:nvPr>
            <p:ph type="body" idx="1"/>
          </p:nvPr>
        </p:nvSpPr>
        <p:spPr bwMode="auto">
          <a:xfrm>
            <a:off x="717039" y="2641145"/>
            <a:ext cx="7825299"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Updated IEEE P802.3ch draft PAR: 802</a:t>
            </a:r>
            <a:r>
              <a:rPr kumimoji="0" lang="en-US" altLang="en-US" sz="1800" b="0" i="0" u="none" strike="noStrike" cap="none" normalizeH="0" dirty="0" smtClean="0">
                <a:ln>
                  <a:noFill/>
                </a:ln>
                <a:solidFill>
                  <a:schemeClr val="tx1"/>
                </a:solidFill>
                <a:effectLst/>
                <a:latin typeface="Arial" panose="020B0604020202020204" pitchFamily="34" charset="0"/>
              </a:rPr>
              <a:t> EC-17/8r13:</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&lt;https://mentor.ieee.org/802-ec/dcn/17/ec-17-0008-03-00EC-ieee-p802-3ch-draft-par.pdf&gt;</a:t>
            </a:r>
            <a:br>
              <a:rPr kumimoji="0" lang="en-US" altLang="en-US" sz="1800" b="0" i="0" u="none" strike="noStrike" cap="none" normalizeH="0" baseline="0" dirty="0" smtClean="0">
                <a:ln>
                  <a:noFill/>
                </a:ln>
                <a:solidFill>
                  <a:schemeClr val="tx1"/>
                </a:solidFill>
                <a:effectLst/>
                <a:latin typeface="Arial" panose="020B0604020202020204" pitchFamily="34" charset="0"/>
              </a:rPr>
            </a:br>
            <a:r>
              <a:rPr kumimoji="0" lang="en-US" altLang="en-US" sz="1800" b="0" i="0" u="none" strike="noStrike" cap="none" normalizeH="0" baseline="0" dirty="0" smtClean="0">
                <a:ln>
                  <a:noFill/>
                </a:ln>
                <a:solidFill>
                  <a:schemeClr val="tx1"/>
                </a:solidFill>
                <a:effectLst/>
                <a:latin typeface="Arial" panose="020B0604020202020204" pitchFamily="34" charset="0"/>
              </a:rPr>
              <a:t>Updated IEEE P802.3ch draft CSD: 802 EC-17/9r1: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&lt;https://mentor.ieee.org/802-ec/dcn/17/ec-17-0009-01-00EC-ieee-p802-3ch-draft-csd.pdf&gt;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391610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802.3ch comment responses</a:t>
            </a:r>
            <a:endParaRPr lang="en-US" dirty="0"/>
          </a:p>
        </p:txBody>
      </p:sp>
      <p:sp>
        <p:nvSpPr>
          <p:cNvPr id="8" name="Content Placeholder 7"/>
          <p:cNvSpPr>
            <a:spLocks noGrp="1"/>
          </p:cNvSpPr>
          <p:nvPr>
            <p:ph idx="1"/>
          </p:nvPr>
        </p:nvSpPr>
        <p:spPr>
          <a:xfrm>
            <a:off x="685800" y="1628800"/>
            <a:ext cx="7770813" cy="4752528"/>
          </a:xfrm>
        </p:spPr>
        <p:txBody>
          <a:bodyPr/>
          <a:lstStyle/>
          <a:p>
            <a:r>
              <a:rPr lang="en-US" sz="2000" dirty="0"/>
              <a:t>Section 2.1 - Change 'Automotive' to 'Vehicular' or to be consistent, change all the 'vehicular' to 'automotive' in the PAR.</a:t>
            </a:r>
            <a:br>
              <a:rPr lang="en-US" sz="2000" dirty="0"/>
            </a:br>
            <a:r>
              <a:rPr lang="en-US" sz="2000" dirty="0"/>
              <a:t/>
            </a:r>
            <a:br>
              <a:rPr lang="en-US" sz="2000" dirty="0"/>
            </a:br>
            <a:r>
              <a:rPr lang="en-US" sz="2000" dirty="0">
                <a:solidFill>
                  <a:srgbClr val="FF0000"/>
                </a:solidFill>
              </a:rPr>
              <a:t>ACCEPTED: All instances of 'vehicular' changed to 'automotive' in the PAR and CSD</a:t>
            </a:r>
            <a:r>
              <a:rPr lang="en-US" sz="2000" dirty="0"/>
              <a:t/>
            </a:r>
            <a:br>
              <a:rPr lang="en-US" sz="2000" dirty="0"/>
            </a:br>
            <a:r>
              <a:rPr lang="en-US" sz="2000" dirty="0" smtClean="0"/>
              <a:t>-----</a:t>
            </a:r>
          </a:p>
          <a:p>
            <a:r>
              <a:rPr lang="en-US" sz="2000" dirty="0" smtClean="0"/>
              <a:t>Section </a:t>
            </a:r>
            <a:r>
              <a:rPr lang="en-US" sz="2000" dirty="0"/>
              <a:t>5.5 - Typo "G/bps" should be "Gb/s"</a:t>
            </a:r>
            <a:br>
              <a:rPr lang="en-US" sz="2000" dirty="0"/>
            </a:br>
            <a:r>
              <a:rPr lang="en-US" sz="2000" dirty="0"/>
              <a:t/>
            </a:r>
            <a:br>
              <a:rPr lang="en-US" sz="2000" dirty="0"/>
            </a:br>
            <a:r>
              <a:rPr lang="en-US" sz="2000" dirty="0" smtClean="0">
                <a:solidFill>
                  <a:srgbClr val="FF0000"/>
                </a:solidFill>
              </a:rPr>
              <a:t>ACCEPTED</a:t>
            </a:r>
            <a:endParaRPr lang="en-US" sz="2000" dirty="0" smtClean="0"/>
          </a:p>
          <a:p>
            <a:r>
              <a:rPr lang="en-US" sz="2000" dirty="0"/>
              <a:t>	</a:t>
            </a:r>
            <a:r>
              <a:rPr lang="en-US" sz="2000" dirty="0" smtClean="0"/>
              <a:t>-----</a:t>
            </a:r>
          </a:p>
          <a:p>
            <a:pPr lvl="0"/>
            <a:r>
              <a:rPr lang="en-US" sz="2000" dirty="0" smtClean="0"/>
              <a:t>Section 5.5 - Suggest changing "legacy networks" to "legacy vehicular networks"</a:t>
            </a:r>
            <a:br>
              <a:rPr lang="en-US" sz="2000" dirty="0" smtClean="0"/>
            </a:br>
            <a:r>
              <a:rPr lang="en-US" sz="2000" dirty="0" smtClean="0"/>
              <a:t/>
            </a:r>
            <a:br>
              <a:rPr lang="en-US" sz="2000" dirty="0" smtClean="0"/>
            </a:br>
            <a:r>
              <a:rPr lang="en-US" sz="2000" dirty="0" smtClean="0">
                <a:solidFill>
                  <a:srgbClr val="FF0000"/>
                </a:solidFill>
              </a:rPr>
              <a:t>ACCEPTED: Changed to "legacy automotive networks"</a:t>
            </a:r>
            <a:r>
              <a:rPr lang="en-US" sz="2000" dirty="0" smtClean="0"/>
              <a:t/>
            </a:r>
            <a:br>
              <a:rPr lang="en-US" sz="2000" dirty="0" smtClean="0"/>
            </a:br>
            <a:r>
              <a:rPr lang="en-US" sz="2000" dirty="0" smtClean="0"/>
              <a:t>-----</a:t>
            </a:r>
            <a:br>
              <a:rPr lang="en-US" sz="2000" dirty="0" smtClean="0"/>
            </a:br>
            <a:endParaRPr lang="en-US" sz="2000" dirty="0" smtClean="0"/>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4149899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sz="2400" dirty="0" smtClean="0"/>
              <a:t>802.3ch Comment and response</a:t>
            </a:r>
            <a:endParaRPr lang="en-US" sz="2400" dirty="0"/>
          </a:p>
        </p:txBody>
      </p:sp>
      <p:sp>
        <p:nvSpPr>
          <p:cNvPr id="3" name="Content Placeholder 2"/>
          <p:cNvSpPr>
            <a:spLocks noGrp="1"/>
          </p:cNvSpPr>
          <p:nvPr>
            <p:ph idx="1"/>
          </p:nvPr>
        </p:nvSpPr>
        <p:spPr>
          <a:xfrm>
            <a:off x="685800" y="1484784"/>
            <a:ext cx="7770813" cy="4609629"/>
          </a:xfrm>
        </p:spPr>
        <p:txBody>
          <a:bodyPr/>
          <a:lstStyle/>
          <a:p>
            <a:pPr lvl="0"/>
            <a:r>
              <a:rPr lang="en-US" sz="2000" dirty="0" smtClean="0"/>
              <a:t>CSD Broad Market Potential - First dashed item was initially confusing to naïve readers, may consider adding ''' or ','</a:t>
            </a:r>
            <a:br>
              <a:rPr lang="en-US" sz="2000" dirty="0" smtClean="0"/>
            </a:br>
            <a:r>
              <a:rPr lang="en-US" sz="2000" dirty="0" smtClean="0"/>
              <a:t/>
            </a:r>
            <a:br>
              <a:rPr lang="en-US" sz="2000" dirty="0" smtClean="0"/>
            </a:br>
            <a:r>
              <a:rPr lang="en-US" sz="2000" dirty="0" smtClean="0">
                <a:solidFill>
                  <a:srgbClr val="FF0000"/>
                </a:solidFill>
              </a:rPr>
              <a:t>ACCEPTED: Changed 'Higher than current Ethernet rates in the automotive market...' to 'Higher than current automotive Ethernet rates will enable replacement of multiple proprietary protocols operating at rates greater than 1 Gb/s with Ethernet, furthering consolidation of legacy in-car networks in a homogeneous architecture.'.</a:t>
            </a:r>
            <a:br>
              <a:rPr lang="en-US" sz="2000" dirty="0" smtClean="0">
                <a:solidFill>
                  <a:srgbClr val="FF0000"/>
                </a:solidFill>
              </a:rPr>
            </a:br>
            <a:r>
              <a:rPr lang="en-US" sz="2000" dirty="0" smtClean="0"/>
              <a:t>-----</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444465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400" dirty="0"/>
              <a:t>802.3ch Comment and response</a:t>
            </a:r>
          </a:p>
        </p:txBody>
      </p:sp>
      <p:sp>
        <p:nvSpPr>
          <p:cNvPr id="3" name="Content Placeholder 2"/>
          <p:cNvSpPr>
            <a:spLocks noGrp="1"/>
          </p:cNvSpPr>
          <p:nvPr>
            <p:ph idx="1"/>
          </p:nvPr>
        </p:nvSpPr>
        <p:spPr>
          <a:xfrm>
            <a:off x="685800" y="1276130"/>
            <a:ext cx="7770813" cy="4961182"/>
          </a:xfrm>
        </p:spPr>
        <p:txBody>
          <a:bodyPr/>
          <a:lstStyle/>
          <a:p>
            <a:pPr lvl="0"/>
            <a:r>
              <a:rPr lang="en-US" sz="2000" dirty="0" smtClean="0"/>
              <a:t>PAR: The typical reach is not specified. While for an automobile, 15 m may be appropriate, for a tandem or triple trailer truck, 50 m may be appropriate. I think the scope should list the target connection length for the proposed work. The CSD requirements that this a project is technically feasible and cost effective cannot be evaluated without knowing the target distance.</a:t>
            </a:r>
            <a:br>
              <a:rPr lang="en-US" sz="2000" dirty="0" smtClean="0"/>
            </a:br>
            <a:r>
              <a:rPr lang="en-US" sz="2000" dirty="0" smtClean="0"/>
              <a:t/>
            </a:r>
            <a:br>
              <a:rPr lang="en-US" sz="2000" dirty="0" smtClean="0"/>
            </a:br>
            <a:r>
              <a:rPr lang="en-US" sz="2000" dirty="0" smtClean="0"/>
              <a:t>For example, the scope could say 'supporting link distances of at least 15 m' or 'supporting link distances of approximately 50 m'.</a:t>
            </a:r>
            <a:br>
              <a:rPr lang="en-US" sz="2000" dirty="0" smtClean="0"/>
            </a:br>
            <a:r>
              <a:rPr lang="en-US" sz="2000" dirty="0" smtClean="0"/>
              <a:t/>
            </a:r>
            <a:br>
              <a:rPr lang="en-US" sz="2000" dirty="0" smtClean="0"/>
            </a:br>
            <a:r>
              <a:rPr lang="en-US" sz="2000" dirty="0" smtClean="0">
                <a:solidFill>
                  <a:srgbClr val="FF0000"/>
                </a:solidFill>
              </a:rPr>
              <a:t>REJECTED: IEEE 802.3 does not state reach(s) in their PARs. After discussion, the IEEE 802.3 Multi-Gig Automotive Ethernet PHY Study Group rejected the proposed change.</a:t>
            </a:r>
            <a:br>
              <a:rPr lang="en-US" sz="2000" dirty="0" smtClean="0">
                <a:solidFill>
                  <a:srgbClr val="FF0000"/>
                </a:solidFill>
              </a:rPr>
            </a:br>
            <a:r>
              <a:rPr lang="en-US" sz="2000" dirty="0" smtClean="0">
                <a:solidFill>
                  <a:srgbClr val="FF0000"/>
                </a:solidFill>
              </a:rPr>
              <a:t/>
            </a:r>
            <a:br>
              <a:rPr lang="en-US" sz="2000" dirty="0" smtClean="0">
                <a:solidFill>
                  <a:srgbClr val="FF0000"/>
                </a:solidFill>
              </a:rPr>
            </a:br>
            <a:r>
              <a:rPr lang="en-US" sz="2000" dirty="0" smtClean="0">
                <a:solidFill>
                  <a:srgbClr val="FF0000"/>
                </a:solidFill>
              </a:rPr>
              <a:t>With the changes above from 'vehicular' to 'automotive' the reach is sufficiently described.</a:t>
            </a:r>
            <a:endParaRPr lang="en-US" dirty="0">
              <a:solidFill>
                <a:srgbClr val="FF0000"/>
              </a:solidFill>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771164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1" y="764704"/>
            <a:ext cx="8064896" cy="1944216"/>
          </a:xfrm>
        </p:spPr>
        <p:txBody>
          <a:bodyPr/>
          <a:lstStyle/>
          <a:p>
            <a:r>
              <a:rPr lang="en-US" sz="2400" cap="none" dirty="0"/>
              <a:t>Response from 802.15.4 Revision </a:t>
            </a:r>
            <a:r>
              <a:rPr lang="en-US" sz="2400" cap="none" dirty="0" smtClean="0"/>
              <a:t>to Comments </a:t>
            </a:r>
            <a:r>
              <a:rPr lang="en-US" sz="2400" cap="none" dirty="0"/>
              <a:t>from 802.11</a:t>
            </a:r>
            <a:r>
              <a:rPr lang="en-US" sz="2400" cap="none" dirty="0" smtClean="0"/>
              <a:t/>
            </a:r>
            <a:br>
              <a:rPr lang="en-US" sz="2400" cap="none" dirty="0" smtClean="0"/>
            </a:br>
            <a:r>
              <a:rPr lang="en-US" sz="2400" cap="none" dirty="0" smtClean="0"/>
              <a:t/>
            </a:r>
            <a:br>
              <a:rPr lang="en-US" sz="2400" cap="none" dirty="0" smtClean="0"/>
            </a:br>
            <a:r>
              <a:rPr lang="en-US" sz="2400" cap="none" dirty="0" smtClean="0"/>
              <a:t>doc 15-17/202r0:</a:t>
            </a:r>
            <a:br>
              <a:rPr lang="en-US" sz="2400" cap="none" dirty="0" smtClean="0"/>
            </a:br>
            <a:r>
              <a:rPr lang="en-US" sz="1800" cap="none" dirty="0"/>
              <a:t>https://mentor.ieee.org/802.15/dcn/17/15-17-0202-00-0000-resolutions-to-comments-on-802-15-4-revision-par.pptx</a:t>
            </a:r>
            <a:r>
              <a:rPr lang="en-US" sz="2400" dirty="0"/>
              <a:t/>
            </a:r>
            <a:br>
              <a:rPr lang="en-US" sz="2400" dirty="0"/>
            </a:br>
            <a:endParaRPr lang="en-US" sz="2400" cap="none" dirty="0"/>
          </a:p>
        </p:txBody>
      </p:sp>
      <p:sp>
        <p:nvSpPr>
          <p:cNvPr id="3" name="Text Placeholder 2"/>
          <p:cNvSpPr>
            <a:spLocks noGrp="1"/>
          </p:cNvSpPr>
          <p:nvPr>
            <p:ph type="body" idx="1"/>
          </p:nvPr>
        </p:nvSpPr>
        <p:spPr>
          <a:xfrm>
            <a:off x="769937" y="4077072"/>
            <a:ext cx="7772400" cy="1386383"/>
          </a:xfrm>
        </p:spPr>
        <p:txBody>
          <a:bodyPr/>
          <a:lstStyle/>
          <a:p>
            <a:r>
              <a:rPr lang="en-US" sz="2400" dirty="0" smtClean="0"/>
              <a:t>Updated 802.15.4 Revision PAR – doc 15-17/106r3:</a:t>
            </a:r>
          </a:p>
          <a:p>
            <a:r>
              <a:rPr lang="en-US" sz="1800" dirty="0">
                <a:latin typeface="+mj-lt"/>
                <a:ea typeface="+mj-ea"/>
              </a:rPr>
              <a:t>https://mentor.ieee.org/802.15/dcn/17/15-17-0106-03-0000-802-15-4-par-revision-d.pdf</a:t>
            </a: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3548594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06350"/>
          </a:xfrm>
        </p:spPr>
        <p:txBody>
          <a:bodyPr/>
          <a:lstStyle/>
          <a:p>
            <a:r>
              <a:rPr lang="en-US" sz="2400" dirty="0" smtClean="0"/>
              <a:t>Response from 802.15.4 Revision to</a:t>
            </a:r>
            <a:br>
              <a:rPr lang="en-US" sz="2400" dirty="0" smtClean="0"/>
            </a:br>
            <a:r>
              <a:rPr lang="en-US" sz="2400" dirty="0"/>
              <a:t>C</a:t>
            </a:r>
            <a:r>
              <a:rPr lang="en-US" sz="2400" dirty="0" smtClean="0"/>
              <a:t>omments from 802.11</a:t>
            </a:r>
            <a:endParaRPr lang="en-US" sz="2400" dirty="0"/>
          </a:p>
        </p:txBody>
      </p:sp>
      <p:sp>
        <p:nvSpPr>
          <p:cNvPr id="3" name="Text Placeholder 2"/>
          <p:cNvSpPr>
            <a:spLocks noGrp="1"/>
          </p:cNvSpPr>
          <p:nvPr>
            <p:ph idx="1"/>
          </p:nvPr>
        </p:nvSpPr>
        <p:spPr/>
        <p:txBody>
          <a:bodyPr/>
          <a:lstStyle/>
          <a:p>
            <a:r>
              <a:rPr lang="en-US" sz="2000" dirty="0" smtClean="0"/>
              <a:t>4.2/4.3 </a:t>
            </a:r>
            <a:r>
              <a:rPr lang="en-US" sz="2000" b="0" dirty="0" smtClean="0"/>
              <a:t>dates should be at least 6 months apart.</a:t>
            </a:r>
          </a:p>
          <a:p>
            <a:pPr lvl="1"/>
            <a:r>
              <a:rPr lang="en-US" dirty="0" smtClean="0"/>
              <a:t>Accept</a:t>
            </a:r>
            <a:endParaRPr lang="en-US" b="0" dirty="0" smtClean="0"/>
          </a:p>
          <a:p>
            <a:pPr marL="0" indent="0">
              <a:buNone/>
            </a:pPr>
            <a:r>
              <a:rPr lang="en-US" sz="2000" b="1" dirty="0" smtClean="0">
                <a:solidFill>
                  <a:schemeClr val="tx1"/>
                </a:solidFill>
              </a:rPr>
              <a:t>4.2 </a:t>
            </a:r>
            <a:r>
              <a:rPr lang="en-US" sz="2000" b="0" dirty="0" smtClean="0">
                <a:solidFill>
                  <a:schemeClr val="tx1"/>
                </a:solidFill>
              </a:rPr>
              <a:t>Expected Date of submission of draft to the IEEE-SA for Initial Sponsor Ballot: 07/2018</a:t>
            </a:r>
            <a:br>
              <a:rPr lang="en-US" sz="2000" b="0" dirty="0" smtClean="0">
                <a:solidFill>
                  <a:schemeClr val="tx1"/>
                </a:solidFill>
              </a:rPr>
            </a:br>
            <a:r>
              <a:rPr lang="en-US" sz="2000" dirty="0" smtClean="0">
                <a:solidFill>
                  <a:schemeClr val="tx1"/>
                </a:solidFill>
              </a:rPr>
              <a:t>4.3 </a:t>
            </a:r>
            <a:r>
              <a:rPr lang="en-US" sz="2000" b="0" dirty="0" smtClean="0">
                <a:solidFill>
                  <a:schemeClr val="tx1"/>
                </a:solidFill>
              </a:rPr>
              <a:t>Projected Completion Date for Submittal to </a:t>
            </a:r>
            <a:r>
              <a:rPr lang="en-US" sz="2000" b="0" dirty="0" err="1" smtClean="0">
                <a:solidFill>
                  <a:schemeClr val="tx1"/>
                </a:solidFill>
              </a:rPr>
              <a:t>RevCom</a:t>
            </a:r>
            <a:r>
              <a:rPr lang="en-US" sz="2000" b="0" dirty="0" smtClean="0">
                <a:solidFill>
                  <a:schemeClr val="tx1"/>
                </a:solidFill>
              </a:rPr>
              <a:t/>
            </a:r>
            <a:br>
              <a:rPr lang="en-US" sz="2000" b="0" dirty="0" smtClean="0">
                <a:solidFill>
                  <a:schemeClr val="tx1"/>
                </a:solidFill>
              </a:rPr>
            </a:br>
            <a:r>
              <a:rPr lang="en-US" sz="2000" b="0" dirty="0" smtClean="0">
                <a:solidFill>
                  <a:schemeClr val="tx1"/>
                </a:solidFill>
              </a:rPr>
              <a:t>Note: Usual minimum time between initial sponsor ballot and submission to </a:t>
            </a:r>
            <a:r>
              <a:rPr lang="en-US" sz="2000" b="0" dirty="0" err="1" smtClean="0">
                <a:solidFill>
                  <a:schemeClr val="tx1"/>
                </a:solidFill>
              </a:rPr>
              <a:t>RevCom</a:t>
            </a:r>
            <a:r>
              <a:rPr lang="en-US" sz="2000" b="0" dirty="0" smtClean="0">
                <a:solidFill>
                  <a:schemeClr val="tx1"/>
                </a:solidFill>
              </a:rPr>
              <a:t> is 6 months.: </a:t>
            </a:r>
            <a:r>
              <a:rPr lang="en-US" sz="2000" b="0" strike="sngStrike" dirty="0" smtClean="0">
                <a:solidFill>
                  <a:schemeClr val="tx1"/>
                </a:solidFill>
              </a:rPr>
              <a:t>10/2018  </a:t>
            </a:r>
            <a:r>
              <a:rPr lang="en-US" sz="2000" b="0" dirty="0" smtClean="0">
                <a:solidFill>
                  <a:srgbClr val="FF0000"/>
                </a:solidFill>
              </a:rPr>
              <a:t>05/2019</a:t>
            </a: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26</a:t>
            </a:fld>
            <a:endParaRPr lang="en-US" altLang="en-US">
              <a:solidFill>
                <a:srgbClr val="000000"/>
              </a:solidFill>
            </a:endParaRPr>
          </a:p>
        </p:txBody>
      </p:sp>
    </p:spTree>
    <p:extLst>
      <p:ext uri="{BB962C8B-B14F-4D97-AF65-F5344CB8AC3E}">
        <p14:creationId xmlns:p14="http://schemas.microsoft.com/office/powerpoint/2010/main" val="1691048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78358"/>
          </a:xfrm>
        </p:spPr>
        <p:txBody>
          <a:bodyPr/>
          <a:lstStyle/>
          <a:p>
            <a:r>
              <a:rPr lang="en-US" sz="2400" dirty="0"/>
              <a:t>Response from 802.15.4 </a:t>
            </a:r>
            <a:r>
              <a:rPr lang="en-US" sz="2400" dirty="0" smtClean="0"/>
              <a:t>Revision to</a:t>
            </a:r>
            <a:r>
              <a:rPr lang="en-US" sz="2400" dirty="0"/>
              <a:t/>
            </a:r>
            <a:br>
              <a:rPr lang="en-US" sz="2400" dirty="0"/>
            </a:br>
            <a:r>
              <a:rPr lang="en-US" sz="2400" dirty="0"/>
              <a:t>Comments from 802.11</a:t>
            </a:r>
            <a:endParaRPr lang="en-US" sz="1100" dirty="0"/>
          </a:p>
        </p:txBody>
      </p:sp>
      <p:sp>
        <p:nvSpPr>
          <p:cNvPr id="3" name="Content Placeholder 2"/>
          <p:cNvSpPr>
            <a:spLocks noGrp="1"/>
          </p:cNvSpPr>
          <p:nvPr>
            <p:ph idx="1"/>
          </p:nvPr>
        </p:nvSpPr>
        <p:spPr>
          <a:xfrm>
            <a:off x="685800" y="1484784"/>
            <a:ext cx="7770813" cy="4990629"/>
          </a:xfrm>
        </p:spPr>
        <p:txBody>
          <a:bodyPr/>
          <a:lstStyle/>
          <a:p>
            <a:r>
              <a:rPr lang="en-US" sz="2000" dirty="0" smtClean="0"/>
              <a:t>5.2 </a:t>
            </a:r>
            <a:r>
              <a:rPr lang="en-US" sz="2000" b="0" dirty="0" smtClean="0"/>
              <a:t>adding “and other” seems to change the scope significantly.  The change seems to allow any band.</a:t>
            </a:r>
          </a:p>
          <a:p>
            <a:r>
              <a:rPr lang="en-US" sz="2000" dirty="0" smtClean="0"/>
              <a:t>Suggest to delete “and other” from the scope or alternatively identify what are the “other bands”.</a:t>
            </a:r>
          </a:p>
          <a:p>
            <a:r>
              <a:rPr lang="en-US" sz="2000" dirty="0" smtClean="0">
                <a:solidFill>
                  <a:srgbClr val="FF0000"/>
                </a:solidFill>
              </a:rPr>
              <a:t>Accept-in-principle; delete “operating </a:t>
            </a:r>
            <a:r>
              <a:rPr lang="en-US" sz="2000" dirty="0">
                <a:solidFill>
                  <a:srgbClr val="FF0000"/>
                </a:solidFill>
              </a:rPr>
              <a:t>in various license-exempt and other </a:t>
            </a:r>
            <a:r>
              <a:rPr lang="en-US" sz="2000" dirty="0" smtClean="0">
                <a:solidFill>
                  <a:srgbClr val="FF0000"/>
                </a:solidFill>
              </a:rPr>
              <a:t>bands”</a:t>
            </a:r>
            <a:r>
              <a:rPr lang="en-US" sz="2000" dirty="0">
                <a:solidFill>
                  <a:srgbClr val="FF0000"/>
                </a:solidFill>
              </a:rPr>
              <a:t> </a:t>
            </a:r>
            <a:r>
              <a:rPr lang="en-US" sz="2000" dirty="0" smtClean="0">
                <a:solidFill>
                  <a:srgbClr val="FF0000"/>
                </a:solidFill>
              </a:rPr>
              <a:t>resulting in “PHYs </a:t>
            </a:r>
            <a:r>
              <a:rPr lang="en-US" sz="2000" dirty="0">
                <a:solidFill>
                  <a:srgbClr val="FF0000"/>
                </a:solidFill>
              </a:rPr>
              <a:t>are defined for devices operating in </a:t>
            </a:r>
            <a:r>
              <a:rPr lang="en-US" sz="2000" dirty="0" smtClean="0">
                <a:solidFill>
                  <a:srgbClr val="FF0000"/>
                </a:solidFill>
              </a:rPr>
              <a:t>a </a:t>
            </a:r>
            <a:r>
              <a:rPr lang="en-US" sz="2000" dirty="0">
                <a:solidFill>
                  <a:srgbClr val="FF0000"/>
                </a:solidFill>
              </a:rPr>
              <a:t>variety of geographic </a:t>
            </a:r>
            <a:r>
              <a:rPr lang="en-US" sz="2000" dirty="0" smtClean="0">
                <a:solidFill>
                  <a:srgbClr val="FF0000"/>
                </a:solidFill>
              </a:rPr>
              <a:t>regions.”</a:t>
            </a:r>
            <a:r>
              <a:rPr lang="en-US" sz="2000" dirty="0" smtClean="0">
                <a:solidFill>
                  <a:srgbClr val="FF0000"/>
                </a:solidFill>
                <a:effectLst/>
              </a:rPr>
              <a:t> </a:t>
            </a:r>
            <a:endParaRPr lang="en-US" sz="2000" dirty="0" smtClean="0">
              <a:solidFill>
                <a:srgbClr val="FF0000"/>
              </a:solidFill>
              <a:effectLst/>
            </a:endParaRPr>
          </a:p>
          <a:p>
            <a:endParaRPr lang="en-US" sz="2000" dirty="0">
              <a:solidFill>
                <a:srgbClr val="FF0000"/>
              </a:solidFill>
            </a:endParaRPr>
          </a:p>
          <a:p>
            <a:r>
              <a:rPr lang="en-US" sz="2000" dirty="0" smtClean="0">
                <a:solidFill>
                  <a:srgbClr val="7030A0"/>
                </a:solidFill>
              </a:rPr>
              <a:t>802.11 Rebuttal: The response does not address the concern of including “Any band”.  We would like to not have the scope expand without definition or bounds. </a:t>
            </a:r>
            <a:r>
              <a:rPr lang="en-US" sz="2000" dirty="0" smtClean="0">
                <a:solidFill>
                  <a:srgbClr val="7030A0"/>
                </a:solidFill>
              </a:rPr>
              <a:t>The phrase “devices operating in a variety of geographic regions” does not provide any information.</a:t>
            </a:r>
            <a:endParaRPr lang="en-US" sz="2000" dirty="0" smtClean="0">
              <a:solidFill>
                <a:srgbClr val="7030A0"/>
              </a:solidFill>
            </a:endParaRPr>
          </a:p>
        </p:txBody>
      </p:sp>
      <p:sp>
        <p:nvSpPr>
          <p:cNvPr id="4" name="Date Placeholder 3"/>
          <p:cNvSpPr>
            <a:spLocks noGrp="1"/>
          </p:cNvSpPr>
          <p:nvPr>
            <p:ph type="dt" idx="10"/>
          </p:nvPr>
        </p:nvSpPr>
        <p:spPr/>
        <p:txBody>
          <a:bodyPr/>
          <a:lstStyle/>
          <a:p>
            <a:r>
              <a:rPr lang="en-US" smtClean="0"/>
              <a:t>&lt;March 2017&gt;</a:t>
            </a:r>
            <a:endParaRPr lang="en-US"/>
          </a:p>
        </p:txBody>
      </p:sp>
      <p:sp>
        <p:nvSpPr>
          <p:cNvPr id="5" name="Footer Placeholder 4"/>
          <p:cNvSpPr>
            <a:spLocks noGrp="1"/>
          </p:cNvSpPr>
          <p:nvPr>
            <p:ph type="ftr" idx="11"/>
          </p:nvPr>
        </p:nvSpPr>
        <p:spPr/>
        <p:txBody>
          <a:bodyPr/>
          <a:lstStyle/>
          <a:p>
            <a:r>
              <a:rPr lang="en-US" smtClean="0"/>
              <a:t>&lt;Pat Kinney&gt;, &lt;Kinney Consulting&gt;</a:t>
            </a:r>
            <a:endParaRPr lang="en-US"/>
          </a:p>
        </p:txBody>
      </p:sp>
      <p:sp>
        <p:nvSpPr>
          <p:cNvPr id="6" name="Slide Number Placeholder 5"/>
          <p:cNvSpPr>
            <a:spLocks noGrp="1"/>
          </p:cNvSpPr>
          <p:nvPr>
            <p:ph type="sldNum" idx="12"/>
          </p:nvPr>
        </p:nvSpPr>
        <p:spPr/>
        <p:txBody>
          <a:bodyPr/>
          <a:lstStyle/>
          <a:p>
            <a:r>
              <a:rPr lang="en-US" smtClean="0"/>
              <a:t>Slide </a:t>
            </a:r>
            <a:fld id="{5C765309-56E2-5149-BD37-B8EEFE652233}" type="slidenum">
              <a:rPr lang="en-US" smtClean="0"/>
              <a:pPr/>
              <a:t>27</a:t>
            </a:fld>
            <a:endParaRPr lang="en-US"/>
          </a:p>
        </p:txBody>
      </p:sp>
    </p:spTree>
    <p:extLst>
      <p:ext uri="{BB962C8B-B14F-4D97-AF65-F5344CB8AC3E}">
        <p14:creationId xmlns:p14="http://schemas.microsoft.com/office/powerpoint/2010/main" val="6490047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5"/>
            <a:ext cx="7770813" cy="878359"/>
          </a:xfrm>
        </p:spPr>
        <p:txBody>
          <a:bodyPr/>
          <a:lstStyle/>
          <a:p>
            <a:r>
              <a:rPr lang="en-US" sz="2400" dirty="0"/>
              <a:t>Response from 802.15.4 </a:t>
            </a:r>
            <a:r>
              <a:rPr lang="en-US" sz="2400" dirty="0" smtClean="0"/>
              <a:t>Revision to</a:t>
            </a:r>
            <a:r>
              <a:rPr lang="en-US" sz="2400" dirty="0"/>
              <a:t/>
            </a:r>
            <a:br>
              <a:rPr lang="en-US" sz="2400" dirty="0"/>
            </a:br>
            <a:r>
              <a:rPr lang="en-US" sz="2400" dirty="0"/>
              <a:t>Comments from 802.11</a:t>
            </a:r>
            <a:endParaRPr lang="en-US" sz="1100" dirty="0"/>
          </a:p>
        </p:txBody>
      </p:sp>
      <p:sp>
        <p:nvSpPr>
          <p:cNvPr id="3" name="Content Placeholder 2"/>
          <p:cNvSpPr>
            <a:spLocks noGrp="1"/>
          </p:cNvSpPr>
          <p:nvPr>
            <p:ph idx="1"/>
          </p:nvPr>
        </p:nvSpPr>
        <p:spPr>
          <a:xfrm>
            <a:off x="685800" y="1628800"/>
            <a:ext cx="7770813" cy="4536504"/>
          </a:xfrm>
        </p:spPr>
        <p:txBody>
          <a:bodyPr/>
          <a:lstStyle/>
          <a:p>
            <a:r>
              <a:rPr lang="en-US" sz="2000" dirty="0" smtClean="0"/>
              <a:t>5.4 </a:t>
            </a:r>
            <a:r>
              <a:rPr lang="en-US" sz="2000" b="0" dirty="0" smtClean="0"/>
              <a:t>typo – change “what in now” to “what is now”</a:t>
            </a:r>
          </a:p>
          <a:p>
            <a:pPr lvl="1"/>
            <a:r>
              <a:rPr lang="en-US" dirty="0" smtClean="0">
                <a:solidFill>
                  <a:srgbClr val="FF0000"/>
                </a:solidFill>
              </a:rPr>
              <a:t>Accept</a:t>
            </a:r>
            <a:endParaRPr lang="en-US" b="0" dirty="0" smtClean="0">
              <a:solidFill>
                <a:srgbClr val="FF0000"/>
              </a:solidFill>
            </a:endParaRPr>
          </a:p>
          <a:p>
            <a:r>
              <a:rPr lang="en-US" sz="2000" dirty="0" smtClean="0"/>
              <a:t>5.4 </a:t>
            </a:r>
            <a:r>
              <a:rPr lang="en-US" sz="2000" b="0" dirty="0" smtClean="0"/>
              <a:t>Delete “especially” and “now”</a:t>
            </a:r>
          </a:p>
          <a:p>
            <a:pPr lvl="1"/>
            <a:r>
              <a:rPr lang="en-US" dirty="0" smtClean="0"/>
              <a:t>Change the new phrase “targeting the communication requirements of what is commonly referred to as the Internet of Things.”</a:t>
            </a:r>
          </a:p>
          <a:p>
            <a:pPr lvl="1"/>
            <a:r>
              <a:rPr lang="en-US" dirty="0" smtClean="0">
                <a:solidFill>
                  <a:srgbClr val="FF0000"/>
                </a:solidFill>
              </a:rPr>
              <a:t>Accept</a:t>
            </a:r>
          </a:p>
          <a:p>
            <a:r>
              <a:rPr lang="en-US" sz="2000" dirty="0"/>
              <a:t>5.5 </a:t>
            </a:r>
            <a:r>
              <a:rPr lang="en-US" sz="2000" b="0" dirty="0"/>
              <a:t>typo – change “number errors” to “number of errors”</a:t>
            </a:r>
          </a:p>
          <a:p>
            <a:pPr lvl="1"/>
            <a:r>
              <a:rPr lang="en-US" dirty="0">
                <a:solidFill>
                  <a:srgbClr val="FF0000"/>
                </a:solidFill>
              </a:rPr>
              <a:t>Accept</a:t>
            </a:r>
          </a:p>
          <a:p>
            <a:r>
              <a:rPr lang="en-US" sz="2000" dirty="0"/>
              <a:t>5.5 </a:t>
            </a:r>
            <a:r>
              <a:rPr lang="en-US" sz="2000" b="0" dirty="0"/>
              <a:t>add “IEEE </a:t>
            </a:r>
            <a:r>
              <a:rPr lang="en-US" sz="2000" b="0" dirty="0" err="1"/>
              <a:t>std</a:t>
            </a:r>
            <a:r>
              <a:rPr lang="en-US" sz="2000" b="0" dirty="0"/>
              <a:t>” when referring to specific standards</a:t>
            </a:r>
          </a:p>
          <a:p>
            <a:pPr lvl="1"/>
            <a:r>
              <a:rPr lang="en-US" dirty="0">
                <a:solidFill>
                  <a:srgbClr val="FF0000"/>
                </a:solidFill>
              </a:rPr>
              <a:t>Accept</a:t>
            </a:r>
          </a:p>
          <a:p>
            <a:r>
              <a:rPr lang="en-US" sz="2000" dirty="0"/>
              <a:t>8.1 </a:t>
            </a:r>
            <a:r>
              <a:rPr lang="en-US" sz="2000" b="0" dirty="0"/>
              <a:t>list the full names of the standards cited in 5.5.</a:t>
            </a:r>
          </a:p>
          <a:p>
            <a:pPr lvl="1"/>
            <a:r>
              <a:rPr lang="en-US" dirty="0" smtClean="0">
                <a:solidFill>
                  <a:srgbClr val="FF0000"/>
                </a:solidFill>
              </a:rPr>
              <a:t>Accept</a:t>
            </a:r>
            <a:endParaRPr lang="en-US" dirty="0">
              <a:solidFill>
                <a:srgbClr val="FF0000"/>
              </a:solidFill>
            </a:endParaRPr>
          </a:p>
        </p:txBody>
      </p:sp>
      <p:sp>
        <p:nvSpPr>
          <p:cNvPr id="4" name="Date Placeholder 3"/>
          <p:cNvSpPr>
            <a:spLocks noGrp="1"/>
          </p:cNvSpPr>
          <p:nvPr>
            <p:ph type="dt" idx="10"/>
          </p:nvPr>
        </p:nvSpPr>
        <p:spPr/>
        <p:txBody>
          <a:bodyPr/>
          <a:lstStyle/>
          <a:p>
            <a:r>
              <a:rPr lang="en-US" smtClean="0"/>
              <a:t>&lt;March 2017&gt;</a:t>
            </a:r>
            <a:endParaRPr lang="en-US"/>
          </a:p>
        </p:txBody>
      </p:sp>
      <p:sp>
        <p:nvSpPr>
          <p:cNvPr id="5" name="Footer Placeholder 4"/>
          <p:cNvSpPr>
            <a:spLocks noGrp="1"/>
          </p:cNvSpPr>
          <p:nvPr>
            <p:ph type="ftr" idx="11"/>
          </p:nvPr>
        </p:nvSpPr>
        <p:spPr/>
        <p:txBody>
          <a:bodyPr/>
          <a:lstStyle/>
          <a:p>
            <a:r>
              <a:rPr lang="en-US" smtClean="0"/>
              <a:t>&lt;Pat Kinney&gt;, &lt;Kinney Consulting&gt;</a:t>
            </a:r>
            <a:endParaRPr lang="en-US"/>
          </a:p>
        </p:txBody>
      </p:sp>
      <p:sp>
        <p:nvSpPr>
          <p:cNvPr id="6" name="Slide Number Placeholder 5"/>
          <p:cNvSpPr>
            <a:spLocks noGrp="1"/>
          </p:cNvSpPr>
          <p:nvPr>
            <p:ph type="sldNum" idx="12"/>
          </p:nvPr>
        </p:nvSpPr>
        <p:spPr/>
        <p:txBody>
          <a:bodyPr/>
          <a:lstStyle/>
          <a:p>
            <a:r>
              <a:rPr lang="en-US" smtClean="0"/>
              <a:t>Slide </a:t>
            </a:r>
            <a:fld id="{5C765309-56E2-5149-BD37-B8EEFE652233}" type="slidenum">
              <a:rPr lang="en-US" smtClean="0"/>
              <a:pPr/>
              <a:t>28</a:t>
            </a:fld>
            <a:endParaRPr lang="en-US"/>
          </a:p>
        </p:txBody>
      </p:sp>
    </p:spTree>
    <p:extLst>
      <p:ext uri="{BB962C8B-B14F-4D97-AF65-F5344CB8AC3E}">
        <p14:creationId xmlns:p14="http://schemas.microsoft.com/office/powerpoint/2010/main" val="15662307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11560" y="814768"/>
            <a:ext cx="8064895" cy="2110176"/>
          </a:xfrm>
        </p:spPr>
        <p:txBody>
          <a:bodyPr/>
          <a:lstStyle/>
          <a:p>
            <a:r>
              <a:rPr lang="en-US" sz="2400" cap="none" dirty="0"/>
              <a:t>Response </a:t>
            </a:r>
            <a:r>
              <a:rPr lang="en-US" sz="2400" cap="none" dirty="0" smtClean="0"/>
              <a:t>from 802.15.3f </a:t>
            </a:r>
            <a:r>
              <a:rPr lang="en-US" sz="2400" cap="none" dirty="0"/>
              <a:t>Revision to Comments from </a:t>
            </a:r>
            <a:r>
              <a:rPr lang="en-US" sz="2400" cap="none" dirty="0" smtClean="0"/>
              <a:t>802.11</a:t>
            </a:r>
            <a:br>
              <a:rPr lang="en-US" sz="2400" cap="none" dirty="0" smtClean="0"/>
            </a:br>
            <a:r>
              <a:rPr lang="en-US" sz="2400" cap="none" dirty="0"/>
              <a:t/>
            </a:r>
            <a:br>
              <a:rPr lang="en-US" sz="2400" cap="none" dirty="0"/>
            </a:br>
            <a:r>
              <a:rPr lang="en-US" sz="2400" cap="none" dirty="0" smtClean="0"/>
              <a:t>15-17/151r0:</a:t>
            </a:r>
            <a:r>
              <a:rPr lang="en-US" sz="2400" cap="none" dirty="0"/>
              <a:t/>
            </a:r>
            <a:br>
              <a:rPr lang="en-US" sz="2400" cap="none" dirty="0"/>
            </a:br>
            <a:r>
              <a:rPr lang="en-US" sz="2000" cap="none" dirty="0"/>
              <a:t>https://mentor.ieee.org/802.15/dcn/17/15-17-0151-00-0000-responses-to-15-3f-par-and-csd-comments.pptx</a:t>
            </a:r>
            <a:endParaRPr lang="en-US" sz="2400" dirty="0"/>
          </a:p>
        </p:txBody>
      </p:sp>
      <p:sp>
        <p:nvSpPr>
          <p:cNvPr id="8" name="Text Placeholder 7"/>
          <p:cNvSpPr>
            <a:spLocks noGrp="1"/>
          </p:cNvSpPr>
          <p:nvPr>
            <p:ph type="body" idx="1"/>
          </p:nvPr>
        </p:nvSpPr>
        <p:spPr>
          <a:xfrm>
            <a:off x="672935" y="3284984"/>
            <a:ext cx="7772400" cy="2088231"/>
          </a:xfrm>
        </p:spPr>
        <p:txBody>
          <a:bodyPr/>
          <a:lstStyle/>
          <a:p>
            <a:r>
              <a:rPr lang="en-US" dirty="0" smtClean="0"/>
              <a:t>Updated PAR Doc: 15-17/ 55r2:</a:t>
            </a:r>
          </a:p>
          <a:p>
            <a:r>
              <a:rPr lang="en-US" sz="1800" dirty="0"/>
              <a:t>https://mentor.ieee.org/802.15/dcn/17/15-17-0055-01-0000-draft-par-amendment-for-use-of-the-64-71-ghz.pdf</a:t>
            </a:r>
            <a:endParaRPr lang="en-US" sz="1800" dirty="0" smtClean="0"/>
          </a:p>
          <a:p>
            <a:endParaRPr lang="en-US" dirty="0" smtClean="0"/>
          </a:p>
          <a:p>
            <a:r>
              <a:rPr lang="en-US" dirty="0" smtClean="0"/>
              <a:t>Updated CSD </a:t>
            </a:r>
            <a:r>
              <a:rPr lang="en-US" dirty="0"/>
              <a:t>Doc: </a:t>
            </a:r>
            <a:r>
              <a:rPr lang="en-US" dirty="0" smtClean="0"/>
              <a:t>15-17/49r1: </a:t>
            </a:r>
            <a:r>
              <a:rPr lang="en-US" sz="1800" dirty="0"/>
              <a:t>https://mentor.ieee.org/802.15/dcn/17/15-17-0049-01-0000-csd-amendment-for-use-up-to-71-ghz.docx</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968516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06425"/>
            <a:ext cx="8229600" cy="878359"/>
          </a:xfrm>
        </p:spPr>
        <p:txBody>
          <a:bodyPr>
            <a:noAutofit/>
          </a:bodyPr>
          <a:lstStyle/>
          <a:p>
            <a:r>
              <a:rPr lang="en-US" altLang="en-US" sz="2800" dirty="0"/>
              <a:t>PAR </a:t>
            </a:r>
            <a:r>
              <a:rPr lang="en-US" altLang="en-US" sz="2800" dirty="0" smtClean="0"/>
              <a:t>Review SC </a:t>
            </a:r>
            <a:r>
              <a:rPr lang="en-US" altLang="en-US" sz="2800" dirty="0"/>
              <a:t>–  </a:t>
            </a:r>
            <a:r>
              <a:rPr lang="en-US" altLang="en-US" sz="2800" dirty="0" smtClean="0"/>
              <a:t>March 2017</a:t>
            </a:r>
            <a:br>
              <a:rPr lang="en-US" altLang="en-US" sz="2800" dirty="0" smtClean="0"/>
            </a:br>
            <a:r>
              <a:rPr lang="en-US" altLang="en-US" sz="2800" dirty="0" smtClean="0"/>
              <a:t>Chair</a:t>
            </a:r>
            <a:r>
              <a:rPr lang="en-US" altLang="en-US" sz="2800" dirty="0"/>
              <a:t>: Jon Rosdahl</a:t>
            </a:r>
            <a:endParaRPr lang="en-US" sz="2800" dirty="0"/>
          </a:p>
        </p:txBody>
      </p:sp>
      <p:sp>
        <p:nvSpPr>
          <p:cNvPr id="3" name="Content Placeholder 2"/>
          <p:cNvSpPr>
            <a:spLocks noGrp="1"/>
          </p:cNvSpPr>
          <p:nvPr>
            <p:ph idx="1"/>
          </p:nvPr>
        </p:nvSpPr>
        <p:spPr>
          <a:xfrm>
            <a:off x="683568" y="1844824"/>
            <a:ext cx="7704856" cy="4525963"/>
          </a:xfrm>
        </p:spPr>
        <p:txBody>
          <a:bodyPr>
            <a:normAutofit fontScale="92500" lnSpcReduction="1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Approve Previous Minutes</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TextBox 6"/>
          <p:cNvSpPr txBox="1"/>
          <p:nvPr/>
        </p:nvSpPr>
        <p:spPr>
          <a:xfrm>
            <a:off x="755576" y="1283159"/>
            <a:ext cx="2808312" cy="461665"/>
          </a:xfrm>
          <a:prstGeom prst="rect">
            <a:avLst/>
          </a:prstGeom>
          <a:noFill/>
        </p:spPr>
        <p:txBody>
          <a:bodyPr wrap="square" rtlCol="0">
            <a:spAutoFit/>
          </a:bodyPr>
          <a:lstStyle/>
          <a:p>
            <a:r>
              <a:rPr lang="en-US" dirty="0" smtClean="0">
                <a:solidFill>
                  <a:schemeClr val="tx1"/>
                </a:solidFill>
              </a:rPr>
              <a:t>Draft Agenda:</a:t>
            </a:r>
            <a:endParaRPr lang="en-US" dirty="0">
              <a:solidFill>
                <a:schemeClr val="tx1"/>
              </a:solidFill>
            </a:endParaRPr>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15008"/>
          </a:xfrm>
        </p:spPr>
        <p:txBody>
          <a:bodyPr/>
          <a:lstStyle/>
          <a:p>
            <a:pPr lvl="1"/>
            <a:r>
              <a:rPr lang="en-US" sz="2000" dirty="0"/>
              <a:t>Response from 802.15.3f Revision to Comments from </a:t>
            </a:r>
            <a:r>
              <a:rPr lang="en-US" sz="2000" dirty="0" smtClean="0"/>
              <a:t>802.11</a:t>
            </a:r>
            <a:r>
              <a:rPr lang="en-US" sz="2400" dirty="0" smtClean="0"/>
              <a:t/>
            </a:r>
            <a:br>
              <a:rPr lang="en-US" sz="2400" dirty="0" smtClean="0"/>
            </a:br>
            <a:r>
              <a:rPr lang="en-US" sz="2400" dirty="0" smtClean="0"/>
              <a:t>Comment </a:t>
            </a:r>
            <a:r>
              <a:rPr lang="en-US" sz="2400" dirty="0" smtClean="0"/>
              <a:t>#1 from 802.11: </a:t>
            </a:r>
            <a:br>
              <a:rPr lang="en-US" sz="2400" dirty="0" smtClean="0"/>
            </a:br>
            <a:r>
              <a:rPr lang="en-US" sz="2400" dirty="0" smtClean="0"/>
              <a:t>PAR 4.3 Schedule </a:t>
            </a:r>
            <a:endParaRPr lang="en-US" sz="2000" dirty="0"/>
          </a:p>
        </p:txBody>
      </p:sp>
      <p:sp>
        <p:nvSpPr>
          <p:cNvPr id="3" name="Content Placeholder 2"/>
          <p:cNvSpPr>
            <a:spLocks noGrp="1"/>
          </p:cNvSpPr>
          <p:nvPr>
            <p:ph idx="1"/>
          </p:nvPr>
        </p:nvSpPr>
        <p:spPr>
          <a:xfrm>
            <a:off x="685800" y="2132856"/>
            <a:ext cx="7772400" cy="3799854"/>
          </a:xfrm>
        </p:spPr>
        <p:txBody>
          <a:bodyPr>
            <a:normAutofit/>
          </a:bodyPr>
          <a:lstStyle/>
          <a:p>
            <a:pPr marL="0" indent="0">
              <a:buNone/>
            </a:pPr>
            <a:r>
              <a:rPr lang="en-US" sz="2000" dirty="0" smtClean="0">
                <a:latin typeface="+mj-lt"/>
              </a:rPr>
              <a:t>Comment:</a:t>
            </a:r>
          </a:p>
          <a:p>
            <a:pPr marL="0" indent="0">
              <a:buNone/>
            </a:pPr>
            <a:r>
              <a:rPr lang="en-US" sz="2000" dirty="0">
                <a:latin typeface="+mj-lt"/>
              </a:rPr>
              <a:t>4.3: Typically the minimum for the time between 4.2 and 4.3 is 6 months (see instruction notes).  Is there justification for the shorter time? If not suggest 6 months minimum.</a:t>
            </a:r>
          </a:p>
          <a:p>
            <a:pPr marL="0" indent="0">
              <a:buNone/>
            </a:pPr>
            <a:r>
              <a:rPr lang="en-US" sz="2000" dirty="0" smtClean="0">
                <a:latin typeface="+mj-lt"/>
              </a:rPr>
              <a:t> </a:t>
            </a:r>
          </a:p>
          <a:p>
            <a:pPr marL="0" indent="0">
              <a:buNone/>
            </a:pPr>
            <a:r>
              <a:rPr lang="en-US" sz="2000" i="1" dirty="0">
                <a:solidFill>
                  <a:schemeClr val="accent6">
                    <a:lumMod val="75000"/>
                  </a:schemeClr>
                </a:solidFill>
                <a:latin typeface="+mj-lt"/>
              </a:rPr>
              <a:t>Response:  Agree. The project dates section has been revised. The expected date for </a:t>
            </a:r>
            <a:r>
              <a:rPr lang="en-US" sz="2000" i="1" dirty="0" smtClean="0">
                <a:solidFill>
                  <a:schemeClr val="accent6">
                    <a:lumMod val="75000"/>
                  </a:schemeClr>
                </a:solidFill>
                <a:latin typeface="+mj-lt"/>
              </a:rPr>
              <a:t>completion is </a:t>
            </a:r>
            <a:r>
              <a:rPr lang="en-US" sz="2000" i="1" dirty="0">
                <a:solidFill>
                  <a:schemeClr val="accent6">
                    <a:lumMod val="75000"/>
                  </a:schemeClr>
                </a:solidFill>
                <a:latin typeface="+mj-lt"/>
              </a:rPr>
              <a:t>3/2018.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0840359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#2 from 802.11: </a:t>
            </a:r>
            <a:br>
              <a:rPr lang="en-US" sz="2400" dirty="0" smtClean="0"/>
            </a:br>
            <a:r>
              <a:rPr lang="en-US" sz="2400" dirty="0" smtClean="0"/>
              <a:t>PAR 5.2/5.5 Channel plan consistency</a:t>
            </a:r>
            <a:endParaRPr lang="en-US" sz="2000" dirty="0"/>
          </a:p>
        </p:txBody>
      </p:sp>
      <p:sp>
        <p:nvSpPr>
          <p:cNvPr id="3" name="Content Placeholder 2"/>
          <p:cNvSpPr>
            <a:spLocks noGrp="1"/>
          </p:cNvSpPr>
          <p:nvPr>
            <p:ph idx="1"/>
          </p:nvPr>
        </p:nvSpPr>
        <p:spPr>
          <a:xfrm>
            <a:off x="685800" y="2204864"/>
            <a:ext cx="7772400" cy="3727846"/>
          </a:xfrm>
        </p:spPr>
        <p:txBody>
          <a:bodyPr>
            <a:normAutofit/>
          </a:bodyPr>
          <a:lstStyle/>
          <a:p>
            <a:pPr marL="0" indent="0">
              <a:buNone/>
            </a:pPr>
            <a:r>
              <a:rPr lang="en-US" sz="2000" dirty="0" smtClean="0">
                <a:latin typeface="+mj-lt"/>
              </a:rPr>
              <a:t>Comment:</a:t>
            </a:r>
          </a:p>
          <a:p>
            <a:pPr marL="0" indent="0">
              <a:buNone/>
            </a:pPr>
            <a:r>
              <a:rPr lang="en-US" sz="2000" dirty="0">
                <a:latin typeface="+mj-lt"/>
              </a:rPr>
              <a:t>5.2b/5.5: Is the Channelization plan consistent with existing plan (ITU adopted M.2003-1)?</a:t>
            </a:r>
          </a:p>
          <a:p>
            <a:pPr marL="0" indent="0">
              <a:buNone/>
            </a:pPr>
            <a:r>
              <a:rPr lang="en-US" sz="2000" dirty="0">
                <a:latin typeface="+mj-lt"/>
              </a:rPr>
              <a:t>Concern that deviation from the agreed channel plan will cause bifurcation in the industry.</a:t>
            </a:r>
          </a:p>
          <a:p>
            <a:pPr marL="0" indent="0">
              <a:buNone/>
            </a:pPr>
            <a:r>
              <a:rPr lang="en-US" sz="2000" dirty="0" smtClean="0">
                <a:latin typeface="+mj-lt"/>
              </a:rPr>
              <a:t> </a:t>
            </a:r>
          </a:p>
          <a:p>
            <a:pPr marL="0" indent="0">
              <a:buNone/>
            </a:pPr>
            <a:r>
              <a:rPr lang="en-US" sz="2000" i="1" dirty="0">
                <a:solidFill>
                  <a:schemeClr val="accent6">
                    <a:lumMod val="75000"/>
                  </a:schemeClr>
                </a:solidFill>
                <a:latin typeface="+mj-lt"/>
              </a:rPr>
              <a:t>Response:  </a:t>
            </a:r>
            <a:r>
              <a:rPr lang="en-US" sz="2000" i="1" dirty="0" smtClean="0">
                <a:solidFill>
                  <a:schemeClr val="accent6">
                    <a:lumMod val="75000"/>
                  </a:schemeClr>
                </a:solidFill>
                <a:latin typeface="+mj-lt"/>
              </a:rPr>
              <a:t>Agree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in principle. </a:t>
            </a:r>
            <a:r>
              <a:rPr lang="en-US" sz="2000" i="1" dirty="0">
                <a:solidFill>
                  <a:schemeClr val="accent6">
                    <a:lumMod val="75000"/>
                  </a:schemeClr>
                </a:solidFill>
                <a:latin typeface="+mj-lt"/>
              </a:rPr>
              <a:t>The </a:t>
            </a:r>
            <a:r>
              <a:rPr lang="en-US" sz="2000" i="1" dirty="0" smtClean="0">
                <a:solidFill>
                  <a:schemeClr val="accent6">
                    <a:lumMod val="75000"/>
                  </a:schemeClr>
                </a:solidFill>
                <a:latin typeface="+mj-lt"/>
              </a:rPr>
              <a:t>expectation is for the channel plan to be the same as the 60 GHz channelization plan in IEEE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802.11-2016, which includes channelization up to 71 GHz.</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9388335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#3 from 802.11: </a:t>
            </a:r>
            <a:br>
              <a:rPr lang="en-US" sz="2400" dirty="0" smtClean="0"/>
            </a:br>
            <a:r>
              <a:rPr lang="en-US" sz="2400" dirty="0" smtClean="0"/>
              <a:t>PAR 5.5 Need for the Project</a:t>
            </a:r>
            <a:endParaRPr lang="en-US" sz="2000" dirty="0"/>
          </a:p>
        </p:txBody>
      </p:sp>
      <p:sp>
        <p:nvSpPr>
          <p:cNvPr id="3" name="Content Placeholder 2"/>
          <p:cNvSpPr>
            <a:spLocks noGrp="1"/>
          </p:cNvSpPr>
          <p:nvPr>
            <p:ph idx="1"/>
          </p:nvPr>
        </p:nvSpPr>
        <p:spPr>
          <a:xfrm>
            <a:off x="685800" y="2060848"/>
            <a:ext cx="7772400" cy="3871862"/>
          </a:xfrm>
        </p:spPr>
        <p:txBody>
          <a:bodyPr>
            <a:normAutofit/>
          </a:bodyPr>
          <a:lstStyle/>
          <a:p>
            <a:pPr marL="0" indent="0">
              <a:buNone/>
            </a:pPr>
            <a:r>
              <a:rPr lang="en-US" sz="2000" dirty="0" smtClean="0">
                <a:latin typeface="+mj-lt"/>
              </a:rPr>
              <a:t>Comment:</a:t>
            </a:r>
          </a:p>
          <a:p>
            <a:pPr marL="0" indent="0">
              <a:buNone/>
            </a:pPr>
            <a:r>
              <a:rPr lang="en-US" sz="2000" dirty="0">
                <a:latin typeface="+mj-lt"/>
              </a:rPr>
              <a:t>5.5 Need for the project should indicate the benefit of what the amendment will accomplish.  What is the market need for extension of the band?</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Agree. The following text has  been added to 5.5:</a:t>
            </a:r>
          </a:p>
          <a:p>
            <a:pPr marL="0" indent="0">
              <a:buNone/>
            </a:pPr>
            <a:r>
              <a:rPr lang="en-US" sz="2000" i="1" dirty="0" smtClean="0">
                <a:solidFill>
                  <a:schemeClr val="accent6">
                    <a:lumMod val="75000"/>
                  </a:schemeClr>
                </a:solidFill>
                <a:latin typeface="+mj-lt"/>
              </a:rPr>
              <a:t>Applications using multi-</a:t>
            </a:r>
            <a:r>
              <a:rPr lang="en-US" sz="2000" i="1" dirty="0" err="1" smtClean="0">
                <a:solidFill>
                  <a:schemeClr val="accent6">
                    <a:lumMod val="75000"/>
                  </a:schemeClr>
                </a:solidFill>
                <a:latin typeface="+mj-lt"/>
              </a:rPr>
              <a:t>Gbps</a:t>
            </a:r>
            <a:r>
              <a:rPr lang="en-US" sz="2000" i="1" dirty="0" smtClean="0">
                <a:solidFill>
                  <a:schemeClr val="accent6">
                    <a:lumMod val="75000"/>
                  </a:schemeClr>
                </a:solidFill>
                <a:latin typeface="+mj-lt"/>
              </a:rPr>
              <a:t> data transfer currently supported by the IEEE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802.15.3-2016 need additional spectrum as it enables higher effective throughput, enhances coexistence characteristics,  and maintains channel plan consistency with IEEE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802.11-2016.</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7424263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#4 from 802.11: </a:t>
            </a:r>
            <a:br>
              <a:rPr lang="en-US" sz="2400" dirty="0" smtClean="0"/>
            </a:br>
            <a:r>
              <a:rPr lang="en-US" sz="2400" dirty="0" smtClean="0"/>
              <a:t>PAR 5.2 b</a:t>
            </a:r>
            <a:endParaRPr lang="en-US" sz="2000" dirty="0"/>
          </a:p>
        </p:txBody>
      </p:sp>
      <p:sp>
        <p:nvSpPr>
          <p:cNvPr id="3" name="Content Placeholder 2"/>
          <p:cNvSpPr>
            <a:spLocks noGrp="1"/>
          </p:cNvSpPr>
          <p:nvPr>
            <p:ph idx="1"/>
          </p:nvPr>
        </p:nvSpPr>
        <p:spPr>
          <a:xfrm>
            <a:off x="685800" y="1817910"/>
            <a:ext cx="7770813" cy="4491410"/>
          </a:xfrm>
        </p:spPr>
        <p:txBody>
          <a:bodyPr>
            <a:noAutofit/>
          </a:bodyPr>
          <a:lstStyle/>
          <a:p>
            <a:pPr marL="0" indent="0">
              <a:buNone/>
            </a:pPr>
            <a:r>
              <a:rPr lang="en-US" sz="2000" dirty="0" smtClean="0">
                <a:latin typeface="+mj-lt"/>
              </a:rPr>
              <a:t>Comment:</a:t>
            </a:r>
          </a:p>
          <a:p>
            <a:pPr marL="0" indent="0">
              <a:buNone/>
            </a:pPr>
            <a:r>
              <a:rPr lang="en-US" sz="2000" dirty="0">
                <a:latin typeface="+mj-lt"/>
              </a:rPr>
              <a:t>5.2b: Beside channelization, other parameters should be considered, </a:t>
            </a:r>
            <a:r>
              <a:rPr lang="en-US" sz="2000" dirty="0" err="1">
                <a:latin typeface="+mj-lt"/>
              </a:rPr>
              <a:t>i.e</a:t>
            </a:r>
            <a:r>
              <a:rPr lang="en-US" sz="2000" dirty="0">
                <a:latin typeface="+mj-lt"/>
              </a:rPr>
              <a:t> power (EIRP), beam-width.  Please include the constraints for parameters for these other parameters.</a:t>
            </a:r>
          </a:p>
          <a:p>
            <a:pPr marL="0" indent="0">
              <a:buNone/>
            </a:pPr>
            <a:r>
              <a:rPr lang="en-US" sz="2000" dirty="0">
                <a:latin typeface="+mj-lt"/>
              </a:rPr>
              <a:t>A Suggested change:</a:t>
            </a:r>
          </a:p>
          <a:p>
            <a:pPr marL="0" indent="0">
              <a:buNone/>
            </a:pPr>
            <a:r>
              <a:rPr lang="en-US" sz="2000" dirty="0">
                <a:latin typeface="+mj-lt"/>
              </a:rPr>
              <a:t>“This amendment extends the RF channelization of the millimeter wave PHY to allow for use of the spectrum from 64 to 71 GHz, including power and antenna constraints.”</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Disagree. The intention of the WG is to limit the scope of the project to only extending the channel plan allowed by the FCC to be the same as that used in IEE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802.11-2016 and IEE </a:t>
            </a:r>
            <a:r>
              <a:rPr lang="en-US" sz="2000" i="1" dirty="0" err="1" smtClean="0">
                <a:solidFill>
                  <a:schemeClr val="accent6">
                    <a:lumMod val="75000"/>
                  </a:schemeClr>
                </a:solidFill>
                <a:latin typeface="+mj-lt"/>
              </a:rPr>
              <a:t>Std</a:t>
            </a:r>
            <a:r>
              <a:rPr lang="en-US" sz="2000" i="1" dirty="0" smtClean="0">
                <a:solidFill>
                  <a:schemeClr val="accent6">
                    <a:lumMod val="75000"/>
                  </a:schemeClr>
                </a:solidFill>
                <a:latin typeface="+mj-lt"/>
              </a:rPr>
              <a:t> 802.15.3e-2017 PHYs using the 60 GHz band and not allow any other changes.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1771863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#5 from 802.11: </a:t>
            </a:r>
            <a:br>
              <a:rPr lang="en-US" sz="2400" dirty="0" smtClean="0"/>
            </a:br>
            <a:r>
              <a:rPr lang="en-US" sz="2400" dirty="0" smtClean="0"/>
              <a:t>PAR 7.1</a:t>
            </a:r>
            <a:endParaRPr lang="en-US" sz="2000" dirty="0"/>
          </a:p>
        </p:txBody>
      </p:sp>
      <p:sp>
        <p:nvSpPr>
          <p:cNvPr id="3" name="Content Placeholder 2"/>
          <p:cNvSpPr>
            <a:spLocks noGrp="1"/>
          </p:cNvSpPr>
          <p:nvPr>
            <p:ph idx="1"/>
          </p:nvPr>
        </p:nvSpPr>
        <p:spPr>
          <a:xfrm>
            <a:off x="685800" y="1817910"/>
            <a:ext cx="7772400" cy="4114800"/>
          </a:xfrm>
        </p:spPr>
        <p:txBody>
          <a:bodyPr>
            <a:normAutofit/>
          </a:bodyPr>
          <a:lstStyle/>
          <a:p>
            <a:pPr marL="0" indent="0">
              <a:buNone/>
            </a:pPr>
            <a:r>
              <a:rPr lang="en-US" sz="2000" dirty="0" smtClean="0">
                <a:latin typeface="+mj-lt"/>
              </a:rPr>
              <a:t>Comment:</a:t>
            </a:r>
          </a:p>
          <a:p>
            <a:pPr marL="0" indent="0">
              <a:buNone/>
            </a:pPr>
            <a:r>
              <a:rPr lang="en-US" sz="2000" dirty="0">
                <a:latin typeface="+mj-lt"/>
              </a:rPr>
              <a:t>7.1 Similar Scope – please add 802.11 </a:t>
            </a:r>
            <a:r>
              <a:rPr lang="en-US" sz="2000" dirty="0" err="1">
                <a:latin typeface="+mj-lt"/>
              </a:rPr>
              <a:t>TGay</a:t>
            </a:r>
            <a:endParaRPr lang="en-US" sz="2000" dirty="0">
              <a:latin typeface="+mj-lt"/>
            </a:endParaRP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t>
            </a:r>
            <a:r>
              <a:rPr lang="en-US" sz="2000" i="1" dirty="0" smtClean="0">
                <a:solidFill>
                  <a:schemeClr val="accent6">
                    <a:lumMod val="75000"/>
                  </a:schemeClr>
                </a:solidFill>
                <a:latin typeface="+mj-lt"/>
              </a:rPr>
              <a:t>802.11 </a:t>
            </a:r>
            <a:r>
              <a:rPr lang="en-US" sz="2000" i="1" dirty="0" err="1" smtClean="0">
                <a:solidFill>
                  <a:schemeClr val="accent6">
                    <a:lumMod val="75000"/>
                  </a:schemeClr>
                </a:solidFill>
                <a:latin typeface="+mj-lt"/>
              </a:rPr>
              <a:t>TGay</a:t>
            </a:r>
            <a:r>
              <a:rPr lang="en-US" sz="2000" i="1" dirty="0" smtClean="0">
                <a:solidFill>
                  <a:schemeClr val="accent6">
                    <a:lumMod val="75000"/>
                  </a:schemeClr>
                </a:solidFill>
                <a:latin typeface="+mj-lt"/>
              </a:rPr>
              <a:t> has been listed in 7.1.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11841585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#6 from 802.11: </a:t>
            </a:r>
            <a:br>
              <a:rPr lang="en-US" sz="2400" dirty="0" smtClean="0"/>
            </a:br>
            <a:r>
              <a:rPr lang="en-US" sz="2400" dirty="0" smtClean="0"/>
              <a:t>General:  Extending the band only</a:t>
            </a:r>
            <a:endParaRPr lang="en-US" sz="2000" dirty="0"/>
          </a:p>
        </p:txBody>
      </p:sp>
      <p:sp>
        <p:nvSpPr>
          <p:cNvPr id="3" name="Content Placeholder 2"/>
          <p:cNvSpPr>
            <a:spLocks noGrp="1"/>
          </p:cNvSpPr>
          <p:nvPr>
            <p:ph idx="1"/>
          </p:nvPr>
        </p:nvSpPr>
        <p:spPr>
          <a:xfrm>
            <a:off x="685800" y="2204864"/>
            <a:ext cx="7772400" cy="3727846"/>
          </a:xfrm>
        </p:spPr>
        <p:txBody>
          <a:bodyPr>
            <a:normAutofit/>
          </a:bodyPr>
          <a:lstStyle/>
          <a:p>
            <a:pPr marL="0" indent="0">
              <a:buNone/>
            </a:pPr>
            <a:r>
              <a:rPr lang="en-US" sz="2000" dirty="0" smtClean="0">
                <a:latin typeface="+mj-lt"/>
              </a:rPr>
              <a:t>Comment: A </a:t>
            </a:r>
            <a:r>
              <a:rPr lang="en-US" sz="2000" dirty="0">
                <a:latin typeface="+mj-lt"/>
              </a:rPr>
              <a:t>General Comment: The current channelization has the last channel at 65Ghz in the 802.15.3 standard, are you changing the 57-64 GHz channels? If not, would changing this to state “65Ghz to 71Ghz”?</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The title has been changed as suggested in 802.3 comment #2 to read</a:t>
            </a:r>
            <a:r>
              <a:rPr lang="en-US" sz="2000" i="1" dirty="0">
                <a:solidFill>
                  <a:schemeClr val="accent6">
                    <a:lumMod val="75000"/>
                  </a:schemeClr>
                </a:solidFill>
                <a:latin typeface="+mj-lt"/>
              </a:rPr>
              <a:t>: “Extending the Physical layer (PHY) specification for millimeter wave to operate from 57.0 GHz to </a:t>
            </a:r>
            <a:r>
              <a:rPr lang="en-US" sz="2000" i="1" dirty="0" smtClean="0">
                <a:solidFill>
                  <a:schemeClr val="accent6">
                    <a:lumMod val="75000"/>
                  </a:schemeClr>
                </a:solidFill>
                <a:latin typeface="+mj-lt"/>
              </a:rPr>
              <a:t>71 GHz“.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25478138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800" dirty="0" smtClean="0"/>
              <a:t/>
            </a:r>
            <a:br>
              <a:rPr lang="en-US" sz="2800" dirty="0" smtClean="0"/>
            </a:br>
            <a:r>
              <a:rPr lang="en-US" sz="2400" dirty="0" smtClean="0"/>
              <a:t>Comment </a:t>
            </a:r>
            <a:r>
              <a:rPr lang="en-US" sz="2400" dirty="0" smtClean="0"/>
              <a:t>#7 from 802.11: </a:t>
            </a:r>
            <a:br>
              <a:rPr lang="en-US" sz="2400" dirty="0" smtClean="0"/>
            </a:br>
            <a:r>
              <a:rPr lang="en-US" sz="2400" dirty="0" smtClean="0"/>
              <a:t>PAR: CSD 1.2.1 a</a:t>
            </a:r>
            <a:endParaRPr lang="en-US" sz="2000" dirty="0"/>
          </a:p>
        </p:txBody>
      </p:sp>
      <p:sp>
        <p:nvSpPr>
          <p:cNvPr id="3" name="Content Placeholder 2"/>
          <p:cNvSpPr>
            <a:spLocks noGrp="1"/>
          </p:cNvSpPr>
          <p:nvPr>
            <p:ph idx="1"/>
          </p:nvPr>
        </p:nvSpPr>
        <p:spPr>
          <a:xfrm>
            <a:off x="685800" y="2132856"/>
            <a:ext cx="7772400" cy="3799854"/>
          </a:xfrm>
        </p:spPr>
        <p:txBody>
          <a:bodyPr>
            <a:normAutofit/>
          </a:bodyPr>
          <a:lstStyle/>
          <a:p>
            <a:pPr marL="0" indent="0">
              <a:buNone/>
            </a:pPr>
            <a:r>
              <a:rPr lang="en-US" sz="2000" dirty="0" smtClean="0">
                <a:latin typeface="+mj-lt"/>
              </a:rPr>
              <a:t>Comment: </a:t>
            </a:r>
            <a:r>
              <a:rPr lang="en-US" sz="2000" dirty="0">
                <a:latin typeface="+mj-lt"/>
              </a:rPr>
              <a:t>CSD 1.2.1 a) typo </a:t>
            </a:r>
          </a:p>
          <a:p>
            <a:pPr marL="0" indent="0">
              <a:buNone/>
            </a:pPr>
            <a:r>
              <a:rPr lang="en-US" sz="2000" dirty="0">
                <a:latin typeface="+mj-lt"/>
              </a:rPr>
              <a:t>	“64 </a:t>
            </a:r>
            <a:r>
              <a:rPr lang="en-US" sz="2000" dirty="0" err="1">
                <a:latin typeface="+mj-lt"/>
              </a:rPr>
              <a:t>Ghz</a:t>
            </a:r>
            <a:r>
              <a:rPr lang="en-US" sz="2000" dirty="0">
                <a:latin typeface="+mj-lt"/>
              </a:rPr>
              <a:t> to 7 GHz” should be “64Ghz to 71GHz”</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The typo has been corrected as suggested.</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28662369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a:t>
            </a:r>
            <a:r>
              <a:rPr lang="en-US" sz="2800" dirty="0"/>
              <a:t/>
            </a:r>
            <a:br>
              <a:rPr lang="en-US" sz="2800" dirty="0"/>
            </a:br>
            <a:r>
              <a:rPr lang="en-US" sz="2400" dirty="0"/>
              <a:t>Comment </a:t>
            </a:r>
            <a:r>
              <a:rPr lang="en-US" sz="2400" dirty="0" smtClean="0"/>
              <a:t>#8 from 802.11: </a:t>
            </a:r>
            <a:br>
              <a:rPr lang="en-US" sz="2400" dirty="0" smtClean="0"/>
            </a:br>
            <a:r>
              <a:rPr lang="en-US" sz="2400" dirty="0" smtClean="0"/>
              <a:t>PAR: More than channelization</a:t>
            </a:r>
            <a:endParaRPr lang="en-US" sz="2000" dirty="0"/>
          </a:p>
        </p:txBody>
      </p:sp>
      <p:sp>
        <p:nvSpPr>
          <p:cNvPr id="3" name="Content Placeholder 2"/>
          <p:cNvSpPr>
            <a:spLocks noGrp="1"/>
          </p:cNvSpPr>
          <p:nvPr>
            <p:ph idx="1"/>
          </p:nvPr>
        </p:nvSpPr>
        <p:spPr>
          <a:xfrm>
            <a:off x="687026" y="2564904"/>
            <a:ext cx="7814256" cy="3542030"/>
          </a:xfrm>
        </p:spPr>
        <p:txBody>
          <a:bodyPr>
            <a:normAutofit lnSpcReduction="10000"/>
          </a:bodyPr>
          <a:lstStyle/>
          <a:p>
            <a:pPr marL="0" indent="0">
              <a:buNone/>
            </a:pPr>
            <a:r>
              <a:rPr lang="en-US" sz="2000" dirty="0" smtClean="0">
                <a:latin typeface="+mj-lt"/>
              </a:rPr>
              <a:t>Comment: </a:t>
            </a:r>
            <a:r>
              <a:rPr lang="en-US" sz="2000" dirty="0">
                <a:latin typeface="+mj-lt"/>
              </a:rPr>
              <a:t>CSD 1.2.1 a) &amp; b) Channelization – if using the current Channelization plan, the new band should give three additional channels, not two as indicated in the text.</a:t>
            </a:r>
          </a:p>
          <a:p>
            <a:pPr marL="0" indent="0">
              <a:buNone/>
            </a:pPr>
            <a:endParaRPr lang="en-US" sz="2000" dirty="0">
              <a:latin typeface="+mj-lt"/>
            </a:endParaRP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a:t>
            </a:r>
            <a:r>
              <a:rPr lang="en-US" sz="2000" i="1" dirty="0">
                <a:solidFill>
                  <a:schemeClr val="accent6">
                    <a:lumMod val="75000"/>
                  </a:schemeClr>
                </a:solidFill>
                <a:latin typeface="+mj-lt"/>
              </a:rPr>
              <a:t>. The text has been revised, replacing “Application use cases, such as those listed in b), currently using  the existing 4 channels, would also utilize the 2 additional channels to achieve higher performance and reduced interference” with “Application use cases, such as those listed in b), will be able to use the expanded channel plan to achieve higher performance and reduced interference</a:t>
            </a:r>
            <a:r>
              <a:rPr lang="en-US" sz="2000" i="1" dirty="0" smtClean="0">
                <a:solidFill>
                  <a:schemeClr val="accent6">
                    <a:lumMod val="75000"/>
                  </a:schemeClr>
                </a:solidFill>
                <a:latin typeface="+mj-lt"/>
              </a:rPr>
              <a:t>.”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37101230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800" dirty="0" smtClean="0"/>
              <a:t/>
            </a:r>
            <a:br>
              <a:rPr lang="en-US" sz="2800" dirty="0" smtClean="0"/>
            </a:br>
            <a:r>
              <a:rPr lang="en-US" sz="2400" dirty="0" smtClean="0"/>
              <a:t>Comment </a:t>
            </a:r>
            <a:r>
              <a:rPr lang="en-US" sz="2400" dirty="0" smtClean="0"/>
              <a:t>#9 from 802.11: </a:t>
            </a:r>
            <a:br>
              <a:rPr lang="en-US" sz="2400" dirty="0" smtClean="0"/>
            </a:br>
            <a:r>
              <a:rPr lang="en-US" sz="2400" dirty="0" smtClean="0"/>
              <a:t>PAR: More than channelization</a:t>
            </a:r>
            <a:endParaRPr lang="en-US" sz="2000" dirty="0"/>
          </a:p>
        </p:txBody>
      </p:sp>
      <p:sp>
        <p:nvSpPr>
          <p:cNvPr id="3" name="Content Placeholder 2"/>
          <p:cNvSpPr>
            <a:spLocks noGrp="1"/>
          </p:cNvSpPr>
          <p:nvPr>
            <p:ph idx="1"/>
          </p:nvPr>
        </p:nvSpPr>
        <p:spPr>
          <a:xfrm>
            <a:off x="685800" y="2492896"/>
            <a:ext cx="7772400" cy="3439814"/>
          </a:xfrm>
        </p:spPr>
        <p:txBody>
          <a:bodyPr>
            <a:normAutofit/>
          </a:bodyPr>
          <a:lstStyle/>
          <a:p>
            <a:pPr marL="0" indent="0">
              <a:buNone/>
            </a:pPr>
            <a:r>
              <a:rPr lang="en-US" sz="2400" dirty="0" smtClean="0">
                <a:latin typeface="+mj-lt"/>
              </a:rPr>
              <a:t>Comment: </a:t>
            </a:r>
            <a:r>
              <a:rPr lang="en-US" sz="2400" dirty="0">
                <a:latin typeface="+mj-lt"/>
              </a:rPr>
              <a:t>CSD 1.2.2 Compatibility – “YES” is sufficient, suggest delete the next sentence after “yes”.</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Text has been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42436573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800" dirty="0" smtClean="0"/>
              <a:t/>
            </a:r>
            <a:br>
              <a:rPr lang="en-US" sz="2800" dirty="0" smtClean="0"/>
            </a:br>
            <a:r>
              <a:rPr lang="en-US" sz="2400" dirty="0" smtClean="0"/>
              <a:t>Comment </a:t>
            </a:r>
            <a:r>
              <a:rPr lang="en-US" sz="2400" dirty="0" smtClean="0"/>
              <a:t>#10 from 802.11: </a:t>
            </a:r>
            <a:br>
              <a:rPr lang="en-US" sz="2400" dirty="0" smtClean="0"/>
            </a:br>
            <a:r>
              <a:rPr lang="en-US" sz="2400" dirty="0" smtClean="0"/>
              <a:t>CSD 1.2.1 b</a:t>
            </a:r>
            <a:endParaRPr lang="en-US" sz="2000" dirty="0"/>
          </a:p>
        </p:txBody>
      </p:sp>
      <p:sp>
        <p:nvSpPr>
          <p:cNvPr id="3" name="Content Placeholder 2"/>
          <p:cNvSpPr>
            <a:spLocks noGrp="1"/>
          </p:cNvSpPr>
          <p:nvPr>
            <p:ph idx="1"/>
          </p:nvPr>
        </p:nvSpPr>
        <p:spPr>
          <a:xfrm>
            <a:off x="685800" y="2276872"/>
            <a:ext cx="7772400" cy="3655838"/>
          </a:xfrm>
        </p:spPr>
        <p:txBody>
          <a:bodyPr>
            <a:normAutofit/>
          </a:bodyPr>
          <a:lstStyle/>
          <a:p>
            <a:pPr marL="0" indent="0">
              <a:buNone/>
            </a:pPr>
            <a:r>
              <a:rPr lang="en-US" sz="2000" dirty="0" smtClean="0">
                <a:latin typeface="+mj-lt"/>
              </a:rPr>
              <a:t>Comment: </a:t>
            </a:r>
            <a:r>
              <a:rPr lang="en-US" sz="2000" dirty="0">
                <a:latin typeface="+mj-lt"/>
              </a:rPr>
              <a:t>CSD 1.2.1 b) suggested change:</a:t>
            </a:r>
          </a:p>
          <a:p>
            <a:pPr marL="0" indent="0">
              <a:buNone/>
            </a:pPr>
            <a:r>
              <a:rPr lang="en-US" sz="2000" dirty="0">
                <a:latin typeface="+mj-lt"/>
              </a:rPr>
              <a:t>Multiple vendors are already producing devices and systems based on IEEE 802.15.3 millimeter wave </a:t>
            </a:r>
            <a:r>
              <a:rPr lang="en-US" sz="2000" dirty="0" err="1">
                <a:latin typeface="+mj-lt"/>
              </a:rPr>
              <a:t>PHYs.</a:t>
            </a:r>
            <a:r>
              <a:rPr lang="en-US" sz="2000" dirty="0">
                <a:latin typeface="+mj-lt"/>
              </a:rPr>
              <a:t>  These devices and systems are being used in products such as Audio/Visual consumer electronics, mobile devices, laptops, tablets and related peripherals</a:t>
            </a:r>
            <a:r>
              <a:rPr lang="en-US" sz="2000" dirty="0" smtClean="0">
                <a:latin typeface="+mj-lt"/>
              </a:rPr>
              <a:t>.</a:t>
            </a:r>
            <a:endParaRPr lang="en-US" sz="2000" dirty="0">
              <a:latin typeface="+mj-lt"/>
            </a:endParaRP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Text has been revised as suggested.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3927089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Previous Minutes</a:t>
            </a:r>
            <a:endParaRPr lang="en-US" dirty="0"/>
          </a:p>
        </p:txBody>
      </p:sp>
      <p:sp>
        <p:nvSpPr>
          <p:cNvPr id="3" name="Content Placeholder 2"/>
          <p:cNvSpPr>
            <a:spLocks noGrp="1"/>
          </p:cNvSpPr>
          <p:nvPr>
            <p:ph idx="1"/>
          </p:nvPr>
        </p:nvSpPr>
        <p:spPr/>
        <p:txBody>
          <a:bodyPr/>
          <a:lstStyle/>
          <a:p>
            <a:r>
              <a:rPr lang="en-US" dirty="0" smtClean="0"/>
              <a:t>Move to approve doc </a:t>
            </a:r>
            <a:r>
              <a:rPr lang="en-US" dirty="0" smtClean="0"/>
              <a:t>11-16/1486r0 </a:t>
            </a:r>
            <a:r>
              <a:rPr lang="en-US" dirty="0" smtClean="0"/>
              <a:t>&lt;</a:t>
            </a:r>
            <a:r>
              <a:rPr lang="en-US" dirty="0" smtClean="0">
                <a:hlinkClick r:id="rId2"/>
              </a:rPr>
              <a:t>https</a:t>
            </a:r>
            <a:r>
              <a:rPr lang="en-US" dirty="0">
                <a:hlinkClick r:id="rId2"/>
              </a:rPr>
              <a:t>://</a:t>
            </a:r>
            <a:r>
              <a:rPr lang="en-US" dirty="0" smtClean="0">
                <a:hlinkClick r:id="rId2"/>
              </a:rPr>
              <a:t>mentor.ieee.org/802.11/dcn/16/11-16-1486-00-0PAR-minutes-november-2016-session.docx</a:t>
            </a:r>
            <a:r>
              <a:rPr lang="en-US" dirty="0" smtClean="0"/>
              <a:t>&gt;  as the minutes for PAR Review SC from November 2016 Plenary in San Antonio.</a:t>
            </a:r>
          </a:p>
          <a:p>
            <a:endParaRPr lang="en-US" dirty="0"/>
          </a:p>
          <a:p>
            <a:r>
              <a:rPr lang="en-US" dirty="0" smtClean="0"/>
              <a:t>Moved</a:t>
            </a:r>
            <a:r>
              <a:rPr lang="en-US" dirty="0" smtClean="0"/>
              <a:t>: Michael </a:t>
            </a:r>
            <a:r>
              <a:rPr lang="en-US" dirty="0" err="1" smtClean="0"/>
              <a:t>Montemurro</a:t>
            </a:r>
            <a:endParaRPr lang="en-US" dirty="0" smtClean="0"/>
          </a:p>
          <a:p>
            <a:r>
              <a:rPr lang="en-US" dirty="0" smtClean="0"/>
              <a:t>2</a:t>
            </a:r>
            <a:r>
              <a:rPr lang="en-US" baseline="30000" dirty="0" smtClean="0"/>
              <a:t>nd</a:t>
            </a:r>
            <a:r>
              <a:rPr lang="en-US" dirty="0" smtClean="0"/>
              <a:t>: </a:t>
            </a:r>
            <a:r>
              <a:rPr lang="en-US" dirty="0" smtClean="0"/>
              <a:t>Andy Scott</a:t>
            </a:r>
            <a:endParaRPr lang="en-US" dirty="0" smtClean="0"/>
          </a:p>
          <a:p>
            <a:r>
              <a:rPr lang="en-US" dirty="0" smtClean="0"/>
              <a:t>Results</a:t>
            </a:r>
            <a:r>
              <a:rPr lang="en-US" dirty="0" smtClean="0"/>
              <a:t>: Unanimous Consent</a:t>
            </a:r>
            <a:endParaRPr lang="en-US" dirty="0" smtClean="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000" dirty="0" smtClean="0"/>
              <a:t/>
            </a:r>
            <a:br>
              <a:rPr lang="en-US" sz="2000" dirty="0" smtClean="0"/>
            </a:br>
            <a:r>
              <a:rPr lang="en-US" sz="2400" dirty="0" smtClean="0"/>
              <a:t>Comment </a:t>
            </a:r>
            <a:r>
              <a:rPr lang="en-US" sz="2400" dirty="0" smtClean="0"/>
              <a:t>#11 from 802.11: </a:t>
            </a:r>
            <a:br>
              <a:rPr lang="en-US" sz="2400" dirty="0" smtClean="0"/>
            </a:br>
            <a:r>
              <a:rPr lang="en-US" sz="2400" dirty="0" smtClean="0"/>
              <a:t>PAR: CSD 1.2.4</a:t>
            </a:r>
            <a:endParaRPr lang="en-US" sz="2000" dirty="0"/>
          </a:p>
        </p:txBody>
      </p:sp>
      <p:sp>
        <p:nvSpPr>
          <p:cNvPr id="3" name="Content Placeholder 2"/>
          <p:cNvSpPr>
            <a:spLocks noGrp="1"/>
          </p:cNvSpPr>
          <p:nvPr>
            <p:ph idx="1"/>
          </p:nvPr>
        </p:nvSpPr>
        <p:spPr>
          <a:xfrm>
            <a:off x="685800" y="2492896"/>
            <a:ext cx="7772400" cy="3439814"/>
          </a:xfrm>
        </p:spPr>
        <p:txBody>
          <a:bodyPr>
            <a:normAutofit/>
          </a:bodyPr>
          <a:lstStyle/>
          <a:p>
            <a:pPr marL="0" indent="0">
              <a:buNone/>
            </a:pPr>
            <a:r>
              <a:rPr lang="en-US" sz="2000" dirty="0" smtClean="0">
                <a:latin typeface="+mj-lt"/>
              </a:rPr>
              <a:t>Comment: </a:t>
            </a:r>
            <a:r>
              <a:rPr lang="en-US" sz="2000" dirty="0">
                <a:latin typeface="+mj-lt"/>
              </a:rPr>
              <a:t>CSD 1.2.4 Typo? Should 66 GHz be 64GHz?</a:t>
            </a:r>
          </a:p>
          <a:p>
            <a:pPr marL="0" indent="0">
              <a:buNone/>
            </a:pPr>
            <a:endParaRPr lang="en-US" sz="2000" dirty="0">
              <a:latin typeface="+mj-lt"/>
            </a:endParaRPr>
          </a:p>
          <a:p>
            <a:pPr marL="0" indent="0">
              <a:buNone/>
            </a:pPr>
            <a:r>
              <a:rPr lang="en-US" sz="2000" dirty="0" smtClean="0">
                <a:latin typeface="+mj-lt"/>
              </a:rPr>
              <a:t> </a:t>
            </a:r>
            <a:r>
              <a:rPr lang="en-US" sz="2000" i="1" dirty="0" smtClean="0">
                <a:solidFill>
                  <a:schemeClr val="accent6">
                    <a:lumMod val="75000"/>
                  </a:schemeClr>
                </a:solidFill>
                <a:latin typeface="+mj-lt"/>
              </a:rPr>
              <a:t>Response:  Agree.  Text has been simplified by removing “above 66 GHz” as this is extraneous and redundant. </a:t>
            </a:r>
            <a:endParaRPr lang="en-US" sz="20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36039385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000" dirty="0" smtClean="0"/>
              <a:t/>
            </a:r>
            <a:br>
              <a:rPr lang="en-US" sz="2000" dirty="0" smtClean="0"/>
            </a:br>
            <a:r>
              <a:rPr lang="en-US" sz="2400" dirty="0" smtClean="0"/>
              <a:t>Comment </a:t>
            </a:r>
            <a:r>
              <a:rPr lang="en-US" sz="2400" dirty="0" smtClean="0"/>
              <a:t>#12 from 802.11: </a:t>
            </a:r>
            <a:br>
              <a:rPr lang="en-US" sz="2400" dirty="0" smtClean="0"/>
            </a:br>
            <a:r>
              <a:rPr lang="en-US" sz="2400" dirty="0" smtClean="0"/>
              <a:t>CSD 1.2.3</a:t>
            </a:r>
            <a:endParaRPr lang="en-US" sz="2400" dirty="0"/>
          </a:p>
        </p:txBody>
      </p:sp>
      <p:sp>
        <p:nvSpPr>
          <p:cNvPr id="3" name="Content Placeholder 2"/>
          <p:cNvSpPr>
            <a:spLocks noGrp="1"/>
          </p:cNvSpPr>
          <p:nvPr>
            <p:ph idx="1"/>
          </p:nvPr>
        </p:nvSpPr>
        <p:spPr>
          <a:xfrm>
            <a:off x="685800" y="1916832"/>
            <a:ext cx="7772400" cy="4558580"/>
          </a:xfrm>
        </p:spPr>
        <p:txBody>
          <a:bodyPr>
            <a:normAutofit fontScale="85000" lnSpcReduction="20000"/>
          </a:bodyPr>
          <a:lstStyle/>
          <a:p>
            <a:pPr marL="0" indent="0">
              <a:buNone/>
            </a:pPr>
            <a:r>
              <a:rPr lang="en-US" sz="2400" dirty="0" smtClean="0">
                <a:latin typeface="+mj-lt"/>
              </a:rPr>
              <a:t>Comment: </a:t>
            </a:r>
            <a:r>
              <a:rPr lang="en-US" sz="2400" dirty="0">
                <a:latin typeface="+mj-lt"/>
              </a:rPr>
              <a:t>CSD </a:t>
            </a:r>
            <a:r>
              <a:rPr lang="en-US" sz="2400" dirty="0" smtClean="0">
                <a:latin typeface="+mj-lt"/>
              </a:rPr>
              <a:t>1.2.3 </a:t>
            </a:r>
            <a:r>
              <a:rPr lang="en-US" sz="2400" dirty="0">
                <a:latin typeface="+mj-lt"/>
              </a:rPr>
              <a:t>– Distinct Identity: Each proposed IEEE 802 LMSC standard shall provide evidence of a distinct identity. Identify standards and standards projects with similar scopes and for each one describe why the proposed project is substantially different.</a:t>
            </a:r>
          </a:p>
          <a:p>
            <a:pPr marL="0" indent="0">
              <a:buNone/>
            </a:pPr>
            <a:r>
              <a:rPr lang="en-US" sz="2400" dirty="0" smtClean="0">
                <a:latin typeface="+mj-lt"/>
              </a:rPr>
              <a:t>The </a:t>
            </a:r>
            <a:r>
              <a:rPr lang="en-US" sz="2400" dirty="0">
                <a:latin typeface="+mj-lt"/>
              </a:rPr>
              <a:t>CSD response is not response to the Criteria.  Please provide evidence of a distinct identity for this project</a:t>
            </a:r>
            <a:r>
              <a:rPr lang="en-US" sz="2400" dirty="0" smtClean="0">
                <a:latin typeface="+mj-lt"/>
              </a:rPr>
              <a:t>.</a:t>
            </a:r>
          </a:p>
          <a:p>
            <a:pPr marL="0" indent="0">
              <a:buNone/>
            </a:pPr>
            <a:r>
              <a:rPr lang="en-US" sz="2400" dirty="0">
                <a:latin typeface="+mj-lt"/>
              </a:rPr>
              <a:t>Include a statement to the effect that no other standardization project including those listed in “7.1 Similar Scope:” from the PAR form modify the 802.15.3 Standard to support 64 </a:t>
            </a:r>
            <a:r>
              <a:rPr lang="en-US" sz="2400" dirty="0" err="1">
                <a:latin typeface="+mj-lt"/>
              </a:rPr>
              <a:t>Ghz</a:t>
            </a:r>
            <a:r>
              <a:rPr lang="en-US" sz="2400" dirty="0">
                <a:latin typeface="+mj-lt"/>
              </a:rPr>
              <a:t> to 71Ghz.</a:t>
            </a: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The text has been changed  in response to a comment from 802.3 to read: “This </a:t>
            </a:r>
            <a:r>
              <a:rPr lang="en-US" sz="2400" i="1" dirty="0">
                <a:solidFill>
                  <a:schemeClr val="accent6">
                    <a:lumMod val="75000"/>
                  </a:schemeClr>
                </a:solidFill>
                <a:latin typeface="+mj-lt"/>
              </a:rPr>
              <a:t>amendment updates the channel plan for the PHY specification for millimeter wave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802.15.3-2016 to comply with the updated FCC band extents. The millimeter wave PHY defined in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802.11-2016 is substantially similar. However IEEE </a:t>
            </a:r>
            <a:r>
              <a:rPr lang="en-US" sz="2400" i="1" dirty="0" err="1">
                <a:solidFill>
                  <a:schemeClr val="accent6">
                    <a:lumMod val="75000"/>
                  </a:schemeClr>
                </a:solidFill>
                <a:latin typeface="+mj-lt"/>
              </a:rPr>
              <a:t>Std</a:t>
            </a:r>
            <a:r>
              <a:rPr lang="en-US" sz="2400" i="1" dirty="0">
                <a:solidFill>
                  <a:schemeClr val="accent6">
                    <a:lumMod val="75000"/>
                  </a:schemeClr>
                </a:solidFill>
                <a:latin typeface="+mj-lt"/>
              </a:rPr>
              <a:t> 802.15.3-2016 serves multimedia network applications rather than local area network applications.”</a:t>
            </a:r>
          </a:p>
          <a:p>
            <a:pPr marL="0" indent="0">
              <a:buNone/>
            </a:pP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4738307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000" dirty="0"/>
              <a:t>Response from 802.15.3f Revision to Comments from 802.11 </a:t>
            </a:r>
            <a:r>
              <a:rPr lang="en-US" sz="2000" dirty="0" smtClean="0"/>
              <a:t/>
            </a:r>
            <a:br>
              <a:rPr lang="en-US" sz="2000" dirty="0" smtClean="0"/>
            </a:br>
            <a:r>
              <a:rPr lang="en-US" sz="2400" dirty="0" smtClean="0"/>
              <a:t>Comment </a:t>
            </a:r>
            <a:r>
              <a:rPr lang="en-US" sz="2400" dirty="0" smtClean="0"/>
              <a:t>#13 from 802.11: </a:t>
            </a:r>
            <a:br>
              <a:rPr lang="en-US" sz="2400" dirty="0" smtClean="0"/>
            </a:br>
            <a:r>
              <a:rPr lang="en-US" sz="2400" dirty="0" smtClean="0"/>
              <a:t>CSD 1.2.5</a:t>
            </a:r>
            <a:endParaRPr lang="en-US" sz="2000" dirty="0"/>
          </a:p>
        </p:txBody>
      </p:sp>
      <p:sp>
        <p:nvSpPr>
          <p:cNvPr id="3" name="Content Placeholder 2"/>
          <p:cNvSpPr>
            <a:spLocks noGrp="1"/>
          </p:cNvSpPr>
          <p:nvPr>
            <p:ph idx="1"/>
          </p:nvPr>
        </p:nvSpPr>
        <p:spPr>
          <a:xfrm>
            <a:off x="685800" y="2132856"/>
            <a:ext cx="7772400" cy="3799854"/>
          </a:xfrm>
        </p:spPr>
        <p:txBody>
          <a:bodyPr>
            <a:normAutofit/>
          </a:bodyPr>
          <a:lstStyle/>
          <a:p>
            <a:pPr marL="0" indent="0">
              <a:buNone/>
            </a:pPr>
            <a:r>
              <a:rPr lang="en-US" sz="2400" dirty="0" smtClean="0">
                <a:latin typeface="+mj-lt"/>
              </a:rPr>
              <a:t>Comment: </a:t>
            </a:r>
            <a:r>
              <a:rPr lang="en-US" sz="2400" dirty="0">
                <a:latin typeface="+mj-lt"/>
              </a:rPr>
              <a:t>CSD 1.2.5 – Rather than have several “See a)”,  just put one sentence at the end of the “a) - e)” answering all the questions with a single sentence</a:t>
            </a:r>
            <a:r>
              <a:rPr lang="en-US" sz="2400" dirty="0" smtClean="0">
                <a:latin typeface="+mj-lt"/>
              </a:rPr>
              <a:t>.</a:t>
            </a:r>
            <a:endParaRPr lang="en-US" sz="2400" dirty="0">
              <a:latin typeface="+mj-lt"/>
            </a:endParaRPr>
          </a:p>
          <a:p>
            <a:pPr marL="0" indent="0">
              <a:buNone/>
            </a:pPr>
            <a:endParaRPr lang="en-US" sz="2400" dirty="0">
              <a:latin typeface="+mj-lt"/>
            </a:endParaRPr>
          </a:p>
          <a:p>
            <a:pPr marL="0" indent="0">
              <a:buNone/>
            </a:pPr>
            <a:r>
              <a:rPr lang="en-US" sz="2400" dirty="0" smtClean="0">
                <a:latin typeface="+mj-lt"/>
              </a:rPr>
              <a:t> </a:t>
            </a:r>
            <a:r>
              <a:rPr lang="en-US" sz="2400" i="1" dirty="0" smtClean="0">
                <a:solidFill>
                  <a:schemeClr val="accent6">
                    <a:lumMod val="75000"/>
                  </a:schemeClr>
                </a:solidFill>
                <a:latin typeface="+mj-lt"/>
              </a:rPr>
              <a:t>Response:  Agree.  Revised as suggested. </a:t>
            </a: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29907673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855342"/>
            <a:ext cx="7772400" cy="902555"/>
          </a:xfrm>
        </p:spPr>
        <p:txBody>
          <a:bodyPr/>
          <a:lstStyle/>
          <a:p>
            <a:r>
              <a:rPr lang="en-US" sz="2400" dirty="0"/>
              <a:t>802.15 Responses to Comments on 15.13 PAR (aka 15.11)/CSD</a:t>
            </a:r>
            <a:br>
              <a:rPr lang="en-US" sz="2400" dirty="0"/>
            </a:br>
            <a:endParaRPr lang="en-US" sz="2400" dirty="0"/>
          </a:p>
        </p:txBody>
      </p:sp>
      <p:sp>
        <p:nvSpPr>
          <p:cNvPr id="3" name="Text Placeholder 2"/>
          <p:cNvSpPr>
            <a:spLocks noGrp="1"/>
          </p:cNvSpPr>
          <p:nvPr>
            <p:ph type="body" idx="1"/>
          </p:nvPr>
        </p:nvSpPr>
        <p:spPr>
          <a:xfrm>
            <a:off x="769938" y="2435372"/>
            <a:ext cx="7646443" cy="3818247"/>
          </a:xfrm>
        </p:spPr>
        <p:txBody>
          <a:bodyPr/>
          <a:lstStyle/>
          <a:p>
            <a:r>
              <a:rPr lang="en-US" dirty="0" smtClean="0"/>
              <a:t>Response Doc: 15-17/177r4:</a:t>
            </a:r>
          </a:p>
          <a:p>
            <a:r>
              <a:rPr lang="en-US" sz="1800" dirty="0"/>
              <a:t>https://</a:t>
            </a:r>
            <a:r>
              <a:rPr lang="en-US" sz="1800" dirty="0" smtClean="0"/>
              <a:t>mentor.ieee.org/802.15/dcn/17/15-17-0177-04-0000-reply-to-comments-against-new-par-csd-for-mg-owc.pptx</a:t>
            </a:r>
          </a:p>
          <a:p>
            <a:endParaRPr lang="en-US" sz="1800" dirty="0" smtClean="0"/>
          </a:p>
          <a:p>
            <a:r>
              <a:rPr lang="en-US" dirty="0" smtClean="0"/>
              <a:t>New PAR: 15-17/76r2:</a:t>
            </a:r>
          </a:p>
          <a:p>
            <a:r>
              <a:rPr lang="en-US" sz="1800" dirty="0"/>
              <a:t>https://</a:t>
            </a:r>
            <a:r>
              <a:rPr lang="en-US" sz="1800" dirty="0" smtClean="0"/>
              <a:t>mentor.ieee.org/802.15/dcn/17/15-17-0076-02-0000-multi-gigabit-owc-par.pdf</a:t>
            </a:r>
          </a:p>
          <a:p>
            <a:endParaRPr lang="en-US" sz="1800" dirty="0" smtClean="0"/>
          </a:p>
          <a:p>
            <a:r>
              <a:rPr lang="en-US" dirty="0"/>
              <a:t>New CSD: </a:t>
            </a:r>
            <a:r>
              <a:rPr lang="en-US" dirty="0" smtClean="0"/>
              <a:t>15-17/75r1:</a:t>
            </a:r>
          </a:p>
          <a:p>
            <a:r>
              <a:rPr lang="en-US" sz="1800" dirty="0" smtClean="0"/>
              <a:t>https</a:t>
            </a:r>
            <a:r>
              <a:rPr lang="en-US" sz="1800" dirty="0"/>
              <a:t>://</a:t>
            </a:r>
            <a:r>
              <a:rPr lang="en-US" sz="1800" dirty="0" smtClean="0"/>
              <a:t>mentor.ieee.org/802.15/dcn/17/15-17-0075-01-0000-multi-gigabit-owc-csd.docx</a:t>
            </a: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43</a:t>
            </a:fld>
            <a:endParaRPr lang="en-US" altLang="en-US">
              <a:solidFill>
                <a:srgbClr val="000000"/>
              </a:solidFill>
            </a:endParaRPr>
          </a:p>
        </p:txBody>
      </p:sp>
    </p:spTree>
    <p:extLst>
      <p:ext uri="{BB962C8B-B14F-4D97-AF65-F5344CB8AC3E}">
        <p14:creationId xmlns:p14="http://schemas.microsoft.com/office/powerpoint/2010/main" val="2802529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44</a:t>
            </a:fld>
            <a:endParaRPr lang="en-US" altLang="en-US"/>
          </a:p>
        </p:txBody>
      </p:sp>
      <p:sp>
        <p:nvSpPr>
          <p:cNvPr id="14" name="標題 1"/>
          <p:cNvSpPr txBox="1">
            <a:spLocks/>
          </p:cNvSpPr>
          <p:nvPr/>
        </p:nvSpPr>
        <p:spPr>
          <a:xfrm>
            <a:off x="685800" y="593725"/>
            <a:ext cx="7774632" cy="603027"/>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2400" dirty="0" smtClean="0"/>
              <a:t>802.11 Comments on 15.11 OWC PAR</a:t>
            </a:r>
            <a:endParaRPr kumimoji="1" lang="zh-TW" altLang="en-US" sz="2400" dirty="0"/>
          </a:p>
        </p:txBody>
      </p:sp>
      <p:sp>
        <p:nvSpPr>
          <p:cNvPr id="23" name="Text Box 62"/>
          <p:cNvSpPr txBox="1">
            <a:spLocks noChangeArrowheads="1"/>
          </p:cNvSpPr>
          <p:nvPr/>
        </p:nvSpPr>
        <p:spPr bwMode="auto">
          <a:xfrm>
            <a:off x="685800" y="1556792"/>
            <a:ext cx="8010141" cy="4115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Project Number: The Par Number of 802.15.11 is potentially confusing, Please change.  </a:t>
            </a:r>
            <a:endParaRPr lang="en-US" sz="2000" dirty="0" smtClean="0">
              <a:latin typeface="+mj-lt"/>
            </a:endParaRPr>
          </a:p>
          <a:p>
            <a:r>
              <a:rPr lang="en-US" sz="2000" dirty="0">
                <a:latin typeface="+mj-lt"/>
              </a:rPr>
              <a:t>	</a:t>
            </a:r>
            <a:r>
              <a:rPr lang="en-US" sz="2000" dirty="0" smtClean="0">
                <a:latin typeface="+mj-lt"/>
              </a:rPr>
              <a:t>Propose </a:t>
            </a:r>
            <a:r>
              <a:rPr lang="en-US" sz="2000" dirty="0">
                <a:latin typeface="+mj-lt"/>
              </a:rPr>
              <a:t>802.15.13.</a:t>
            </a:r>
          </a:p>
          <a:p>
            <a:r>
              <a:rPr lang="de-DE" sz="2000" b="1" dirty="0" smtClean="0">
                <a:solidFill>
                  <a:srgbClr val="FF0000"/>
                </a:solidFill>
                <a:latin typeface="+mj-lt"/>
              </a:rPr>
              <a:t>R: </a:t>
            </a:r>
            <a:r>
              <a:rPr lang="de-DE" sz="2000" dirty="0" smtClean="0">
                <a:solidFill>
                  <a:srgbClr val="FF0000"/>
                </a:solidFill>
                <a:latin typeface="+mj-lt"/>
              </a:rPr>
              <a:t>Agreed. Project name will be changed to 802.15.13</a:t>
            </a:r>
          </a:p>
          <a:p>
            <a:r>
              <a:rPr lang="de-DE" sz="2000" b="1" dirty="0" smtClean="0">
                <a:latin typeface="+mj-lt"/>
              </a:rPr>
              <a:t>	</a:t>
            </a:r>
            <a:endParaRPr lang="de-DE" sz="2000" b="1" dirty="0" smtClean="0">
              <a:latin typeface="+mj-lt"/>
            </a:endParaRPr>
          </a:p>
          <a:p>
            <a:endParaRPr lang="de-DE" sz="2000" b="1" dirty="0" smtClean="0">
              <a:latin typeface="+mj-lt"/>
            </a:endParaRPr>
          </a:p>
          <a:p>
            <a:r>
              <a:rPr lang="en-US" sz="2000" b="1" dirty="0" smtClean="0">
                <a:latin typeface="+mj-lt"/>
              </a:rPr>
              <a:t>C:</a:t>
            </a:r>
            <a:r>
              <a:rPr lang="en-US" sz="2000" dirty="0" smtClean="0">
                <a:latin typeface="+mj-lt"/>
              </a:rPr>
              <a:t>Title </a:t>
            </a:r>
            <a:r>
              <a:rPr lang="en-US" sz="2000" dirty="0">
                <a:latin typeface="+mj-lt"/>
              </a:rPr>
              <a:t>– why the “/s” at the end of Gigabit? Strictly speaking “Multi-Gigabit” is a size parameter rather than a speed rate.  The /s may have meant “per second” but consider replacing “/s” and spell out the per second.</a:t>
            </a:r>
          </a:p>
          <a:p>
            <a:pPr marL="287338" lvl="1" indent="-287338"/>
            <a:r>
              <a:rPr lang="en-US" sz="2000" dirty="0" smtClean="0">
                <a:latin typeface="+mj-lt"/>
              </a:rPr>
              <a:t>	</a:t>
            </a:r>
            <a:r>
              <a:rPr lang="en-US" sz="2000" b="1" dirty="0">
                <a:latin typeface="+mj-lt"/>
              </a:rPr>
              <a:t>Suggested title change to </a:t>
            </a:r>
            <a:r>
              <a:rPr lang="en-US" sz="2000" dirty="0">
                <a:latin typeface="+mj-lt"/>
              </a:rPr>
              <a:t>“Multi-Gigabit</a:t>
            </a:r>
            <a:r>
              <a:rPr lang="en-US" sz="2000" dirty="0">
                <a:solidFill>
                  <a:srgbClr val="FF0000"/>
                </a:solidFill>
                <a:latin typeface="+mj-lt"/>
              </a:rPr>
              <a:t> per second</a:t>
            </a:r>
            <a:r>
              <a:rPr lang="en-US" sz="2000" dirty="0">
                <a:latin typeface="+mj-lt"/>
              </a:rPr>
              <a:t> Optical Wireless Communication”</a:t>
            </a:r>
          </a:p>
          <a:p>
            <a:r>
              <a:rPr lang="de-DE" sz="2000" b="1" dirty="0" smtClean="0">
                <a:solidFill>
                  <a:srgbClr val="FF0000"/>
                </a:solidFill>
                <a:latin typeface="+mj-lt"/>
              </a:rPr>
              <a:t>R:</a:t>
            </a:r>
            <a:r>
              <a:rPr lang="de-DE" sz="2000" dirty="0" smtClean="0">
                <a:solidFill>
                  <a:srgbClr val="FF0000"/>
                </a:solidFill>
                <a:latin typeface="+mj-lt"/>
              </a:rPr>
              <a:t>  Title changed to reflect suggested resolution</a:t>
            </a:r>
          </a:p>
          <a:p>
            <a:r>
              <a:rPr lang="de-DE" sz="2000" dirty="0">
                <a:latin typeface="+mj-lt"/>
              </a:rPr>
              <a:t>	</a:t>
            </a:r>
            <a:endParaRPr lang="en-US" sz="2000" dirty="0">
              <a:latin typeface="+mj-lt"/>
            </a:endParaRPr>
          </a:p>
          <a:p>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556279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1"/>
          <p:cNvSpPr>
            <a:spLocks noGrp="1"/>
          </p:cNvSpPr>
          <p:nvPr>
            <p:ph type="dt" idx="10"/>
          </p:nvPr>
        </p:nvSpPr>
        <p:spPr/>
        <p:txBody>
          <a:bodyPr/>
          <a:lstStyle/>
          <a:p>
            <a:r>
              <a:rPr lang="en-US" altLang="en-US" dirty="0" smtClean="0"/>
              <a:t>March 2017</a:t>
            </a:r>
            <a:endParaRPr lang="en-US" altLang="en-US" dirty="0"/>
          </a:p>
        </p:txBody>
      </p:sp>
      <p:sp>
        <p:nvSpPr>
          <p:cNvPr id="26" name="Footer Placeholder 2"/>
          <p:cNvSpPr>
            <a:spLocks noGrp="1"/>
          </p:cNvSpPr>
          <p:nvPr>
            <p:ph type="ftr" idx="11"/>
          </p:nvPr>
        </p:nvSpPr>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4" name="Slide Number Placeholder 3"/>
          <p:cNvSpPr>
            <a:spLocks noGrp="1"/>
          </p:cNvSpPr>
          <p:nvPr>
            <p:ph type="sldNum" idx="12"/>
          </p:nvPr>
        </p:nvSpPr>
        <p:spPr/>
        <p:txBody>
          <a:bodyPr/>
          <a:lstStyle/>
          <a:p>
            <a:r>
              <a:rPr lang="en-US" altLang="en-US" smtClean="0"/>
              <a:t>Slide </a:t>
            </a:r>
            <a:fld id="{CC0B8CFF-0EE1-4445-817F-F04798712C94}" type="slidenum">
              <a:rPr lang="en-US" altLang="en-US" smtClean="0"/>
              <a:pPr/>
              <a:t>45</a:t>
            </a:fld>
            <a:endParaRPr lang="en-US" altLang="en-US"/>
          </a:p>
        </p:txBody>
      </p:sp>
      <p:sp>
        <p:nvSpPr>
          <p:cNvPr id="14" name="標題 1"/>
          <p:cNvSpPr txBox="1">
            <a:spLocks/>
          </p:cNvSpPr>
          <p:nvPr/>
        </p:nvSpPr>
        <p:spPr>
          <a:xfrm>
            <a:off x="685800" y="640804"/>
            <a:ext cx="8001000"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2400" dirty="0" smtClean="0"/>
              <a:t>802.11 Comments on 15.11 OWC PAR (2)</a:t>
            </a:r>
            <a:endParaRPr kumimoji="1" lang="zh-TW" altLang="en-US" sz="2400" dirty="0"/>
          </a:p>
        </p:txBody>
      </p:sp>
      <p:sp>
        <p:nvSpPr>
          <p:cNvPr id="23" name="Text Box 62"/>
          <p:cNvSpPr txBox="1">
            <a:spLocks noChangeArrowheads="1"/>
          </p:cNvSpPr>
          <p:nvPr/>
        </p:nvSpPr>
        <p:spPr bwMode="auto">
          <a:xfrm>
            <a:off x="310318" y="1556792"/>
            <a:ext cx="8391141" cy="4043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5.2 – Is the scope an overlap with the existing 802.15.7 standard?  </a:t>
            </a:r>
            <a:r>
              <a:rPr lang="en-US" sz="2000" dirty="0" smtClean="0">
                <a:latin typeface="+mj-lt"/>
              </a:rPr>
              <a:t>The </a:t>
            </a:r>
            <a:r>
              <a:rPr lang="en-US" sz="2000" dirty="0">
                <a:latin typeface="+mj-lt"/>
              </a:rPr>
              <a:t>use of the word Optical seems to confuse this standard with the previous standard</a:t>
            </a:r>
            <a:r>
              <a:rPr lang="en-US" sz="2000" dirty="0" smtClean="0">
                <a:latin typeface="+mj-lt"/>
              </a:rPr>
              <a:t>. 7.1 </a:t>
            </a:r>
            <a:r>
              <a:rPr lang="en-US" sz="2000" dirty="0">
                <a:latin typeface="+mj-lt"/>
              </a:rPr>
              <a:t>include description of differences to similar project 802.15.7</a:t>
            </a:r>
          </a:p>
          <a:p>
            <a:endParaRPr lang="de-DE" sz="2000" b="1" dirty="0" smtClean="0">
              <a:latin typeface="+mj-lt"/>
            </a:endParaRPr>
          </a:p>
          <a:p>
            <a:r>
              <a:rPr lang="de-DE" sz="2000" b="1" dirty="0" smtClean="0">
                <a:solidFill>
                  <a:srgbClr val="FF0000"/>
                </a:solidFill>
                <a:latin typeface="+mj-lt"/>
              </a:rPr>
              <a:t>R:</a:t>
            </a:r>
            <a:r>
              <a:rPr lang="de-DE" sz="2000" dirty="0">
                <a:solidFill>
                  <a:srgbClr val="FF0000"/>
                </a:solidFill>
                <a:latin typeface="+mj-lt"/>
              </a:rPr>
              <a:t>	</a:t>
            </a:r>
            <a:r>
              <a:rPr lang="de-DE" sz="2000" dirty="0" smtClean="0">
                <a:solidFill>
                  <a:srgbClr val="FF0000"/>
                </a:solidFill>
                <a:latin typeface="+mj-lt"/>
              </a:rPr>
              <a:t>The scopes are not overlapping. They just happen to be using the same band as many of our projects do.  This project moves beyond 15.7, including range, speed, and coordinated topologies. The use of the term Optical is no different than the use of the term RF. We certainly have multiple standards which use the term RF without confusion. It is what features/functions that are delivered by the MAC/PHY that are important.  7.1 is specifically standards or projects with a similar scope and not the right place to discuss differences. These differences are spelled out in the CSD.</a:t>
            </a:r>
          </a:p>
          <a:p>
            <a:r>
              <a:rPr lang="de-DE" sz="2000" dirty="0">
                <a:latin typeface="+mj-lt"/>
              </a:rPr>
              <a:t>	</a:t>
            </a:r>
            <a:endParaRPr lang="en-US" sz="2000" dirty="0">
              <a:latin typeface="+mj-lt"/>
            </a:endParaRPr>
          </a:p>
          <a:p>
            <a:endParaRPr lang="en-US" sz="2000" dirty="0">
              <a:latin typeface="+mj-lt"/>
            </a:endParaRPr>
          </a:p>
        </p:txBody>
      </p:sp>
    </p:spTree>
    <p:extLst>
      <p:ext uri="{BB962C8B-B14F-4D97-AF65-F5344CB8AC3E}">
        <p14:creationId xmlns:p14="http://schemas.microsoft.com/office/powerpoint/2010/main" val="31640676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46</a:t>
            </a:fld>
            <a:endParaRPr lang="en-US" altLang="en-US"/>
          </a:p>
        </p:txBody>
      </p:sp>
      <p:sp>
        <p:nvSpPr>
          <p:cNvPr id="14" name="標題 1"/>
          <p:cNvSpPr txBox="1">
            <a:spLocks/>
          </p:cNvSpPr>
          <p:nvPr/>
        </p:nvSpPr>
        <p:spPr>
          <a:xfrm>
            <a:off x="685800" y="640804"/>
            <a:ext cx="7774632" cy="555948"/>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2400" dirty="0" smtClean="0"/>
              <a:t>802.11Comments on 15.11 OWC CSD</a:t>
            </a:r>
            <a:endParaRPr kumimoji="1" lang="zh-TW" altLang="en-US" sz="2400" dirty="0"/>
          </a:p>
        </p:txBody>
      </p:sp>
      <p:sp>
        <p:nvSpPr>
          <p:cNvPr id="23" name="Text Box 62"/>
          <p:cNvSpPr txBox="1">
            <a:spLocks noChangeArrowheads="1"/>
          </p:cNvSpPr>
          <p:nvPr/>
        </p:nvSpPr>
        <p:spPr bwMode="auto">
          <a:xfrm>
            <a:off x="600459" y="1243831"/>
            <a:ext cx="8010141" cy="520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General CSD Comment: When citing standards, add “IEEE </a:t>
            </a:r>
            <a:r>
              <a:rPr lang="en-US" sz="2000" dirty="0" err="1">
                <a:latin typeface="+mj-lt"/>
              </a:rPr>
              <a:t>std</a:t>
            </a:r>
            <a:r>
              <a:rPr lang="en-US" sz="2000" dirty="0">
                <a:latin typeface="+mj-lt"/>
              </a:rPr>
              <a:t>” throughout CSD.</a:t>
            </a:r>
          </a:p>
          <a:p>
            <a:r>
              <a:rPr lang="de-DE" sz="2000" b="1" dirty="0" smtClean="0">
                <a:solidFill>
                  <a:srgbClr val="FF0000"/>
                </a:solidFill>
                <a:latin typeface="+mj-lt"/>
              </a:rPr>
              <a:t>R: </a:t>
            </a:r>
            <a:r>
              <a:rPr lang="de-DE" sz="2000" dirty="0" smtClean="0">
                <a:solidFill>
                  <a:srgbClr val="FF0000"/>
                </a:solidFill>
                <a:latin typeface="+mj-lt"/>
              </a:rPr>
              <a:t>Agreed</a:t>
            </a:r>
            <a:endParaRPr lang="de-DE" sz="2000" b="1" dirty="0" smtClean="0">
              <a:latin typeface="+mj-lt"/>
            </a:endParaRPr>
          </a:p>
          <a:p>
            <a:r>
              <a:rPr lang="en-US" sz="2000" b="1" dirty="0" smtClean="0">
                <a:latin typeface="+mj-lt"/>
              </a:rPr>
              <a:t>C: </a:t>
            </a:r>
            <a:r>
              <a:rPr lang="en-US" sz="2000" dirty="0">
                <a:latin typeface="+mj-lt"/>
              </a:rPr>
              <a:t>1.2.3 Distinct Identity,</a:t>
            </a:r>
          </a:p>
          <a:p>
            <a:pPr marL="914400" lvl="1" indent="-457200">
              <a:buFont typeface="+mj-lt"/>
              <a:buAutoNum type="arabicPeriod"/>
            </a:pPr>
            <a:r>
              <a:rPr lang="en-US" sz="2000" dirty="0">
                <a:latin typeface="+mj-lt"/>
              </a:rPr>
              <a:t>Consider </a:t>
            </a:r>
            <a:r>
              <a:rPr lang="en-US" sz="2000" dirty="0" smtClean="0">
                <a:latin typeface="+mj-lt"/>
              </a:rPr>
              <a:t>including some </a:t>
            </a:r>
            <a:r>
              <a:rPr lang="en-US" sz="2000" dirty="0">
                <a:latin typeface="+mj-lt"/>
              </a:rPr>
              <a:t>of this to the need statement of the PAR to show the need for the project</a:t>
            </a:r>
            <a:r>
              <a:rPr lang="en-US" sz="2000" dirty="0" smtClean="0">
                <a:latin typeface="+mj-lt"/>
              </a:rPr>
              <a:t>.  </a:t>
            </a:r>
            <a:endParaRPr lang="en-US" sz="2000" dirty="0" smtClean="0">
              <a:latin typeface="+mj-lt"/>
            </a:endParaRPr>
          </a:p>
          <a:p>
            <a:pPr marL="857250" lvl="2" indent="0"/>
            <a:r>
              <a:rPr lang="en-US" sz="2000" dirty="0" smtClean="0">
                <a:solidFill>
                  <a:srgbClr val="FF0000"/>
                </a:solidFill>
                <a:latin typeface="+mj-lt"/>
              </a:rPr>
              <a:t>R</a:t>
            </a:r>
            <a:r>
              <a:rPr lang="en-US" sz="2000" dirty="0" smtClean="0">
                <a:solidFill>
                  <a:srgbClr val="FF0000"/>
                </a:solidFill>
                <a:latin typeface="+mj-lt"/>
              </a:rPr>
              <a:t>: We appreciated the comment but have decided to leave this section basically as is with the exception of 3) below.</a:t>
            </a:r>
            <a:endParaRPr lang="en-US" sz="2000" dirty="0">
              <a:latin typeface="+mj-lt"/>
            </a:endParaRPr>
          </a:p>
          <a:p>
            <a:pPr marL="914400" lvl="1" indent="-457200">
              <a:buFont typeface="+mj-lt"/>
              <a:buAutoNum type="arabicPeriod"/>
            </a:pPr>
            <a:r>
              <a:rPr lang="en-US" sz="2000" dirty="0">
                <a:latin typeface="+mj-lt"/>
              </a:rPr>
              <a:t>Typo “</a:t>
            </a:r>
            <a:r>
              <a:rPr lang="en-US" sz="2000" dirty="0" err="1">
                <a:latin typeface="+mj-lt"/>
              </a:rPr>
              <a:t>mutli</a:t>
            </a:r>
            <a:r>
              <a:rPr lang="en-US" sz="2000" dirty="0">
                <a:latin typeface="+mj-lt"/>
              </a:rPr>
              <a:t>” should be “multi</a:t>
            </a:r>
            <a:r>
              <a:rPr lang="en-US" sz="2000" dirty="0" smtClean="0">
                <a:latin typeface="+mj-lt"/>
              </a:rPr>
              <a:t>” </a:t>
            </a:r>
            <a:endParaRPr lang="en-US" sz="2000" dirty="0" smtClean="0">
              <a:latin typeface="+mj-lt"/>
            </a:endParaRPr>
          </a:p>
          <a:p>
            <a:pPr marL="457200" lvl="1" indent="0"/>
            <a:r>
              <a:rPr lang="en-US" sz="2000" dirty="0">
                <a:solidFill>
                  <a:srgbClr val="FF0000"/>
                </a:solidFill>
                <a:latin typeface="+mj-lt"/>
              </a:rPr>
              <a:t>	</a:t>
            </a:r>
            <a:r>
              <a:rPr lang="en-US" sz="2000" dirty="0" smtClean="0">
                <a:solidFill>
                  <a:srgbClr val="FF0000"/>
                </a:solidFill>
                <a:latin typeface="+mj-lt"/>
              </a:rPr>
              <a:t>thank-you</a:t>
            </a:r>
            <a:endParaRPr lang="en-US" sz="2000" dirty="0">
              <a:latin typeface="+mj-lt"/>
            </a:endParaRPr>
          </a:p>
          <a:p>
            <a:pPr marL="457200" lvl="1" indent="0"/>
            <a:r>
              <a:rPr lang="en-US" sz="2000" dirty="0" smtClean="0">
                <a:latin typeface="+mj-lt"/>
              </a:rPr>
              <a:t>3. Starting </a:t>
            </a:r>
            <a:r>
              <a:rPr lang="en-US" sz="2000" dirty="0">
                <a:latin typeface="+mj-lt"/>
              </a:rPr>
              <a:t>the statement  with “With the exception” seems an odd way to start a statement of Distinct Identity.  Suggest deleting the phrase</a:t>
            </a:r>
            <a:r>
              <a:rPr lang="en-US" sz="2000" dirty="0" smtClean="0">
                <a:latin typeface="+mj-lt"/>
              </a:rPr>
              <a:t>. </a:t>
            </a:r>
            <a:endParaRPr lang="en-US" sz="2000" dirty="0" smtClean="0">
              <a:latin typeface="+mj-lt"/>
            </a:endParaRPr>
          </a:p>
          <a:p>
            <a:pPr marL="457200" lvl="1" indent="0"/>
            <a:r>
              <a:rPr lang="en-US" sz="2000" dirty="0">
                <a:solidFill>
                  <a:srgbClr val="FF0000"/>
                </a:solidFill>
                <a:latin typeface="+mj-lt"/>
              </a:rPr>
              <a:t>	</a:t>
            </a:r>
            <a:r>
              <a:rPr lang="en-US" sz="2000" dirty="0" smtClean="0">
                <a:solidFill>
                  <a:srgbClr val="FF0000"/>
                </a:solidFill>
                <a:latin typeface="+mj-lt"/>
              </a:rPr>
              <a:t>R</a:t>
            </a:r>
            <a:r>
              <a:rPr lang="en-US" sz="2000" dirty="0" smtClean="0">
                <a:solidFill>
                  <a:srgbClr val="FF0000"/>
                </a:solidFill>
                <a:latin typeface="+mj-lt"/>
              </a:rPr>
              <a:t>: agreed. </a:t>
            </a:r>
            <a:endParaRPr lang="en-US" sz="2000" dirty="0">
              <a:solidFill>
                <a:srgbClr val="FF0000"/>
              </a:solidFill>
              <a:latin typeface="+mj-lt"/>
            </a:endParaRPr>
          </a:p>
          <a:p>
            <a:pPr marL="457200" lvl="1" indent="0"/>
            <a:r>
              <a:rPr lang="en-US" sz="2000" dirty="0" smtClean="0">
                <a:latin typeface="+mj-lt"/>
              </a:rPr>
              <a:t>4. Add </a:t>
            </a:r>
            <a:r>
              <a:rPr lang="en-US" sz="2000" dirty="0">
                <a:latin typeface="+mj-lt"/>
              </a:rPr>
              <a:t>“IEEE </a:t>
            </a:r>
            <a:r>
              <a:rPr lang="en-US" sz="2000" dirty="0" err="1">
                <a:latin typeface="+mj-lt"/>
              </a:rPr>
              <a:t>std</a:t>
            </a:r>
            <a:r>
              <a:rPr lang="en-US" sz="2000" dirty="0">
                <a:latin typeface="+mj-lt"/>
              </a:rPr>
              <a:t>” before 802.15.7 when referring to the standard, and add 802 before 15.7 when meaning </a:t>
            </a:r>
            <a:r>
              <a:rPr lang="en-US" sz="2000" dirty="0" smtClean="0">
                <a:latin typeface="+mj-lt"/>
              </a:rPr>
              <a:t>802.15.7 </a:t>
            </a:r>
            <a:endParaRPr lang="en-US" sz="2000" dirty="0" smtClean="0">
              <a:latin typeface="+mj-lt"/>
            </a:endParaRPr>
          </a:p>
          <a:p>
            <a:pPr marL="457200" lvl="1" indent="0"/>
            <a:r>
              <a:rPr lang="en-US" sz="2000" dirty="0">
                <a:solidFill>
                  <a:srgbClr val="FF0000"/>
                </a:solidFill>
                <a:latin typeface="+mj-lt"/>
              </a:rPr>
              <a:t>	</a:t>
            </a:r>
            <a:r>
              <a:rPr lang="en-US" sz="2000" dirty="0" smtClean="0">
                <a:solidFill>
                  <a:srgbClr val="FF0000"/>
                </a:solidFill>
                <a:latin typeface="+mj-lt"/>
              </a:rPr>
              <a:t>R</a:t>
            </a:r>
            <a:r>
              <a:rPr lang="en-US" sz="2000" dirty="0" smtClean="0">
                <a:solidFill>
                  <a:srgbClr val="FF0000"/>
                </a:solidFill>
                <a:latin typeface="+mj-lt"/>
              </a:rPr>
              <a:t>: agreed</a:t>
            </a:r>
            <a:endParaRPr lang="en-US" sz="2000" dirty="0">
              <a:solidFill>
                <a:srgbClr val="FF0000"/>
              </a:solidFill>
              <a:latin typeface="+mj-lt"/>
            </a:endParaRPr>
          </a:p>
          <a:p>
            <a:endParaRPr lang="en-US" sz="20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8793154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Final Report to 802.11</a:t>
            </a:r>
            <a:endParaRPr lang="en-US" dirty="0"/>
          </a:p>
        </p:txBody>
      </p:sp>
      <p:sp>
        <p:nvSpPr>
          <p:cNvPr id="8" name="Text Placeholder 7"/>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March 2017</a:t>
            </a:r>
            <a:endParaRPr lang="en-GB"/>
          </a:p>
        </p:txBody>
      </p:sp>
      <p:sp>
        <p:nvSpPr>
          <p:cNvPr id="5" name="Footer Placeholder 4"/>
          <p:cNvSpPr>
            <a:spLocks noGrp="1"/>
          </p:cNvSpPr>
          <p:nvPr>
            <p:ph type="ftr" idx="11"/>
          </p:nvPr>
        </p:nvSpPr>
        <p:spPr/>
        <p:txBody>
          <a:bodyPr/>
          <a:lstStyle/>
          <a:p>
            <a:r>
              <a:rPr lang="en-GB" smtClean="0"/>
              <a:t>Jon Rosdahl, (Qualcomm)</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47</a:t>
            </a:fld>
            <a:endParaRPr lang="en-GB"/>
          </a:p>
        </p:txBody>
      </p:sp>
    </p:spTree>
    <p:extLst>
      <p:ext uri="{BB962C8B-B14F-4D97-AF65-F5344CB8AC3E}">
        <p14:creationId xmlns:p14="http://schemas.microsoft.com/office/powerpoint/2010/main" val="38833705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510952"/>
          </a:xfrm>
        </p:spPr>
        <p:txBody>
          <a:bodyPr/>
          <a:lstStyle/>
          <a:p>
            <a:r>
              <a:rPr lang="en-US" sz="2400" dirty="0" smtClean="0"/>
              <a:t>Report to 802.11 WG</a:t>
            </a:r>
            <a:endParaRPr lang="en-US" sz="2400" dirty="0"/>
          </a:p>
        </p:txBody>
      </p:sp>
      <p:sp>
        <p:nvSpPr>
          <p:cNvPr id="8" name="Content Placeholder 7"/>
          <p:cNvSpPr>
            <a:spLocks noGrp="1"/>
          </p:cNvSpPr>
          <p:nvPr>
            <p:ph idx="1"/>
          </p:nvPr>
        </p:nvSpPr>
        <p:spPr>
          <a:xfrm>
            <a:off x="685800" y="1700808"/>
            <a:ext cx="7770813" cy="4393606"/>
          </a:xfrm>
        </p:spPr>
        <p:txBody>
          <a:bodyPr/>
          <a:lstStyle/>
          <a:p>
            <a:r>
              <a:rPr lang="en-US" sz="2000" dirty="0" smtClean="0"/>
              <a:t>The PAR Review SC reviewed 4 of the 5 PARs under consideration this week, and processed the feedback on 802.11 Revision.</a:t>
            </a:r>
          </a:p>
          <a:p>
            <a:r>
              <a:rPr lang="en-US" sz="2000" dirty="0" smtClean="0"/>
              <a:t>The Response to the Feedback from 802.11 PAR Review SC was generally positive with only two comments rejected.</a:t>
            </a:r>
          </a:p>
          <a:p>
            <a:endParaRPr lang="en-US" sz="2000" dirty="0" smtClean="0"/>
          </a:p>
          <a:p>
            <a:r>
              <a:rPr lang="en-US" sz="2000" dirty="0" smtClean="0"/>
              <a:t>Last minute suggestion from Bob Grow on 802.11 Revision PAR to add explanation to 6.1.b.  The PAR Review SC suggested that the text to add be as follows:</a:t>
            </a:r>
          </a:p>
          <a:p>
            <a:r>
              <a:rPr lang="en-US" sz="2000" dirty="0">
                <a:solidFill>
                  <a:srgbClr val="FF0000"/>
                </a:solidFill>
              </a:rPr>
              <a:t>"The RAC </a:t>
            </a:r>
            <a:r>
              <a:rPr lang="en-US" sz="2000" dirty="0" smtClean="0">
                <a:solidFill>
                  <a:srgbClr val="FF0000"/>
                </a:solidFill>
              </a:rPr>
              <a:t>may </a:t>
            </a:r>
            <a:r>
              <a:rPr lang="en-US" sz="2000" dirty="0">
                <a:solidFill>
                  <a:srgbClr val="FF0000"/>
                </a:solidFill>
              </a:rPr>
              <a:t>want to review for correct and consistent usage of registry </a:t>
            </a:r>
            <a:r>
              <a:rPr lang="en-US" sz="2000" dirty="0" smtClean="0">
                <a:solidFill>
                  <a:srgbClr val="FF0000"/>
                </a:solidFill>
              </a:rPr>
              <a:t>terms”</a:t>
            </a:r>
          </a:p>
          <a:p>
            <a:endParaRPr lang="en-US" sz="2000" dirty="0">
              <a:solidFill>
                <a:srgbClr val="FF0000"/>
              </a:solidFill>
            </a:endParaRPr>
          </a:p>
          <a:p>
            <a:r>
              <a:rPr lang="en-US" sz="2000" dirty="0" smtClean="0">
                <a:solidFill>
                  <a:schemeClr val="tx1"/>
                </a:solidFill>
              </a:rPr>
              <a:t>Thanks to those that contributed to the review process.</a:t>
            </a:r>
            <a:endParaRPr lang="en-US" sz="2000" dirty="0">
              <a:solidFill>
                <a:schemeClr val="tx1"/>
              </a:solidFill>
            </a:endParaRPr>
          </a:p>
        </p:txBody>
      </p:sp>
      <p:sp>
        <p:nvSpPr>
          <p:cNvPr id="4" name="Date Placeholder 3"/>
          <p:cNvSpPr>
            <a:spLocks noGrp="1"/>
          </p:cNvSpPr>
          <p:nvPr>
            <p:ph type="dt" idx="10"/>
          </p:nvPr>
        </p:nvSpPr>
        <p:spPr/>
        <p:txBody>
          <a:bodyPr/>
          <a:lstStyle/>
          <a:p>
            <a:pPr>
              <a:defRPr/>
            </a:pPr>
            <a:r>
              <a:rPr lang="en-US" smtClean="0">
                <a:solidFill>
                  <a:srgbClr val="000000"/>
                </a:solidFill>
              </a:rPr>
              <a:t>March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smtClean="0">
                <a:solidFill>
                  <a:srgbClr val="000000"/>
                </a:solidFill>
              </a:rPr>
              <a:t>Jon Rosdahl, (Qualcomm)</a:t>
            </a:r>
            <a:endParaRPr lang="en-US">
              <a:solidFill>
                <a:srgbClr val="000000"/>
              </a:solidFill>
            </a:endParaRPr>
          </a:p>
        </p:txBody>
      </p:sp>
      <p:sp>
        <p:nvSpPr>
          <p:cNvPr id="6" name="Slide Number Placeholder 5"/>
          <p:cNvSpPr>
            <a:spLocks noGrp="1"/>
          </p:cNvSpPr>
          <p:nvPr>
            <p:ph type="sldNum" idx="12"/>
          </p:nvPr>
        </p:nvSpPr>
        <p:spPr/>
        <p:txBody>
          <a:bodyPr/>
          <a:lstStyle/>
          <a:p>
            <a:pPr>
              <a:defRPr/>
            </a:pPr>
            <a:r>
              <a:rPr lang="en-US" altLang="en-US" smtClean="0">
                <a:solidFill>
                  <a:srgbClr val="000000"/>
                </a:solidFill>
              </a:rPr>
              <a:t>Slide </a:t>
            </a:r>
            <a:fld id="{3A4934C6-33C0-44EA-8053-B7FE352B788A}" type="slidenum">
              <a:rPr lang="en-US" altLang="en-US" smtClean="0">
                <a:solidFill>
                  <a:srgbClr val="000000"/>
                </a:solidFill>
              </a:rPr>
              <a:pPr>
                <a:defRPr/>
              </a:pPr>
              <a:t>48</a:t>
            </a:fld>
            <a:endParaRPr lang="en-US" altLang="en-US">
              <a:solidFill>
                <a:srgbClr val="000000"/>
              </a:solidFill>
            </a:endParaRPr>
          </a:p>
        </p:txBody>
      </p:sp>
    </p:spTree>
    <p:extLst>
      <p:ext uri="{BB962C8B-B14F-4D97-AF65-F5344CB8AC3E}">
        <p14:creationId xmlns:p14="http://schemas.microsoft.com/office/powerpoint/2010/main" val="2795025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Report</a:t>
            </a:r>
            <a:endParaRPr lang="en-US" dirty="0"/>
          </a:p>
        </p:txBody>
      </p:sp>
      <p:sp>
        <p:nvSpPr>
          <p:cNvPr id="3" name="Content Placeholder 2"/>
          <p:cNvSpPr>
            <a:spLocks noGrp="1"/>
          </p:cNvSpPr>
          <p:nvPr>
            <p:ph idx="1"/>
          </p:nvPr>
        </p:nvSpPr>
        <p:spPr/>
        <p:txBody>
          <a:bodyPr/>
          <a:lstStyle/>
          <a:p>
            <a:r>
              <a:rPr lang="en-US" sz="2800" dirty="0" smtClean="0"/>
              <a:t>Move to accept </a:t>
            </a:r>
            <a:r>
              <a:rPr lang="en-US" sz="2800" dirty="0" smtClean="0"/>
              <a:t>11-17/0253r3 </a:t>
            </a:r>
            <a:r>
              <a:rPr lang="en-US" sz="2800" dirty="0" smtClean="0"/>
              <a:t>as the report from PAR Review SC for the March 2017 plenary.</a:t>
            </a:r>
          </a:p>
          <a:p>
            <a:endParaRPr lang="en-US" sz="2800" dirty="0" smtClean="0"/>
          </a:p>
          <a:p>
            <a:r>
              <a:rPr lang="en-US" dirty="0" smtClean="0"/>
              <a:t>Moved</a:t>
            </a:r>
            <a:r>
              <a:rPr lang="en-US" dirty="0" smtClean="0"/>
              <a:t>: Donald Eastlake</a:t>
            </a:r>
            <a:endParaRPr lang="en-US" dirty="0" smtClean="0"/>
          </a:p>
          <a:p>
            <a:r>
              <a:rPr lang="en-US" dirty="0" smtClean="0"/>
              <a:t>2</a:t>
            </a:r>
            <a:r>
              <a:rPr lang="en-US" baseline="30000" dirty="0" smtClean="0"/>
              <a:t>nd</a:t>
            </a:r>
            <a:r>
              <a:rPr lang="en-US" dirty="0" smtClean="0"/>
              <a:t>: </a:t>
            </a:r>
            <a:r>
              <a:rPr lang="en-US" dirty="0" smtClean="0"/>
              <a:t>Mike </a:t>
            </a:r>
            <a:r>
              <a:rPr lang="en-US" dirty="0" err="1" smtClean="0"/>
              <a:t>Montemurro</a:t>
            </a:r>
            <a:endParaRPr lang="en-US" dirty="0" smtClean="0"/>
          </a:p>
          <a:p>
            <a:r>
              <a:rPr lang="en-US" dirty="0" smtClean="0"/>
              <a:t>Results</a:t>
            </a:r>
            <a:r>
              <a:rPr lang="en-US" dirty="0" smtClean="0"/>
              <a:t>: 6-0-0</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439574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Par </a:t>
            </a:r>
            <a:r>
              <a:rPr lang="en-US" cap="none" dirty="0" smtClean="0"/>
              <a:t>Review Comments</a:t>
            </a:r>
            <a:endParaRPr lang="en-US" dirty="0"/>
          </a:p>
        </p:txBody>
      </p:sp>
      <p:sp>
        <p:nvSpPr>
          <p:cNvPr id="8" name="Text Placeholder 7"/>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611560" y="1751013"/>
            <a:ext cx="7770813" cy="4056807"/>
          </a:xfrm>
          <a:ln/>
        </p:spPr>
        <p:txBody>
          <a:bodyPr/>
          <a:lstStyle/>
          <a:p>
            <a:r>
              <a:rPr lang="en-US" dirty="0" smtClean="0"/>
              <a:t>IEEE 802 PARs Under consideration Webpage:</a:t>
            </a:r>
          </a:p>
          <a:p>
            <a:pPr lvl="1"/>
            <a:r>
              <a:rPr lang="en-US" dirty="0" smtClean="0"/>
              <a:t>	</a:t>
            </a:r>
            <a:r>
              <a:rPr lang="en-US" dirty="0" smtClean="0">
                <a:solidFill>
                  <a:schemeClr val="accent6"/>
                </a:solidFill>
              </a:rPr>
              <a:t>http</a:t>
            </a:r>
            <a:r>
              <a:rPr lang="en-US" dirty="0">
                <a:solidFill>
                  <a:schemeClr val="accent6"/>
                </a:solidFill>
              </a:rPr>
              <a:t>://</a:t>
            </a:r>
            <a:r>
              <a:rPr lang="en-US" dirty="0" smtClean="0">
                <a:solidFill>
                  <a:schemeClr val="accent6"/>
                </a:solidFill>
              </a:rPr>
              <a:t>grouper.ieee.org/groups/802/PARs.shtml</a:t>
            </a:r>
            <a:endParaRPr lang="en-US" dirty="0">
              <a:solidFill>
                <a:schemeClr val="accent6"/>
              </a:solidFill>
            </a:endParaRPr>
          </a:p>
          <a:p>
            <a:endParaRPr lang="en-US" dirty="0" smtClean="0"/>
          </a:p>
          <a:p>
            <a:r>
              <a:rPr lang="en-US" dirty="0" smtClean="0"/>
              <a:t>Minutes: </a:t>
            </a:r>
          </a:p>
          <a:p>
            <a:r>
              <a:rPr lang="en-US" dirty="0"/>
              <a:t>	</a:t>
            </a:r>
            <a:r>
              <a:rPr lang="en-US" sz="2000" dirty="0" smtClean="0"/>
              <a:t>Previous Plenary: 11-16/1486r0:</a:t>
            </a:r>
          </a:p>
          <a:p>
            <a:pPr lvl="2"/>
            <a:r>
              <a:rPr lang="en-US" dirty="0"/>
              <a:t>&lt;</a:t>
            </a:r>
            <a:r>
              <a:rPr lang="en-US" dirty="0">
                <a:solidFill>
                  <a:schemeClr val="accent6"/>
                </a:solidFill>
              </a:rPr>
              <a:t>https://mentor.ieee.org/802.11/dcn/16/11-16-1486-00-0PAR-minutes-november-2016-session.docx</a:t>
            </a:r>
            <a:r>
              <a:rPr lang="en-US" dirty="0"/>
              <a:t>&gt;</a:t>
            </a:r>
            <a:endParaRPr lang="en-US" dirty="0" smtClean="0"/>
          </a:p>
          <a:p>
            <a:r>
              <a:rPr lang="en-US" sz="2000" dirty="0"/>
              <a:t>	March Minutes: </a:t>
            </a:r>
            <a:r>
              <a:rPr lang="en-US" sz="2000" dirty="0" smtClean="0"/>
              <a:t>11-17/461:</a:t>
            </a:r>
          </a:p>
          <a:p>
            <a:pPr lvl="2"/>
            <a:r>
              <a:rPr lang="en-US" dirty="0"/>
              <a:t>&lt;</a:t>
            </a:r>
            <a:r>
              <a:rPr lang="en-US" dirty="0">
                <a:solidFill>
                  <a:schemeClr val="accent6"/>
                </a:solidFill>
              </a:rPr>
              <a:t>https://</a:t>
            </a:r>
            <a:r>
              <a:rPr lang="en-US" dirty="0">
                <a:solidFill>
                  <a:schemeClr val="accent6"/>
                </a:solidFill>
              </a:rPr>
              <a:t>mentor.ieee.org/802.11/dcn/17/11-17-0461-00-0PAR-minutes-march-2017-session.docx</a:t>
            </a:r>
            <a:r>
              <a:rPr lang="en-US" dirty="0"/>
              <a:t>&gt;</a:t>
            </a:r>
            <a:endParaRPr lang="en-US" dirty="0"/>
          </a:p>
        </p:txBody>
      </p:sp>
      <p:sp>
        <p:nvSpPr>
          <p:cNvPr id="4" name="Date Placeholder 3"/>
          <p:cNvSpPr>
            <a:spLocks noGrp="1"/>
          </p:cNvSpPr>
          <p:nvPr>
            <p:ph type="dt" idx="10"/>
          </p:nvPr>
        </p:nvSpPr>
        <p:spPr>
          <a:xfrm>
            <a:off x="714348" y="357166"/>
            <a:ext cx="2374889" cy="273050"/>
          </a:xfrm>
        </p:spPr>
        <p:txBody>
          <a:bodyPr/>
          <a:lstStyle/>
          <a:p>
            <a:r>
              <a:rPr lang="en-US" smtClean="0"/>
              <a:t>March 2017</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hlinkClick r:id="rId3"/>
              </a:rPr>
              <a:t>http://ieee802.org/1/files/public/docs2016/cs-PAR-CSD-comments-and-resolution-1116-v02.pdf</a:t>
            </a:r>
            <a:r>
              <a:rPr kumimoji="0" lang="en-US" altLang="en-US" sz="1800" b="0" i="0" u="none" strike="noStrike" cap="none" normalizeH="0" baseline="0" smtClean="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802.3ch</a:t>
            </a:r>
            <a:r>
              <a:rPr lang="en-US" sz="2400" dirty="0" smtClean="0"/>
              <a:t> - Amendment: greater than 1 Gb/s Automotive Ethernet, </a:t>
            </a:r>
            <a:r>
              <a:rPr lang="en-US" sz="2400" dirty="0" smtClean="0">
                <a:hlinkClick r:id="rId2"/>
              </a:rPr>
              <a:t>PAR</a:t>
            </a:r>
            <a:r>
              <a:rPr lang="en-US" sz="2400" dirty="0" smtClean="0"/>
              <a:t> and </a:t>
            </a:r>
            <a:r>
              <a:rPr lang="en-US" sz="2400" dirty="0" smtClean="0">
                <a:hlinkClick r:id="rId3"/>
              </a:rPr>
              <a:t>CSD</a:t>
            </a:r>
            <a:endParaRPr lang="en-US" sz="3600" dirty="0"/>
          </a:p>
        </p:txBody>
      </p:sp>
      <p:sp>
        <p:nvSpPr>
          <p:cNvPr id="3" name="Content Placeholder 2"/>
          <p:cNvSpPr>
            <a:spLocks noGrp="1"/>
          </p:cNvSpPr>
          <p:nvPr>
            <p:ph idx="1"/>
          </p:nvPr>
        </p:nvSpPr>
        <p:spPr>
          <a:xfrm>
            <a:off x="685800" y="1830388"/>
            <a:ext cx="7770813" cy="4264025"/>
          </a:xfrm>
        </p:spPr>
        <p:txBody>
          <a:bodyPr/>
          <a:lstStyle/>
          <a:p>
            <a:pPr lvl="0"/>
            <a:r>
              <a:rPr lang="en-US" sz="2000" dirty="0" smtClean="0"/>
              <a:t>2.1 Title – Change “Automotive” to Vehicular” or to be consistent, change all the “vehicular” to “automotive” in the PAR.</a:t>
            </a:r>
          </a:p>
          <a:p>
            <a:pPr lvl="0"/>
            <a:r>
              <a:rPr lang="en-US" sz="2000" dirty="0" smtClean="0"/>
              <a:t>5.5 Typo “G/bps” should be “Gb/s”</a:t>
            </a:r>
          </a:p>
          <a:p>
            <a:pPr lvl="0"/>
            <a:r>
              <a:rPr lang="en-US" sz="2000" dirty="0" smtClean="0"/>
              <a:t>5.5 suggest changing “legacy network” to “legacy vehicular network”</a:t>
            </a:r>
          </a:p>
          <a:p>
            <a:pPr lvl="0"/>
            <a:endParaRPr lang="en-US" sz="2000" dirty="0"/>
          </a:p>
          <a:p>
            <a:pPr lvl="0"/>
            <a:r>
              <a:rPr lang="en-US" sz="2000" dirty="0" smtClean="0"/>
              <a:t>1.2.3 Broad Market Potential – first dashed item was initially confusing to naïve readers, may consider adding ““” or “,”</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61223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400" b="1" dirty="0" smtClean="0"/>
              <a:t>802.11</a:t>
            </a:r>
            <a:r>
              <a:rPr lang="en-US" sz="2400" dirty="0" smtClean="0"/>
              <a:t> - Standard Revision: </a:t>
            </a:r>
            <a:r>
              <a:rPr lang="en-US" sz="2400" dirty="0" smtClean="0">
                <a:hlinkClick r:id="rId2"/>
              </a:rPr>
              <a:t>PAR</a:t>
            </a:r>
            <a:endParaRPr lang="en-US" sz="3600" dirty="0"/>
          </a:p>
        </p:txBody>
      </p:sp>
      <p:sp>
        <p:nvSpPr>
          <p:cNvPr id="3" name="Content Placeholder 2"/>
          <p:cNvSpPr>
            <a:spLocks noGrp="1"/>
          </p:cNvSpPr>
          <p:nvPr>
            <p:ph idx="1"/>
          </p:nvPr>
        </p:nvSpPr>
        <p:spPr/>
        <p:txBody>
          <a:bodyPr/>
          <a:lstStyle/>
          <a:p>
            <a:pPr lvl="0"/>
            <a:r>
              <a:rPr lang="en-US" sz="2200" dirty="0" smtClean="0"/>
              <a:t>Did not review.</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316437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000" b="1" dirty="0" smtClean="0"/>
              <a:t>802.15.3f</a:t>
            </a:r>
            <a:r>
              <a:rPr lang="en-US" sz="2000" dirty="0" smtClean="0"/>
              <a:t> - Amendment extending the millimeter wave Physical Layer (PHY) to use the 64 to 71 GHz spectrum, </a:t>
            </a:r>
            <a:r>
              <a:rPr lang="en-US" sz="2000" dirty="0" smtClean="0">
                <a:hlinkClick r:id="rId2"/>
              </a:rPr>
              <a:t>PAR</a:t>
            </a:r>
            <a:r>
              <a:rPr lang="en-US" sz="2000" dirty="0" smtClean="0"/>
              <a:t> and </a:t>
            </a:r>
            <a:r>
              <a:rPr lang="en-US" sz="2000" dirty="0" smtClean="0">
                <a:hlinkClick r:id="rId3"/>
              </a:rPr>
              <a:t>CSD</a:t>
            </a:r>
            <a:endParaRPr lang="en-US" dirty="0"/>
          </a:p>
        </p:txBody>
      </p:sp>
      <p:sp>
        <p:nvSpPr>
          <p:cNvPr id="3" name="Content Placeholder 2"/>
          <p:cNvSpPr>
            <a:spLocks noGrp="1"/>
          </p:cNvSpPr>
          <p:nvPr>
            <p:ph idx="1"/>
          </p:nvPr>
        </p:nvSpPr>
        <p:spPr>
          <a:xfrm>
            <a:off x="395536" y="2132856"/>
            <a:ext cx="8280919" cy="3896072"/>
          </a:xfrm>
        </p:spPr>
        <p:txBody>
          <a:bodyPr/>
          <a:lstStyle/>
          <a:p>
            <a:pPr lvl="0"/>
            <a:r>
              <a:rPr lang="en-US" sz="2000" dirty="0" smtClean="0"/>
              <a:t>4.3: </a:t>
            </a:r>
            <a:r>
              <a:rPr lang="en-US" sz="2000" b="0" dirty="0" smtClean="0"/>
              <a:t>Typically the minimum for the time between 4.2 and 4.3 is 6 months (see instruction notes).  Is there justification for the shorter time? If not suggest 6 months minimum.</a:t>
            </a:r>
          </a:p>
          <a:p>
            <a:pPr lvl="0"/>
            <a:r>
              <a:rPr lang="en-US" sz="2000" dirty="0" smtClean="0"/>
              <a:t>5.2b/5.5: </a:t>
            </a:r>
            <a:r>
              <a:rPr lang="en-US" sz="2000" b="0" dirty="0" smtClean="0"/>
              <a:t>Is the Channelization plan consistent with existing plan (ITU adopted M.2003-1)?</a:t>
            </a:r>
          </a:p>
          <a:p>
            <a:pPr lvl="1"/>
            <a:r>
              <a:rPr lang="en-US" dirty="0" smtClean="0"/>
              <a:t>Concern that deviation from the agreed channel plan will cause bifurcation in the industry.</a:t>
            </a:r>
          </a:p>
          <a:p>
            <a:pPr lvl="0"/>
            <a:endParaRPr lang="en-US" sz="2000" b="0" dirty="0" smtClean="0"/>
          </a:p>
          <a:p>
            <a:pPr lvl="0"/>
            <a:r>
              <a:rPr lang="en-US" sz="2000" dirty="0" smtClean="0"/>
              <a:t>5.5</a:t>
            </a:r>
            <a:r>
              <a:rPr lang="en-US" sz="2000" b="0" dirty="0" smtClean="0"/>
              <a:t> Need for the project should indicate the benefit of what the amendment will accomplish.  What is the market need for extension of the band?</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877393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56538" cy="510951"/>
          </a:xfrm>
        </p:spPr>
        <p:txBody>
          <a:bodyPr/>
          <a:lstStyle/>
          <a:p>
            <a:r>
              <a:rPr lang="en-US" sz="2400" dirty="0" smtClean="0"/>
              <a:t>802.15.3f PAR</a:t>
            </a:r>
            <a:endParaRPr lang="en-US" sz="2400" dirty="0"/>
          </a:p>
        </p:txBody>
      </p:sp>
      <p:sp>
        <p:nvSpPr>
          <p:cNvPr id="3" name="Content Placeholder 2"/>
          <p:cNvSpPr>
            <a:spLocks noGrp="1"/>
          </p:cNvSpPr>
          <p:nvPr>
            <p:ph idx="1"/>
          </p:nvPr>
        </p:nvSpPr>
        <p:spPr>
          <a:xfrm>
            <a:off x="685800" y="1340769"/>
            <a:ext cx="7856538" cy="5134643"/>
          </a:xfrm>
        </p:spPr>
        <p:txBody>
          <a:bodyPr/>
          <a:lstStyle/>
          <a:p>
            <a:r>
              <a:rPr lang="en-US" sz="2000" dirty="0"/>
              <a:t>5.2b: </a:t>
            </a:r>
            <a:r>
              <a:rPr lang="en-US" sz="2000" b="0" dirty="0"/>
              <a:t>Beside channelization, other parameters should be considered, </a:t>
            </a:r>
            <a:r>
              <a:rPr lang="en-US" sz="2000" b="0" dirty="0" err="1"/>
              <a:t>i.e</a:t>
            </a:r>
            <a:r>
              <a:rPr lang="en-US" sz="2000" b="0" dirty="0"/>
              <a:t> power (EIRP), </a:t>
            </a:r>
            <a:r>
              <a:rPr lang="en-US" sz="2000" b="0" dirty="0" smtClean="0"/>
              <a:t>beam-width</a:t>
            </a:r>
            <a:r>
              <a:rPr lang="en-US" sz="2000" b="0" dirty="0"/>
              <a:t>.  Please include the constraints for parameters for these other parameters.</a:t>
            </a:r>
          </a:p>
          <a:p>
            <a:pPr lvl="1"/>
            <a:r>
              <a:rPr lang="en-US" b="0" dirty="0" smtClean="0"/>
              <a:t>A Suggested change:</a:t>
            </a:r>
          </a:p>
          <a:p>
            <a:pPr lvl="1"/>
            <a:r>
              <a:rPr lang="en-US" dirty="0" smtClean="0"/>
              <a:t>“This amendment extends </a:t>
            </a:r>
            <a:r>
              <a:rPr lang="en-US" dirty="0"/>
              <a:t>the RF channelization of the millimeter wave PHY to allow for use of the spectrum from 64 to 71 </a:t>
            </a:r>
            <a:r>
              <a:rPr lang="en-US" dirty="0" smtClean="0"/>
              <a:t>GHz, including power and antenna constraints.”</a:t>
            </a:r>
          </a:p>
          <a:p>
            <a:pPr lvl="1"/>
            <a:endParaRPr lang="en-US" dirty="0" smtClean="0"/>
          </a:p>
          <a:p>
            <a:r>
              <a:rPr lang="en-US" sz="2000" dirty="0" smtClean="0"/>
              <a:t>7.1 Similar Scope </a:t>
            </a:r>
            <a:r>
              <a:rPr lang="en-US" sz="2000" b="0" dirty="0" smtClean="0"/>
              <a:t>– please add 802.11 </a:t>
            </a:r>
            <a:r>
              <a:rPr lang="en-US" sz="2000" b="0" dirty="0" err="1" smtClean="0"/>
              <a:t>TGay</a:t>
            </a:r>
            <a:endParaRPr lang="en-US" sz="2000" b="0" dirty="0" smtClean="0"/>
          </a:p>
          <a:p>
            <a:endParaRPr lang="en-US" sz="2000" b="0" dirty="0" smtClean="0"/>
          </a:p>
          <a:p>
            <a:r>
              <a:rPr lang="en-US" sz="2000" dirty="0" smtClean="0"/>
              <a:t>A General Comment: </a:t>
            </a:r>
            <a:r>
              <a:rPr lang="en-US" sz="2000" b="0" dirty="0" smtClean="0"/>
              <a:t>The current channelization has the last channel at 65Ghz in the 802.15.3 standard, are you changing the 57-64 GHz channels? If not, would changing this to state “65Ghz to 71Ghz”?</a:t>
            </a:r>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5068660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17707</TotalTime>
  <Words>3544</Words>
  <Application>Microsoft Office PowerPoint</Application>
  <PresentationFormat>On-screen Show (4:3)</PresentationFormat>
  <Paragraphs>477</Paragraphs>
  <Slides>50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 Unicode MS</vt:lpstr>
      <vt:lpstr>MS Gothic</vt:lpstr>
      <vt:lpstr>ＭＳ Ｐゴシック</vt:lpstr>
      <vt:lpstr>Arial</vt:lpstr>
      <vt:lpstr>Times New Roman</vt:lpstr>
      <vt:lpstr>802-11 Theme</vt:lpstr>
      <vt:lpstr>Document</vt:lpstr>
      <vt:lpstr>PAR Review - Meeting Agenda and Comment slides - Vancouver 2017</vt:lpstr>
      <vt:lpstr>Abstract-Snapshot</vt:lpstr>
      <vt:lpstr>PAR Review SC –  March 2017 Chair: Jon Rosdahl</vt:lpstr>
      <vt:lpstr>Motion to Approve Previous Minutes</vt:lpstr>
      <vt:lpstr>Par Review Comments</vt:lpstr>
      <vt:lpstr>802.3ch - Amendment: greater than 1 Gb/s Automotive Ethernet, PAR and CSD</vt:lpstr>
      <vt:lpstr>802.11 - Standard Revision: PAR</vt:lpstr>
      <vt:lpstr>802.15.3f - Amendment extending the millimeter wave Physical Layer (PHY) to use the 64 to 71 GHz spectrum, PAR and CSD</vt:lpstr>
      <vt:lpstr>802.15.3f PAR</vt:lpstr>
      <vt:lpstr>802.15.3f CSD</vt:lpstr>
      <vt:lpstr>802.15.3f CSD comments</vt:lpstr>
      <vt:lpstr>802.15.3f CSD</vt:lpstr>
      <vt:lpstr>802.15.4  Standard Revision, PAR</vt:lpstr>
      <vt:lpstr>802.15.11 - Standard: Multi-Gigabit/s Optical Wireless Communications,  PAR and CSD</vt:lpstr>
      <vt:lpstr>802.15.11 CSD</vt:lpstr>
      <vt:lpstr>Comments received From 802 WGs on 802.11 Revision PAR (REVmd)</vt:lpstr>
      <vt:lpstr>Comments received on 802.11 Revision (REVmd)</vt:lpstr>
      <vt:lpstr>Comments Received on 802.11 Revision (REVmd)</vt:lpstr>
      <vt:lpstr>Comments Received on 802.11 Revision (REVmd)</vt:lpstr>
      <vt:lpstr>Responses From 802 WGs</vt:lpstr>
      <vt:lpstr>802.3ch Physical Layer Specifications and Management Parameters for greater than 1 Gb/s Automotive Ethernet.</vt:lpstr>
      <vt:lpstr>802.3ch comment responses</vt:lpstr>
      <vt:lpstr>802.3ch Comment and response</vt:lpstr>
      <vt:lpstr>802.3ch Comment and response</vt:lpstr>
      <vt:lpstr>Response from 802.15.4 Revision to Comments from 802.11  doc 15-17/202r0: https://mentor.ieee.org/802.15/dcn/17/15-17-0202-00-0000-resolutions-to-comments-on-802-15-4-revision-par.pptx </vt:lpstr>
      <vt:lpstr>Response from 802.15.4 Revision to Comments from 802.11</vt:lpstr>
      <vt:lpstr>Response from 802.15.4 Revision to Comments from 802.11</vt:lpstr>
      <vt:lpstr>Response from 802.15.4 Revision to Comments from 802.11</vt:lpstr>
      <vt:lpstr>Response from 802.15.3f Revision to Comments from 802.11  15-17/151r0: https://mentor.ieee.org/802.15/dcn/17/15-17-0151-00-0000-responses-to-15-3f-par-and-csd-comments.pptx</vt:lpstr>
      <vt:lpstr>Response from 802.15.3f Revision to Comments from 802.11 Comment #1 from 802.11:  PAR 4.3 Schedule </vt:lpstr>
      <vt:lpstr>Response from 802.15.3f Revision to Comments from 802.11 Comment #2 from 802.11:  PAR 5.2/5.5 Channel plan consistency</vt:lpstr>
      <vt:lpstr>Response from 802.15.3f Revision to Comments from 802.11 Comment #3 from 802.11:  PAR 5.5 Need for the Project</vt:lpstr>
      <vt:lpstr>Response from 802.15.3f Revision to Comments from 802.11 Comment #4 from 802.11:  PAR 5.2 b</vt:lpstr>
      <vt:lpstr>Response from 802.15.3f Revision to Comments from 802.11 Comment #5 from 802.11:  PAR 7.1</vt:lpstr>
      <vt:lpstr>Response from 802.15.3f Revision to Comments from 802.11 Comment #6 from 802.11:  General:  Extending the band only</vt:lpstr>
      <vt:lpstr>Response from 802.15.3f Revision to Comments from 802.11  Comment #7 from 802.11:  PAR: CSD 1.2.1 a</vt:lpstr>
      <vt:lpstr>Response from 802.15.3f Revision to Comments from 802.11 Comment #8 from 802.11:  PAR: More than channelization</vt:lpstr>
      <vt:lpstr>Response from 802.15.3f Revision to Comments from 802.11  Comment #9 from 802.11:  PAR: More than channelization</vt:lpstr>
      <vt:lpstr>Response from 802.15.3f Revision to Comments from 802.11  Comment #10 from 802.11:  CSD 1.2.1 b</vt:lpstr>
      <vt:lpstr>Response from 802.15.3f Revision to Comments from 802.11  Comment #11 from 802.11:  PAR: CSD 1.2.4</vt:lpstr>
      <vt:lpstr>Response from 802.15.3f Revision to Comments from 802.11  Comment #12 from 802.11:  CSD 1.2.3</vt:lpstr>
      <vt:lpstr>Response from 802.15.3f Revision to Comments from 802.11  Comment #13 from 802.11:  CSD 1.2.5</vt:lpstr>
      <vt:lpstr>802.15 Responses to Comments on 15.13 PAR (aka 15.11)/CSD </vt:lpstr>
      <vt:lpstr>PowerPoint Presentation</vt:lpstr>
      <vt:lpstr>PowerPoint Presentation</vt:lpstr>
      <vt:lpstr>PowerPoint Presentation</vt:lpstr>
      <vt:lpstr>Final Report to 802.11</vt:lpstr>
      <vt:lpstr>Report to 802.11 WG</vt:lpstr>
      <vt:lpstr>Motion To Approve Report</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Vancouver - 2017</dc:title>
  <dc:subject>March 2017</dc:subject>
  <dc:creator>Jon Rosdahl</dc:creator>
  <cp:keywords>Agenda and Meeting Slides</cp:keywords>
  <dc:description>Jon Rosdahl (Qualcomm)</dc:description>
  <cp:lastModifiedBy>Jon Rosdahl</cp:lastModifiedBy>
  <cp:revision>175</cp:revision>
  <cp:lastPrinted>1601-01-01T00:00:00Z</cp:lastPrinted>
  <dcterms:created xsi:type="dcterms:W3CDTF">2014-04-14T10:59:07Z</dcterms:created>
  <dcterms:modified xsi:type="dcterms:W3CDTF">2017-03-16T20:42:28Z</dcterms:modified>
  <cp:category>Agenda, Report</cp:category>
</cp:coreProperties>
</file>