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25"/>
  </p:notesMasterIdLst>
  <p:handoutMasterIdLst>
    <p:handoutMasterId r:id="rId26"/>
  </p:handoutMasterIdLst>
  <p:sldIdLst>
    <p:sldId id="256" r:id="rId2"/>
    <p:sldId id="257" r:id="rId3"/>
    <p:sldId id="274" r:id="rId4"/>
    <p:sldId id="277" r:id="rId5"/>
    <p:sldId id="275" r:id="rId6"/>
    <p:sldId id="286" r:id="rId7"/>
    <p:sldId id="287" r:id="rId8"/>
    <p:sldId id="288" r:id="rId9"/>
    <p:sldId id="291" r:id="rId10"/>
    <p:sldId id="292" r:id="rId11"/>
    <p:sldId id="294" r:id="rId12"/>
    <p:sldId id="295" r:id="rId13"/>
    <p:sldId id="290" r:id="rId14"/>
    <p:sldId id="289" r:id="rId15"/>
    <p:sldId id="296" r:id="rId16"/>
    <p:sldId id="276" r:id="rId17"/>
    <p:sldId id="297" r:id="rId18"/>
    <p:sldId id="298" r:id="rId19"/>
    <p:sldId id="300" r:id="rId20"/>
    <p:sldId id="301" r:id="rId21"/>
    <p:sldId id="284" r:id="rId22"/>
    <p:sldId id="283" r:id="rId23"/>
    <p:sldId id="264"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3484" autoAdjust="0"/>
    <p:restoredTop sz="94259" autoAdjust="0"/>
  </p:normalViewPr>
  <p:slideViewPr>
    <p:cSldViewPr>
      <p:cViewPr>
        <p:scale>
          <a:sx n="80" d="100"/>
          <a:sy n="80" d="100"/>
        </p:scale>
        <p:origin x="804" y="60"/>
      </p:cViewPr>
      <p:guideLst>
        <p:guide orient="horz" pos="2160"/>
        <p:guide pos="288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802-11-17/0253r2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802-11-17/0253r2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802-11-17/0253r2</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802-11-17/0253r2</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802-11-17/0253r2</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802-11-17/0253r2</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4281823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802-11-17/0253r2</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2395819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This Document</a:t>
            </a:r>
            <a:endParaRPr lang="en-US" dirty="0"/>
          </a:p>
        </p:txBody>
      </p:sp>
      <p:sp>
        <p:nvSpPr>
          <p:cNvPr id="4" name="Header Placeholder 3"/>
          <p:cNvSpPr>
            <a:spLocks noGrp="1"/>
          </p:cNvSpPr>
          <p:nvPr>
            <p:ph type="hdr" idx="10"/>
          </p:nvPr>
        </p:nvSpPr>
        <p:spPr/>
        <p:txBody>
          <a:bodyPr/>
          <a:lstStyle/>
          <a:p>
            <a:r>
              <a:rPr lang="en-US" smtClean="0"/>
              <a:t>doc.: IEEE 802-11-17/0253r2</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9898639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802-11-17/0253r2</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smtClean="0"/>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smtClean="0"/>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solidFill>
                  <a:srgbClr val="000000"/>
                </a:solidFill>
              </a:rPr>
              <a:t>March 2017</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smtClean="0">
                <a:solidFill>
                  <a:srgbClr val="000000"/>
                </a:solidFill>
              </a:rPr>
              <a:t>Jon Rosdahl, (Qualcomm)</a:t>
            </a:r>
            <a:endParaRPr lang="en-US">
              <a:solidFill>
                <a:srgbClr val="000000"/>
              </a:solidFill>
            </a:endParaRPr>
          </a:p>
        </p:txBody>
      </p:sp>
      <p:sp>
        <p:nvSpPr>
          <p:cNvPr id="6" name="Rectangle 5"/>
          <p:cNvSpPr>
            <a:spLocks noGrp="1" noChangeArrowheads="1"/>
          </p:cNvSpPr>
          <p:nvPr>
            <p:ph type="sldNum" idx="12"/>
          </p:nvPr>
        </p:nvSpPr>
        <p:spPr>
          <a:ln/>
        </p:spPr>
        <p:txBody>
          <a:bodyPr/>
          <a:lstStyle>
            <a:lvl1pPr>
              <a:defRPr/>
            </a:lvl1pPr>
          </a:lstStyle>
          <a:p>
            <a:pPr>
              <a:defRPr/>
            </a:pPr>
            <a:r>
              <a:rPr lang="en-US" altLang="en-US" smtClean="0">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smtClean="0"/>
              <a:t>March 2017</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smtClean="0"/>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smtClean="0"/>
              <a:t>March 2017</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defTabSz="445234"/>
            <a:r>
              <a:rPr lang="en-GB" smtClean="0"/>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smtClean="0"/>
              <a:t>March 2017</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smtClean="0"/>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solidFill>
                  <a:srgbClr val="000000"/>
                </a:solidFill>
              </a:rPr>
              <a:t>March 2017</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smtClean="0">
                <a:solidFill>
                  <a:srgbClr val="000000"/>
                </a:solidFill>
              </a:rPr>
              <a:t>Jon Rosdahl, (Qualcomm)</a:t>
            </a:r>
            <a:endParaRPr lang="en-US">
              <a:solidFill>
                <a:srgbClr val="000000"/>
              </a:solidFill>
            </a:endParaRPr>
          </a:p>
        </p:txBody>
      </p:sp>
      <p:sp>
        <p:nvSpPr>
          <p:cNvPr id="4" name="Rectangle 5"/>
          <p:cNvSpPr>
            <a:spLocks noGrp="1" noChangeArrowheads="1"/>
          </p:cNvSpPr>
          <p:nvPr>
            <p:ph type="sldNum" idx="12"/>
          </p:nvPr>
        </p:nvSpPr>
        <p:spPr>
          <a:ln/>
        </p:spPr>
        <p:txBody>
          <a:bodyPr/>
          <a:lstStyle>
            <a:lvl1pPr>
              <a:defRPr/>
            </a:lvl1pPr>
          </a:lstStyle>
          <a:p>
            <a:pPr>
              <a:defRPr/>
            </a:pPr>
            <a:r>
              <a:rPr lang="en-US" altLang="en-US" smtClean="0">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smtClean="0"/>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smtClean="0"/>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smtClean="0"/>
              <a:t>March 2017</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defTabSz="445234"/>
            <a:r>
              <a:rPr lang="en-GB" smtClean="0"/>
              <a:t>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defTabSz="445234"/>
            <a:r>
              <a:rPr lang="en-GB" smtClean="0"/>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11-17-0253r2</a:t>
            </a:r>
            <a:endParaRPr lang="en-GB" sz="1800" b="1" dirty="0" smtClean="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17/15-17-0106-01-0000-802-15-4-par-revision-d.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7/15-17-0075-00-0000-multi-gigabit-owc-csd.docx" TargetMode="External"/><Relationship Id="rId2" Type="http://schemas.openxmlformats.org/officeDocument/2006/relationships/hyperlink" Target="https://mentor.ieee.org/802.15/dcn/17/15-17-0076-01-0000-multi-gigabit-owc-par.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5/dcn/17/15-17-0106-01-0000-802-15-4-par-revision-d.pdf" TargetMode="External"/><Relationship Id="rId3" Type="http://schemas.openxmlformats.org/officeDocument/2006/relationships/hyperlink" Target="https://mentor.ieee.org/802-ec/dcn/17/ec-17-0008-00-00EC-ieee-p802-3ch-draft-par.pdf" TargetMode="External"/><Relationship Id="rId7" Type="http://schemas.openxmlformats.org/officeDocument/2006/relationships/hyperlink" Target="https://mentor.ieee.org/802.15/dcn/17/15-17-0049-00-0000-csd-amendment-for-use-of-the-64-71-ghz.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5/dcn/17/15-17-0055-01-0000-draft-par-amendment-for-use-of-the-64-71-ghz.pdf" TargetMode="External"/><Relationship Id="rId5" Type="http://schemas.openxmlformats.org/officeDocument/2006/relationships/hyperlink" Target="https://mentor.ieee.org/802.11/dcn/17/11-17-0004-01-0000-revision-par-proposal-tgmd.doc" TargetMode="External"/><Relationship Id="rId10" Type="http://schemas.openxmlformats.org/officeDocument/2006/relationships/hyperlink" Target="https://mentor.ieee.org/802.15/dcn/17/15-17-0075-00-0000-multi-gigabit-owc-csd.docx" TargetMode="External"/><Relationship Id="rId4" Type="http://schemas.openxmlformats.org/officeDocument/2006/relationships/hyperlink" Target="https://mentor.ieee.org/802-ec/dcn/17/ec-17-0009-00-00EC-ieee-p802-3ch-draft-csd.pdf" TargetMode="External"/><Relationship Id="rId9" Type="http://schemas.openxmlformats.org/officeDocument/2006/relationships/hyperlink" Target="https://mentor.ieee.org/802.15/dcn/17/15-17-0076-01-0000-multi-gigabit-owc-par.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ieee802.org/1/files/public/docs2016/cs-PAR-CSD-comments-and-resolution-1116-v02.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6/11-16-1486-00-0PAR-minutes-november-2016-session.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ec/dcn/17/ec-17-0009-00-00EC-ieee-p802-3ch-draft-csd.pdf" TargetMode="External"/><Relationship Id="rId2" Type="http://schemas.openxmlformats.org/officeDocument/2006/relationships/hyperlink" Target="https://mentor.ieee.org/802-ec/dcn/17/ec-17-0008-00-00EC-ieee-p802-3ch-draft-par.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7/11-17-0004-01-0000-revision-par-proposal-tgmd.do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17/15-17-0049-00-0000-csd-amendment-for-use-of-the-64-71-ghz.docx" TargetMode="External"/><Relationship Id="rId2" Type="http://schemas.openxmlformats.org/officeDocument/2006/relationships/hyperlink" Target="https://mentor.ieee.org/802.15/dcn/17/15-17-0055-01-0000-draft-par-amendment-for-use-of-the-64-71-ghz.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 Meeting Agenda and Comment slides - Vancouver 2017</a:t>
            </a:r>
            <a:endParaRPr lang="en-GB" dirty="0"/>
          </a:p>
        </p:txBody>
      </p:sp>
      <p:sp>
        <p:nvSpPr>
          <p:cNvPr id="3074" name="Rectangle 2"/>
          <p:cNvSpPr>
            <a:spLocks noGrp="1" noChangeArrowheads="1"/>
          </p:cNvSpPr>
          <p:nvPr>
            <p:ph idx="1"/>
          </p:nvPr>
        </p:nvSpPr>
        <p:spPr>
          <a:xfrm>
            <a:off x="597694" y="162242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2017-03-15</a:t>
            </a:r>
            <a:endParaRPr lang="en-GB" sz="2000" b="0" dirty="0"/>
          </a:p>
        </p:txBody>
      </p:sp>
      <p:sp>
        <p:nvSpPr>
          <p:cNvPr id="6" name="Date Placeholder 3"/>
          <p:cNvSpPr>
            <a:spLocks noGrp="1"/>
          </p:cNvSpPr>
          <p:nvPr>
            <p:ph type="dt" idx="10"/>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smtClean="0"/>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533400" y="2590800"/>
          <a:ext cx="8001000" cy="2422525"/>
        </p:xfrm>
        <a:graphic>
          <a:graphicData uri="http://schemas.openxmlformats.org/presentationml/2006/ole">
            <mc:AlternateContent xmlns:mc="http://schemas.openxmlformats.org/markup-compatibility/2006">
              <mc:Choice xmlns:v="urn:schemas-microsoft-com:vml" Requires="v">
                <p:oleObj spid="_x0000_s3180" name="Document" r:id="rId4" imgW="8289564" imgH="2521714" progId="Word.Document.8">
                  <p:embed/>
                </p:oleObj>
              </mc:Choice>
              <mc:Fallback>
                <p:oleObj name="Document" r:id="rId4" imgW="8289564" imgH="2521714" progId="Word.Document.8">
                  <p:embed/>
                  <p:pic>
                    <p:nvPicPr>
                      <p:cNvPr id="0" name="Picture 3"/>
                      <p:cNvPicPr>
                        <a:picLocks noChangeAspect="1" noChangeArrowheads="1"/>
                      </p:cNvPicPr>
                      <p:nvPr/>
                    </p:nvPicPr>
                    <p:blipFill>
                      <a:blip r:embed="rId5"/>
                      <a:srcRect/>
                      <a:stretch>
                        <a:fillRect/>
                      </a:stretch>
                    </p:blipFill>
                    <p:spPr bwMode="auto">
                      <a:xfrm>
                        <a:off x="533400" y="2590800"/>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97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sz="2400" dirty="0"/>
              <a:t>802.15.3f </a:t>
            </a:r>
            <a:r>
              <a:rPr lang="en-US" sz="2400" dirty="0" smtClean="0"/>
              <a:t>CSD</a:t>
            </a:r>
            <a:endParaRPr lang="en-US" sz="2400" dirty="0"/>
          </a:p>
        </p:txBody>
      </p:sp>
      <p:sp>
        <p:nvSpPr>
          <p:cNvPr id="3" name="Content Placeholder 2"/>
          <p:cNvSpPr>
            <a:spLocks noGrp="1"/>
          </p:cNvSpPr>
          <p:nvPr>
            <p:ph idx="1"/>
          </p:nvPr>
        </p:nvSpPr>
        <p:spPr/>
        <p:txBody>
          <a:bodyPr/>
          <a:lstStyle/>
          <a:p>
            <a:r>
              <a:rPr lang="en-US" sz="2000" dirty="0" smtClean="0"/>
              <a:t>CSD 1.2.1 a) </a:t>
            </a:r>
            <a:r>
              <a:rPr lang="en-US" sz="2000" b="0" dirty="0" smtClean="0"/>
              <a:t>typo </a:t>
            </a:r>
          </a:p>
          <a:p>
            <a:r>
              <a:rPr lang="en-US" sz="2000" b="0" dirty="0" smtClean="0"/>
              <a:t>	“64 </a:t>
            </a:r>
            <a:r>
              <a:rPr lang="en-US" sz="2000" b="0" dirty="0" err="1" smtClean="0"/>
              <a:t>Ghz</a:t>
            </a:r>
            <a:r>
              <a:rPr lang="en-US" sz="2000" b="0" dirty="0" smtClean="0"/>
              <a:t> to 7 GHz” should be “64Ghz to 71GHz”</a:t>
            </a:r>
          </a:p>
          <a:p>
            <a:endParaRPr lang="en-US" sz="2000" b="0" dirty="0" smtClean="0"/>
          </a:p>
          <a:p>
            <a:r>
              <a:rPr lang="en-US" sz="2000" dirty="0" smtClean="0"/>
              <a:t>CSD 1.2.1 a) &amp; b) </a:t>
            </a:r>
            <a:r>
              <a:rPr lang="en-US" sz="2000" b="0" dirty="0" smtClean="0"/>
              <a:t>Channelization – if using the current </a:t>
            </a:r>
            <a:r>
              <a:rPr lang="en-US" sz="2000" b="0" dirty="0"/>
              <a:t>Channelization </a:t>
            </a:r>
            <a:r>
              <a:rPr lang="en-US" sz="2000" b="0" dirty="0" smtClean="0"/>
              <a:t>plan, the new band should give three additional channels, not two as indicated in the text.</a:t>
            </a:r>
          </a:p>
          <a:p>
            <a:endParaRPr lang="en-US" sz="2000" b="0" dirty="0" smtClean="0"/>
          </a:p>
          <a:p>
            <a:r>
              <a:rPr lang="en-US" sz="2000" dirty="0" smtClean="0"/>
              <a:t>CSD 1.2.2 Compatibility </a:t>
            </a:r>
            <a:r>
              <a:rPr lang="en-US" sz="2000" b="0" dirty="0" smtClean="0"/>
              <a:t>– “YES” is sufficient, suggest delete the next sentence after “yes”.</a:t>
            </a:r>
          </a:p>
          <a:p>
            <a:pPr lvl="0"/>
            <a:endParaRPr lang="en-US" dirty="0" smtClean="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8553136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sz="2400" dirty="0" smtClean="0"/>
              <a:t>802.15.3f CSD comments</a:t>
            </a:r>
            <a:endParaRPr lang="en-US" sz="2400" dirty="0"/>
          </a:p>
        </p:txBody>
      </p:sp>
      <p:sp>
        <p:nvSpPr>
          <p:cNvPr id="3" name="Content Placeholder 2"/>
          <p:cNvSpPr>
            <a:spLocks noGrp="1"/>
          </p:cNvSpPr>
          <p:nvPr>
            <p:ph idx="1"/>
          </p:nvPr>
        </p:nvSpPr>
        <p:spPr>
          <a:xfrm>
            <a:off x="685800" y="1556792"/>
            <a:ext cx="7770813" cy="4918621"/>
          </a:xfrm>
        </p:spPr>
        <p:txBody>
          <a:bodyPr/>
          <a:lstStyle/>
          <a:p>
            <a:pPr lvl="0"/>
            <a:r>
              <a:rPr lang="en-US" sz="2000" dirty="0" smtClean="0"/>
              <a:t>CSD 1.2.3 – Distinct Identity: </a:t>
            </a:r>
            <a:r>
              <a:rPr lang="en-US" sz="2000" i="1" dirty="0" smtClean="0"/>
              <a:t>Each proposed IEEE 802 LMSC standard shall provide evidence of a distinct identity. Identify standards and standards projects with similar scopes and for each one describe why the proposed project is substantially different.</a:t>
            </a:r>
          </a:p>
          <a:p>
            <a:pPr lvl="0"/>
            <a:r>
              <a:rPr lang="en-US" sz="2000" b="0" dirty="0"/>
              <a:t>	</a:t>
            </a:r>
            <a:r>
              <a:rPr lang="en-US" sz="2000" b="0" dirty="0" smtClean="0"/>
              <a:t>The CSD response is not response to the Criteria.  Please provide evidence of a distinct identity for this project.</a:t>
            </a:r>
          </a:p>
          <a:p>
            <a:pPr lvl="0"/>
            <a:r>
              <a:rPr lang="en-US" sz="2000" b="0" dirty="0" smtClean="0"/>
              <a:t/>
            </a:r>
            <a:br>
              <a:rPr lang="en-US" sz="2000" b="0" dirty="0" smtClean="0"/>
            </a:br>
            <a:r>
              <a:rPr lang="en-US" sz="2000" b="0" dirty="0" smtClean="0"/>
              <a:t>Include a statement to the effect that no other standardization project including those listed in “7.1 Similar Scope:” from the PAR form modify the 802.15.3 Standard to support 64 </a:t>
            </a:r>
            <a:r>
              <a:rPr lang="en-US" sz="2000" b="0" dirty="0" err="1" smtClean="0"/>
              <a:t>Ghz</a:t>
            </a:r>
            <a:r>
              <a:rPr lang="en-US" sz="2000" b="0" dirty="0" smtClean="0"/>
              <a:t> to 71Ghz.</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018469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sz="2400" dirty="0" smtClean="0"/>
              <a:t>802.15.3f CSD</a:t>
            </a:r>
            <a:endParaRPr lang="en-US" sz="2400" dirty="0"/>
          </a:p>
        </p:txBody>
      </p:sp>
      <p:sp>
        <p:nvSpPr>
          <p:cNvPr id="3" name="Content Placeholder 2"/>
          <p:cNvSpPr>
            <a:spLocks noGrp="1"/>
          </p:cNvSpPr>
          <p:nvPr>
            <p:ph idx="1"/>
          </p:nvPr>
        </p:nvSpPr>
        <p:spPr>
          <a:xfrm>
            <a:off x="685800" y="1196754"/>
            <a:ext cx="7770813" cy="5184574"/>
          </a:xfrm>
        </p:spPr>
        <p:txBody>
          <a:bodyPr/>
          <a:lstStyle/>
          <a:p>
            <a:r>
              <a:rPr lang="en-US" sz="2000" dirty="0" smtClean="0"/>
              <a:t>CSD 1.2.1 b) </a:t>
            </a:r>
            <a:r>
              <a:rPr lang="en-US" sz="2000" b="0" dirty="0" smtClean="0"/>
              <a:t>suggested change:</a:t>
            </a:r>
          </a:p>
          <a:p>
            <a:r>
              <a:rPr lang="en-US" sz="2000" b="0" dirty="0"/>
              <a:t>Multiple vendors are already producing devices and systems based on IEEE 802.15.3 millimeter wave </a:t>
            </a:r>
            <a:r>
              <a:rPr lang="en-US" sz="2000" b="0" dirty="0" err="1" smtClean="0"/>
              <a:t>PHYs.</a:t>
            </a:r>
            <a:r>
              <a:rPr lang="en-US" sz="2000" b="0" dirty="0" smtClean="0"/>
              <a:t>  These devices and systems are </a:t>
            </a:r>
            <a:r>
              <a:rPr lang="en-US" sz="2000" b="0" dirty="0"/>
              <a:t>being used in products such as Audio/Visual consumer electronics, mobile devices, laptops, tablets and related </a:t>
            </a:r>
            <a:r>
              <a:rPr lang="en-US" sz="2000" b="0" dirty="0" smtClean="0"/>
              <a:t>peripherals.</a:t>
            </a:r>
          </a:p>
          <a:p>
            <a:endParaRPr lang="en-US" sz="2000" b="0" dirty="0" smtClean="0"/>
          </a:p>
          <a:p>
            <a:r>
              <a:rPr lang="en-US" sz="2000" dirty="0" smtClean="0"/>
              <a:t>CSD 1.2.4 </a:t>
            </a:r>
            <a:r>
              <a:rPr lang="en-US" sz="2000" b="0" dirty="0" smtClean="0"/>
              <a:t>Typo? Should 66 GHz be 64GHz?</a:t>
            </a:r>
          </a:p>
          <a:p>
            <a:endParaRPr lang="en-US" sz="2000" dirty="0" smtClean="0"/>
          </a:p>
          <a:p>
            <a:r>
              <a:rPr lang="en-US" sz="2000" dirty="0" smtClean="0"/>
              <a:t>CSD 1.2.5 </a:t>
            </a:r>
            <a:r>
              <a:rPr lang="en-US" sz="2000" b="0" dirty="0" smtClean="0"/>
              <a:t>– Rather than have several “See a)”,  just put one sentence at the end of the “a) - e)” answering all the questions with a single sentence.</a:t>
            </a:r>
          </a:p>
          <a:p>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8807194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pPr lvl="0"/>
            <a:r>
              <a:rPr lang="en-US" sz="2400" b="1" dirty="0" smtClean="0"/>
              <a:t>802.15.4 </a:t>
            </a:r>
            <a:r>
              <a:rPr lang="en-US" sz="2400" dirty="0" smtClean="0"/>
              <a:t> Standard Revision, </a:t>
            </a:r>
            <a:r>
              <a:rPr lang="en-US" sz="2400" dirty="0" smtClean="0">
                <a:hlinkClick r:id="rId3"/>
              </a:rPr>
              <a:t>PAR</a:t>
            </a:r>
            <a:endParaRPr lang="en-US" sz="3600" dirty="0"/>
          </a:p>
        </p:txBody>
      </p:sp>
      <p:sp>
        <p:nvSpPr>
          <p:cNvPr id="3" name="Content Placeholder 2"/>
          <p:cNvSpPr>
            <a:spLocks noGrp="1"/>
          </p:cNvSpPr>
          <p:nvPr>
            <p:ph idx="1"/>
          </p:nvPr>
        </p:nvSpPr>
        <p:spPr>
          <a:xfrm>
            <a:off x="685800" y="1484784"/>
            <a:ext cx="7770813" cy="4896544"/>
          </a:xfrm>
        </p:spPr>
        <p:txBody>
          <a:bodyPr/>
          <a:lstStyle/>
          <a:p>
            <a:r>
              <a:rPr lang="en-US" sz="2000" dirty="0" smtClean="0"/>
              <a:t>4.2/4.3 </a:t>
            </a:r>
            <a:r>
              <a:rPr lang="en-US" sz="2000" b="0" dirty="0" smtClean="0"/>
              <a:t>dates should be at least 6 months apart.</a:t>
            </a:r>
          </a:p>
          <a:p>
            <a:r>
              <a:rPr lang="en-US" sz="2000" dirty="0" smtClean="0"/>
              <a:t>5.2 </a:t>
            </a:r>
            <a:r>
              <a:rPr lang="en-US" sz="2000" b="0" dirty="0" smtClean="0"/>
              <a:t>adding “and other” seems to change the scope significantly.  The change seems to allow any band.</a:t>
            </a:r>
          </a:p>
          <a:p>
            <a:pPr lvl="1"/>
            <a:r>
              <a:rPr lang="en-US" dirty="0" smtClean="0"/>
              <a:t>Suggest to delete “and other” from the scope or alternatively identify what are the “other bands”.</a:t>
            </a:r>
          </a:p>
          <a:p>
            <a:r>
              <a:rPr lang="en-US" dirty="0" smtClean="0"/>
              <a:t>5.4 </a:t>
            </a:r>
            <a:r>
              <a:rPr lang="en-US" b="0" dirty="0" smtClean="0"/>
              <a:t>typo – change “what in now” to “what is now”</a:t>
            </a:r>
          </a:p>
          <a:p>
            <a:r>
              <a:rPr lang="en-US" dirty="0" smtClean="0"/>
              <a:t>5.4 </a:t>
            </a:r>
            <a:r>
              <a:rPr lang="en-US" b="0" dirty="0" smtClean="0"/>
              <a:t>Delete “especially” and “now”</a:t>
            </a:r>
          </a:p>
          <a:p>
            <a:pPr lvl="1"/>
            <a:r>
              <a:rPr lang="en-US" dirty="0" smtClean="0"/>
              <a:t>Change the new phrase “targeting the communication requirements of what is commonly referred to as the Internet of Things.”</a:t>
            </a:r>
          </a:p>
          <a:p>
            <a:r>
              <a:rPr lang="en-US" dirty="0" smtClean="0"/>
              <a:t>5.5 </a:t>
            </a:r>
            <a:r>
              <a:rPr lang="en-US" b="0" dirty="0" smtClean="0"/>
              <a:t>typo – change “number errors” to “number of errors”</a:t>
            </a:r>
          </a:p>
          <a:p>
            <a:r>
              <a:rPr lang="en-US" dirty="0" smtClean="0"/>
              <a:t>5.5 </a:t>
            </a:r>
            <a:r>
              <a:rPr lang="en-US" b="0" dirty="0" smtClean="0"/>
              <a:t>add </a:t>
            </a:r>
            <a:r>
              <a:rPr lang="en-US" b="0" dirty="0"/>
              <a:t>“IEEE </a:t>
            </a:r>
            <a:r>
              <a:rPr lang="en-US" b="0" dirty="0" err="1"/>
              <a:t>std</a:t>
            </a:r>
            <a:r>
              <a:rPr lang="en-US" b="0" dirty="0"/>
              <a:t>” </a:t>
            </a:r>
            <a:r>
              <a:rPr lang="en-US" b="0" dirty="0" smtClean="0"/>
              <a:t>when referring to specific standards</a:t>
            </a:r>
          </a:p>
          <a:p>
            <a:r>
              <a:rPr lang="en-US" dirty="0" smtClean="0"/>
              <a:t>8.1 </a:t>
            </a:r>
            <a:r>
              <a:rPr lang="en-US" b="0" dirty="0" smtClean="0"/>
              <a:t>list the full names of the standards cited in 5.5.</a:t>
            </a:r>
            <a:endParaRPr lang="en-US" b="0"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029345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400" b="1" dirty="0" smtClean="0"/>
              <a:t>802.15.11</a:t>
            </a:r>
            <a:r>
              <a:rPr lang="en-US" sz="2400" dirty="0" smtClean="0"/>
              <a:t> - Standard: Multi-Gigabit/s Optical Wireless Communications,  </a:t>
            </a:r>
            <a:r>
              <a:rPr lang="en-US" sz="2400" dirty="0" smtClean="0">
                <a:hlinkClick r:id="rId2"/>
              </a:rPr>
              <a:t>PAR</a:t>
            </a:r>
            <a:r>
              <a:rPr lang="en-US" sz="2400" dirty="0" smtClean="0"/>
              <a:t> and </a:t>
            </a:r>
            <a:r>
              <a:rPr lang="en-US" sz="2400" dirty="0" smtClean="0">
                <a:hlinkClick r:id="rId3"/>
              </a:rPr>
              <a:t>CSD</a:t>
            </a:r>
            <a:endParaRPr lang="en-US" sz="3600" dirty="0"/>
          </a:p>
        </p:txBody>
      </p:sp>
      <p:sp>
        <p:nvSpPr>
          <p:cNvPr id="3" name="Content Placeholder 2"/>
          <p:cNvSpPr>
            <a:spLocks noGrp="1"/>
          </p:cNvSpPr>
          <p:nvPr>
            <p:ph idx="1"/>
          </p:nvPr>
        </p:nvSpPr>
        <p:spPr>
          <a:xfrm>
            <a:off x="685800" y="1628799"/>
            <a:ext cx="7770813" cy="4846613"/>
          </a:xfrm>
        </p:spPr>
        <p:txBody>
          <a:bodyPr/>
          <a:lstStyle/>
          <a:p>
            <a:r>
              <a:rPr lang="en-US" sz="2000" dirty="0"/>
              <a:t>1.1 Project Number: </a:t>
            </a:r>
            <a:r>
              <a:rPr lang="en-US" sz="2000" b="0" dirty="0"/>
              <a:t>The Par Number of 802.15.11 is potentially confusing, Please change.  Propose 802.15.13.</a:t>
            </a:r>
          </a:p>
          <a:p>
            <a:endParaRPr lang="en-US" sz="2000" dirty="0" smtClean="0"/>
          </a:p>
          <a:p>
            <a:r>
              <a:rPr lang="en-US" sz="2000" dirty="0" smtClean="0"/>
              <a:t>2.1 Title </a:t>
            </a:r>
            <a:r>
              <a:rPr lang="en-US" sz="2000" b="0" dirty="0" smtClean="0"/>
              <a:t>– why the “/s” at the end of Gigabit? Strictly </a:t>
            </a:r>
            <a:r>
              <a:rPr lang="en-US" sz="2000" b="0" dirty="0"/>
              <a:t>speaking “Multi-Gigabit” is a size parameter rather than a speed rate.  The /s may have meant “per second” but </a:t>
            </a:r>
            <a:r>
              <a:rPr lang="en-US" sz="2000" b="0" dirty="0" smtClean="0"/>
              <a:t>consider replacing “/s” and spell out the per second.</a:t>
            </a:r>
            <a:endParaRPr lang="en-US" sz="2000" b="0" dirty="0"/>
          </a:p>
          <a:p>
            <a:pPr lvl="1"/>
            <a:r>
              <a:rPr lang="en-US" b="1" dirty="0" smtClean="0"/>
              <a:t>Suggested title change to </a:t>
            </a:r>
            <a:r>
              <a:rPr lang="en-US" dirty="0" smtClean="0"/>
              <a:t>“Multi-Gigabit per second Optical Wireless Communication”</a:t>
            </a:r>
          </a:p>
          <a:p>
            <a:endParaRPr lang="en-US" sz="2000" dirty="0" smtClean="0"/>
          </a:p>
          <a:p>
            <a:r>
              <a:rPr lang="en-US" sz="2000" dirty="0" smtClean="0"/>
              <a:t>5.2</a:t>
            </a:r>
            <a:r>
              <a:rPr lang="en-US" sz="2000" b="0" dirty="0" smtClean="0"/>
              <a:t> – Is the scope an overlap with the existing 802.15.7 standard?  The use of the word Optical seems to confuse this standard with the previous standard.</a:t>
            </a:r>
          </a:p>
          <a:p>
            <a:r>
              <a:rPr lang="en-US" sz="2000" dirty="0" smtClean="0"/>
              <a:t>7.1</a:t>
            </a:r>
            <a:r>
              <a:rPr lang="en-US" sz="2000" b="0" dirty="0" smtClean="0"/>
              <a:t> include description of differences to similar project 802.15.7</a:t>
            </a:r>
          </a:p>
          <a:p>
            <a:endParaRPr lang="en-US" sz="2000" b="0" dirty="0" smtClean="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554135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sz="2400" dirty="0" smtClean="0"/>
              <a:t>802.15.11 CSD</a:t>
            </a:r>
            <a:endParaRPr lang="en-US" sz="2400" dirty="0"/>
          </a:p>
        </p:txBody>
      </p:sp>
      <p:sp>
        <p:nvSpPr>
          <p:cNvPr id="3" name="Content Placeholder 2"/>
          <p:cNvSpPr>
            <a:spLocks noGrp="1"/>
          </p:cNvSpPr>
          <p:nvPr>
            <p:ph idx="1"/>
          </p:nvPr>
        </p:nvSpPr>
        <p:spPr>
          <a:xfrm>
            <a:off x="685800" y="1556792"/>
            <a:ext cx="7770813" cy="4537621"/>
          </a:xfrm>
        </p:spPr>
        <p:txBody>
          <a:bodyPr/>
          <a:lstStyle/>
          <a:p>
            <a:r>
              <a:rPr lang="en-US" sz="2000" dirty="0" smtClean="0"/>
              <a:t>General CSD Comment: </a:t>
            </a:r>
            <a:r>
              <a:rPr lang="en-US" sz="2000" b="0" dirty="0" smtClean="0"/>
              <a:t>When citing standards, add “IEEE </a:t>
            </a:r>
            <a:r>
              <a:rPr lang="en-US" sz="2000" b="0" dirty="0" err="1" smtClean="0"/>
              <a:t>std</a:t>
            </a:r>
            <a:r>
              <a:rPr lang="en-US" sz="2000" b="0" dirty="0" smtClean="0"/>
              <a:t>” throughout CSD.</a:t>
            </a:r>
          </a:p>
          <a:p>
            <a:endParaRPr lang="en-US" sz="2000" b="0" dirty="0" smtClean="0"/>
          </a:p>
          <a:p>
            <a:r>
              <a:rPr lang="en-US" sz="2000" dirty="0" smtClean="0"/>
              <a:t>CSD 1.2.3 Distinct Identity,</a:t>
            </a:r>
          </a:p>
          <a:p>
            <a:pPr marL="914400" lvl="1" indent="-457200">
              <a:buFont typeface="+mj-lt"/>
              <a:buAutoNum type="arabicPeriod"/>
            </a:pPr>
            <a:r>
              <a:rPr lang="en-US" dirty="0" smtClean="0"/>
              <a:t>Consider including some of this to the need statement of the PAR to show the need for the project.</a:t>
            </a:r>
          </a:p>
          <a:p>
            <a:pPr marL="914400" lvl="1" indent="-457200">
              <a:buFont typeface="+mj-lt"/>
              <a:buAutoNum type="arabicPeriod"/>
            </a:pPr>
            <a:r>
              <a:rPr lang="en-US" dirty="0" smtClean="0"/>
              <a:t>Typo “</a:t>
            </a:r>
            <a:r>
              <a:rPr lang="en-US" dirty="0" err="1" smtClean="0"/>
              <a:t>mutli</a:t>
            </a:r>
            <a:r>
              <a:rPr lang="en-US" dirty="0" smtClean="0"/>
              <a:t>” should be “multi”</a:t>
            </a:r>
          </a:p>
          <a:p>
            <a:pPr marL="914400" lvl="1" indent="-457200">
              <a:buFont typeface="+mj-lt"/>
              <a:buAutoNum type="arabicPeriod"/>
            </a:pPr>
            <a:r>
              <a:rPr lang="en-US" dirty="0" smtClean="0"/>
              <a:t>Starting the statement  with “With the exception” seems an odd way to start a statement of Distinct Identity.  Suggest deleting the phrase.</a:t>
            </a:r>
          </a:p>
          <a:p>
            <a:pPr marL="914400" lvl="1" indent="-457200">
              <a:buFont typeface="+mj-lt"/>
              <a:buAutoNum type="arabicPeriod"/>
            </a:pPr>
            <a:r>
              <a:rPr lang="en-US" dirty="0" smtClean="0"/>
              <a:t>Add “IEEE </a:t>
            </a:r>
            <a:r>
              <a:rPr lang="en-US" dirty="0" err="1" smtClean="0"/>
              <a:t>std</a:t>
            </a:r>
            <a:r>
              <a:rPr lang="en-US" dirty="0" smtClean="0"/>
              <a:t>” before 802.15.7 when referring to the standard, and add 802 before 15.7 when meaning 802.15.7</a:t>
            </a:r>
          </a:p>
          <a:p>
            <a:pPr lvl="1"/>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4972631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cap="none" dirty="0" smtClean="0"/>
              <a:t>Comments received </a:t>
            </a:r>
            <a:r>
              <a:rPr lang="en-US" sz="3600" cap="none" dirty="0" smtClean="0"/>
              <a:t>From 802 </a:t>
            </a:r>
            <a:r>
              <a:rPr lang="en-US" sz="3600" cap="none" dirty="0" smtClean="0"/>
              <a:t>WGs on 802.11 Revision PAR (</a:t>
            </a:r>
            <a:r>
              <a:rPr lang="en-US" sz="3600" cap="none" dirty="0" err="1" smtClean="0"/>
              <a:t>REVmd</a:t>
            </a:r>
            <a:r>
              <a:rPr lang="en-US" sz="3600" cap="none" dirty="0" smtClean="0"/>
              <a:t>)</a:t>
            </a:r>
            <a:endParaRPr lang="en-US" sz="3600" cap="none" dirty="0"/>
          </a:p>
        </p:txBody>
      </p:sp>
      <p:sp>
        <p:nvSpPr>
          <p:cNvPr id="3" name="Text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March 2017</a:t>
            </a:r>
            <a:endParaRPr lang="en-GB"/>
          </a:p>
        </p:txBody>
      </p:sp>
      <p:sp>
        <p:nvSpPr>
          <p:cNvPr id="5" name="Footer Placeholder 4"/>
          <p:cNvSpPr>
            <a:spLocks noGrp="1"/>
          </p:cNvSpPr>
          <p:nvPr>
            <p:ph type="ftr" idx="11"/>
          </p:nvPr>
        </p:nvSpPr>
        <p:spPr/>
        <p:txBody>
          <a:bodyPr/>
          <a:lstStyle/>
          <a:p>
            <a:r>
              <a:rPr lang="en-GB" smtClean="0"/>
              <a:t>Jon Rosdahl, (Qualcomm)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16</a:t>
            </a:fld>
            <a:endParaRPr lang="en-GB"/>
          </a:p>
        </p:txBody>
      </p:sp>
    </p:spTree>
    <p:extLst>
      <p:ext uri="{BB962C8B-B14F-4D97-AF65-F5344CB8AC3E}">
        <p14:creationId xmlns:p14="http://schemas.microsoft.com/office/powerpoint/2010/main" val="34334837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Comments received on 802.11 Revision (</a:t>
            </a:r>
            <a:r>
              <a:rPr lang="en-US" sz="2400" dirty="0" err="1" smtClean="0"/>
              <a:t>REVmd</a:t>
            </a:r>
            <a:r>
              <a:rPr lang="en-US" sz="2400" dirty="0" smtClean="0"/>
              <a:t>)</a:t>
            </a:r>
            <a:endParaRPr lang="en-US" sz="2400" dirty="0"/>
          </a:p>
        </p:txBody>
      </p:sp>
      <p:sp>
        <p:nvSpPr>
          <p:cNvPr id="3" name="Content Placeholder 2"/>
          <p:cNvSpPr>
            <a:spLocks noGrp="1"/>
          </p:cNvSpPr>
          <p:nvPr>
            <p:ph idx="1"/>
          </p:nvPr>
        </p:nvSpPr>
        <p:spPr>
          <a:xfrm>
            <a:off x="685800" y="1556792"/>
            <a:ext cx="7770813" cy="4680520"/>
          </a:xfrm>
        </p:spPr>
        <p:txBody>
          <a:bodyPr/>
          <a:lstStyle/>
          <a:p>
            <a:r>
              <a:rPr lang="en-US" sz="2000" dirty="0" smtClean="0"/>
              <a:t>James </a:t>
            </a:r>
            <a:r>
              <a:rPr lang="en-US" sz="2000" dirty="0" err="1" smtClean="0"/>
              <a:t>Gilb</a:t>
            </a:r>
            <a:r>
              <a:rPr lang="en-US" sz="2000" dirty="0" smtClean="0"/>
              <a:t>:</a:t>
            </a:r>
          </a:p>
          <a:p>
            <a:r>
              <a:rPr lang="en-US" sz="2000" dirty="0" smtClean="0"/>
              <a:t>	I </a:t>
            </a:r>
            <a:r>
              <a:rPr lang="en-US" sz="2000" dirty="0"/>
              <a:t>have the following comment on the 802.11 PAR</a:t>
            </a:r>
            <a:br>
              <a:rPr lang="en-US" sz="2000" dirty="0"/>
            </a:br>
            <a:r>
              <a:rPr lang="en-US" sz="2000" dirty="0"/>
              <a:t> - </a:t>
            </a:r>
            <a:r>
              <a:rPr lang="en-US" sz="2000" dirty="0" err="1"/>
              <a:t>NesCom</a:t>
            </a:r>
            <a:r>
              <a:rPr lang="en-US" sz="2000" dirty="0"/>
              <a:t> guidelines ask that the full titles of the standards referenced in the PAR are given, typically in section 8.1.  While the titles of the in process amendments are given in 8.1, the titles of IEEE 802.11ah-2016 and IEEE 802.11ai-2016 are not given.</a:t>
            </a:r>
            <a:br>
              <a:rPr lang="en-US" sz="2000" dirty="0"/>
            </a:br>
            <a:r>
              <a:rPr lang="en-US" sz="2000" dirty="0"/>
              <a:t/>
            </a:r>
            <a:br>
              <a:rPr lang="en-US" sz="2000" dirty="0"/>
            </a:br>
            <a:r>
              <a:rPr lang="en-US" sz="2000" dirty="0"/>
              <a:t>Please add these to 8.1 along with the section number (5.5</a:t>
            </a:r>
            <a:r>
              <a:rPr lang="en-US" sz="2000" dirty="0" smtClean="0"/>
              <a:t>)</a:t>
            </a:r>
          </a:p>
          <a:p>
            <a:endParaRPr lang="en-US" sz="2000" dirty="0"/>
          </a:p>
          <a:p>
            <a:r>
              <a:rPr lang="en-US" sz="2000" dirty="0" smtClean="0"/>
              <a:t>802.11 Response:</a:t>
            </a:r>
          </a:p>
          <a:p>
            <a:r>
              <a:rPr lang="en-US" sz="2000" dirty="0"/>
              <a:t>	  Agreed, titles added.</a:t>
            </a:r>
            <a:br>
              <a:rPr lang="en-US" sz="2000" dirty="0"/>
            </a:br>
            <a:endParaRPr lang="en-US" sz="2000"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75712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sz="2400" dirty="0" smtClean="0"/>
              <a:t>Comments Received on 802.11 Revision (</a:t>
            </a:r>
            <a:r>
              <a:rPr lang="en-US" sz="2400" dirty="0" err="1" smtClean="0"/>
              <a:t>REVmd</a:t>
            </a:r>
            <a:r>
              <a:rPr lang="en-US" sz="2400" dirty="0" smtClean="0"/>
              <a:t>)</a:t>
            </a:r>
            <a:endParaRPr lang="en-US" sz="2400" dirty="0"/>
          </a:p>
        </p:txBody>
      </p:sp>
      <p:sp>
        <p:nvSpPr>
          <p:cNvPr id="3" name="Content Placeholder 2"/>
          <p:cNvSpPr>
            <a:spLocks noGrp="1"/>
          </p:cNvSpPr>
          <p:nvPr>
            <p:ph idx="1"/>
          </p:nvPr>
        </p:nvSpPr>
        <p:spPr>
          <a:xfrm>
            <a:off x="685800" y="1268762"/>
            <a:ext cx="7770813" cy="5206652"/>
          </a:xfrm>
        </p:spPr>
        <p:txBody>
          <a:bodyPr/>
          <a:lstStyle/>
          <a:p>
            <a:r>
              <a:rPr lang="en-US" sz="2000" dirty="0" smtClean="0"/>
              <a:t>Paul </a:t>
            </a:r>
            <a:r>
              <a:rPr lang="en-US" sz="2000" dirty="0" err="1" smtClean="0"/>
              <a:t>Nikolich</a:t>
            </a:r>
            <a:r>
              <a:rPr lang="en-US" sz="2000" dirty="0" smtClean="0"/>
              <a:t>:</a:t>
            </a:r>
          </a:p>
          <a:p>
            <a:r>
              <a:rPr lang="en-US" sz="2000" dirty="0" smtClean="0"/>
              <a:t>My </a:t>
            </a:r>
            <a:r>
              <a:rPr lang="en-US" sz="2000" dirty="0"/>
              <a:t>comments on the 802.11 revision PAR are as follows:</a:t>
            </a:r>
          </a:p>
          <a:p>
            <a:r>
              <a:rPr lang="en-US" sz="2000" dirty="0" smtClean="0"/>
              <a:t>a</a:t>
            </a:r>
            <a:r>
              <a:rPr lang="en-US" sz="2000" dirty="0"/>
              <a:t>) 2.1 Title.  Please consider simplifying the Title of the Standard to something along the lines of "Wireless LAN Medium Access Control (MAC) and Physical Layer (PHY) Standard Specifications"</a:t>
            </a:r>
          </a:p>
          <a:p>
            <a:r>
              <a:rPr lang="en-US" sz="2000" dirty="0" smtClean="0"/>
              <a:t>b</a:t>
            </a:r>
            <a:r>
              <a:rPr lang="en-US" sz="2000" dirty="0"/>
              <a:t>) 5.6 Stakeholders.  Please consider adding "wireless network access" to "service providers" yielding "wireless network access service providers</a:t>
            </a:r>
            <a:r>
              <a:rPr lang="en-US" sz="2000" dirty="0" smtClean="0"/>
              <a:t>".</a:t>
            </a:r>
          </a:p>
          <a:p>
            <a:endParaRPr lang="en-US" sz="1600" dirty="0"/>
          </a:p>
          <a:p>
            <a:r>
              <a:rPr lang="en-US" sz="2000" dirty="0" smtClean="0"/>
              <a:t>802.11 Response:</a:t>
            </a:r>
          </a:p>
          <a:p>
            <a:pPr marL="457200" indent="-457200">
              <a:buAutoNum type="alphaLcParenR"/>
            </a:pPr>
            <a:r>
              <a:rPr lang="en-US" sz="2000" dirty="0" smtClean="0"/>
              <a:t>The title is still correct, no need to change it.</a:t>
            </a:r>
            <a:endParaRPr lang="en-US" dirty="0" smtClean="0"/>
          </a:p>
          <a:p>
            <a:pPr marL="457200" indent="-457200">
              <a:buAutoNum type="alphaLcParenR"/>
            </a:pPr>
            <a:r>
              <a:rPr lang="en-US" sz="2000" dirty="0" smtClean="0"/>
              <a:t>5.6 Changed “service providers” to “wireless network access service providers”</a:t>
            </a:r>
            <a:endParaRPr lang="en-US" sz="2000"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0557835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Comments Received on 802.11 Revision (</a:t>
            </a:r>
            <a:r>
              <a:rPr lang="en-US" sz="2400" dirty="0" err="1"/>
              <a:t>REVmd</a:t>
            </a:r>
            <a:r>
              <a:rPr lang="en-US" sz="2400" dirty="0"/>
              <a:t>)</a:t>
            </a:r>
          </a:p>
        </p:txBody>
      </p:sp>
      <p:sp>
        <p:nvSpPr>
          <p:cNvPr id="3" name="Content Placeholder 2"/>
          <p:cNvSpPr>
            <a:spLocks noGrp="1"/>
          </p:cNvSpPr>
          <p:nvPr>
            <p:ph idx="1"/>
          </p:nvPr>
        </p:nvSpPr>
        <p:spPr>
          <a:xfrm>
            <a:off x="395536" y="1484784"/>
            <a:ext cx="8280920" cy="4990629"/>
          </a:xfrm>
        </p:spPr>
        <p:txBody>
          <a:bodyPr/>
          <a:lstStyle/>
          <a:p>
            <a:r>
              <a:rPr lang="en-US" sz="2000" dirty="0"/>
              <a:t>802.3 Comments on 802.11 Revision PAR:</a:t>
            </a:r>
            <a:br>
              <a:rPr lang="en-US" sz="2000" dirty="0"/>
            </a:br>
            <a:r>
              <a:rPr lang="en-US" sz="1800" dirty="0" smtClean="0"/>
              <a:t>Wireless </a:t>
            </a:r>
            <a:r>
              <a:rPr lang="en-US" sz="1800" dirty="0"/>
              <a:t>LAN Medium Access Control (MAC) and Physical Layer (PHY</a:t>
            </a:r>
            <a:r>
              <a:rPr lang="en-US" sz="1800" dirty="0" smtClean="0"/>
              <a:t>)</a:t>
            </a:r>
          </a:p>
          <a:p>
            <a:r>
              <a:rPr lang="en-US" sz="1800" dirty="0"/>
              <a:t>	</a:t>
            </a:r>
            <a:r>
              <a:rPr lang="en-US" sz="1800" dirty="0" smtClean="0"/>
              <a:t>• </a:t>
            </a:r>
            <a:r>
              <a:rPr lang="en-US" sz="1800" dirty="0"/>
              <a:t>PAR, 6.1, b) — </a:t>
            </a:r>
            <a:r>
              <a:rPr lang="en-US" sz="1800" dirty="0" err="1"/>
              <a:t>Std</a:t>
            </a:r>
            <a:r>
              <a:rPr lang="en-US" sz="1800" dirty="0"/>
              <a:t> 802.11 definitely has </a:t>
            </a:r>
            <a:r>
              <a:rPr lang="en-US" sz="1800" dirty="0" smtClean="0"/>
              <a:t>registration activity </a:t>
            </a:r>
            <a:r>
              <a:rPr lang="en-US" sz="1800" dirty="0"/>
              <a:t>(e.g., use of OUI and EUI-48).</a:t>
            </a:r>
            <a:br>
              <a:rPr lang="en-US" sz="1800" dirty="0"/>
            </a:br>
            <a:r>
              <a:rPr lang="en-US" sz="1800" dirty="0"/>
              <a:t/>
            </a:r>
            <a:br>
              <a:rPr lang="en-US" sz="1800" dirty="0"/>
            </a:br>
            <a:r>
              <a:rPr lang="en-US" sz="1800" dirty="0"/>
              <a:t>Possibly the revision has nothing that the RAC hasn’t reviewed before (e.g., the RAC </a:t>
            </a:r>
            <a:r>
              <a:rPr lang="en-US" sz="1800" dirty="0" smtClean="0"/>
              <a:t>has reviewed </a:t>
            </a:r>
            <a:r>
              <a:rPr lang="en-US" sz="1800" dirty="0"/>
              <a:t>for inclusion of CID into the standard).</a:t>
            </a:r>
            <a:br>
              <a:rPr lang="en-US" sz="1800" dirty="0"/>
            </a:br>
            <a:r>
              <a:rPr lang="en-US" sz="1800" dirty="0"/>
              <a:t/>
            </a:r>
            <a:br>
              <a:rPr lang="en-US" sz="1800" dirty="0"/>
            </a:br>
            <a:r>
              <a:rPr lang="en-US" sz="1800" dirty="0"/>
              <a:t>We would suggest checking the box and explaining the scope of RAC review (or why </a:t>
            </a:r>
            <a:r>
              <a:rPr lang="en-US" sz="1800" dirty="0" smtClean="0"/>
              <a:t>RAC review </a:t>
            </a:r>
            <a:r>
              <a:rPr lang="en-US" sz="1800" dirty="0"/>
              <a:t>may not be needed) that might be expected in the revision.</a:t>
            </a:r>
            <a:r>
              <a:rPr lang="en-US" sz="2000" dirty="0"/>
              <a:t/>
            </a:r>
            <a:br>
              <a:rPr lang="en-US" sz="2000" dirty="0"/>
            </a:br>
            <a:endParaRPr lang="en-US" sz="2000" dirty="0"/>
          </a:p>
          <a:p>
            <a:r>
              <a:rPr lang="en-US" sz="2000" dirty="0" smtClean="0"/>
              <a:t>802.11 Response</a:t>
            </a:r>
            <a:r>
              <a:rPr lang="en-US" sz="2000" dirty="0"/>
              <a:t>: </a:t>
            </a:r>
            <a:r>
              <a:rPr lang="en-US" sz="2000" dirty="0" smtClean="0"/>
              <a:t>6.1.b  Box will be Checked.</a:t>
            </a:r>
            <a:endParaRPr lang="en-US" sz="2000" dirty="0"/>
          </a:p>
          <a:p>
            <a:endParaRPr lang="en-US" sz="2000"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08845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510952"/>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Abstract-Snapshot</a:t>
            </a:r>
            <a:endParaRPr lang="en-GB" dirty="0"/>
          </a:p>
        </p:txBody>
      </p:sp>
      <p:sp>
        <p:nvSpPr>
          <p:cNvPr id="4098" name="Rectangle 2"/>
          <p:cNvSpPr>
            <a:spLocks noGrp="1" noChangeArrowheads="1"/>
          </p:cNvSpPr>
          <p:nvPr>
            <p:ph idx="1"/>
          </p:nvPr>
        </p:nvSpPr>
        <p:spPr>
          <a:xfrm>
            <a:off x="395536" y="1196752"/>
            <a:ext cx="8424936" cy="5184576"/>
          </a:xfrm>
          <a:ln/>
        </p:spPr>
        <p:txBody>
          <a:bodyPr>
            <a:normAutofit/>
          </a:bodyPr>
          <a:lstStyle/>
          <a:p>
            <a:r>
              <a:rPr lang="en-US" sz="2000" dirty="0" smtClean="0"/>
              <a:t>March 13-17, Vancouver, BC, Canada</a:t>
            </a:r>
          </a:p>
          <a:p>
            <a:endParaRPr lang="en-US" sz="900" dirty="0" smtClean="0"/>
          </a:p>
          <a:p>
            <a:pPr>
              <a:buFont typeface="Arial" panose="020B0604020202020204" pitchFamily="34" charset="0"/>
              <a:buChar char="•"/>
            </a:pPr>
            <a:r>
              <a:rPr lang="en-US" sz="2000" dirty="0" smtClean="0"/>
              <a:t>PARs under consideration:</a:t>
            </a:r>
          </a:p>
          <a:p>
            <a:pPr lvl="1"/>
            <a:r>
              <a:rPr lang="en-US" sz="1800" b="1" dirty="0"/>
              <a:t>802.3ch</a:t>
            </a:r>
            <a:r>
              <a:rPr lang="en-US" sz="1800" dirty="0"/>
              <a:t> - Amendment: greater than 1 Gb/s Automotive Ethernet, </a:t>
            </a:r>
            <a:r>
              <a:rPr lang="en-US" sz="1800" dirty="0">
                <a:hlinkClick r:id="rId3"/>
              </a:rPr>
              <a:t>PAR</a:t>
            </a:r>
            <a:r>
              <a:rPr lang="en-US" sz="1800" dirty="0"/>
              <a:t> and </a:t>
            </a:r>
            <a:r>
              <a:rPr lang="en-US" sz="1800" dirty="0">
                <a:hlinkClick r:id="rId4"/>
              </a:rPr>
              <a:t>CSD</a:t>
            </a:r>
            <a:endParaRPr lang="en-US" sz="1800" dirty="0"/>
          </a:p>
          <a:p>
            <a:pPr lvl="1"/>
            <a:r>
              <a:rPr lang="en-US" sz="1800" b="1" dirty="0"/>
              <a:t>802.11</a:t>
            </a:r>
            <a:r>
              <a:rPr lang="en-US" sz="1800" dirty="0"/>
              <a:t> - Standard Revision: </a:t>
            </a:r>
            <a:r>
              <a:rPr lang="en-US" sz="1800" dirty="0">
                <a:hlinkClick r:id="rId5"/>
              </a:rPr>
              <a:t>PAR</a:t>
            </a:r>
            <a:endParaRPr lang="en-US" sz="1800" dirty="0"/>
          </a:p>
          <a:p>
            <a:pPr lvl="1"/>
            <a:r>
              <a:rPr lang="en-US" sz="1800" b="1" dirty="0"/>
              <a:t>802.15.3f</a:t>
            </a:r>
            <a:r>
              <a:rPr lang="en-US" sz="1800" dirty="0"/>
              <a:t> - Amendment extending the millimeter wave Physical Layer (PHY) to use the 64 to 71 GHz spectrum, </a:t>
            </a:r>
            <a:r>
              <a:rPr lang="en-US" sz="1800" dirty="0">
                <a:hlinkClick r:id="rId6"/>
              </a:rPr>
              <a:t>PAR</a:t>
            </a:r>
            <a:r>
              <a:rPr lang="en-US" sz="1800" dirty="0"/>
              <a:t> and </a:t>
            </a:r>
            <a:r>
              <a:rPr lang="en-US" sz="1800" dirty="0">
                <a:hlinkClick r:id="rId7"/>
              </a:rPr>
              <a:t>CSD</a:t>
            </a:r>
            <a:endParaRPr lang="en-US" sz="1800" dirty="0"/>
          </a:p>
          <a:p>
            <a:pPr lvl="1"/>
            <a:r>
              <a:rPr lang="en-US" sz="1800" b="1" dirty="0"/>
              <a:t>802.15.4 </a:t>
            </a:r>
            <a:r>
              <a:rPr lang="en-US" sz="1800" dirty="0"/>
              <a:t> Standard Revision, </a:t>
            </a:r>
            <a:r>
              <a:rPr lang="en-US" sz="1800" dirty="0">
                <a:hlinkClick r:id="rId8"/>
              </a:rPr>
              <a:t>PAR</a:t>
            </a:r>
            <a:endParaRPr lang="en-US" sz="1800" dirty="0"/>
          </a:p>
          <a:p>
            <a:pPr lvl="1"/>
            <a:r>
              <a:rPr lang="en-US" sz="1800" b="1" dirty="0"/>
              <a:t>802.15.11</a:t>
            </a:r>
            <a:r>
              <a:rPr lang="en-US" sz="1800" dirty="0"/>
              <a:t> - Standard: Multi-Gigabit/s Optical Wireless Communications,  </a:t>
            </a:r>
            <a:r>
              <a:rPr lang="en-US" sz="1800" dirty="0">
                <a:hlinkClick r:id="rId9"/>
              </a:rPr>
              <a:t>PAR</a:t>
            </a:r>
            <a:r>
              <a:rPr lang="en-US" sz="1800" dirty="0"/>
              <a:t> and </a:t>
            </a:r>
            <a:r>
              <a:rPr lang="en-US" sz="1800" dirty="0">
                <a:hlinkClick r:id="rId10"/>
              </a:rPr>
              <a:t>CSD</a:t>
            </a:r>
            <a:endParaRPr lang="en-US" sz="1800" dirty="0"/>
          </a:p>
          <a:p>
            <a:pPr>
              <a:buFont typeface="Arial" panose="020B0604020202020204" pitchFamily="34" charset="0"/>
              <a:buChar char="•"/>
            </a:pPr>
            <a:endParaRPr lang="en-US" sz="2000" dirty="0" smtClean="0"/>
          </a:p>
          <a:p>
            <a:pPr marL="285750" indent="-285750">
              <a:buFont typeface="Arial" panose="020B0604020202020204" pitchFamily="34" charset="0"/>
              <a:buChar char="•"/>
            </a:pPr>
            <a:r>
              <a:rPr lang="en-US" altLang="en-US" sz="2000" dirty="0" smtClean="0"/>
              <a:t>Meeting times: Monday PM2, Tuesday AM2, Thursday AM2</a:t>
            </a:r>
            <a:endParaRPr lang="en-US" altLang="en-US" sz="1600" dirty="0" smtClean="0"/>
          </a:p>
        </p:txBody>
      </p:sp>
      <p:sp>
        <p:nvSpPr>
          <p:cNvPr id="4" name="Date Placeholder 3"/>
          <p:cNvSpPr>
            <a:spLocks noGrp="1"/>
          </p:cNvSpPr>
          <p:nvPr>
            <p:ph type="dt" idx="10"/>
          </p:nvPr>
        </p:nvSpPr>
        <p:spPr>
          <a:xfrm>
            <a:off x="696912" y="333375"/>
            <a:ext cx="2589203" cy="273050"/>
          </a:xfrm>
        </p:spPr>
        <p:txBody>
          <a:bodyPr/>
          <a:lstStyle/>
          <a:p>
            <a:r>
              <a:rPr lang="en-US" smtClean="0"/>
              <a:t>March 2017</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Responses From 802 WGs</a:t>
            </a:r>
            <a:endParaRPr lang="en-US" cap="none"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March 2017</a:t>
            </a:r>
            <a:endParaRPr lang="en-GB"/>
          </a:p>
        </p:txBody>
      </p:sp>
      <p:sp>
        <p:nvSpPr>
          <p:cNvPr id="5" name="Footer Placeholder 4"/>
          <p:cNvSpPr>
            <a:spLocks noGrp="1"/>
          </p:cNvSpPr>
          <p:nvPr>
            <p:ph type="ftr" idx="11"/>
          </p:nvPr>
        </p:nvSpPr>
        <p:spPr/>
        <p:txBody>
          <a:bodyPr/>
          <a:lstStyle/>
          <a:p>
            <a:r>
              <a:rPr lang="en-GB" smtClean="0"/>
              <a:t>Jon Rosdahl, (Qualcomm)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20</a:t>
            </a:fld>
            <a:endParaRPr lang="en-GB"/>
          </a:p>
        </p:txBody>
      </p:sp>
    </p:spTree>
    <p:extLst>
      <p:ext uri="{BB962C8B-B14F-4D97-AF65-F5344CB8AC3E}">
        <p14:creationId xmlns:p14="http://schemas.microsoft.com/office/powerpoint/2010/main" val="27337325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Final Report to 802.11</a:t>
            </a: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March 2017</a:t>
            </a:r>
            <a:endParaRPr lang="en-GB"/>
          </a:p>
        </p:txBody>
      </p:sp>
      <p:sp>
        <p:nvSpPr>
          <p:cNvPr id="5" name="Footer Placeholder 4"/>
          <p:cNvSpPr>
            <a:spLocks noGrp="1"/>
          </p:cNvSpPr>
          <p:nvPr>
            <p:ph type="ftr" idx="11"/>
          </p:nvPr>
        </p:nvSpPr>
        <p:spPr/>
        <p:txBody>
          <a:bodyPr/>
          <a:lstStyle/>
          <a:p>
            <a:r>
              <a:rPr lang="en-GB" smtClean="0"/>
              <a:t>Jon Rosdahl, (Qualcomm)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21</a:t>
            </a:fld>
            <a:endParaRPr lang="en-GB"/>
          </a:p>
        </p:txBody>
      </p:sp>
    </p:spTree>
    <p:extLst>
      <p:ext uri="{BB962C8B-B14F-4D97-AF65-F5344CB8AC3E}">
        <p14:creationId xmlns:p14="http://schemas.microsoft.com/office/powerpoint/2010/main" val="38833705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Report</a:t>
            </a:r>
            <a:endParaRPr lang="en-US" dirty="0"/>
          </a:p>
        </p:txBody>
      </p:sp>
      <p:sp>
        <p:nvSpPr>
          <p:cNvPr id="3" name="Content Placeholder 2"/>
          <p:cNvSpPr>
            <a:spLocks noGrp="1"/>
          </p:cNvSpPr>
          <p:nvPr>
            <p:ph idx="1"/>
          </p:nvPr>
        </p:nvSpPr>
        <p:spPr/>
        <p:txBody>
          <a:bodyPr/>
          <a:lstStyle/>
          <a:p>
            <a:r>
              <a:rPr lang="en-US" sz="2800" dirty="0" smtClean="0"/>
              <a:t>Move to accept 11-17/0253rx as the report from PAR Review SC for the March 2017 plenary.</a:t>
            </a:r>
          </a:p>
          <a:p>
            <a:endParaRPr lang="en-US" sz="2800" dirty="0" smtClean="0"/>
          </a:p>
          <a:p>
            <a:r>
              <a:rPr lang="en-US" dirty="0" smtClean="0"/>
              <a:t>Moved:</a:t>
            </a:r>
          </a:p>
          <a:p>
            <a:r>
              <a:rPr lang="en-US" dirty="0" smtClean="0"/>
              <a:t>2</a:t>
            </a:r>
            <a:r>
              <a:rPr lang="en-US" baseline="30000" dirty="0" smtClean="0"/>
              <a:t>nd</a:t>
            </a:r>
            <a:r>
              <a:rPr lang="en-US" dirty="0" smtClean="0"/>
              <a:t>: </a:t>
            </a:r>
          </a:p>
          <a:p>
            <a:r>
              <a:rPr lang="en-US" dirty="0" smtClean="0"/>
              <a:t>Results:</a:t>
            </a:r>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4395748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685800" y="1628800"/>
            <a:ext cx="7772400" cy="4560863"/>
          </a:xfrm>
          <a:ln/>
        </p:spPr>
        <p:txBody>
          <a:bodyPr/>
          <a:lstStyle/>
          <a:p>
            <a:r>
              <a:rPr lang="en-US" dirty="0" smtClean="0"/>
              <a:t>IEEE 802 PARs Under consideration Webpage:</a:t>
            </a:r>
          </a:p>
          <a:p>
            <a:pPr lvl="1"/>
            <a:r>
              <a:rPr lang="en-US" dirty="0" smtClean="0"/>
              <a:t>	</a:t>
            </a:r>
            <a:r>
              <a:rPr lang="en-US" dirty="0" smtClean="0">
                <a:solidFill>
                  <a:schemeClr val="accent6"/>
                </a:solidFill>
                <a:hlinkClick r:id="rId3"/>
              </a:rPr>
              <a:t>http</a:t>
            </a:r>
            <a:r>
              <a:rPr lang="en-US" dirty="0">
                <a:solidFill>
                  <a:schemeClr val="accent6"/>
                </a:solidFill>
                <a:hlinkClick r:id="rId3"/>
              </a:rPr>
              <a:t>://</a:t>
            </a:r>
            <a:r>
              <a:rPr lang="en-US" dirty="0" smtClean="0">
                <a:solidFill>
                  <a:schemeClr val="accent6"/>
                </a:solidFill>
                <a:hlinkClick r:id="rId3"/>
              </a:rPr>
              <a:t>grouper.ieee.org/groups/802/PARs.shtml</a:t>
            </a:r>
            <a:endParaRPr lang="en-US" dirty="0">
              <a:solidFill>
                <a:schemeClr val="accent6"/>
              </a:solidFill>
            </a:endParaRPr>
          </a:p>
          <a:p>
            <a:endParaRPr lang="en-US" dirty="0" smtClean="0"/>
          </a:p>
          <a:p>
            <a:r>
              <a:rPr lang="en-US" dirty="0" smtClean="0"/>
              <a:t>Minutes: </a:t>
            </a:r>
          </a:p>
          <a:p>
            <a:r>
              <a:rPr lang="en-US" dirty="0"/>
              <a:t>	</a:t>
            </a:r>
            <a:r>
              <a:rPr lang="en-US" sz="2000" dirty="0" smtClean="0"/>
              <a:t>Previous Plenary: 11-16/1486r0:</a:t>
            </a:r>
          </a:p>
          <a:p>
            <a:pPr lvl="2"/>
            <a:r>
              <a:rPr lang="en-US" dirty="0"/>
              <a:t>&lt;https://mentor.ieee.org/802.11/dcn/16/11-16-1486-00-0PAR-minutes-november-2016-session.docx&gt;</a:t>
            </a:r>
            <a:endParaRPr lang="en-US" dirty="0" smtClean="0"/>
          </a:p>
          <a:p>
            <a:r>
              <a:rPr lang="en-US" dirty="0"/>
              <a:t>	</a:t>
            </a:r>
            <a:r>
              <a:rPr lang="en-US" dirty="0" smtClean="0"/>
              <a:t>Current Meeting: 11-17/xxxxr0</a:t>
            </a:r>
          </a:p>
          <a:p>
            <a:r>
              <a:rPr lang="en-US" dirty="0"/>
              <a:t>	</a:t>
            </a:r>
            <a:r>
              <a:rPr lang="en-US" dirty="0" smtClean="0"/>
              <a:t>		</a:t>
            </a:r>
            <a:r>
              <a:rPr lang="en-US" dirty="0"/>
              <a:t>&lt; </a:t>
            </a:r>
            <a:r>
              <a:rPr lang="en-US" dirty="0" smtClean="0"/>
              <a:t>&gt;</a:t>
            </a:r>
            <a:endParaRPr lang="en-US" dirty="0"/>
          </a:p>
        </p:txBody>
      </p:sp>
      <p:sp>
        <p:nvSpPr>
          <p:cNvPr id="4" name="Date Placeholder 3"/>
          <p:cNvSpPr>
            <a:spLocks noGrp="1"/>
          </p:cNvSpPr>
          <p:nvPr>
            <p:ph type="dt" idx="10"/>
          </p:nvPr>
        </p:nvSpPr>
        <p:spPr>
          <a:xfrm>
            <a:off x="714348" y="357166"/>
            <a:ext cx="2374889" cy="273050"/>
          </a:xfrm>
        </p:spPr>
        <p:txBody>
          <a:bodyPr/>
          <a:lstStyle/>
          <a:p>
            <a:r>
              <a:rPr lang="en-US" smtClean="0"/>
              <a:t>March 2017</a:t>
            </a:r>
            <a:endParaRPr lang="en-GB" dirty="0"/>
          </a:p>
        </p:txBody>
      </p:sp>
      <p:sp>
        <p:nvSpPr>
          <p:cNvPr id="5" name="Footer Placeholder 4"/>
          <p:cNvSpPr>
            <a:spLocks noGrp="1"/>
          </p:cNvSpPr>
          <p:nvPr>
            <p:ph type="ftr" idx="11"/>
          </p:nvPr>
        </p:nvSpPr>
        <p:spPr>
          <a:xfrm>
            <a:off x="6215074" y="6475413"/>
            <a:ext cx="2327264" cy="180975"/>
          </a:xfrm>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hlinkClick r:id="rId4"/>
              </a:rPr>
              <a:t>http://ieee802.org/1/files/public/docs2016/cs-PAR-CSD-comments-and-resolution-1116-v02.pdf</a:t>
            </a:r>
            <a:r>
              <a:rPr kumimoji="0" lang="en-US" altLang="en-US" sz="1800" b="0" i="0" u="none" strike="noStrike" cap="none" normalizeH="0" baseline="0" smtClean="0">
                <a:ln>
                  <a:noFill/>
                </a:ln>
                <a:solidFill>
                  <a:schemeClr val="tx1"/>
                </a:solidFill>
                <a:effectLst/>
                <a:latin typeface="Arial" panose="020B0604020202020204" pitchFamily="34" charset="0"/>
              </a:rPr>
              <a:t> </a:t>
            </a:r>
          </a:p>
        </p:txBody>
      </p:sp>
      <p:sp>
        <p:nvSpPr>
          <p:cNvPr id="3"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hlinkClick r:id="rId4"/>
              </a:rPr>
              <a:t>http://ieee802.org/1/files/public/docs2016/cs-PAR-CSD-comments-and-resolution-1116-v02.pdf</a:t>
            </a:r>
            <a:r>
              <a:rPr kumimoji="0" lang="en-US" altLang="en-US" sz="1800" b="0" i="0" u="none" strike="noStrike" cap="none" normalizeH="0" baseline="0" smtClean="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06425"/>
            <a:ext cx="8229600" cy="878359"/>
          </a:xfrm>
        </p:spPr>
        <p:txBody>
          <a:bodyPr>
            <a:noAutofit/>
          </a:bodyPr>
          <a:lstStyle/>
          <a:p>
            <a:r>
              <a:rPr lang="en-US" altLang="en-US" sz="2800" dirty="0"/>
              <a:t>PAR </a:t>
            </a:r>
            <a:r>
              <a:rPr lang="en-US" altLang="en-US" sz="2800" dirty="0" smtClean="0"/>
              <a:t>Review SC </a:t>
            </a:r>
            <a:r>
              <a:rPr lang="en-US" altLang="en-US" sz="2800" dirty="0"/>
              <a:t>–  </a:t>
            </a:r>
            <a:r>
              <a:rPr lang="en-US" altLang="en-US" sz="2800" dirty="0" smtClean="0"/>
              <a:t>March 2017</a:t>
            </a:r>
            <a:br>
              <a:rPr lang="en-US" altLang="en-US" sz="2800" dirty="0" smtClean="0"/>
            </a:br>
            <a:r>
              <a:rPr lang="en-US" altLang="en-US" sz="2800" dirty="0" smtClean="0"/>
              <a:t>Chair</a:t>
            </a:r>
            <a:r>
              <a:rPr lang="en-US" altLang="en-US" sz="2800" dirty="0"/>
              <a:t>: Jon Rosdahl</a:t>
            </a:r>
            <a:endParaRPr lang="en-US" sz="2800" dirty="0"/>
          </a:p>
        </p:txBody>
      </p:sp>
      <p:sp>
        <p:nvSpPr>
          <p:cNvPr id="3" name="Content Placeholder 2"/>
          <p:cNvSpPr>
            <a:spLocks noGrp="1"/>
          </p:cNvSpPr>
          <p:nvPr>
            <p:ph idx="1"/>
          </p:nvPr>
        </p:nvSpPr>
        <p:spPr>
          <a:xfrm>
            <a:off x="683568" y="1844824"/>
            <a:ext cx="7704856" cy="4525963"/>
          </a:xfrm>
        </p:spPr>
        <p:txBody>
          <a:bodyPr>
            <a:normAutofit fontScale="92500" lnSpcReduction="10000"/>
          </a:bodyPr>
          <a:lstStyle/>
          <a:p>
            <a:pPr marL="0" indent="0"/>
            <a:r>
              <a:rPr lang="en-US" dirty="0" smtClean="0"/>
              <a:t>Monday Agenda:</a:t>
            </a:r>
          </a:p>
          <a:p>
            <a:pPr marL="857250" lvl="1" indent="-457200">
              <a:buFont typeface="+mj-lt"/>
              <a:buAutoNum type="arabicPeriod"/>
            </a:pPr>
            <a:r>
              <a:rPr lang="en-US" dirty="0" smtClean="0"/>
              <a:t>Welcome</a:t>
            </a:r>
          </a:p>
          <a:p>
            <a:pPr marL="857250" lvl="1" indent="-457200">
              <a:buFont typeface="+mj-lt"/>
              <a:buAutoNum type="arabicPeriod"/>
            </a:pPr>
            <a:r>
              <a:rPr lang="en-US" dirty="0" smtClean="0"/>
              <a:t>Approve Previous Minutes</a:t>
            </a:r>
          </a:p>
          <a:p>
            <a:pPr marL="857250" lvl="1" indent="-457200">
              <a:buFont typeface="+mj-lt"/>
              <a:buAutoNum type="arabicPeriod"/>
            </a:pPr>
            <a:r>
              <a:rPr lang="en-US" dirty="0" smtClean="0"/>
              <a:t>Determine order of review</a:t>
            </a:r>
          </a:p>
          <a:p>
            <a:pPr marL="857250" lvl="1" indent="-457200">
              <a:buFont typeface="+mj-lt"/>
              <a:buAutoNum type="arabicPeriod"/>
            </a:pPr>
            <a:r>
              <a:rPr lang="en-US" dirty="0" smtClean="0"/>
              <a:t>Review PARs/CSD posted for review this week.</a:t>
            </a:r>
          </a:p>
          <a:p>
            <a:pPr marL="857250" lvl="1" indent="-457200">
              <a:buFont typeface="+mj-lt"/>
              <a:buAutoNum type="arabicPeriod"/>
            </a:pPr>
            <a:r>
              <a:rPr lang="en-US" dirty="0" smtClean="0"/>
              <a:t>Recess</a:t>
            </a:r>
          </a:p>
          <a:p>
            <a:pPr marL="0" indent="0"/>
            <a:r>
              <a:rPr lang="en-US" dirty="0" smtClean="0"/>
              <a:t>Tuesday Agenda:</a:t>
            </a:r>
          </a:p>
          <a:p>
            <a:pPr marL="857250" lvl="1" indent="-457200">
              <a:buFont typeface="+mj-lt"/>
              <a:buAutoNum type="arabicPeriod"/>
            </a:pPr>
            <a:r>
              <a:rPr lang="en-US" dirty="0" smtClean="0"/>
              <a:t>Complete review of PARs/CSD and post comments to 802 WGs</a:t>
            </a:r>
          </a:p>
          <a:p>
            <a:pPr marL="857250" lvl="1" indent="-457200">
              <a:buFont typeface="+mj-lt"/>
              <a:buAutoNum type="arabicPeriod"/>
            </a:pPr>
            <a:r>
              <a:rPr lang="en-US" dirty="0" smtClean="0"/>
              <a:t>Recess</a:t>
            </a:r>
          </a:p>
          <a:p>
            <a:pPr marL="0" indent="0"/>
            <a:r>
              <a:rPr lang="en-US" dirty="0" smtClean="0"/>
              <a:t>Thursday Agenda:</a:t>
            </a:r>
          </a:p>
          <a:p>
            <a:pPr marL="857250" lvl="1" indent="-457200">
              <a:buFont typeface="+mj-lt"/>
              <a:buAutoNum type="arabicPeriod"/>
            </a:pPr>
            <a:r>
              <a:rPr lang="en-US" dirty="0" smtClean="0"/>
              <a:t>Review Response to Comments</a:t>
            </a:r>
          </a:p>
          <a:p>
            <a:pPr marL="857250" lvl="1" indent="-457200">
              <a:buFont typeface="+mj-lt"/>
              <a:buAutoNum type="arabicPeriod"/>
            </a:pPr>
            <a:r>
              <a:rPr lang="en-US" dirty="0" smtClean="0"/>
              <a:t>Prepare Report for 802.11 WG closing plenary</a:t>
            </a:r>
          </a:p>
          <a:p>
            <a:pPr marL="857250" lvl="1" indent="-457200">
              <a:buFont typeface="+mj-lt"/>
              <a:buAutoNum type="arabicPeriod"/>
            </a:pPr>
            <a:r>
              <a:rPr lang="en-US" dirty="0" smtClean="0"/>
              <a:t>Adjourn</a:t>
            </a:r>
            <a:endParaRPr lang="en-US" dirty="0"/>
          </a:p>
        </p:txBody>
      </p:sp>
      <p:sp>
        <p:nvSpPr>
          <p:cNvPr id="6" name="Date Placeholder 5"/>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TextBox 6"/>
          <p:cNvSpPr txBox="1"/>
          <p:nvPr/>
        </p:nvSpPr>
        <p:spPr>
          <a:xfrm>
            <a:off x="755576" y="1283159"/>
            <a:ext cx="2808312" cy="461665"/>
          </a:xfrm>
          <a:prstGeom prst="rect">
            <a:avLst/>
          </a:prstGeom>
          <a:noFill/>
        </p:spPr>
        <p:txBody>
          <a:bodyPr wrap="square" rtlCol="0">
            <a:spAutoFit/>
          </a:bodyPr>
          <a:lstStyle/>
          <a:p>
            <a:r>
              <a:rPr lang="en-US" dirty="0" smtClean="0">
                <a:solidFill>
                  <a:schemeClr val="tx1"/>
                </a:solidFill>
              </a:rPr>
              <a:t>Draft Agenda:</a:t>
            </a:r>
            <a:endParaRPr lang="en-US" dirty="0">
              <a:solidFill>
                <a:schemeClr val="tx1"/>
              </a:solidFill>
            </a:endParaRPr>
          </a:p>
        </p:txBody>
      </p:sp>
    </p:spTree>
    <p:extLst>
      <p:ext uri="{BB962C8B-B14F-4D97-AF65-F5344CB8AC3E}">
        <p14:creationId xmlns:p14="http://schemas.microsoft.com/office/powerpoint/2010/main" val="3439635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Previous Minutes</a:t>
            </a:r>
            <a:endParaRPr lang="en-US" dirty="0"/>
          </a:p>
        </p:txBody>
      </p:sp>
      <p:sp>
        <p:nvSpPr>
          <p:cNvPr id="3" name="Content Placeholder 2"/>
          <p:cNvSpPr>
            <a:spLocks noGrp="1"/>
          </p:cNvSpPr>
          <p:nvPr>
            <p:ph idx="1"/>
          </p:nvPr>
        </p:nvSpPr>
        <p:spPr/>
        <p:txBody>
          <a:bodyPr/>
          <a:lstStyle/>
          <a:p>
            <a:r>
              <a:rPr lang="en-US" dirty="0" smtClean="0"/>
              <a:t>Move to approve doc </a:t>
            </a:r>
            <a:r>
              <a:rPr lang="en-US" dirty="0" smtClean="0"/>
              <a:t>11-16/1486r0 </a:t>
            </a:r>
            <a:r>
              <a:rPr lang="en-US" dirty="0" smtClean="0"/>
              <a:t>&lt;</a:t>
            </a:r>
            <a:r>
              <a:rPr lang="en-US" dirty="0" smtClean="0">
                <a:hlinkClick r:id="rId2"/>
              </a:rPr>
              <a:t>https</a:t>
            </a:r>
            <a:r>
              <a:rPr lang="en-US" dirty="0">
                <a:hlinkClick r:id="rId2"/>
              </a:rPr>
              <a:t>://</a:t>
            </a:r>
            <a:r>
              <a:rPr lang="en-US" dirty="0" smtClean="0">
                <a:hlinkClick r:id="rId2"/>
              </a:rPr>
              <a:t>mentor.ieee.org/802.11/dcn/16/11-16-1486-00-0PAR-minutes-november-2016-session.docx</a:t>
            </a:r>
            <a:r>
              <a:rPr lang="en-US" dirty="0" smtClean="0"/>
              <a:t>&gt;  as the minutes for PAR Review SC from November 2016 Plenary in San Antonio.</a:t>
            </a:r>
          </a:p>
          <a:p>
            <a:endParaRPr lang="en-US" dirty="0"/>
          </a:p>
          <a:p>
            <a:r>
              <a:rPr lang="en-US" dirty="0" smtClean="0"/>
              <a:t>Moved</a:t>
            </a:r>
            <a:r>
              <a:rPr lang="en-US" dirty="0" smtClean="0"/>
              <a:t>: Michael </a:t>
            </a:r>
            <a:r>
              <a:rPr lang="en-US" dirty="0" err="1" smtClean="0"/>
              <a:t>Montemurro</a:t>
            </a:r>
            <a:endParaRPr lang="en-US" dirty="0" smtClean="0"/>
          </a:p>
          <a:p>
            <a:r>
              <a:rPr lang="en-US" dirty="0" smtClean="0"/>
              <a:t>2</a:t>
            </a:r>
            <a:r>
              <a:rPr lang="en-US" baseline="30000" dirty="0" smtClean="0"/>
              <a:t>nd</a:t>
            </a:r>
            <a:r>
              <a:rPr lang="en-US" dirty="0" smtClean="0"/>
              <a:t>: </a:t>
            </a:r>
            <a:r>
              <a:rPr lang="en-US" dirty="0" smtClean="0"/>
              <a:t>Andy Scott</a:t>
            </a:r>
            <a:endParaRPr lang="en-US" dirty="0" smtClean="0"/>
          </a:p>
          <a:p>
            <a:r>
              <a:rPr lang="en-US" dirty="0" smtClean="0"/>
              <a:t>Results</a:t>
            </a:r>
            <a:r>
              <a:rPr lang="en-US" dirty="0" smtClean="0"/>
              <a:t>: Unanimous Consent</a:t>
            </a:r>
            <a:endParaRPr lang="en-US" dirty="0" smtClean="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267125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Par </a:t>
            </a:r>
            <a:r>
              <a:rPr lang="en-US" cap="none" dirty="0" smtClean="0"/>
              <a:t>Review Comments</a:t>
            </a:r>
            <a:endParaRPr lang="en-US" dirty="0"/>
          </a:p>
        </p:txBody>
      </p:sp>
      <p:sp>
        <p:nvSpPr>
          <p:cNvPr id="8" name="Text Placeholder 7"/>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702977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400" b="1" dirty="0" smtClean="0"/>
              <a:t>802.3ch</a:t>
            </a:r>
            <a:r>
              <a:rPr lang="en-US" sz="2400" dirty="0" smtClean="0"/>
              <a:t> - Amendment: greater than 1 Gb/s Automotive Ethernet, </a:t>
            </a:r>
            <a:r>
              <a:rPr lang="en-US" sz="2400" dirty="0" smtClean="0">
                <a:hlinkClick r:id="rId2"/>
              </a:rPr>
              <a:t>PAR</a:t>
            </a:r>
            <a:r>
              <a:rPr lang="en-US" sz="2400" dirty="0" smtClean="0"/>
              <a:t> and </a:t>
            </a:r>
            <a:r>
              <a:rPr lang="en-US" sz="2400" dirty="0" smtClean="0">
                <a:hlinkClick r:id="rId3"/>
              </a:rPr>
              <a:t>CSD</a:t>
            </a:r>
            <a:endParaRPr lang="en-US" sz="3600" dirty="0"/>
          </a:p>
        </p:txBody>
      </p:sp>
      <p:sp>
        <p:nvSpPr>
          <p:cNvPr id="3" name="Content Placeholder 2"/>
          <p:cNvSpPr>
            <a:spLocks noGrp="1"/>
          </p:cNvSpPr>
          <p:nvPr>
            <p:ph idx="1"/>
          </p:nvPr>
        </p:nvSpPr>
        <p:spPr>
          <a:xfrm>
            <a:off x="685800" y="1830388"/>
            <a:ext cx="7770813" cy="4264025"/>
          </a:xfrm>
        </p:spPr>
        <p:txBody>
          <a:bodyPr/>
          <a:lstStyle/>
          <a:p>
            <a:pPr lvl="0"/>
            <a:r>
              <a:rPr lang="en-US" sz="2000" dirty="0" smtClean="0"/>
              <a:t>2.1 Title – Change “Automotive” to Vehicular” or to be consistent, change all the “vehicular” to “automotive” in the PAR.</a:t>
            </a:r>
          </a:p>
          <a:p>
            <a:pPr lvl="0"/>
            <a:r>
              <a:rPr lang="en-US" sz="2000" dirty="0" smtClean="0"/>
              <a:t>5.5 Typo “G/bps” should be “Gb/s”</a:t>
            </a:r>
          </a:p>
          <a:p>
            <a:pPr lvl="0"/>
            <a:r>
              <a:rPr lang="en-US" sz="2000" dirty="0" smtClean="0"/>
              <a:t>5.5 suggest changing “legacy network” to “legacy vehicular network”</a:t>
            </a:r>
          </a:p>
          <a:p>
            <a:pPr lvl="0"/>
            <a:endParaRPr lang="en-US" sz="2000" dirty="0"/>
          </a:p>
          <a:p>
            <a:pPr lvl="0"/>
            <a:r>
              <a:rPr lang="en-US" sz="2000" dirty="0" smtClean="0"/>
              <a:t>1.2.3 Broad Market Potential – first dashed item was initially confusing to naïve readers, may consider adding ““” or “,”</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61223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400" b="1" dirty="0" smtClean="0"/>
              <a:t>802.11</a:t>
            </a:r>
            <a:r>
              <a:rPr lang="en-US" sz="2400" dirty="0" smtClean="0"/>
              <a:t> - Standard Revision: </a:t>
            </a:r>
            <a:r>
              <a:rPr lang="en-US" sz="2400" dirty="0" smtClean="0">
                <a:hlinkClick r:id="rId2"/>
              </a:rPr>
              <a:t>PAR</a:t>
            </a:r>
            <a:endParaRPr lang="en-US" sz="3600" dirty="0"/>
          </a:p>
        </p:txBody>
      </p:sp>
      <p:sp>
        <p:nvSpPr>
          <p:cNvPr id="3" name="Content Placeholder 2"/>
          <p:cNvSpPr>
            <a:spLocks noGrp="1"/>
          </p:cNvSpPr>
          <p:nvPr>
            <p:ph idx="1"/>
          </p:nvPr>
        </p:nvSpPr>
        <p:spPr/>
        <p:txBody>
          <a:bodyPr/>
          <a:lstStyle/>
          <a:p>
            <a:pPr lvl="0"/>
            <a:r>
              <a:rPr lang="en-US" sz="2200" dirty="0" smtClean="0"/>
              <a:t>Did not review.</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316437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000" b="1" dirty="0" smtClean="0"/>
              <a:t>802.15.3f</a:t>
            </a:r>
            <a:r>
              <a:rPr lang="en-US" sz="2000" dirty="0" smtClean="0"/>
              <a:t> - Amendment extending the millimeter wave Physical Layer (PHY) to use the 64 to 71 GHz spectrum, </a:t>
            </a:r>
            <a:r>
              <a:rPr lang="en-US" sz="2000" dirty="0" smtClean="0">
                <a:hlinkClick r:id="rId2"/>
              </a:rPr>
              <a:t>PAR</a:t>
            </a:r>
            <a:r>
              <a:rPr lang="en-US" sz="2000" dirty="0" smtClean="0"/>
              <a:t> and </a:t>
            </a:r>
            <a:r>
              <a:rPr lang="en-US" sz="2000" dirty="0" smtClean="0">
                <a:hlinkClick r:id="rId3"/>
              </a:rPr>
              <a:t>CSD</a:t>
            </a:r>
            <a:endParaRPr lang="en-US" dirty="0"/>
          </a:p>
        </p:txBody>
      </p:sp>
      <p:sp>
        <p:nvSpPr>
          <p:cNvPr id="3" name="Content Placeholder 2"/>
          <p:cNvSpPr>
            <a:spLocks noGrp="1"/>
          </p:cNvSpPr>
          <p:nvPr>
            <p:ph idx="1"/>
          </p:nvPr>
        </p:nvSpPr>
        <p:spPr>
          <a:xfrm>
            <a:off x="395536" y="2132856"/>
            <a:ext cx="8280919" cy="3896072"/>
          </a:xfrm>
        </p:spPr>
        <p:txBody>
          <a:bodyPr/>
          <a:lstStyle/>
          <a:p>
            <a:pPr lvl="0"/>
            <a:r>
              <a:rPr lang="en-US" sz="2000" dirty="0" smtClean="0"/>
              <a:t>4.3: </a:t>
            </a:r>
            <a:r>
              <a:rPr lang="en-US" sz="2000" b="0" dirty="0" smtClean="0"/>
              <a:t>Typically the minimum for the time between 4.2 and 4.3 is 6 months (see instruction notes).  Is there justification for the shorter time? If not suggest 6 months minimum.</a:t>
            </a:r>
          </a:p>
          <a:p>
            <a:pPr lvl="0"/>
            <a:r>
              <a:rPr lang="en-US" sz="2000" dirty="0" smtClean="0"/>
              <a:t>5.2b/5.5: </a:t>
            </a:r>
            <a:r>
              <a:rPr lang="en-US" sz="2000" b="0" dirty="0" smtClean="0"/>
              <a:t>Is the Channelization plan consistent with existing plan (ITU adopted M.2003-1)?</a:t>
            </a:r>
          </a:p>
          <a:p>
            <a:pPr lvl="1"/>
            <a:r>
              <a:rPr lang="en-US" dirty="0" smtClean="0"/>
              <a:t>Concern that deviation from the agreed channel plan will cause bifurcation in the industry.</a:t>
            </a:r>
          </a:p>
          <a:p>
            <a:pPr lvl="0"/>
            <a:endParaRPr lang="en-US" sz="2000" b="0" dirty="0" smtClean="0"/>
          </a:p>
          <a:p>
            <a:pPr lvl="0"/>
            <a:r>
              <a:rPr lang="en-US" sz="2000" dirty="0" smtClean="0"/>
              <a:t>5.5</a:t>
            </a:r>
            <a:r>
              <a:rPr lang="en-US" sz="2000" b="0" dirty="0" smtClean="0"/>
              <a:t> Need for the project should indicate the benefit of what the amendment will accomplish.  What is the market need for extension of the band?</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877393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856538" cy="510951"/>
          </a:xfrm>
        </p:spPr>
        <p:txBody>
          <a:bodyPr/>
          <a:lstStyle/>
          <a:p>
            <a:r>
              <a:rPr lang="en-US" sz="2400" dirty="0" smtClean="0"/>
              <a:t>802.15.3f PAR</a:t>
            </a:r>
            <a:endParaRPr lang="en-US" sz="2400" dirty="0"/>
          </a:p>
        </p:txBody>
      </p:sp>
      <p:sp>
        <p:nvSpPr>
          <p:cNvPr id="3" name="Content Placeholder 2"/>
          <p:cNvSpPr>
            <a:spLocks noGrp="1"/>
          </p:cNvSpPr>
          <p:nvPr>
            <p:ph idx="1"/>
          </p:nvPr>
        </p:nvSpPr>
        <p:spPr>
          <a:xfrm>
            <a:off x="685800" y="1340769"/>
            <a:ext cx="7856538" cy="5134643"/>
          </a:xfrm>
        </p:spPr>
        <p:txBody>
          <a:bodyPr/>
          <a:lstStyle/>
          <a:p>
            <a:r>
              <a:rPr lang="en-US" sz="2000" dirty="0"/>
              <a:t>5.2b: </a:t>
            </a:r>
            <a:r>
              <a:rPr lang="en-US" sz="2000" b="0" dirty="0"/>
              <a:t>Beside channelization, other parameters should be considered, </a:t>
            </a:r>
            <a:r>
              <a:rPr lang="en-US" sz="2000" b="0" dirty="0" err="1"/>
              <a:t>i.e</a:t>
            </a:r>
            <a:r>
              <a:rPr lang="en-US" sz="2000" b="0" dirty="0"/>
              <a:t> power (EIRP), </a:t>
            </a:r>
            <a:r>
              <a:rPr lang="en-US" sz="2000" b="0" dirty="0" smtClean="0"/>
              <a:t>beam-width</a:t>
            </a:r>
            <a:r>
              <a:rPr lang="en-US" sz="2000" b="0" dirty="0"/>
              <a:t>.  Please include the constraints for parameters for these other parameters.</a:t>
            </a:r>
          </a:p>
          <a:p>
            <a:pPr lvl="1"/>
            <a:r>
              <a:rPr lang="en-US" b="0" dirty="0" smtClean="0"/>
              <a:t>A Suggested change:</a:t>
            </a:r>
          </a:p>
          <a:p>
            <a:pPr lvl="1"/>
            <a:r>
              <a:rPr lang="en-US" dirty="0" smtClean="0"/>
              <a:t>“This amendment extends </a:t>
            </a:r>
            <a:r>
              <a:rPr lang="en-US" dirty="0"/>
              <a:t>the RF channelization of the millimeter wave PHY to allow for use of the spectrum from 64 to 71 </a:t>
            </a:r>
            <a:r>
              <a:rPr lang="en-US" dirty="0" smtClean="0"/>
              <a:t>GHz, including power and antenna constraints.”</a:t>
            </a:r>
          </a:p>
          <a:p>
            <a:pPr lvl="1"/>
            <a:endParaRPr lang="en-US" dirty="0" smtClean="0"/>
          </a:p>
          <a:p>
            <a:r>
              <a:rPr lang="en-US" sz="2000" dirty="0" smtClean="0"/>
              <a:t>7.1 Similar Scope </a:t>
            </a:r>
            <a:r>
              <a:rPr lang="en-US" sz="2000" b="0" dirty="0" smtClean="0"/>
              <a:t>– please add 802.11 </a:t>
            </a:r>
            <a:r>
              <a:rPr lang="en-US" sz="2000" b="0" dirty="0" err="1" smtClean="0"/>
              <a:t>TGay</a:t>
            </a:r>
            <a:endParaRPr lang="en-US" sz="2000" b="0" dirty="0" smtClean="0"/>
          </a:p>
          <a:p>
            <a:endParaRPr lang="en-US" sz="2000" b="0" dirty="0" smtClean="0"/>
          </a:p>
          <a:p>
            <a:r>
              <a:rPr lang="en-US" sz="2000" dirty="0" smtClean="0"/>
              <a:t>A General Comment: </a:t>
            </a:r>
            <a:r>
              <a:rPr lang="en-US" sz="2000" b="0" dirty="0" smtClean="0"/>
              <a:t>The current channelization has the last channel at 65Ghz in the 802.15.3 standard, are you changing the 57-64 GHz channels? If not, would changing this to state “65Ghz to 71Ghz”?</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50686600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15949</TotalTime>
  <Words>1456</Words>
  <Application>Microsoft Office PowerPoint</Application>
  <PresentationFormat>On-screen Show (4:3)</PresentationFormat>
  <Paragraphs>239</Paragraphs>
  <Slides>23</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9" baseType="lpstr">
      <vt:lpstr>Arial Unicode MS</vt:lpstr>
      <vt:lpstr>MS Gothic</vt:lpstr>
      <vt:lpstr>Arial</vt:lpstr>
      <vt:lpstr>Times New Roman</vt:lpstr>
      <vt:lpstr>802-11 Theme</vt:lpstr>
      <vt:lpstr>Document</vt:lpstr>
      <vt:lpstr>PAR Review - Meeting Agenda and Comment slides - Vancouver 2017</vt:lpstr>
      <vt:lpstr>Abstract-Snapshot</vt:lpstr>
      <vt:lpstr>PAR Review SC –  March 2017 Chair: Jon Rosdahl</vt:lpstr>
      <vt:lpstr>Motion to Approve Previous Minutes</vt:lpstr>
      <vt:lpstr>Par Review Comments</vt:lpstr>
      <vt:lpstr>802.3ch - Amendment: greater than 1 Gb/s Automotive Ethernet, PAR and CSD</vt:lpstr>
      <vt:lpstr>802.11 - Standard Revision: PAR</vt:lpstr>
      <vt:lpstr>802.15.3f - Amendment extending the millimeter wave Physical Layer (PHY) to use the 64 to 71 GHz spectrum, PAR and CSD</vt:lpstr>
      <vt:lpstr>802.15.3f PAR</vt:lpstr>
      <vt:lpstr>802.15.3f CSD</vt:lpstr>
      <vt:lpstr>802.15.3f CSD comments</vt:lpstr>
      <vt:lpstr>802.15.3f CSD</vt:lpstr>
      <vt:lpstr>802.15.4  Standard Revision, PAR</vt:lpstr>
      <vt:lpstr>802.15.11 - Standard: Multi-Gigabit/s Optical Wireless Communications,  PAR and CSD</vt:lpstr>
      <vt:lpstr>802.15.11 CSD</vt:lpstr>
      <vt:lpstr>Comments received From 802 WGs on 802.11 Revision PAR (REVmd)</vt:lpstr>
      <vt:lpstr>Comments received on 802.11 Revision (REVmd)</vt:lpstr>
      <vt:lpstr>Comments Received on 802.11 Revision (REVmd)</vt:lpstr>
      <vt:lpstr>Comments Received on 802.11 Revision (REVmd)</vt:lpstr>
      <vt:lpstr>Responses From 802 WGs</vt:lpstr>
      <vt:lpstr>Final Report to 802.11</vt:lpstr>
      <vt:lpstr>Motion To Approve Report</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 Meeting Agenda and Comment slides - Vancouver - 2017</dc:title>
  <dc:subject>March 2017</dc:subject>
  <dc:creator>Jon Rosdahl</dc:creator>
  <cp:keywords>Agenda and Meeting Slides</cp:keywords>
  <dc:description>Jon Rosdahl (Qualcomm)</dc:description>
  <cp:lastModifiedBy>Jon Rosdahl</cp:lastModifiedBy>
  <cp:revision>153</cp:revision>
  <cp:lastPrinted>1601-01-01T00:00:00Z</cp:lastPrinted>
  <dcterms:created xsi:type="dcterms:W3CDTF">2014-04-14T10:59:07Z</dcterms:created>
  <dcterms:modified xsi:type="dcterms:W3CDTF">2017-03-15T15:24:52Z</dcterms:modified>
  <cp:category>Agenda, Report</cp:category>
</cp:coreProperties>
</file>