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saveSubsetFonts="1">
  <p:sldMasterIdLst>
    <p:sldMasterId id="2147483648" r:id="rId1"/>
  </p:sldMasterIdLst>
  <p:notesMasterIdLst>
    <p:notesMasterId r:id="rId176"/>
  </p:notesMasterIdLst>
  <p:handoutMasterIdLst>
    <p:handoutMasterId r:id="rId177"/>
  </p:handoutMasterIdLst>
  <p:sldIdLst>
    <p:sldId id="269" r:id="rId2"/>
    <p:sldId id="278" r:id="rId3"/>
    <p:sldId id="1454" r:id="rId4"/>
    <p:sldId id="1455" r:id="rId5"/>
    <p:sldId id="358" r:id="rId6"/>
    <p:sldId id="359" r:id="rId7"/>
    <p:sldId id="1802" r:id="rId8"/>
    <p:sldId id="287" r:id="rId9"/>
    <p:sldId id="1620" r:id="rId10"/>
    <p:sldId id="344" r:id="rId11"/>
    <p:sldId id="345" r:id="rId12"/>
    <p:sldId id="1378" r:id="rId13"/>
    <p:sldId id="1423" r:id="rId14"/>
    <p:sldId id="1164" r:id="rId15"/>
    <p:sldId id="1562" r:id="rId16"/>
    <p:sldId id="1101" r:id="rId17"/>
    <p:sldId id="1581" r:id="rId18"/>
    <p:sldId id="1657" r:id="rId19"/>
    <p:sldId id="1737" r:id="rId20"/>
    <p:sldId id="1648" r:id="rId21"/>
    <p:sldId id="1735" r:id="rId22"/>
    <p:sldId id="1684" r:id="rId23"/>
    <p:sldId id="1846" r:id="rId24"/>
    <p:sldId id="1847" r:id="rId25"/>
    <p:sldId id="1848" r:id="rId26"/>
    <p:sldId id="1881" r:id="rId27"/>
    <p:sldId id="1882" r:id="rId28"/>
    <p:sldId id="1883" r:id="rId29"/>
    <p:sldId id="1884" r:id="rId30"/>
    <p:sldId id="1885" r:id="rId31"/>
    <p:sldId id="1685" r:id="rId32"/>
    <p:sldId id="1843" r:id="rId33"/>
    <p:sldId id="1844" r:id="rId34"/>
    <p:sldId id="1845" r:id="rId35"/>
    <p:sldId id="1686" r:id="rId36"/>
    <p:sldId id="1687" r:id="rId37"/>
    <p:sldId id="1745" r:id="rId38"/>
    <p:sldId id="1746" r:id="rId39"/>
    <p:sldId id="1747" r:id="rId40"/>
    <p:sldId id="1769" r:id="rId41"/>
    <p:sldId id="1786" r:id="rId42"/>
    <p:sldId id="1773" r:id="rId43"/>
    <p:sldId id="1689" r:id="rId44"/>
    <p:sldId id="1690" r:id="rId45"/>
    <p:sldId id="1874" r:id="rId46"/>
    <p:sldId id="1875" r:id="rId47"/>
    <p:sldId id="1876" r:id="rId48"/>
    <p:sldId id="1877" r:id="rId49"/>
    <p:sldId id="1878" r:id="rId50"/>
    <p:sldId id="1879" r:id="rId51"/>
    <p:sldId id="1691" r:id="rId52"/>
    <p:sldId id="1692" r:id="rId53"/>
    <p:sldId id="1804" r:id="rId54"/>
    <p:sldId id="1806" r:id="rId55"/>
    <p:sldId id="1805" r:id="rId56"/>
    <p:sldId id="1807" r:id="rId57"/>
    <p:sldId id="1808" r:id="rId58"/>
    <p:sldId id="1809" r:id="rId59"/>
    <p:sldId id="1694" r:id="rId60"/>
    <p:sldId id="1695" r:id="rId61"/>
    <p:sldId id="1810" r:id="rId62"/>
    <p:sldId id="1811" r:id="rId63"/>
    <p:sldId id="1812" r:id="rId64"/>
    <p:sldId id="1813" r:id="rId65"/>
    <p:sldId id="1814" r:id="rId66"/>
    <p:sldId id="1815" r:id="rId67"/>
    <p:sldId id="1696" r:id="rId68"/>
    <p:sldId id="1852" r:id="rId69"/>
    <p:sldId id="1853" r:id="rId70"/>
    <p:sldId id="1854" r:id="rId71"/>
    <p:sldId id="1697" r:id="rId72"/>
    <p:sldId id="1816" r:id="rId73"/>
    <p:sldId id="1817" r:id="rId74"/>
    <p:sldId id="1818" r:id="rId75"/>
    <p:sldId id="1819" r:id="rId76"/>
    <p:sldId id="1820" r:id="rId77"/>
    <p:sldId id="1821" r:id="rId78"/>
    <p:sldId id="1716" r:id="rId79"/>
    <p:sldId id="1717" r:id="rId80"/>
    <p:sldId id="1718" r:id="rId81"/>
    <p:sldId id="1858" r:id="rId82"/>
    <p:sldId id="1859" r:id="rId83"/>
    <p:sldId id="1860" r:id="rId84"/>
    <p:sldId id="1861" r:id="rId85"/>
    <p:sldId id="1862" r:id="rId86"/>
    <p:sldId id="1863" r:id="rId87"/>
    <p:sldId id="1851" r:id="rId88"/>
    <p:sldId id="1864" r:id="rId89"/>
    <p:sldId id="1688" r:id="rId90"/>
    <p:sldId id="1702" r:id="rId91"/>
    <p:sldId id="1703" r:id="rId92"/>
    <p:sldId id="1704" r:id="rId93"/>
    <p:sldId id="1705" r:id="rId94"/>
    <p:sldId id="1706" r:id="rId95"/>
    <p:sldId id="1707" r:id="rId96"/>
    <p:sldId id="1708" r:id="rId97"/>
    <p:sldId id="1709" r:id="rId98"/>
    <p:sldId id="1710" r:id="rId99"/>
    <p:sldId id="1790" r:id="rId100"/>
    <p:sldId id="1698" r:id="rId101"/>
    <p:sldId id="1699" r:id="rId102"/>
    <p:sldId id="1700" r:id="rId103"/>
    <p:sldId id="1701" r:id="rId104"/>
    <p:sldId id="1826" r:id="rId105"/>
    <p:sldId id="1711" r:id="rId106"/>
    <p:sldId id="1712" r:id="rId107"/>
    <p:sldId id="1713" r:id="rId108"/>
    <p:sldId id="1679" r:id="rId109"/>
    <p:sldId id="1583" r:id="rId110"/>
    <p:sldId id="1629" r:id="rId111"/>
    <p:sldId id="1641" r:id="rId112"/>
    <p:sldId id="1839" r:id="rId113"/>
    <p:sldId id="1751" r:id="rId114"/>
    <p:sldId id="1825" r:id="rId115"/>
    <p:sldId id="1822" r:id="rId116"/>
    <p:sldId id="1796" r:id="rId117"/>
    <p:sldId id="1827" r:id="rId118"/>
    <p:sldId id="1886" r:id="rId119"/>
    <p:sldId id="1823" r:id="rId120"/>
    <p:sldId id="1840" r:id="rId121"/>
    <p:sldId id="1841" r:id="rId122"/>
    <p:sldId id="1842" r:id="rId123"/>
    <p:sldId id="1865" r:id="rId124"/>
    <p:sldId id="1866" r:id="rId125"/>
    <p:sldId id="1867" r:id="rId126"/>
    <p:sldId id="1868" r:id="rId127"/>
    <p:sldId id="1849" r:id="rId128"/>
    <p:sldId id="1869" r:id="rId129"/>
    <p:sldId id="1870" r:id="rId130"/>
    <p:sldId id="1871" r:id="rId131"/>
    <p:sldId id="1872" r:id="rId132"/>
    <p:sldId id="1873" r:id="rId133"/>
    <p:sldId id="1850" r:id="rId134"/>
    <p:sldId id="1880" r:id="rId135"/>
    <p:sldId id="1830" r:id="rId136"/>
    <p:sldId id="1831" r:id="rId137"/>
    <p:sldId id="1832" r:id="rId138"/>
    <p:sldId id="1833" r:id="rId139"/>
    <p:sldId id="1834" r:id="rId140"/>
    <p:sldId id="1835" r:id="rId141"/>
    <p:sldId id="1836" r:id="rId142"/>
    <p:sldId id="1837" r:id="rId143"/>
    <p:sldId id="1752" r:id="rId144"/>
    <p:sldId id="1824" r:id="rId145"/>
    <p:sldId id="1375" r:id="rId146"/>
    <p:sldId id="1376" r:id="rId147"/>
    <p:sldId id="1400" r:id="rId148"/>
    <p:sldId id="619" r:id="rId149"/>
    <p:sldId id="621" r:id="rId150"/>
    <p:sldId id="1561" r:id="rId151"/>
    <p:sldId id="1555" r:id="rId152"/>
    <p:sldId id="1601" r:id="rId153"/>
    <p:sldId id="1585" r:id="rId154"/>
    <p:sldId id="1586" r:id="rId155"/>
    <p:sldId id="1587" r:id="rId156"/>
    <p:sldId id="1588" r:id="rId157"/>
    <p:sldId id="1589" r:id="rId158"/>
    <p:sldId id="1590" r:id="rId159"/>
    <p:sldId id="1771" r:id="rId160"/>
    <p:sldId id="1772" r:id="rId161"/>
    <p:sldId id="1591" r:id="rId162"/>
    <p:sldId id="1592" r:id="rId163"/>
    <p:sldId id="1593" r:id="rId164"/>
    <p:sldId id="1594" r:id="rId165"/>
    <p:sldId id="1595" r:id="rId166"/>
    <p:sldId id="1596" r:id="rId167"/>
    <p:sldId id="1597" r:id="rId168"/>
    <p:sldId id="1598" r:id="rId169"/>
    <p:sldId id="1599" r:id="rId170"/>
    <p:sldId id="1600" r:id="rId171"/>
    <p:sldId id="1628" r:id="rId172"/>
    <p:sldId id="1638" r:id="rId173"/>
    <p:sldId id="1725" r:id="rId174"/>
    <p:sldId id="1726" r:id="rId175"/>
  </p:sldIdLst>
  <p:sldSz cx="9144000" cy="6858000" type="screen4x3"/>
  <p:notesSz cx="6934200" cy="9280525"/>
  <p:defaultTextStyle>
    <a:defPPr>
      <a:defRPr lang="en-US"/>
    </a:defPPr>
    <a:lvl1pPr algn="l" rtl="0" fontAlgn="base">
      <a:spcBef>
        <a:spcPct val="0"/>
      </a:spcBef>
      <a:spcAft>
        <a:spcPct val="0"/>
      </a:spcAft>
      <a:defRPr sz="1200"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sz="1200"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sz="1200"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sz="1200"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sz="1200" kern="1200">
        <a:solidFill>
          <a:schemeClr val="tx1"/>
        </a:solidFill>
        <a:latin typeface="Times New Roman" pitchFamily="18" charset="0"/>
        <a:ea typeface="+mn-ea"/>
        <a:cs typeface="Arial" pitchFamily="34" charset="0"/>
      </a:defRPr>
    </a:lvl5pPr>
    <a:lvl6pPr marL="2286000" algn="l" defTabSz="914400" rtl="0" eaLnBrk="1" latinLnBrk="0" hangingPunct="1">
      <a:defRPr sz="1200" kern="1200">
        <a:solidFill>
          <a:schemeClr val="tx1"/>
        </a:solidFill>
        <a:latin typeface="Times New Roman" pitchFamily="18" charset="0"/>
        <a:ea typeface="+mn-ea"/>
        <a:cs typeface="Arial" pitchFamily="34" charset="0"/>
      </a:defRPr>
    </a:lvl6pPr>
    <a:lvl7pPr marL="2743200" algn="l" defTabSz="914400" rtl="0" eaLnBrk="1" latinLnBrk="0" hangingPunct="1">
      <a:defRPr sz="1200" kern="1200">
        <a:solidFill>
          <a:schemeClr val="tx1"/>
        </a:solidFill>
        <a:latin typeface="Times New Roman" pitchFamily="18" charset="0"/>
        <a:ea typeface="+mn-ea"/>
        <a:cs typeface="Arial" pitchFamily="34" charset="0"/>
      </a:defRPr>
    </a:lvl7pPr>
    <a:lvl8pPr marL="3200400" algn="l" defTabSz="914400" rtl="0" eaLnBrk="1" latinLnBrk="0" hangingPunct="1">
      <a:defRPr sz="1200" kern="1200">
        <a:solidFill>
          <a:schemeClr val="tx1"/>
        </a:solidFill>
        <a:latin typeface="Times New Roman" pitchFamily="18" charset="0"/>
        <a:ea typeface="+mn-ea"/>
        <a:cs typeface="Arial" pitchFamily="34" charset="0"/>
      </a:defRPr>
    </a:lvl8pPr>
    <a:lvl9pPr marL="3657600" algn="l" defTabSz="914400" rtl="0" eaLnBrk="1" latinLnBrk="0" hangingPunct="1">
      <a:defRPr sz="1200" kern="1200">
        <a:solidFill>
          <a:schemeClr val="tx1"/>
        </a:solidFill>
        <a:latin typeface="Times New Roman" pitchFamily="18"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0000"/>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984" autoAdjust="0"/>
    <p:restoredTop sz="94660" autoAdjust="0"/>
  </p:normalViewPr>
  <p:slideViewPr>
    <p:cSldViewPr>
      <p:cViewPr varScale="1">
        <p:scale>
          <a:sx n="88" d="100"/>
          <a:sy n="88" d="100"/>
        </p:scale>
        <p:origin x="-1830" y="-108"/>
      </p:cViewPr>
      <p:guideLst>
        <p:guide orient="horz" pos="2160"/>
        <p:guide pos="2880"/>
      </p:guideLst>
    </p:cSldViewPr>
  </p:slideViewPr>
  <p:outlineViewPr>
    <p:cViewPr>
      <p:scale>
        <a:sx n="50" d="100"/>
        <a:sy n="50"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p:scale>
          <a:sx n="100" d="100"/>
          <a:sy n="100" d="100"/>
        </p:scale>
        <p:origin x="-2724" y="-72"/>
      </p:cViewPr>
      <p:guideLst>
        <p:guide orient="horz" pos="2160"/>
        <p:guide pos="288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notesMaster" Target="notesMasters/notesMaster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slide" Target="slides/slide171.xml"/><Relationship Id="rId180"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A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percentStacked"/>
        <c:varyColors val="0"/>
        <c:ser>
          <c:idx val="0"/>
          <c:order val="0"/>
          <c:tx>
            <c:v>Yes</c:v>
          </c:tx>
          <c:spPr>
            <a:solidFill>
              <a:srgbClr val="00B050"/>
            </a:solidFill>
          </c:spPr>
          <c:invertIfNegative val="0"/>
          <c:cat>
            <c:strRef>
              <c:f>Sheet1!$H$1:$H$19</c:f>
              <c:strCache>
                <c:ptCount val="19"/>
                <c:pt idx="0">
                  <c:v>11ac</c:v>
                </c:pt>
                <c:pt idx="1">
                  <c:v>11af</c:v>
                </c:pt>
                <c:pt idx="2">
                  <c:v>3.1</c:v>
                </c:pt>
                <c:pt idx="3">
                  <c:v>802</c:v>
                </c:pt>
                <c:pt idx="4">
                  <c:v>1q</c:v>
                </c:pt>
                <c:pt idx="5">
                  <c:v>1xbx</c:v>
                </c:pt>
                <c:pt idx="6">
                  <c:v>1ax</c:v>
                </c:pt>
                <c:pt idx="7">
                  <c:v>1br</c:v>
                </c:pt>
                <c:pt idx="8">
                  <c:v>1ba</c:v>
                </c:pt>
                <c:pt idx="9">
                  <c:v>22a</c:v>
                </c:pt>
                <c:pt idx="10">
                  <c:v>22b</c:v>
                </c:pt>
                <c:pt idx="11">
                  <c:v>1qbv</c:v>
                </c:pt>
                <c:pt idx="12">
                  <c:v>1qca</c:v>
                </c:pt>
                <c:pt idx="13">
                  <c:v>1qbv</c:v>
                </c:pt>
                <c:pt idx="14">
                  <c:v>3</c:v>
                </c:pt>
                <c:pt idx="15">
                  <c:v>3bw</c:v>
                </c:pt>
                <c:pt idx="16">
                  <c:v>15.3</c:v>
                </c:pt>
                <c:pt idx="17">
                  <c:v>1qcd</c:v>
                </c:pt>
                <c:pt idx="18">
                  <c:v>15.6</c:v>
                </c:pt>
              </c:strCache>
            </c:strRef>
          </c:cat>
          <c:val>
            <c:numRef>
              <c:f>Sheet1!$B$1:$B$19</c:f>
              <c:numCache>
                <c:formatCode>General</c:formatCode>
                <c:ptCount val="19"/>
                <c:pt idx="0">
                  <c:v>11</c:v>
                </c:pt>
                <c:pt idx="1">
                  <c:v>11</c:v>
                </c:pt>
                <c:pt idx="2">
                  <c:v>11</c:v>
                </c:pt>
                <c:pt idx="3">
                  <c:v>11</c:v>
                </c:pt>
                <c:pt idx="4">
                  <c:v>11</c:v>
                </c:pt>
                <c:pt idx="5">
                  <c:v>9</c:v>
                </c:pt>
                <c:pt idx="6">
                  <c:v>11</c:v>
                </c:pt>
                <c:pt idx="7">
                  <c:v>10</c:v>
                </c:pt>
                <c:pt idx="8">
                  <c:v>10</c:v>
                </c:pt>
                <c:pt idx="9">
                  <c:v>10</c:v>
                </c:pt>
                <c:pt idx="10">
                  <c:v>9</c:v>
                </c:pt>
                <c:pt idx="11">
                  <c:v>6</c:v>
                </c:pt>
                <c:pt idx="12">
                  <c:v>8</c:v>
                </c:pt>
                <c:pt idx="13">
                  <c:v>8</c:v>
                </c:pt>
                <c:pt idx="14">
                  <c:v>8</c:v>
                </c:pt>
                <c:pt idx="15">
                  <c:v>7</c:v>
                </c:pt>
                <c:pt idx="16">
                  <c:v>8</c:v>
                </c:pt>
                <c:pt idx="17">
                  <c:v>8</c:v>
                </c:pt>
                <c:pt idx="18">
                  <c:v>9</c:v>
                </c:pt>
              </c:numCache>
            </c:numRef>
          </c:val>
        </c:ser>
        <c:ser>
          <c:idx val="1"/>
          <c:order val="1"/>
          <c:tx>
            <c:v>No</c:v>
          </c:tx>
          <c:spPr>
            <a:solidFill>
              <a:srgbClr val="FF0000"/>
            </a:solidFill>
            <a:ln>
              <a:noFill/>
            </a:ln>
          </c:spPr>
          <c:invertIfNegative val="0"/>
          <c:cat>
            <c:strRef>
              <c:f>Sheet1!$H$1:$H$19</c:f>
              <c:strCache>
                <c:ptCount val="19"/>
                <c:pt idx="0">
                  <c:v>11ac</c:v>
                </c:pt>
                <c:pt idx="1">
                  <c:v>11af</c:v>
                </c:pt>
                <c:pt idx="2">
                  <c:v>3.1</c:v>
                </c:pt>
                <c:pt idx="3">
                  <c:v>802</c:v>
                </c:pt>
                <c:pt idx="4">
                  <c:v>1q</c:v>
                </c:pt>
                <c:pt idx="5">
                  <c:v>1xbx</c:v>
                </c:pt>
                <c:pt idx="6">
                  <c:v>1ax</c:v>
                </c:pt>
                <c:pt idx="7">
                  <c:v>1br</c:v>
                </c:pt>
                <c:pt idx="8">
                  <c:v>1ba</c:v>
                </c:pt>
                <c:pt idx="9">
                  <c:v>22a</c:v>
                </c:pt>
                <c:pt idx="10">
                  <c:v>22b</c:v>
                </c:pt>
                <c:pt idx="11">
                  <c:v>1qbv</c:v>
                </c:pt>
                <c:pt idx="12">
                  <c:v>1qca</c:v>
                </c:pt>
                <c:pt idx="13">
                  <c:v>1qbv</c:v>
                </c:pt>
                <c:pt idx="14">
                  <c:v>3</c:v>
                </c:pt>
                <c:pt idx="15">
                  <c:v>3bw</c:v>
                </c:pt>
                <c:pt idx="16">
                  <c:v>15.3</c:v>
                </c:pt>
                <c:pt idx="17">
                  <c:v>1qcd</c:v>
                </c:pt>
                <c:pt idx="18">
                  <c:v>15.6</c:v>
                </c:pt>
              </c:strCache>
            </c:strRef>
          </c:cat>
          <c:val>
            <c:numRef>
              <c:f>Sheet1!$C$1:$C$19</c:f>
              <c:numCache>
                <c:formatCode>General</c:formatCode>
                <c:ptCount val="19"/>
                <c:pt idx="0">
                  <c:v>1</c:v>
                </c:pt>
                <c:pt idx="1">
                  <c:v>1</c:v>
                </c:pt>
                <c:pt idx="2">
                  <c:v>0</c:v>
                </c:pt>
                <c:pt idx="3">
                  <c:v>0</c:v>
                </c:pt>
                <c:pt idx="4">
                  <c:v>1</c:v>
                </c:pt>
                <c:pt idx="5">
                  <c:v>1</c:v>
                </c:pt>
                <c:pt idx="6">
                  <c:v>0</c:v>
                </c:pt>
                <c:pt idx="7">
                  <c:v>0</c:v>
                </c:pt>
                <c:pt idx="8">
                  <c:v>0</c:v>
                </c:pt>
                <c:pt idx="9">
                  <c:v>0</c:v>
                </c:pt>
                <c:pt idx="10">
                  <c:v>1</c:v>
                </c:pt>
                <c:pt idx="11">
                  <c:v>1</c:v>
                </c:pt>
                <c:pt idx="12">
                  <c:v>1</c:v>
                </c:pt>
                <c:pt idx="13">
                  <c:v>1</c:v>
                </c:pt>
                <c:pt idx="14">
                  <c:v>1</c:v>
                </c:pt>
                <c:pt idx="15">
                  <c:v>1</c:v>
                </c:pt>
                <c:pt idx="16">
                  <c:v>0</c:v>
                </c:pt>
                <c:pt idx="17">
                  <c:v>0</c:v>
                </c:pt>
                <c:pt idx="18">
                  <c:v>0</c:v>
                </c:pt>
              </c:numCache>
            </c:numRef>
          </c:val>
        </c:ser>
        <c:ser>
          <c:idx val="2"/>
          <c:order val="2"/>
          <c:tx>
            <c:v>Abstain</c:v>
          </c:tx>
          <c:spPr>
            <a:solidFill>
              <a:srgbClr val="FFC000"/>
            </a:solidFill>
          </c:spPr>
          <c:invertIfNegative val="0"/>
          <c:cat>
            <c:strRef>
              <c:f>Sheet1!$H$1:$H$19</c:f>
              <c:strCache>
                <c:ptCount val="19"/>
                <c:pt idx="0">
                  <c:v>11ac</c:v>
                </c:pt>
                <c:pt idx="1">
                  <c:v>11af</c:v>
                </c:pt>
                <c:pt idx="2">
                  <c:v>3.1</c:v>
                </c:pt>
                <c:pt idx="3">
                  <c:v>802</c:v>
                </c:pt>
                <c:pt idx="4">
                  <c:v>1q</c:v>
                </c:pt>
                <c:pt idx="5">
                  <c:v>1xbx</c:v>
                </c:pt>
                <c:pt idx="6">
                  <c:v>1ax</c:v>
                </c:pt>
                <c:pt idx="7">
                  <c:v>1br</c:v>
                </c:pt>
                <c:pt idx="8">
                  <c:v>1ba</c:v>
                </c:pt>
                <c:pt idx="9">
                  <c:v>22a</c:v>
                </c:pt>
                <c:pt idx="10">
                  <c:v>22b</c:v>
                </c:pt>
                <c:pt idx="11">
                  <c:v>1qbv</c:v>
                </c:pt>
                <c:pt idx="12">
                  <c:v>1qca</c:v>
                </c:pt>
                <c:pt idx="13">
                  <c:v>1qbv</c:v>
                </c:pt>
                <c:pt idx="14">
                  <c:v>3</c:v>
                </c:pt>
                <c:pt idx="15">
                  <c:v>3bw</c:v>
                </c:pt>
                <c:pt idx="16">
                  <c:v>15.3</c:v>
                </c:pt>
                <c:pt idx="17">
                  <c:v>1qcd</c:v>
                </c:pt>
                <c:pt idx="18">
                  <c:v>15.6</c:v>
                </c:pt>
              </c:strCache>
            </c:strRef>
          </c:cat>
          <c:val>
            <c:numRef>
              <c:f>Sheet1!$D$1:$D$19</c:f>
              <c:numCache>
                <c:formatCode>General</c:formatCode>
                <c:ptCount val="19"/>
                <c:pt idx="0">
                  <c:v>4</c:v>
                </c:pt>
                <c:pt idx="1">
                  <c:v>4</c:v>
                </c:pt>
                <c:pt idx="2">
                  <c:v>5</c:v>
                </c:pt>
                <c:pt idx="3">
                  <c:v>6</c:v>
                </c:pt>
                <c:pt idx="4">
                  <c:v>6</c:v>
                </c:pt>
                <c:pt idx="5">
                  <c:v>9</c:v>
                </c:pt>
                <c:pt idx="6">
                  <c:v>7</c:v>
                </c:pt>
                <c:pt idx="7">
                  <c:v>9</c:v>
                </c:pt>
                <c:pt idx="8">
                  <c:v>9</c:v>
                </c:pt>
                <c:pt idx="9">
                  <c:v>8</c:v>
                </c:pt>
                <c:pt idx="10">
                  <c:v>8</c:v>
                </c:pt>
                <c:pt idx="11">
                  <c:v>11</c:v>
                </c:pt>
                <c:pt idx="12">
                  <c:v>9</c:v>
                </c:pt>
                <c:pt idx="13">
                  <c:v>9</c:v>
                </c:pt>
                <c:pt idx="14">
                  <c:v>9</c:v>
                </c:pt>
                <c:pt idx="15">
                  <c:v>10</c:v>
                </c:pt>
                <c:pt idx="16">
                  <c:v>10</c:v>
                </c:pt>
                <c:pt idx="17">
                  <c:v>10</c:v>
                </c:pt>
                <c:pt idx="18">
                  <c:v>10</c:v>
                </c:pt>
              </c:numCache>
            </c:numRef>
          </c:val>
        </c:ser>
        <c:dLbls>
          <c:showLegendKey val="0"/>
          <c:showVal val="0"/>
          <c:showCatName val="0"/>
          <c:showSerName val="0"/>
          <c:showPercent val="0"/>
          <c:showBubbleSize val="0"/>
        </c:dLbls>
        <c:gapWidth val="81"/>
        <c:overlap val="100"/>
        <c:axId val="144191488"/>
        <c:axId val="144193792"/>
      </c:barChart>
      <c:catAx>
        <c:axId val="144191488"/>
        <c:scaling>
          <c:orientation val="minMax"/>
        </c:scaling>
        <c:delete val="0"/>
        <c:axPos val="b"/>
        <c:numFmt formatCode="mmm\-yy" sourceLinked="1"/>
        <c:majorTickMark val="out"/>
        <c:minorTickMark val="none"/>
        <c:tickLblPos val="nextTo"/>
        <c:crossAx val="144193792"/>
        <c:crosses val="autoZero"/>
        <c:auto val="1"/>
        <c:lblAlgn val="ctr"/>
        <c:lblOffset val="100"/>
        <c:noMultiLvlLbl val="0"/>
      </c:catAx>
      <c:valAx>
        <c:axId val="144193792"/>
        <c:scaling>
          <c:orientation val="minMax"/>
        </c:scaling>
        <c:delete val="0"/>
        <c:axPos val="l"/>
        <c:majorGridlines/>
        <c:numFmt formatCode="0%" sourceLinked="1"/>
        <c:majorTickMark val="out"/>
        <c:minorTickMark val="none"/>
        <c:tickLblPos val="nextTo"/>
        <c:crossAx val="144191488"/>
        <c:crosses val="autoZero"/>
        <c:crossBetween val="between"/>
      </c:valAx>
    </c:plotArea>
    <c:legend>
      <c:legendPos val="r"/>
      <c:layout/>
      <c:overlay val="0"/>
    </c:legend>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image" Target="../media/image11.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image" Target="../media/image16.wmf"/><Relationship Id="rId1" Type="http://schemas.openxmlformats.org/officeDocument/2006/relationships/image" Target="../media/image15.wmf"/><Relationship Id="rId6" Type="http://schemas.openxmlformats.org/officeDocument/2006/relationships/image" Target="../media/image20.wmf"/><Relationship Id="rId5" Type="http://schemas.openxmlformats.org/officeDocument/2006/relationships/image" Target="../media/image19.wmf"/><Relationship Id="rId4" Type="http://schemas.openxmlformats.org/officeDocument/2006/relationships/image" Target="../media/image18.wmf"/></Relationships>
</file>

<file path=ppt/drawings/_rels/vmlDrawing14.vml.rels><?xml version="1.0" encoding="UTF-8" standalone="yes"?>
<Relationships xmlns="http://schemas.openxmlformats.org/package/2006/relationships"><Relationship Id="rId8" Type="http://schemas.openxmlformats.org/officeDocument/2006/relationships/image" Target="../media/image28.wmf"/><Relationship Id="rId3" Type="http://schemas.openxmlformats.org/officeDocument/2006/relationships/image" Target="../media/image23.wmf"/><Relationship Id="rId7" Type="http://schemas.openxmlformats.org/officeDocument/2006/relationships/image" Target="../media/image27.wmf"/><Relationship Id="rId2" Type="http://schemas.openxmlformats.org/officeDocument/2006/relationships/image" Target="../media/image22.wmf"/><Relationship Id="rId1" Type="http://schemas.openxmlformats.org/officeDocument/2006/relationships/image" Target="../media/image21.wmf"/><Relationship Id="rId6" Type="http://schemas.openxmlformats.org/officeDocument/2006/relationships/image" Target="../media/image26.wmf"/><Relationship Id="rId5" Type="http://schemas.openxmlformats.org/officeDocument/2006/relationships/image" Target="../media/image25.wmf"/><Relationship Id="rId4" Type="http://schemas.openxmlformats.org/officeDocument/2006/relationships/image" Target="../media/image24.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30.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32.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3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20.v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image" Target="../media/image33.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35.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36.w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37.w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25.vml.rels><?xml version="1.0" encoding="UTF-8" standalone="yes"?>
<Relationships xmlns="http://schemas.openxmlformats.org/package/2006/relationships"><Relationship Id="rId2" Type="http://schemas.openxmlformats.org/officeDocument/2006/relationships/image" Target="../media/image40.wmf"/><Relationship Id="rId1" Type="http://schemas.openxmlformats.org/officeDocument/2006/relationships/image" Target="../media/image39.w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4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4224349" y="177284"/>
            <a:ext cx="2014526"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algn="r" defTabSz="933450" eaLnBrk="0" hangingPunct="0">
              <a:defRPr sz="1200" b="1" dirty="0">
                <a:latin typeface="Arial" pitchFamily="34" charset="0"/>
                <a:cs typeface="Arial" pitchFamily="34" charset="0"/>
              </a:defRPr>
            </a:lvl1pPr>
          </a:lstStyle>
          <a:p>
            <a:pPr>
              <a:defRPr/>
            </a:pPr>
            <a:r>
              <a:rPr lang="en-US" dirty="0"/>
              <a:t>doc.: IEEE </a:t>
            </a:r>
            <a:r>
              <a:rPr lang="en-US" dirty="0" smtClean="0"/>
              <a:t>802.11-17/0252r6</a:t>
            </a:r>
            <a:endParaRPr lang="en-US" dirty="0"/>
          </a:p>
        </p:txBody>
      </p:sp>
      <p:sp>
        <p:nvSpPr>
          <p:cNvPr id="3075" name="Rectangle 3"/>
          <p:cNvSpPr>
            <a:spLocks noGrp="1" noChangeArrowheads="1"/>
          </p:cNvSpPr>
          <p:nvPr>
            <p:ph type="dt" sz="quarter" idx="1"/>
          </p:nvPr>
        </p:nvSpPr>
        <p:spPr bwMode="auto">
          <a:xfrm>
            <a:off x="695325" y="177284"/>
            <a:ext cx="655629"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defTabSz="933450" eaLnBrk="0" hangingPunct="0">
              <a:defRPr sz="1200" b="1">
                <a:latin typeface="Arial" pitchFamily="34" charset="0"/>
                <a:cs typeface="Arial" pitchFamily="34" charset="0"/>
              </a:defRPr>
            </a:lvl1pPr>
          </a:lstStyle>
          <a:p>
            <a:pPr>
              <a:defRPr/>
            </a:pPr>
            <a:r>
              <a:rPr lang="en-US" dirty="0" smtClean="0"/>
              <a:t>Mar 2017</a:t>
            </a:r>
            <a:endParaRPr lang="en-US" dirty="0"/>
          </a:p>
        </p:txBody>
      </p:sp>
      <p:sp>
        <p:nvSpPr>
          <p:cNvPr id="3076" name="Rectangle 4"/>
          <p:cNvSpPr>
            <a:spLocks noGrp="1" noChangeArrowheads="1"/>
          </p:cNvSpPr>
          <p:nvPr>
            <p:ph type="ftr" sz="quarter" idx="2"/>
          </p:nvPr>
        </p:nvSpPr>
        <p:spPr bwMode="auto">
          <a:xfrm>
            <a:off x="5851525" y="8982075"/>
            <a:ext cx="466725"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defTabSz="933450" eaLnBrk="0" hangingPunct="0">
              <a:defRPr>
                <a:cs typeface="+mn-cs"/>
              </a:defRPr>
            </a:lvl1pPr>
          </a:lstStyle>
          <a:p>
            <a:pPr>
              <a:defRPr/>
            </a:pPr>
            <a:r>
              <a:rPr lang="en-US"/>
              <a:t>Andrew Myles, Cisco</a:t>
            </a:r>
          </a:p>
        </p:txBody>
      </p:sp>
      <p:sp>
        <p:nvSpPr>
          <p:cNvPr id="3077" name="Rectangle 5"/>
          <p:cNvSpPr>
            <a:spLocks noGrp="1" noChangeArrowheads="1"/>
          </p:cNvSpPr>
          <p:nvPr>
            <p:ph type="sldNum" sz="quarter" idx="3"/>
          </p:nvPr>
        </p:nvSpPr>
        <p:spPr bwMode="auto">
          <a:xfrm>
            <a:off x="3133725" y="8982075"/>
            <a:ext cx="512763"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ctr" defTabSz="933450" eaLnBrk="0" hangingPunct="0">
              <a:defRPr>
                <a:cs typeface="+mn-cs"/>
              </a:defRPr>
            </a:lvl1pPr>
          </a:lstStyle>
          <a:p>
            <a:pPr>
              <a:defRPr/>
            </a:pPr>
            <a:r>
              <a:rPr lang="en-US"/>
              <a:t>Page </a:t>
            </a:r>
            <a:fld id="{0AC92585-5460-48EC-A28F-298482A080F4}" type="slidenum">
              <a:rPr lang="en-US"/>
              <a:pPr>
                <a:defRPr/>
              </a:pPr>
              <a:t>‹#›</a:t>
            </a:fld>
            <a:endParaRPr lang="en-US"/>
          </a:p>
        </p:txBody>
      </p:sp>
      <p:sp>
        <p:nvSpPr>
          <p:cNvPr id="91142" name="Line 6"/>
          <p:cNvSpPr>
            <a:spLocks noChangeShapeType="1"/>
          </p:cNvSpPr>
          <p:nvPr/>
        </p:nvSpPr>
        <p:spPr bwMode="auto">
          <a:xfrm>
            <a:off x="693738" y="387350"/>
            <a:ext cx="5546725"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91143" name="Rectangle 7"/>
          <p:cNvSpPr>
            <a:spLocks noChangeArrowheads="1"/>
          </p:cNvSpPr>
          <p:nvPr/>
        </p:nvSpPr>
        <p:spPr bwMode="auto">
          <a:xfrm>
            <a:off x="693738" y="8982075"/>
            <a:ext cx="7112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33450" eaLnBrk="0" hangingPunct="0"/>
            <a:r>
              <a:rPr lang="en-US"/>
              <a:t>Submission</a:t>
            </a:r>
          </a:p>
        </p:txBody>
      </p:sp>
      <p:sp>
        <p:nvSpPr>
          <p:cNvPr id="91144" name="Line 8"/>
          <p:cNvSpPr>
            <a:spLocks noChangeShapeType="1"/>
          </p:cNvSpPr>
          <p:nvPr/>
        </p:nvSpPr>
        <p:spPr bwMode="auto">
          <a:xfrm>
            <a:off x="693738" y="8970963"/>
            <a:ext cx="5700712"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Tree>
    <p:extLst>
      <p:ext uri="{BB962C8B-B14F-4D97-AF65-F5344CB8AC3E}">
        <p14:creationId xmlns:p14="http://schemas.microsoft.com/office/powerpoint/2010/main" val="102149440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4267212" y="97909"/>
            <a:ext cx="2014526"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algn="r" defTabSz="933450" eaLnBrk="0" hangingPunct="0">
              <a:defRPr sz="1200" b="1" dirty="0" smtClean="0">
                <a:latin typeface="Arial" pitchFamily="34" charset="0"/>
                <a:cs typeface="Arial" pitchFamily="34" charset="0"/>
              </a:defRPr>
            </a:lvl1pPr>
          </a:lstStyle>
          <a:p>
            <a:pPr>
              <a:defRPr/>
            </a:pPr>
            <a:r>
              <a:rPr lang="en-US" dirty="0" smtClean="0"/>
              <a:t>doc.: IEEE 802.11-17/0252r6</a:t>
            </a:r>
            <a:endParaRPr lang="en-US" dirty="0"/>
          </a:p>
        </p:txBody>
      </p:sp>
      <p:sp>
        <p:nvSpPr>
          <p:cNvPr id="2051" name="Rectangle 3"/>
          <p:cNvSpPr>
            <a:spLocks noGrp="1" noChangeArrowheads="1"/>
          </p:cNvSpPr>
          <p:nvPr>
            <p:ph type="dt" idx="1"/>
          </p:nvPr>
        </p:nvSpPr>
        <p:spPr bwMode="auto">
          <a:xfrm>
            <a:off x="654050" y="97909"/>
            <a:ext cx="655629"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defTabSz="933450" eaLnBrk="0" hangingPunct="0">
              <a:defRPr sz="1200" b="1">
                <a:latin typeface="Arial" pitchFamily="34" charset="0"/>
                <a:cs typeface="Arial" pitchFamily="34" charset="0"/>
              </a:defRPr>
            </a:lvl1pPr>
          </a:lstStyle>
          <a:p>
            <a:pPr>
              <a:defRPr/>
            </a:pPr>
            <a:r>
              <a:rPr lang="en-US" dirty="0" smtClean="0"/>
              <a:t>Mar 2017</a:t>
            </a:r>
            <a:endParaRPr lang="en-US" dirty="0"/>
          </a:p>
        </p:txBody>
      </p:sp>
      <p:sp>
        <p:nvSpPr>
          <p:cNvPr id="67588" name="Rectangle 4"/>
          <p:cNvSpPr>
            <a:spLocks noGrp="1" noRot="1" noChangeAspect="1" noChangeArrowheads="1" noTextEdit="1"/>
          </p:cNvSpPr>
          <p:nvPr>
            <p:ph type="sldImg" idx="2"/>
          </p:nvPr>
        </p:nvSpPr>
        <p:spPr bwMode="auto">
          <a:xfrm>
            <a:off x="1152525" y="701675"/>
            <a:ext cx="4629150" cy="346868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2053" name="Rectangle 5"/>
          <p:cNvSpPr>
            <a:spLocks noGrp="1" noChangeArrowheads="1"/>
          </p:cNvSpPr>
          <p:nvPr>
            <p:ph type="body" sz="quarter" idx="3"/>
          </p:nvPr>
        </p:nvSpPr>
        <p:spPr bwMode="auto">
          <a:xfrm>
            <a:off x="923925" y="4408488"/>
            <a:ext cx="5086350" cy="4176712"/>
          </a:xfrm>
          <a:prstGeom prst="rect">
            <a:avLst/>
          </a:prstGeom>
          <a:noFill/>
          <a:ln w="9525">
            <a:noFill/>
            <a:miter lim="800000"/>
            <a:headEnd/>
            <a:tailEnd/>
          </a:ln>
          <a:effectLst/>
        </p:spPr>
        <p:txBody>
          <a:bodyPr vert="horz" wrap="square" lIns="93662" tIns="46038" rIns="93662" bIns="46038"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054" name="Rectangle 6"/>
          <p:cNvSpPr>
            <a:spLocks noGrp="1" noChangeArrowheads="1"/>
          </p:cNvSpPr>
          <p:nvPr>
            <p:ph type="ftr" sz="quarter" idx="4"/>
          </p:nvPr>
        </p:nvSpPr>
        <p:spPr bwMode="auto">
          <a:xfrm>
            <a:off x="5357813" y="8985250"/>
            <a:ext cx="923925"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5pPr marL="457200" lvl="4" algn="r" defTabSz="933450" eaLnBrk="0" hangingPunct="0">
              <a:defRPr>
                <a:cs typeface="+mn-cs"/>
              </a:defRPr>
            </a:lvl5pPr>
          </a:lstStyle>
          <a:p>
            <a:pPr lvl="4">
              <a:defRPr/>
            </a:pPr>
            <a:r>
              <a:rPr lang="en-US"/>
              <a:t>Andrew Myles, Cisco</a:t>
            </a:r>
          </a:p>
        </p:txBody>
      </p:sp>
      <p:sp>
        <p:nvSpPr>
          <p:cNvPr id="2055" name="Rectangle 7"/>
          <p:cNvSpPr>
            <a:spLocks noGrp="1" noChangeArrowheads="1"/>
          </p:cNvSpPr>
          <p:nvPr>
            <p:ph type="sldNum" sz="quarter" idx="5"/>
          </p:nvPr>
        </p:nvSpPr>
        <p:spPr bwMode="auto">
          <a:xfrm>
            <a:off x="3222625" y="8985250"/>
            <a:ext cx="512763"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defTabSz="933450" eaLnBrk="0" hangingPunct="0">
              <a:defRPr>
                <a:cs typeface="+mn-cs"/>
              </a:defRPr>
            </a:lvl1pPr>
          </a:lstStyle>
          <a:p>
            <a:pPr>
              <a:defRPr/>
            </a:pPr>
            <a:r>
              <a:rPr lang="en-US"/>
              <a:t>Page </a:t>
            </a:r>
            <a:fld id="{18D10512-F400-46E6-9813-0191A717DA9A}" type="slidenum">
              <a:rPr lang="en-US"/>
              <a:pPr>
                <a:defRPr/>
              </a:pPr>
              <a:t>‹#›</a:t>
            </a:fld>
            <a:endParaRPr lang="en-US"/>
          </a:p>
        </p:txBody>
      </p:sp>
      <p:sp>
        <p:nvSpPr>
          <p:cNvPr id="67592" name="Rectangle 8"/>
          <p:cNvSpPr>
            <a:spLocks noChangeArrowheads="1"/>
          </p:cNvSpPr>
          <p:nvPr/>
        </p:nvSpPr>
        <p:spPr bwMode="auto">
          <a:xfrm>
            <a:off x="723900" y="8985250"/>
            <a:ext cx="7112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t>Submission</a:t>
            </a:r>
          </a:p>
        </p:txBody>
      </p:sp>
      <p:sp>
        <p:nvSpPr>
          <p:cNvPr id="67593" name="Line 9"/>
          <p:cNvSpPr>
            <a:spLocks noChangeShapeType="1"/>
          </p:cNvSpPr>
          <p:nvPr/>
        </p:nvSpPr>
        <p:spPr bwMode="auto">
          <a:xfrm>
            <a:off x="723900" y="8983663"/>
            <a:ext cx="5486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67594" name="Line 10"/>
          <p:cNvSpPr>
            <a:spLocks noChangeShapeType="1"/>
          </p:cNvSpPr>
          <p:nvPr/>
        </p:nvSpPr>
        <p:spPr bwMode="auto">
          <a:xfrm>
            <a:off x="647700" y="296863"/>
            <a:ext cx="56388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Tree>
    <p:extLst>
      <p:ext uri="{BB962C8B-B14F-4D97-AF65-F5344CB8AC3E}">
        <p14:creationId xmlns:p14="http://schemas.microsoft.com/office/powerpoint/2010/main" val="936411493"/>
      </p:ext>
    </p:extLst>
  </p:cSld>
  <p:clrMap bg1="lt1" tx1="dk1" bg2="lt2" tx2="dk2" accent1="accent1" accent2="accent2" accent3="accent3" accent4="accent4" accent5="accent5" accent6="accent6" hlink="hlink" folHlink="folHlink"/>
  <p:hf/>
  <p:notesStyle>
    <a:lvl1pPr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1143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2286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3429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4572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dirty="0">
                <a:latin typeface="Arial" pitchFamily="34" charset="0"/>
              </a:rPr>
              <a:t>doc.: IEEE 802.11-10/0xxxr0</a:t>
            </a:r>
          </a:p>
        </p:txBody>
      </p:sp>
      <p:sp>
        <p:nvSpPr>
          <p:cNvPr id="68611"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dirty="0" smtClean="0">
                <a:latin typeface="Arial" pitchFamily="34" charset="0"/>
              </a:rPr>
              <a:t>July 2010</a:t>
            </a:r>
          </a:p>
        </p:txBody>
      </p:sp>
      <p:sp>
        <p:nvSpPr>
          <p:cNvPr id="51204" name="Rectangle 6"/>
          <p:cNvSpPr>
            <a:spLocks noGrp="1" noChangeArrowheads="1"/>
          </p:cNvSpPr>
          <p:nvPr>
            <p:ph type="ftr" sz="quarter" idx="4"/>
          </p:nvPr>
        </p:nvSpPr>
        <p:spPr/>
        <p:txBody>
          <a:bodyPr/>
          <a:lstStyle/>
          <a:p>
            <a:pPr lvl="4">
              <a:defRPr/>
            </a:pPr>
            <a:r>
              <a:rPr lang="en-US" dirty="0" smtClean="0"/>
              <a:t>Andrew Myles, Cisco</a:t>
            </a:r>
          </a:p>
        </p:txBody>
      </p:sp>
      <p:sp>
        <p:nvSpPr>
          <p:cNvPr id="51205" name="Rectangle 7"/>
          <p:cNvSpPr>
            <a:spLocks noGrp="1" noChangeArrowheads="1"/>
          </p:cNvSpPr>
          <p:nvPr>
            <p:ph type="sldNum" sz="quarter" idx="5"/>
          </p:nvPr>
        </p:nvSpPr>
        <p:spPr/>
        <p:txBody>
          <a:bodyPr/>
          <a:lstStyle/>
          <a:p>
            <a:pPr>
              <a:defRPr/>
            </a:pPr>
            <a:r>
              <a:rPr lang="en-US" dirty="0" smtClean="0"/>
              <a:t>Page </a:t>
            </a:r>
            <a:fld id="{BFD8823A-E707-449B-AE25-47FA80230A05}" type="slidenum">
              <a:rPr lang="en-US" smtClean="0"/>
              <a:pPr>
                <a:defRPr/>
              </a:pPr>
              <a:t>1</a:t>
            </a:fld>
            <a:endParaRPr lang="en-US" dirty="0" smtClean="0"/>
          </a:p>
        </p:txBody>
      </p:sp>
      <p:sp>
        <p:nvSpPr>
          <p:cNvPr id="68614" name="Rectangle 2"/>
          <p:cNvSpPr>
            <a:spLocks noGrp="1" noRot="1" noChangeAspect="1" noChangeArrowheads="1" noTextEdit="1"/>
          </p:cNvSpPr>
          <p:nvPr>
            <p:ph type="sldImg"/>
          </p:nvPr>
        </p:nvSpPr>
        <p:spPr>
          <a:xfrm>
            <a:off x="1154113" y="701675"/>
            <a:ext cx="4625975" cy="3468688"/>
          </a:xfrm>
          <a:ln/>
        </p:spPr>
      </p:sp>
      <p:sp>
        <p:nvSpPr>
          <p:cNvPr id="686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xfrm>
            <a:off x="1154113" y="701675"/>
            <a:ext cx="4625975" cy="3468688"/>
          </a:xfrm>
          <a:ln/>
        </p:spPr>
      </p:sp>
      <p:sp>
        <p:nvSpPr>
          <p:cNvPr id="81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1924"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81925"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12338DD1-8D50-43B6-8296-8967F83C4388}" type="slidenum">
              <a:rPr lang="en-US" smtClean="0"/>
              <a:pPr>
                <a:defRPr/>
              </a:pPr>
              <a:t>12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xfrm>
            <a:off x="1154113" y="701675"/>
            <a:ext cx="4625975" cy="3468688"/>
          </a:xfrm>
          <a:ln/>
        </p:spPr>
      </p:sp>
      <p:sp>
        <p:nvSpPr>
          <p:cNvPr id="89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9092"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89093"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3D1A59B5-D02F-49DB-BB03-3A8221519EA6}" type="slidenum">
              <a:rPr lang="en-US" smtClean="0"/>
              <a:pPr>
                <a:defRPr/>
              </a:pPr>
              <a:t>148</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xfrm>
            <a:off x="1154113" y="701675"/>
            <a:ext cx="4625975" cy="3468688"/>
          </a:xfrm>
          <a:ln/>
        </p:spPr>
      </p:sp>
      <p:sp>
        <p:nvSpPr>
          <p:cNvPr id="90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90116"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90117"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2073216F-0B4B-4910-B495-C6A165BA6051}" type="slidenum">
              <a:rPr lang="en-US" smtClean="0"/>
              <a:pPr>
                <a:defRPr/>
              </a:pPr>
              <a:t>149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dirty="0">
                <a:latin typeface="Arial" pitchFamily="34" charset="0"/>
              </a:rPr>
              <a:t>doc.: IEEE 802.11-10/0xxxr0</a:t>
            </a:r>
          </a:p>
        </p:txBody>
      </p:sp>
      <p:sp>
        <p:nvSpPr>
          <p:cNvPr id="69635"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dirty="0" smtClean="0">
                <a:latin typeface="Arial" pitchFamily="34" charset="0"/>
              </a:rPr>
              <a:t>July 2010</a:t>
            </a:r>
          </a:p>
        </p:txBody>
      </p:sp>
      <p:sp>
        <p:nvSpPr>
          <p:cNvPr id="52228" name="Rectangle 6"/>
          <p:cNvSpPr>
            <a:spLocks noGrp="1" noChangeArrowheads="1"/>
          </p:cNvSpPr>
          <p:nvPr>
            <p:ph type="ftr" sz="quarter" idx="4"/>
          </p:nvPr>
        </p:nvSpPr>
        <p:spPr/>
        <p:txBody>
          <a:bodyPr/>
          <a:lstStyle/>
          <a:p>
            <a:pPr lvl="4">
              <a:defRPr/>
            </a:pPr>
            <a:r>
              <a:rPr lang="en-US" dirty="0" smtClean="0"/>
              <a:t>Andrew Myles, Cisco</a:t>
            </a:r>
          </a:p>
        </p:txBody>
      </p:sp>
      <p:sp>
        <p:nvSpPr>
          <p:cNvPr id="52229" name="Rectangle 7"/>
          <p:cNvSpPr>
            <a:spLocks noGrp="1" noChangeArrowheads="1"/>
          </p:cNvSpPr>
          <p:nvPr>
            <p:ph type="sldNum" sz="quarter" idx="5"/>
          </p:nvPr>
        </p:nvSpPr>
        <p:spPr/>
        <p:txBody>
          <a:bodyPr/>
          <a:lstStyle/>
          <a:p>
            <a:pPr>
              <a:defRPr/>
            </a:pPr>
            <a:r>
              <a:rPr lang="en-US" dirty="0" smtClean="0"/>
              <a:t>Page </a:t>
            </a:r>
            <a:fld id="{19B6D425-D6D0-4B30-A6C8-1418EA409DD4}" type="slidenum">
              <a:rPr lang="en-US" smtClean="0"/>
              <a:pPr>
                <a:defRPr/>
              </a:pPr>
              <a:t>2</a:t>
            </a:fld>
            <a:endParaRPr lang="en-US" dirty="0" smtClean="0"/>
          </a:p>
        </p:txBody>
      </p:sp>
      <p:sp>
        <p:nvSpPr>
          <p:cNvPr id="69638" name="Rectangle 2"/>
          <p:cNvSpPr>
            <a:spLocks noGrp="1" noRot="1" noChangeAspect="1" noChangeArrowheads="1" noTextEdit="1"/>
          </p:cNvSpPr>
          <p:nvPr>
            <p:ph type="sldImg"/>
          </p:nvPr>
        </p:nvSpPr>
        <p:spPr>
          <a:xfrm>
            <a:off x="1154113" y="701675"/>
            <a:ext cx="4625975" cy="3468688"/>
          </a:xfrm>
          <a:ln cap="flat"/>
        </p:spPr>
      </p:sp>
      <p:sp>
        <p:nvSpPr>
          <p:cNvPr id="696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0" rIns="95250"/>
          <a:lstStyle/>
          <a:p>
            <a:endParaRPr lang="en-AU"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4755"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7348" name="Rectangle 6"/>
          <p:cNvSpPr>
            <a:spLocks noGrp="1" noChangeArrowheads="1"/>
          </p:cNvSpPr>
          <p:nvPr>
            <p:ph type="ftr" sz="quarter" idx="4"/>
          </p:nvPr>
        </p:nvSpPr>
        <p:spPr/>
        <p:txBody>
          <a:bodyPr/>
          <a:lstStyle/>
          <a:p>
            <a:pPr lvl="4">
              <a:defRPr/>
            </a:pPr>
            <a:r>
              <a:rPr lang="en-US" smtClean="0"/>
              <a:t>Andrew Myles, Cisco</a:t>
            </a:r>
          </a:p>
        </p:txBody>
      </p:sp>
      <p:sp>
        <p:nvSpPr>
          <p:cNvPr id="57349" name="Rectangle 7"/>
          <p:cNvSpPr>
            <a:spLocks noGrp="1" noChangeArrowheads="1"/>
          </p:cNvSpPr>
          <p:nvPr>
            <p:ph type="sldNum" sz="quarter" idx="5"/>
          </p:nvPr>
        </p:nvSpPr>
        <p:spPr/>
        <p:txBody>
          <a:bodyPr/>
          <a:lstStyle/>
          <a:p>
            <a:pPr>
              <a:defRPr/>
            </a:pPr>
            <a:r>
              <a:rPr lang="en-US" smtClean="0"/>
              <a:t>Page </a:t>
            </a:r>
            <a:fld id="{2F2DCEF6-C877-4C89-94C1-267D9DBAA387}" type="slidenum">
              <a:rPr lang="en-US" smtClean="0"/>
              <a:pPr>
                <a:defRPr/>
              </a:pPr>
              <a:t>5</a:t>
            </a:fld>
            <a:endParaRPr lang="en-US" smtClean="0"/>
          </a:p>
        </p:txBody>
      </p:sp>
      <p:sp>
        <p:nvSpPr>
          <p:cNvPr id="74758" name="Rectangle 2"/>
          <p:cNvSpPr>
            <a:spLocks noGrp="1" noRot="1" noChangeAspect="1" noChangeArrowheads="1" noTextEdit="1"/>
          </p:cNvSpPr>
          <p:nvPr>
            <p:ph type="sldImg"/>
          </p:nvPr>
        </p:nvSpPr>
        <p:spPr>
          <a:xfrm>
            <a:off x="1146175" y="695325"/>
            <a:ext cx="4641850" cy="3481388"/>
          </a:xfrm>
          <a:ln/>
        </p:spPr>
      </p:sp>
      <p:sp>
        <p:nvSpPr>
          <p:cNvPr id="74759" name="Rectangle 3"/>
          <p:cNvSpPr>
            <a:spLocks noGrp="1" noChangeArrowheads="1"/>
          </p:cNvSpPr>
          <p:nvPr>
            <p:ph type="body" idx="1"/>
          </p:nvPr>
        </p:nvSpPr>
        <p:spPr>
          <a:xfrm>
            <a:off x="693738" y="4408488"/>
            <a:ext cx="5546725" cy="41767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5779"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8372" name="Rectangle 6"/>
          <p:cNvSpPr>
            <a:spLocks noGrp="1" noChangeArrowheads="1"/>
          </p:cNvSpPr>
          <p:nvPr>
            <p:ph type="ftr" sz="quarter" idx="4"/>
          </p:nvPr>
        </p:nvSpPr>
        <p:spPr/>
        <p:txBody>
          <a:bodyPr/>
          <a:lstStyle/>
          <a:p>
            <a:pPr lvl="4">
              <a:defRPr/>
            </a:pPr>
            <a:r>
              <a:rPr lang="en-US" smtClean="0"/>
              <a:t>Andrew Myles, Cisco</a:t>
            </a:r>
          </a:p>
        </p:txBody>
      </p:sp>
      <p:sp>
        <p:nvSpPr>
          <p:cNvPr id="58373" name="Rectangle 7"/>
          <p:cNvSpPr>
            <a:spLocks noGrp="1" noChangeArrowheads="1"/>
          </p:cNvSpPr>
          <p:nvPr>
            <p:ph type="sldNum" sz="quarter" idx="5"/>
          </p:nvPr>
        </p:nvSpPr>
        <p:spPr/>
        <p:txBody>
          <a:bodyPr/>
          <a:lstStyle/>
          <a:p>
            <a:pPr>
              <a:defRPr/>
            </a:pPr>
            <a:r>
              <a:rPr lang="en-US" smtClean="0"/>
              <a:t>Page </a:t>
            </a:r>
            <a:fld id="{D0B0B235-776B-46DB-AFBD-00C204351477}" type="slidenum">
              <a:rPr lang="en-US" smtClean="0"/>
              <a:pPr>
                <a:defRPr/>
              </a:pPr>
              <a:t>6</a:t>
            </a:fld>
            <a:endParaRPr lang="en-US" smtClean="0"/>
          </a:p>
        </p:txBody>
      </p:sp>
      <p:sp>
        <p:nvSpPr>
          <p:cNvPr id="75782" name="Rectangle 2"/>
          <p:cNvSpPr>
            <a:spLocks noGrp="1" noChangeArrowheads="1"/>
          </p:cNvSpPr>
          <p:nvPr>
            <p:ph type="body" idx="1"/>
          </p:nvPr>
        </p:nvSpPr>
        <p:spPr>
          <a:xfrm>
            <a:off x="923925" y="4254500"/>
            <a:ext cx="5086350" cy="417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58" tIns="44779" rIns="91158" bIns="44779"/>
          <a:lstStyle/>
          <a:p>
            <a:pPr defTabSz="914400"/>
            <a:endParaRPr lang="en-US" smtClean="0"/>
          </a:p>
        </p:txBody>
      </p:sp>
      <p:sp>
        <p:nvSpPr>
          <p:cNvPr id="75783" name="Rectangle 3"/>
          <p:cNvSpPr>
            <a:spLocks noGrp="1" noRot="1" noChangeAspect="1" noChangeArrowheads="1" noTextEdit="1"/>
          </p:cNvSpPr>
          <p:nvPr>
            <p:ph type="sldImg"/>
          </p:nvPr>
        </p:nvSpPr>
        <p:spPr>
          <a:xfrm>
            <a:off x="1146175" y="695325"/>
            <a:ext cx="4641850" cy="3481388"/>
          </a:xfrm>
          <a:ln cap="flat"/>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smtClean="0"/>
              <a:t>doc.: ec-16-0149-00-00EC</a:t>
            </a:r>
            <a:endParaRPr lang="en-US"/>
          </a:p>
        </p:txBody>
      </p:sp>
      <p:sp>
        <p:nvSpPr>
          <p:cNvPr id="5" name="Rectangle 3"/>
          <p:cNvSpPr>
            <a:spLocks noGrp="1" noChangeArrowheads="1"/>
          </p:cNvSpPr>
          <p:nvPr>
            <p:ph type="dt"/>
          </p:nvPr>
        </p:nvSpPr>
        <p:spPr>
          <a:ln/>
        </p:spPr>
        <p:txBody>
          <a:bodyPr/>
          <a:lstStyle/>
          <a:p>
            <a:r>
              <a:rPr lang="en-US" dirty="0" smtClean="0"/>
              <a:t>November 2016</a:t>
            </a:r>
            <a:endParaRPr lang="en-US" dirty="0"/>
          </a:p>
        </p:txBody>
      </p:sp>
      <p:sp>
        <p:nvSpPr>
          <p:cNvPr id="6" name="Rectangle 6"/>
          <p:cNvSpPr>
            <a:spLocks noGrp="1" noChangeArrowheads="1"/>
          </p:cNvSpPr>
          <p:nvPr>
            <p:ph type="ftr"/>
          </p:nvPr>
        </p:nvSpPr>
        <p:spPr>
          <a:ln/>
        </p:spPr>
        <p:txBody>
          <a:bodyPr/>
          <a:lstStyle/>
          <a:p>
            <a:r>
              <a:rPr lang="en-US" smtClean="0"/>
              <a:t>Dorothy Stanley, HP Enterprise</a:t>
            </a:r>
            <a:endParaRPr lang="en-US"/>
          </a:p>
        </p:txBody>
      </p:sp>
      <p:sp>
        <p:nvSpPr>
          <p:cNvPr id="7" name="Rectangle 7"/>
          <p:cNvSpPr>
            <a:spLocks noGrp="1" noChangeArrowheads="1"/>
          </p:cNvSpPr>
          <p:nvPr>
            <p:ph type="sldNum"/>
          </p:nvPr>
        </p:nvSpPr>
        <p:spPr>
          <a:ln/>
        </p:spPr>
        <p:txBody>
          <a:bodyPr/>
          <a:lstStyle/>
          <a:p>
            <a:r>
              <a:rPr lang="en-US"/>
              <a:t>Page </a:t>
            </a:r>
            <a:fld id="{07B9ED38-6DD0-4691-9FC3-0BE6EBBA3E57}" type="slidenum">
              <a:rPr lang="en-US"/>
              <a:pPr/>
              <a:t>7</a:t>
            </a:fld>
            <a:endParaRPr lang="en-US"/>
          </a:p>
        </p:txBody>
      </p:sp>
      <p:sp>
        <p:nvSpPr>
          <p:cNvPr id="19457" name="Rectangle 1"/>
          <p:cNvSpPr txBox="1">
            <a:spLocks noGrp="1" noRot="1" noChangeAspect="1" noChangeArrowheads="1"/>
          </p:cNvSpPr>
          <p:nvPr>
            <p:ph type="sldImg"/>
          </p:nvPr>
        </p:nvSpPr>
        <p:spPr bwMode="auto">
          <a:xfrm>
            <a:off x="1154113" y="701675"/>
            <a:ext cx="4625975" cy="3468688"/>
          </a:xfrm>
          <a:prstGeom prst="rect">
            <a:avLst/>
          </a:prstGeom>
          <a:solidFill>
            <a:srgbClr val="FFFFFF"/>
          </a:solidFill>
          <a:ln>
            <a:solidFill>
              <a:srgbClr val="000000"/>
            </a:solidFill>
            <a:miter lim="800000"/>
            <a:headEnd/>
            <a:tailEnd/>
          </a:ln>
        </p:spPr>
      </p:sp>
      <p:sp>
        <p:nvSpPr>
          <p:cNvPr id="19458" name="Rectangle 2"/>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40015703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6803"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9396" name="Rectangle 6"/>
          <p:cNvSpPr>
            <a:spLocks noGrp="1" noChangeArrowheads="1"/>
          </p:cNvSpPr>
          <p:nvPr>
            <p:ph type="ftr" sz="quarter" idx="4"/>
          </p:nvPr>
        </p:nvSpPr>
        <p:spPr/>
        <p:txBody>
          <a:bodyPr/>
          <a:lstStyle/>
          <a:p>
            <a:pPr lvl="4">
              <a:defRPr/>
            </a:pPr>
            <a:r>
              <a:rPr lang="en-US" smtClean="0"/>
              <a:t>Andrew Myles, Cisco</a:t>
            </a:r>
          </a:p>
        </p:txBody>
      </p:sp>
      <p:sp>
        <p:nvSpPr>
          <p:cNvPr id="59397" name="Rectangle 7"/>
          <p:cNvSpPr>
            <a:spLocks noGrp="1" noChangeArrowheads="1"/>
          </p:cNvSpPr>
          <p:nvPr>
            <p:ph type="sldNum" sz="quarter" idx="5"/>
          </p:nvPr>
        </p:nvSpPr>
        <p:spPr/>
        <p:txBody>
          <a:bodyPr/>
          <a:lstStyle/>
          <a:p>
            <a:pPr>
              <a:defRPr/>
            </a:pPr>
            <a:r>
              <a:rPr lang="en-US" smtClean="0"/>
              <a:t>Page </a:t>
            </a:r>
            <a:fld id="{B32371F6-024C-497B-815E-D0E3294E1347}" type="slidenum">
              <a:rPr lang="en-US" smtClean="0"/>
              <a:pPr>
                <a:defRPr/>
              </a:pPr>
              <a:t>8</a:t>
            </a:fld>
            <a:endParaRPr lang="en-US" smtClean="0"/>
          </a:p>
        </p:txBody>
      </p:sp>
      <p:sp>
        <p:nvSpPr>
          <p:cNvPr id="76806" name="Rectangle 2"/>
          <p:cNvSpPr>
            <a:spLocks noGrp="1" noRot="1" noChangeAspect="1" noChangeArrowheads="1" noTextEdit="1"/>
          </p:cNvSpPr>
          <p:nvPr>
            <p:ph type="sldImg"/>
          </p:nvPr>
        </p:nvSpPr>
        <p:spPr>
          <a:xfrm>
            <a:off x="1154113" y="701675"/>
            <a:ext cx="4625975" cy="3468688"/>
          </a:xfrm>
          <a:ln/>
        </p:spPr>
      </p:sp>
      <p:sp>
        <p:nvSpPr>
          <p:cNvPr id="768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xfrm>
            <a:off x="1154113" y="701675"/>
            <a:ext cx="4625975" cy="3468688"/>
          </a:xfrm>
          <a:ln/>
        </p:spPr>
      </p:sp>
      <p:sp>
        <p:nvSpPr>
          <p:cNvPr id="77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77828"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7829"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56E5F14E-E8B5-42D6-BD84-01B97E465C1A}" type="slidenum">
              <a:rPr lang="en-US" smtClean="0"/>
              <a:pPr>
                <a:defRPr/>
              </a:pPr>
              <a:t>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xfrm>
            <a:off x="1154113" y="701675"/>
            <a:ext cx="4625975" cy="3468688"/>
          </a:xfrm>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79876"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9877"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8DD317A3-D690-4F17-9E83-74C2C73B6792}" type="slidenum">
              <a:rPr lang="en-US" smtClean="0"/>
              <a:pPr>
                <a:defRPr/>
              </a:pPr>
              <a:t>10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xfrm>
            <a:off x="1154113" y="701675"/>
            <a:ext cx="4625975" cy="3468688"/>
          </a:xfrm>
          <a:ln/>
        </p:spPr>
      </p:sp>
      <p:sp>
        <p:nvSpPr>
          <p:cNvPr id="80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0900"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80901"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72F390CA-1134-46E8-8480-0E35050197A9}" type="slidenum">
              <a:rPr lang="en-US" smtClean="0"/>
              <a:pPr>
                <a:defRPr/>
              </a:pPr>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AU"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Rectangle 5"/>
          <p:cNvSpPr>
            <a:spLocks noGrp="1" noChangeArrowheads="1"/>
          </p:cNvSpPr>
          <p:nvPr>
            <p:ph type="ftr" sz="quarter" idx="10"/>
          </p:nvPr>
        </p:nvSpPr>
        <p:spPr>
          <a:ln/>
        </p:spPr>
        <p:txBody>
          <a:bodyPr/>
          <a:lstStyle>
            <a:lvl1pPr>
              <a:defRPr/>
            </a:lvl1pPr>
          </a:lstStyle>
          <a:p>
            <a:pPr>
              <a:defRPr/>
            </a:pPr>
            <a:r>
              <a:rPr lang="en-US" dirty="0"/>
              <a:t>Andrew Myles, Cisco</a:t>
            </a:r>
          </a:p>
        </p:txBody>
      </p:sp>
      <p:sp>
        <p:nvSpPr>
          <p:cNvPr id="5" name="Rectangle 6"/>
          <p:cNvSpPr>
            <a:spLocks noGrp="1" noChangeArrowheads="1"/>
          </p:cNvSpPr>
          <p:nvPr>
            <p:ph type="sldNum" sz="quarter" idx="11"/>
          </p:nvPr>
        </p:nvSpPr>
        <p:spPr>
          <a:ln/>
        </p:spPr>
        <p:txBody>
          <a:bodyPr/>
          <a:lstStyle>
            <a:lvl1pPr>
              <a:defRPr/>
            </a:lvl1pPr>
          </a:lstStyle>
          <a:p>
            <a:pPr>
              <a:defRPr/>
            </a:pPr>
            <a:r>
              <a:rPr lang="en-US"/>
              <a:t>Slide </a:t>
            </a:r>
            <a:fld id="{EF4002E7-DB4D-4CC3-8382-1939D19420D8}" type="slidenum">
              <a:rPr lang="en-US"/>
              <a:pPr>
                <a:defRPr/>
              </a:pPr>
              <a:t>‹#›</a:t>
            </a:fld>
            <a:endParaRPr lang="en-US"/>
          </a:p>
        </p:txBody>
      </p:sp>
    </p:spTree>
    <p:extLst>
      <p:ext uri="{BB962C8B-B14F-4D97-AF65-F5344CB8AC3E}">
        <p14:creationId xmlns:p14="http://schemas.microsoft.com/office/powerpoint/2010/main" val="3866945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685800" y="1981200"/>
            <a:ext cx="3810000" cy="4114800"/>
          </a:xfrm>
        </p:spPr>
        <p:txBody>
          <a:bodyPr/>
          <a:lstStyle>
            <a:lvl1pPr>
              <a:defRPr sz="18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Content Placeholder 3"/>
          <p:cNvSpPr>
            <a:spLocks noGrp="1"/>
          </p:cNvSpPr>
          <p:nvPr>
            <p:ph sz="half" idx="2"/>
          </p:nvPr>
        </p:nvSpPr>
        <p:spPr>
          <a:xfrm>
            <a:off x="4648200" y="1981200"/>
            <a:ext cx="3810000" cy="4114800"/>
          </a:xfrm>
        </p:spPr>
        <p:txBody>
          <a:bodyPr/>
          <a:lstStyle>
            <a:lvl1pPr>
              <a:defRPr sz="18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5" name="Rectangle 5"/>
          <p:cNvSpPr>
            <a:spLocks noGrp="1" noChangeArrowheads="1"/>
          </p:cNvSpPr>
          <p:nvPr>
            <p:ph type="ftr" sz="quarter" idx="10"/>
          </p:nvPr>
        </p:nvSpPr>
        <p:spPr>
          <a:ln/>
        </p:spPr>
        <p:txBody>
          <a:bodyPr/>
          <a:lstStyle>
            <a:lvl1pPr>
              <a:defRPr/>
            </a:lvl1pPr>
          </a:lstStyle>
          <a:p>
            <a:pPr>
              <a:defRPr/>
            </a:pPr>
            <a:r>
              <a:rPr lang="en-US"/>
              <a:t>Andrew Myles, Cisco</a:t>
            </a:r>
          </a:p>
        </p:txBody>
      </p:sp>
      <p:sp>
        <p:nvSpPr>
          <p:cNvPr id="6" name="Rectangle 6"/>
          <p:cNvSpPr>
            <a:spLocks noGrp="1" noChangeArrowheads="1"/>
          </p:cNvSpPr>
          <p:nvPr>
            <p:ph type="sldNum" sz="quarter" idx="11"/>
          </p:nvPr>
        </p:nvSpPr>
        <p:spPr>
          <a:ln/>
        </p:spPr>
        <p:txBody>
          <a:bodyPr/>
          <a:lstStyle>
            <a:lvl1pPr>
              <a:defRPr/>
            </a:lvl1pPr>
          </a:lstStyle>
          <a:p>
            <a:pPr>
              <a:defRPr/>
            </a:pPr>
            <a:r>
              <a:rPr lang="en-US"/>
              <a:t>Slide </a:t>
            </a:r>
            <a:fld id="{FCE5288C-F87B-4810-A6B2-740CE13BD34D}" type="slidenum">
              <a:rPr lang="en-US"/>
              <a:pPr>
                <a:defRPr/>
              </a:pPr>
              <a:t>‹#›</a:t>
            </a:fld>
            <a:endParaRPr lang="en-US"/>
          </a:p>
        </p:txBody>
      </p:sp>
    </p:spTree>
    <p:extLst>
      <p:ext uri="{BB962C8B-B14F-4D97-AF65-F5344CB8AC3E}">
        <p14:creationId xmlns:p14="http://schemas.microsoft.com/office/powerpoint/2010/main" val="13993516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85800"/>
            <a:ext cx="7772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029" name="Rectangle 5"/>
          <p:cNvSpPr>
            <a:spLocks noGrp="1" noChangeArrowheads="1"/>
          </p:cNvSpPr>
          <p:nvPr>
            <p:ph type="ftr" sz="quarter" idx="3"/>
          </p:nvPr>
        </p:nvSpPr>
        <p:spPr bwMode="auto">
          <a:xfrm>
            <a:off x="8053388" y="6475413"/>
            <a:ext cx="490537" cy="182562"/>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eaLnBrk="0" hangingPunct="0">
              <a:defRPr>
                <a:latin typeface="+mn-lt"/>
                <a:cs typeface="+mn-cs"/>
              </a:defRPr>
            </a:lvl1pPr>
          </a:lstStyle>
          <a:p>
            <a:pPr>
              <a:defRPr/>
            </a:pPr>
            <a:r>
              <a:rPr lang="en-US"/>
              <a:t>Andrew Myles, Cisco</a:t>
            </a:r>
          </a:p>
        </p:txBody>
      </p:sp>
      <p:sp>
        <p:nvSpPr>
          <p:cNvPr id="1030" name="Rectangle 6"/>
          <p:cNvSpPr>
            <a:spLocks noGrp="1" noChangeArrowheads="1"/>
          </p:cNvSpPr>
          <p:nvPr>
            <p:ph type="sldNum" sz="quarter" idx="4"/>
          </p:nvPr>
        </p:nvSpPr>
        <p:spPr bwMode="auto">
          <a:xfrm>
            <a:off x="4327525" y="6475413"/>
            <a:ext cx="565150" cy="182562"/>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ctr" eaLnBrk="0" hangingPunct="0">
              <a:defRPr>
                <a:latin typeface="+mn-lt"/>
                <a:cs typeface="+mn-cs"/>
              </a:defRPr>
            </a:lvl1pPr>
          </a:lstStyle>
          <a:p>
            <a:pPr>
              <a:defRPr/>
            </a:pPr>
            <a:r>
              <a:rPr lang="en-US"/>
              <a:t>Slide </a:t>
            </a:r>
            <a:fld id="{A469A3A6-7083-48BA-9D7E-342D6AB96B4F}" type="slidenum">
              <a:rPr lang="en-US"/>
              <a:pPr>
                <a:defRPr/>
              </a:pPr>
              <a:t>‹#›</a:t>
            </a:fld>
            <a:endParaRPr lang="en-US"/>
          </a:p>
        </p:txBody>
      </p:sp>
      <p:sp>
        <p:nvSpPr>
          <p:cNvPr id="2" name="Rectangle 7"/>
          <p:cNvSpPr>
            <a:spLocks noChangeArrowheads="1"/>
          </p:cNvSpPr>
          <p:nvPr/>
        </p:nvSpPr>
        <p:spPr bwMode="auto">
          <a:xfrm>
            <a:off x="5292521" y="363379"/>
            <a:ext cx="31529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b">
            <a:spAutoFit/>
          </a:bodyPr>
          <a:lstStyle/>
          <a:p>
            <a:pPr marL="457200" lvl="4" algn="r" eaLnBrk="0" hangingPunct="0"/>
            <a:r>
              <a:rPr lang="en-US" sz="1600" b="1" dirty="0">
                <a:latin typeface="Arial" pitchFamily="34" charset="0"/>
              </a:rPr>
              <a:t>doc.: IEEE </a:t>
            </a:r>
            <a:r>
              <a:rPr lang="en-US" sz="1600" b="1" dirty="0" smtClean="0">
                <a:latin typeface="Arial" pitchFamily="34" charset="0"/>
              </a:rPr>
              <a:t>802.11-17/0252r7</a:t>
            </a:r>
          </a:p>
        </p:txBody>
      </p:sp>
      <p:sp>
        <p:nvSpPr>
          <p:cNvPr id="1031" name="Line 8"/>
          <p:cNvSpPr>
            <a:spLocks noChangeShapeType="1"/>
          </p:cNvSpPr>
          <p:nvPr/>
        </p:nvSpPr>
        <p:spPr bwMode="auto">
          <a:xfrm>
            <a:off x="685800" y="609600"/>
            <a:ext cx="7772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1032" name="Rectangle 9"/>
          <p:cNvSpPr>
            <a:spLocks noChangeArrowheads="1"/>
          </p:cNvSpPr>
          <p:nvPr/>
        </p:nvSpPr>
        <p:spPr bwMode="auto">
          <a:xfrm>
            <a:off x="685800" y="6475413"/>
            <a:ext cx="78422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200" dirty="0">
                <a:latin typeface="Arial" pitchFamily="34" charset="0"/>
              </a:rPr>
              <a:t>Submission</a:t>
            </a:r>
          </a:p>
        </p:txBody>
      </p:sp>
      <p:sp>
        <p:nvSpPr>
          <p:cNvPr id="1033" name="Line 10"/>
          <p:cNvSpPr>
            <a:spLocks noChangeShapeType="1"/>
          </p:cNvSpPr>
          <p:nvPr/>
        </p:nvSpPr>
        <p:spPr bwMode="auto">
          <a:xfrm>
            <a:off x="685800" y="6477000"/>
            <a:ext cx="78486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1034" name="Rectangle 7"/>
          <p:cNvSpPr>
            <a:spLocks noChangeArrowheads="1"/>
          </p:cNvSpPr>
          <p:nvPr/>
        </p:nvSpPr>
        <p:spPr bwMode="auto">
          <a:xfrm>
            <a:off x="685800" y="380842"/>
            <a:ext cx="87844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b">
            <a:spAutoFit/>
          </a:bodyPr>
          <a:lstStyle/>
          <a:p>
            <a:pPr marL="0" lvl="3" eaLnBrk="0" hangingPunct="0"/>
            <a:r>
              <a:rPr lang="en-US" sz="1600" b="1" dirty="0" smtClean="0">
                <a:latin typeface="Arial" pitchFamily="34" charset="0"/>
              </a:rPr>
              <a:t>Mar 2017</a:t>
            </a:r>
            <a:endParaRPr lang="en-US" sz="1600" b="1" dirty="0">
              <a:latin typeface="Arial"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hf hdr="0"/>
  <p:txStyles>
    <p:titleStyle>
      <a:lvl1pPr algn="l" rtl="0" eaLnBrk="0" fontAlgn="base" hangingPunct="0">
        <a:spcBef>
          <a:spcPct val="0"/>
        </a:spcBef>
        <a:spcAft>
          <a:spcPct val="0"/>
        </a:spcAft>
        <a:defRPr sz="2400" b="1">
          <a:solidFill>
            <a:schemeClr val="accent2"/>
          </a:solidFill>
          <a:latin typeface="+mj-lt"/>
          <a:ea typeface="+mj-ea"/>
          <a:cs typeface="+mj-cs"/>
        </a:defRPr>
      </a:lvl1pPr>
      <a:lvl2pPr algn="l" rtl="0" eaLnBrk="0" fontAlgn="base" hangingPunct="0">
        <a:spcBef>
          <a:spcPct val="0"/>
        </a:spcBef>
        <a:spcAft>
          <a:spcPct val="0"/>
        </a:spcAft>
        <a:defRPr sz="2400" b="1">
          <a:solidFill>
            <a:schemeClr val="accent2"/>
          </a:solidFill>
          <a:latin typeface="Arial" charset="0"/>
        </a:defRPr>
      </a:lvl2pPr>
      <a:lvl3pPr algn="l" rtl="0" eaLnBrk="0" fontAlgn="base" hangingPunct="0">
        <a:spcBef>
          <a:spcPct val="0"/>
        </a:spcBef>
        <a:spcAft>
          <a:spcPct val="0"/>
        </a:spcAft>
        <a:defRPr sz="2400" b="1">
          <a:solidFill>
            <a:schemeClr val="accent2"/>
          </a:solidFill>
          <a:latin typeface="Arial" charset="0"/>
        </a:defRPr>
      </a:lvl3pPr>
      <a:lvl4pPr algn="l" rtl="0" eaLnBrk="0" fontAlgn="base" hangingPunct="0">
        <a:spcBef>
          <a:spcPct val="0"/>
        </a:spcBef>
        <a:spcAft>
          <a:spcPct val="0"/>
        </a:spcAft>
        <a:defRPr sz="2400" b="1">
          <a:solidFill>
            <a:schemeClr val="accent2"/>
          </a:solidFill>
          <a:latin typeface="Arial" charset="0"/>
        </a:defRPr>
      </a:lvl4pPr>
      <a:lvl5pPr algn="l" rtl="0" eaLnBrk="0" fontAlgn="base" hangingPunct="0">
        <a:spcBef>
          <a:spcPct val="0"/>
        </a:spcBef>
        <a:spcAft>
          <a:spcPct val="0"/>
        </a:spcAft>
        <a:defRPr sz="2400" b="1">
          <a:solidFill>
            <a:schemeClr val="accent2"/>
          </a:solidFill>
          <a:latin typeface="Arial" charset="0"/>
        </a:defRPr>
      </a:lvl5pPr>
      <a:lvl6pPr marL="457200" algn="l" rtl="0" eaLnBrk="0" fontAlgn="base" hangingPunct="0">
        <a:spcBef>
          <a:spcPct val="0"/>
        </a:spcBef>
        <a:spcAft>
          <a:spcPct val="0"/>
        </a:spcAft>
        <a:defRPr sz="2400" b="1">
          <a:solidFill>
            <a:schemeClr val="accent2"/>
          </a:solidFill>
          <a:latin typeface="Arial" charset="0"/>
        </a:defRPr>
      </a:lvl6pPr>
      <a:lvl7pPr marL="914400" algn="l" rtl="0" eaLnBrk="0" fontAlgn="base" hangingPunct="0">
        <a:spcBef>
          <a:spcPct val="0"/>
        </a:spcBef>
        <a:spcAft>
          <a:spcPct val="0"/>
        </a:spcAft>
        <a:defRPr sz="2400" b="1">
          <a:solidFill>
            <a:schemeClr val="accent2"/>
          </a:solidFill>
          <a:latin typeface="Arial" charset="0"/>
        </a:defRPr>
      </a:lvl7pPr>
      <a:lvl8pPr marL="1371600" algn="l" rtl="0" eaLnBrk="0" fontAlgn="base" hangingPunct="0">
        <a:spcBef>
          <a:spcPct val="0"/>
        </a:spcBef>
        <a:spcAft>
          <a:spcPct val="0"/>
        </a:spcAft>
        <a:defRPr sz="2400" b="1">
          <a:solidFill>
            <a:schemeClr val="accent2"/>
          </a:solidFill>
          <a:latin typeface="Arial" charset="0"/>
        </a:defRPr>
      </a:lvl8pPr>
      <a:lvl9pPr marL="1828800" algn="l" rtl="0" eaLnBrk="0" fontAlgn="base" hangingPunct="0">
        <a:spcBef>
          <a:spcPct val="0"/>
        </a:spcBef>
        <a:spcAft>
          <a:spcPct val="0"/>
        </a:spcAft>
        <a:defRPr sz="2400" b="1">
          <a:solidFill>
            <a:schemeClr val="accent2"/>
          </a:solidFill>
          <a:latin typeface="Arial" charset="0"/>
        </a:defRPr>
      </a:lvl9pPr>
    </p:titleStyle>
    <p:bodyStyle>
      <a:lvl1pPr marL="342900" indent="-342900" algn="l" rtl="0" eaLnBrk="0" fontAlgn="base" hangingPunct="0">
        <a:spcBef>
          <a:spcPct val="50000"/>
        </a:spcBef>
        <a:spcAft>
          <a:spcPct val="0"/>
        </a:spcAft>
        <a:defRPr b="1">
          <a:solidFill>
            <a:schemeClr val="tx1"/>
          </a:solidFill>
          <a:latin typeface="+mn-lt"/>
          <a:ea typeface="+mn-ea"/>
          <a:cs typeface="+mn-cs"/>
        </a:defRPr>
      </a:lvl1pPr>
      <a:lvl2pPr marL="182563" indent="-180975" algn="l" rtl="0" eaLnBrk="0" fontAlgn="base" hangingPunct="0">
        <a:spcBef>
          <a:spcPct val="50000"/>
        </a:spcBef>
        <a:spcAft>
          <a:spcPct val="0"/>
        </a:spcAft>
        <a:buChar char="•"/>
        <a:defRPr>
          <a:solidFill>
            <a:schemeClr val="tx1"/>
          </a:solidFill>
          <a:latin typeface="+mn-lt"/>
        </a:defRPr>
      </a:lvl2pPr>
      <a:lvl3pPr marL="365125" indent="-180975" algn="l" rtl="0" eaLnBrk="0" fontAlgn="base" hangingPunct="0">
        <a:spcBef>
          <a:spcPct val="25000"/>
        </a:spcBef>
        <a:spcAft>
          <a:spcPct val="0"/>
        </a:spcAft>
        <a:buFont typeface="Arial" pitchFamily="34" charset="0"/>
        <a:buChar char="–"/>
        <a:defRPr sz="1600">
          <a:solidFill>
            <a:schemeClr val="tx1"/>
          </a:solidFill>
          <a:latin typeface="+mn-lt"/>
        </a:defRPr>
      </a:lvl3pPr>
      <a:lvl4pPr marL="711200" indent="-344488" algn="l" rtl="0" eaLnBrk="0" fontAlgn="base" hangingPunct="0">
        <a:spcBef>
          <a:spcPct val="10000"/>
        </a:spcBef>
        <a:spcAft>
          <a:spcPct val="0"/>
        </a:spcAft>
        <a:buFont typeface="Times New Roman" pitchFamily="18" charset="0"/>
        <a:buChar char="—"/>
        <a:defRPr sz="1400">
          <a:solidFill>
            <a:schemeClr val="tx1"/>
          </a:solidFill>
          <a:latin typeface="+mn-lt"/>
        </a:defRPr>
      </a:lvl4pPr>
      <a:lvl5pPr marL="969963" indent="-165100" algn="l" rtl="0" eaLnBrk="0" fontAlgn="base" hangingPunct="0">
        <a:spcBef>
          <a:spcPct val="20000"/>
        </a:spcBef>
        <a:spcAft>
          <a:spcPct val="0"/>
        </a:spcAft>
        <a:buChar char="•"/>
        <a:defRPr sz="1600">
          <a:solidFill>
            <a:schemeClr val="tx1"/>
          </a:solidFill>
          <a:latin typeface="+mn-lt"/>
        </a:defRPr>
      </a:lvl5pPr>
      <a:lvl6pPr marL="1427163" indent="-165100" algn="l" rtl="0" eaLnBrk="0" fontAlgn="base" hangingPunct="0">
        <a:spcBef>
          <a:spcPct val="20000"/>
        </a:spcBef>
        <a:spcAft>
          <a:spcPct val="0"/>
        </a:spcAft>
        <a:buChar char="•"/>
        <a:defRPr sz="1600">
          <a:solidFill>
            <a:schemeClr val="tx1"/>
          </a:solidFill>
          <a:latin typeface="+mn-lt"/>
        </a:defRPr>
      </a:lvl6pPr>
      <a:lvl7pPr marL="1884363" indent="-165100" algn="l" rtl="0" eaLnBrk="0" fontAlgn="base" hangingPunct="0">
        <a:spcBef>
          <a:spcPct val="20000"/>
        </a:spcBef>
        <a:spcAft>
          <a:spcPct val="0"/>
        </a:spcAft>
        <a:buChar char="•"/>
        <a:defRPr sz="1600">
          <a:solidFill>
            <a:schemeClr val="tx1"/>
          </a:solidFill>
          <a:latin typeface="+mn-lt"/>
        </a:defRPr>
      </a:lvl7pPr>
      <a:lvl8pPr marL="2341563" indent="-165100" algn="l" rtl="0" eaLnBrk="0" fontAlgn="base" hangingPunct="0">
        <a:spcBef>
          <a:spcPct val="20000"/>
        </a:spcBef>
        <a:spcAft>
          <a:spcPct val="0"/>
        </a:spcAft>
        <a:buChar char="•"/>
        <a:defRPr sz="1600">
          <a:solidFill>
            <a:schemeClr val="tx1"/>
          </a:solidFill>
          <a:latin typeface="+mn-lt"/>
        </a:defRPr>
      </a:lvl8pPr>
      <a:lvl9pPr marL="2798763" indent="-165100" algn="l" rtl="0" eaLnBrk="0" fontAlgn="base" hangingPunct="0">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hyperlink" Target="https://mentor.ieee.org/802.15/dcn/16/15-16-0768-01-0000-response-to-iso-iec-jtc-1-sc-6-60-day-ballot.pdf" TargetMode="Externa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1.xml"/><Relationship Id="rId1" Type="http://schemas.openxmlformats.org/officeDocument/2006/relationships/vmlDrawing" Target="../drawings/vmlDrawing9.vml"/><Relationship Id="rId4" Type="http://schemas.openxmlformats.org/officeDocument/2006/relationships/image" Target="../media/image9.wmf"/></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hyperlink" Target="https://mentor.ieee.org/802.11/dcn/17/11-17-0251-00-0jtc-jtc1-sc-minutes-in-atlanta-jan-2017.docx"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1.xml"/><Relationship Id="rId1" Type="http://schemas.openxmlformats.org/officeDocument/2006/relationships/vmlDrawing" Target="../drawings/vmlDrawing10.vml"/><Relationship Id="rId6" Type="http://schemas.openxmlformats.org/officeDocument/2006/relationships/image" Target="../media/image12.wmf"/><Relationship Id="rId5" Type="http://schemas.openxmlformats.org/officeDocument/2006/relationships/oleObject" Target="../embeddings/oleObject11.bin"/><Relationship Id="rId4" Type="http://schemas.openxmlformats.org/officeDocument/2006/relationships/image" Target="../media/image11.wmf"/></Relationships>
</file>

<file path=ppt/slides/_rels/slide114.xml.rels><?xml version="1.0" encoding="UTF-8" standalone="yes"?>
<Relationships xmlns="http://schemas.openxmlformats.org/package/2006/relationships"><Relationship Id="rId3" Type="http://schemas.openxmlformats.org/officeDocument/2006/relationships/hyperlink" Target="https://mentor.ieee.org/802-ec/dcn/16/ec-16-0144-00-00EC-802-liaison-to-sc6-wg1-29jul2016.pdf" TargetMode="External"/><Relationship Id="rId2" Type="http://schemas.openxmlformats.org/officeDocument/2006/relationships/hyperlink" Target="https://mentor.ieee.org/802.11/dcn/16/11-16-0817-00-0jtc-proposed-lc-to-sc6-wg1.docx" TargetMode="External"/><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1.xml"/><Relationship Id="rId1" Type="http://schemas.openxmlformats.org/officeDocument/2006/relationships/vmlDrawing" Target="../drawings/vmlDrawing11.vml"/><Relationship Id="rId4" Type="http://schemas.openxmlformats.org/officeDocument/2006/relationships/image" Target="../media/image13.wmf"/></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1.xml"/><Relationship Id="rId1" Type="http://schemas.openxmlformats.org/officeDocument/2006/relationships/vmlDrawing" Target="../drawings/vmlDrawing12.vml"/><Relationship Id="rId4" Type="http://schemas.openxmlformats.org/officeDocument/2006/relationships/image" Target="../media/image14.wm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8" Type="http://schemas.openxmlformats.org/officeDocument/2006/relationships/image" Target="../media/image17.wmf"/><Relationship Id="rId13" Type="http://schemas.openxmlformats.org/officeDocument/2006/relationships/oleObject" Target="../embeddings/oleObject19.bin"/><Relationship Id="rId3" Type="http://schemas.openxmlformats.org/officeDocument/2006/relationships/oleObject" Target="../embeddings/oleObject14.bin"/><Relationship Id="rId7" Type="http://schemas.openxmlformats.org/officeDocument/2006/relationships/oleObject" Target="../embeddings/oleObject16.bin"/><Relationship Id="rId12" Type="http://schemas.openxmlformats.org/officeDocument/2006/relationships/image" Target="../media/image19.wmf"/><Relationship Id="rId2" Type="http://schemas.openxmlformats.org/officeDocument/2006/relationships/slideLayout" Target="../slideLayouts/slideLayout1.xml"/><Relationship Id="rId1" Type="http://schemas.openxmlformats.org/officeDocument/2006/relationships/vmlDrawing" Target="../drawings/vmlDrawing13.vml"/><Relationship Id="rId6" Type="http://schemas.openxmlformats.org/officeDocument/2006/relationships/image" Target="../media/image16.wmf"/><Relationship Id="rId11" Type="http://schemas.openxmlformats.org/officeDocument/2006/relationships/oleObject" Target="../embeddings/oleObject18.bin"/><Relationship Id="rId5" Type="http://schemas.openxmlformats.org/officeDocument/2006/relationships/oleObject" Target="../embeddings/oleObject15.bin"/><Relationship Id="rId10" Type="http://schemas.openxmlformats.org/officeDocument/2006/relationships/image" Target="../media/image18.wmf"/><Relationship Id="rId4" Type="http://schemas.openxmlformats.org/officeDocument/2006/relationships/image" Target="../media/image15.wmf"/><Relationship Id="rId9" Type="http://schemas.openxmlformats.org/officeDocument/2006/relationships/oleObject" Target="../embeddings/oleObject17.bin"/><Relationship Id="rId14" Type="http://schemas.openxmlformats.org/officeDocument/2006/relationships/image" Target="../media/image20.wmf"/></Relationships>
</file>

<file path=ppt/slides/_rels/slide121.xml.rels><?xml version="1.0" encoding="UTF-8" standalone="yes"?>
<Relationships xmlns="http://schemas.openxmlformats.org/package/2006/relationships"><Relationship Id="rId8" Type="http://schemas.openxmlformats.org/officeDocument/2006/relationships/image" Target="../media/image23.wmf"/><Relationship Id="rId13" Type="http://schemas.openxmlformats.org/officeDocument/2006/relationships/oleObject" Target="../embeddings/oleObject25.bin"/><Relationship Id="rId18" Type="http://schemas.openxmlformats.org/officeDocument/2006/relationships/image" Target="../media/image28.wmf"/><Relationship Id="rId3" Type="http://schemas.openxmlformats.org/officeDocument/2006/relationships/oleObject" Target="../embeddings/oleObject20.bin"/><Relationship Id="rId7" Type="http://schemas.openxmlformats.org/officeDocument/2006/relationships/oleObject" Target="../embeddings/oleObject22.bin"/><Relationship Id="rId12" Type="http://schemas.openxmlformats.org/officeDocument/2006/relationships/image" Target="../media/image25.wmf"/><Relationship Id="rId17" Type="http://schemas.openxmlformats.org/officeDocument/2006/relationships/oleObject" Target="../embeddings/oleObject27.bin"/><Relationship Id="rId2" Type="http://schemas.openxmlformats.org/officeDocument/2006/relationships/slideLayout" Target="../slideLayouts/slideLayout1.xml"/><Relationship Id="rId16" Type="http://schemas.openxmlformats.org/officeDocument/2006/relationships/image" Target="../media/image27.wmf"/><Relationship Id="rId1" Type="http://schemas.openxmlformats.org/officeDocument/2006/relationships/vmlDrawing" Target="../drawings/vmlDrawing14.vml"/><Relationship Id="rId6" Type="http://schemas.openxmlformats.org/officeDocument/2006/relationships/image" Target="../media/image22.wmf"/><Relationship Id="rId11" Type="http://schemas.openxmlformats.org/officeDocument/2006/relationships/oleObject" Target="../embeddings/oleObject24.bin"/><Relationship Id="rId5" Type="http://schemas.openxmlformats.org/officeDocument/2006/relationships/oleObject" Target="../embeddings/oleObject21.bin"/><Relationship Id="rId15" Type="http://schemas.openxmlformats.org/officeDocument/2006/relationships/oleObject" Target="../embeddings/oleObject26.bin"/><Relationship Id="rId10" Type="http://schemas.openxmlformats.org/officeDocument/2006/relationships/image" Target="../media/image24.wmf"/><Relationship Id="rId4" Type="http://schemas.openxmlformats.org/officeDocument/2006/relationships/image" Target="../media/image21.wmf"/><Relationship Id="rId9" Type="http://schemas.openxmlformats.org/officeDocument/2006/relationships/oleObject" Target="../embeddings/oleObject23.bin"/><Relationship Id="rId14" Type="http://schemas.openxmlformats.org/officeDocument/2006/relationships/image" Target="../media/image26.wmf"/></Relationships>
</file>

<file path=ppt/slides/_rels/slide122.xml.rels><?xml version="1.0" encoding="UTF-8" standalone="yes"?>
<Relationships xmlns="http://schemas.openxmlformats.org/package/2006/relationships"><Relationship Id="rId2" Type="http://schemas.openxmlformats.org/officeDocument/2006/relationships/hyperlink" Target="mailto:duzq@iwncomm.com" TargetMode="External"/><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2" Type="http://schemas.openxmlformats.org/officeDocument/2006/relationships/hyperlink" Target="https://mentor.ieee.org/802-ec/dcn/17/ec-17-0018-00-00EC-invitation-to-china-sc6-rep-to-attend-march-2017-802-plenary.pdf" TargetMode="External"/><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3" Type="http://schemas.openxmlformats.org/officeDocument/2006/relationships/hyperlink" Target="mailto:chinasc6@163.com" TargetMode="External"/><Relationship Id="rId2" Type="http://schemas.openxmlformats.org/officeDocument/2006/relationships/hyperlink" Target="mailto:zhenhai.huang@iwncomm.com" TargetMode="External"/><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Layout" Target="../slideLayouts/slideLayout1.xml"/><Relationship Id="rId1" Type="http://schemas.openxmlformats.org/officeDocument/2006/relationships/vmlDrawing" Target="../drawings/vmlDrawing15.vml"/><Relationship Id="rId4" Type="http://schemas.openxmlformats.org/officeDocument/2006/relationships/image" Target="../media/image29.wmf"/></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image" Target="../media/image1.wmf"/></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2" Type="http://schemas.openxmlformats.org/officeDocument/2006/relationships/hyperlink" Target="https://mentor.ieee.org/802.11/dcn/17/11-17-0391-01-0jtc-possible-ls-to-sc6-about-security-ad-hoc.docx" TargetMode="External"/><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2" Type="http://schemas.openxmlformats.org/officeDocument/2006/relationships/hyperlink" Target="http://wapia.org/public/include/Hot92822.shtml" TargetMode="External"/><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Layout" Target="../slideLayouts/slideLayout1.xml"/><Relationship Id="rId1" Type="http://schemas.openxmlformats.org/officeDocument/2006/relationships/vmlDrawing" Target="../drawings/vmlDrawing16.vml"/><Relationship Id="rId4" Type="http://schemas.openxmlformats.org/officeDocument/2006/relationships/image" Target="../media/image30.wmf"/></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Layout" Target="../slideLayouts/slideLayout1.xml"/><Relationship Id="rId1" Type="http://schemas.openxmlformats.org/officeDocument/2006/relationships/vmlDrawing" Target="../drawings/vmlDrawing17.vml"/><Relationship Id="rId4" Type="http://schemas.openxmlformats.org/officeDocument/2006/relationships/image" Target="../media/image31.wmf"/></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3" Type="http://schemas.openxmlformats.org/officeDocument/2006/relationships/hyperlink" Target="mailto:karen@randall-consulting.com" TargetMode="External"/><Relationship Id="rId2" Type="http://schemas.openxmlformats.org/officeDocument/2006/relationships/hyperlink" Target="mailto:jmessenger@advaoptical.com" TargetMode="External"/><Relationship Id="rId1" Type="http://schemas.openxmlformats.org/officeDocument/2006/relationships/slideLayout" Target="../slideLayouts/slideLayout1.xml"/><Relationship Id="rId4" Type="http://schemas.openxmlformats.org/officeDocument/2006/relationships/hyperlink" Target="mailto:dorothy.stanley@hpe.com" TargetMode="Externa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hyperlink" Target="https://ieee-sa.imeetcentral.com/802psdo/" TargetMode="External"/><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2" Type="http://schemas.openxmlformats.org/officeDocument/2006/relationships/hyperlink" Target="https://mentor.ieee.org/802.11/dcn/15/11-15-1287-01-0jtc-ieee-802-process-for-interactions-with-iso-iec-jtc-1-sc-6-7.pptx" TargetMode="External"/><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2" Type="http://schemas.openxmlformats.org/officeDocument/2006/relationships/hyperlink" Target="https://mentor.ieee.org/802.11/dcn/13/11-13-0123-05-000m-iso-jtc1-sc6-8802-11-2012-comments.xls" TargetMode="External"/><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2" Type="http://schemas.openxmlformats.org/officeDocument/2006/relationships/hyperlink" Target="http://ieee802.org/1/files/public/docs2014/liaison-ieee802response-ABFDIScmts-0314-V01.pptx" TargetMode="External"/><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2" Type="http://schemas.openxmlformats.org/officeDocument/2006/relationships/hyperlink" Target="http://ieee802.org/1/files/public/docs2014/liaison-ieee802response-ARFDIScmts-0314-V01.pptx" TargetMode="External"/><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2" Type="http://schemas.openxmlformats.org/officeDocument/2006/relationships/hyperlink" Target="http://ieee802.org/1/files/public/docs2014/liaison-ieee802response-ASFDIScmts-0314-V01.pptx" TargetMode="External"/><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Layout" Target="../slideLayouts/slideLayout1.xml"/><Relationship Id="rId1" Type="http://schemas.openxmlformats.org/officeDocument/2006/relationships/vmlDrawing" Target="../drawings/vmlDrawing18.vml"/><Relationship Id="rId4" Type="http://schemas.openxmlformats.org/officeDocument/2006/relationships/image" Target="../media/image32.w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Layout" Target="../slideLayouts/slideLayout1.xml"/><Relationship Id="rId1" Type="http://schemas.openxmlformats.org/officeDocument/2006/relationships/vmlDrawing" Target="../drawings/vmlDrawing19.vml"/><Relationship Id="rId4" Type="http://schemas.openxmlformats.org/officeDocument/2006/relationships/image" Target="../media/image32.wmf"/></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2" Type="http://schemas.openxmlformats.org/officeDocument/2006/relationships/hyperlink" Target="https://mentor.ieee.org/802.11/dcn/14/11-14-0552-00-0jtc-responses-on-802-11aa-ad-ae.pptx" TargetMode="External"/><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2" Type="http://schemas.openxmlformats.org/officeDocument/2006/relationships/hyperlink" Target="https://mentor.ieee.org/802.11/dcn/14/11-14-0552-00-0jtc-responses-on-802-11aa-ad-ae.pptx" TargetMode="External"/><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2" Type="http://schemas.openxmlformats.org/officeDocument/2006/relationships/hyperlink" Target="https://mentor.ieee.org/802.11/dcn/14/11-14-0552-00-0jtc-responses-on-802-11aa-ad-ae.pptx" TargetMode="External"/><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Layout" Target="../slideLayouts/slideLayout1.xml"/><Relationship Id="rId1" Type="http://schemas.openxmlformats.org/officeDocument/2006/relationships/vmlDrawing" Target="../drawings/vmlDrawing20.vml"/><Relationship Id="rId6" Type="http://schemas.openxmlformats.org/officeDocument/2006/relationships/image" Target="../media/image34.wmf"/><Relationship Id="rId5" Type="http://schemas.openxmlformats.org/officeDocument/2006/relationships/oleObject" Target="../embeddings/oleObject34.bin"/><Relationship Id="rId4" Type="http://schemas.openxmlformats.org/officeDocument/2006/relationships/image" Target="../media/image33.wmf"/></Relationships>
</file>

<file path=ppt/slides/_rels/slide166.xml.rels><?xml version="1.0" encoding="UTF-8" standalone="yes"?>
<Relationships xmlns="http://schemas.openxmlformats.org/package/2006/relationships"><Relationship Id="rId3" Type="http://schemas.openxmlformats.org/officeDocument/2006/relationships/hyperlink" Target="http://ieee802.org/1/files/public/docs2014/liaison-ieee802response-AEbnFDISScmts-0314.pptx" TargetMode="External"/><Relationship Id="rId2" Type="http://schemas.openxmlformats.org/officeDocument/2006/relationships/slideLayout" Target="../slideLayouts/slideLayout1.xml"/><Relationship Id="rId1" Type="http://schemas.openxmlformats.org/officeDocument/2006/relationships/vmlDrawing" Target="../drawings/vmlDrawing21.vml"/><Relationship Id="rId5" Type="http://schemas.openxmlformats.org/officeDocument/2006/relationships/image" Target="../media/image35.wmf"/><Relationship Id="rId4" Type="http://schemas.openxmlformats.org/officeDocument/2006/relationships/oleObject" Target="../embeddings/oleObject35.bin"/></Relationships>
</file>

<file path=ppt/slides/_rels/slide167.xml.rels><?xml version="1.0" encoding="UTF-8" standalone="yes"?>
<Relationships xmlns="http://schemas.openxmlformats.org/package/2006/relationships"><Relationship Id="rId3" Type="http://schemas.openxmlformats.org/officeDocument/2006/relationships/hyperlink" Target="http://ieee802.org/1/files/public/docs2014/liaison-ieee802response-AEbwFDISScmts-0314.pptx" TargetMode="External"/><Relationship Id="rId2" Type="http://schemas.openxmlformats.org/officeDocument/2006/relationships/slideLayout" Target="../slideLayouts/slideLayout1.xml"/><Relationship Id="rId1" Type="http://schemas.openxmlformats.org/officeDocument/2006/relationships/vmlDrawing" Target="../drawings/vmlDrawing22.vml"/><Relationship Id="rId5" Type="http://schemas.openxmlformats.org/officeDocument/2006/relationships/image" Target="../media/image36.wmf"/><Relationship Id="rId4" Type="http://schemas.openxmlformats.org/officeDocument/2006/relationships/oleObject" Target="../embeddings/oleObject36.bin"/></Relationships>
</file>

<file path=ppt/slides/_rels/slide168.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Layout" Target="../slideLayouts/slideLayout1.xml"/><Relationship Id="rId1" Type="http://schemas.openxmlformats.org/officeDocument/2006/relationships/vmlDrawing" Target="../drawings/vmlDrawing23.vml"/><Relationship Id="rId4" Type="http://schemas.openxmlformats.org/officeDocument/2006/relationships/image" Target="../media/image37.wmf"/></Relationships>
</file>

<file path=ppt/slides/_rels/slide169.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Layout" Target="../slideLayouts/slideLayout1.xml"/><Relationship Id="rId1" Type="http://schemas.openxmlformats.org/officeDocument/2006/relationships/vmlDrawing" Target="../drawings/vmlDrawing24.vml"/><Relationship Id="rId4" Type="http://schemas.openxmlformats.org/officeDocument/2006/relationships/image" Target="../media/image38.w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Layout" Target="../slideLayouts/slideLayout1.xml"/><Relationship Id="rId1" Type="http://schemas.openxmlformats.org/officeDocument/2006/relationships/vmlDrawing" Target="../drawings/vmlDrawing25.vml"/><Relationship Id="rId6" Type="http://schemas.openxmlformats.org/officeDocument/2006/relationships/image" Target="../media/image40.wmf"/><Relationship Id="rId5" Type="http://schemas.openxmlformats.org/officeDocument/2006/relationships/oleObject" Target="../embeddings/oleObject40.bin"/><Relationship Id="rId4" Type="http://schemas.openxmlformats.org/officeDocument/2006/relationships/image" Target="../media/image39.wmf"/></Relationships>
</file>

<file path=ppt/slides/_rels/slide173.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Layout" Target="../slideLayouts/slideLayout1.xml"/><Relationship Id="rId1" Type="http://schemas.openxmlformats.org/officeDocument/2006/relationships/vmlDrawing" Target="../drawings/vmlDrawing26.vml"/><Relationship Id="rId4" Type="http://schemas.openxmlformats.org/officeDocument/2006/relationships/image" Target="../media/image41.wmf"/></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standards.ieee.org/about/sasb/patcom/index.html" TargetMode="External"/><Relationship Id="rId2" Type="http://schemas.openxmlformats.org/officeDocument/2006/relationships/hyperlink" Target="mailto:patcom@ieee.org" TargetMode="External"/><Relationship Id="rId1" Type="http://schemas.openxmlformats.org/officeDocument/2006/relationships/slideLayout" Target="../slideLayouts/slideLayout1.xml"/><Relationship Id="rId4" Type="http://schemas.openxmlformats.org/officeDocument/2006/relationships/hyperlink" Target="development.standards.ieee.org/myproject/Public/mytools/mob/slideset.ppt"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xml"/><Relationship Id="rId1" Type="http://schemas.openxmlformats.org/officeDocument/2006/relationships/vmlDrawing" Target="../drawings/vmlDrawing2.vml"/><Relationship Id="rId4" Type="http://schemas.openxmlformats.org/officeDocument/2006/relationships/image" Target="../media/image2.w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tandards.ieee.org/faqs/affiliationFAQ.html"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hyperlink" Target="http://standards.ieee.org/board/pat/pat-slideset.ppt" TargetMode="External"/><Relationship Id="rId5" Type="http://schemas.openxmlformats.org/officeDocument/2006/relationships/hyperlink" Target="http://www.ieee.org/web/membership/ethics/code_ethics.html" TargetMode="External"/><Relationship Id="rId4" Type="http://schemas.openxmlformats.org/officeDocument/2006/relationships/hyperlink" Target="http://standards.ieee.org/resources/antitrust-guidelines.pdf"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vmlDrawing" Target="../drawings/vmlDrawing3.vml"/><Relationship Id="rId4" Type="http://schemas.openxmlformats.org/officeDocument/2006/relationships/image" Target="../media/image3.wmf"/></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xml"/><Relationship Id="rId1" Type="http://schemas.openxmlformats.org/officeDocument/2006/relationships/vmlDrawing" Target="../drawings/vmlDrawing4.vml"/><Relationship Id="rId4" Type="http://schemas.openxmlformats.org/officeDocument/2006/relationships/image" Target="../media/image4.wm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xml"/><Relationship Id="rId1" Type="http://schemas.openxmlformats.org/officeDocument/2006/relationships/vmlDrawing" Target="../drawings/vmlDrawing5.vml"/><Relationship Id="rId4" Type="http://schemas.openxmlformats.org/officeDocument/2006/relationships/image" Target="../media/image5.wmf"/></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xml"/><Relationship Id="rId1" Type="http://schemas.openxmlformats.org/officeDocument/2006/relationships/vmlDrawing" Target="../drawings/vmlDrawing6.vml"/><Relationship Id="rId4" Type="http://schemas.openxmlformats.org/officeDocument/2006/relationships/image" Target="../media/image6.wmf"/></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hyperlink" Target="https://standards.ieee.org/develop/policies/bylaws/sb_bylaws.pdf"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hyperlink" Target="https://standards.ieee.org/develop/policies/bylaws/sb_bylaws.pdf%20section%205.2.1.3" TargetMode="External"/><Relationship Id="rId4" Type="http://schemas.openxmlformats.org/officeDocument/2006/relationships/hyperlink" Target="http://ieee802.org/PNP/approved/IEEE_802_WG_PandP_v19.pdf" TargetMode="Externa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xml"/><Relationship Id="rId1" Type="http://schemas.openxmlformats.org/officeDocument/2006/relationships/vmlDrawing" Target="../drawings/vmlDrawing7.vml"/><Relationship Id="rId4" Type="http://schemas.openxmlformats.org/officeDocument/2006/relationships/image" Target="../media/image7.wmf"/></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xml"/><Relationship Id="rId1" Type="http://schemas.openxmlformats.org/officeDocument/2006/relationships/vmlDrawing" Target="../drawings/vmlDrawing8.vml"/><Relationship Id="rId4" Type="http://schemas.openxmlformats.org/officeDocument/2006/relationships/image" Target="../media/image8.wmf"/></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0"/>
          </p:nvPr>
        </p:nvSpPr>
        <p:spPr/>
        <p:txBody>
          <a:bodyPr/>
          <a:lstStyle/>
          <a:p>
            <a:pPr>
              <a:defRPr/>
            </a:pPr>
            <a:r>
              <a:rPr lang="en-US" dirty="0" smtClean="0"/>
              <a:t>Andrew Myles, Cisco</a:t>
            </a:r>
            <a:endParaRPr lang="en-US" dirty="0"/>
          </a:p>
        </p:txBody>
      </p:sp>
      <p:sp>
        <p:nvSpPr>
          <p:cNvPr id="8" name="Slide Number Placeholder 5"/>
          <p:cNvSpPr>
            <a:spLocks noGrp="1"/>
          </p:cNvSpPr>
          <p:nvPr>
            <p:ph type="sldNum" sz="quarter" idx="11"/>
          </p:nvPr>
        </p:nvSpPr>
        <p:spPr/>
        <p:txBody>
          <a:bodyPr/>
          <a:lstStyle/>
          <a:p>
            <a:pPr>
              <a:defRPr/>
            </a:pPr>
            <a:r>
              <a:rPr lang="en-US" dirty="0" smtClean="0"/>
              <a:t>Slide </a:t>
            </a:r>
            <a:fld id="{C81347C9-C12F-43D2-B3D1-D523E0829A79}" type="slidenum">
              <a:rPr lang="en-US" smtClean="0"/>
              <a:pPr>
                <a:defRPr/>
              </a:pPr>
              <a:t>1</a:t>
            </a:fld>
            <a:endParaRPr lang="en-US" dirty="0"/>
          </a:p>
        </p:txBody>
      </p:sp>
      <p:sp>
        <p:nvSpPr>
          <p:cNvPr id="1029" name="Rectangle 2"/>
          <p:cNvSpPr>
            <a:spLocks noGrp="1" noChangeArrowheads="1"/>
          </p:cNvSpPr>
          <p:nvPr>
            <p:ph type="title"/>
          </p:nvPr>
        </p:nvSpPr>
        <p:spPr/>
        <p:txBody>
          <a:bodyPr anchor="ctr"/>
          <a:lstStyle/>
          <a:p>
            <a:pPr algn="ctr">
              <a:defRPr/>
            </a:pPr>
            <a:r>
              <a:rPr lang="en-US" dirty="0" smtClean="0">
                <a:solidFill>
                  <a:schemeClr val="accent2">
                    <a:lumMod val="75000"/>
                  </a:schemeClr>
                </a:solidFill>
              </a:rPr>
              <a:t>IEEE 802 JTC1 Standing Committee</a:t>
            </a:r>
            <a:br>
              <a:rPr lang="en-US" dirty="0" smtClean="0">
                <a:solidFill>
                  <a:schemeClr val="accent2">
                    <a:lumMod val="75000"/>
                  </a:schemeClr>
                </a:solidFill>
              </a:rPr>
            </a:br>
            <a:r>
              <a:rPr lang="en-US" dirty="0" smtClean="0">
                <a:solidFill>
                  <a:schemeClr val="accent2">
                    <a:lumMod val="75000"/>
                  </a:schemeClr>
                </a:solidFill>
              </a:rPr>
              <a:t>Mar 2017 agenda</a:t>
            </a:r>
          </a:p>
        </p:txBody>
      </p:sp>
      <p:sp>
        <p:nvSpPr>
          <p:cNvPr id="1030" name="Rectangle 6"/>
          <p:cNvSpPr>
            <a:spLocks noGrp="1" noChangeArrowheads="1"/>
          </p:cNvSpPr>
          <p:nvPr>
            <p:ph type="body" idx="1"/>
          </p:nvPr>
        </p:nvSpPr>
        <p:spPr>
          <a:xfrm>
            <a:off x="685800" y="2330450"/>
            <a:ext cx="7772400" cy="381000"/>
          </a:xfrm>
        </p:spPr>
        <p:txBody>
          <a:bodyPr/>
          <a:lstStyle/>
          <a:p>
            <a:pPr marL="0" indent="0" algn="ctr">
              <a:defRPr/>
            </a:pPr>
            <a:r>
              <a:rPr lang="en-US" b="0" dirty="0" smtClean="0">
                <a:solidFill>
                  <a:schemeClr val="accent2">
                    <a:lumMod val="50000"/>
                  </a:schemeClr>
                </a:solidFill>
              </a:rPr>
              <a:t>14 Mar 2017</a:t>
            </a:r>
            <a:endParaRPr lang="en-US" b="0" dirty="0" smtClean="0">
              <a:solidFill>
                <a:schemeClr val="accent2">
                  <a:lumMod val="50000"/>
                </a:schemeClr>
              </a:solidFill>
            </a:endParaRPr>
          </a:p>
        </p:txBody>
      </p:sp>
      <p:sp>
        <p:nvSpPr>
          <p:cNvPr id="2054" name="Rectangle 12"/>
          <p:cNvSpPr>
            <a:spLocks noChangeArrowheads="1"/>
          </p:cNvSpPr>
          <p:nvPr/>
        </p:nvSpPr>
        <p:spPr bwMode="auto">
          <a:xfrm>
            <a:off x="533400" y="2746375"/>
            <a:ext cx="1447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eaLnBrk="0" hangingPunct="0">
              <a:spcBef>
                <a:spcPct val="50000"/>
              </a:spcBef>
            </a:pPr>
            <a:r>
              <a:rPr lang="en-US" sz="1600" b="1" dirty="0">
                <a:latin typeface="Arial" pitchFamily="34" charset="0"/>
              </a:rPr>
              <a:t>Authors:</a:t>
            </a:r>
            <a:endParaRPr lang="en-US" sz="1600" dirty="0">
              <a:latin typeface="Arial"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694100171"/>
              </p:ext>
            </p:extLst>
          </p:nvPr>
        </p:nvGraphicFramePr>
        <p:xfrm>
          <a:off x="685800" y="3429000"/>
          <a:ext cx="7696200" cy="1112046"/>
        </p:xfrm>
        <a:graphic>
          <a:graphicData uri="http://schemas.openxmlformats.org/drawingml/2006/table">
            <a:tbl>
              <a:tblPr firstRow="1" bandRow="1">
                <a:tableStyleId>{21E4AEA4-8DFA-4A89-87EB-49C32662AFE0}</a:tableStyleId>
              </a:tblPr>
              <a:tblGrid>
                <a:gridCol w="1924050"/>
                <a:gridCol w="1924050"/>
                <a:gridCol w="1924050"/>
                <a:gridCol w="1924050"/>
              </a:tblGrid>
              <a:tr h="370682">
                <a:tc>
                  <a:txBody>
                    <a:bodyPr/>
                    <a:lstStyle/>
                    <a:p>
                      <a:pPr>
                        <a:spcAft>
                          <a:spcPts val="0"/>
                        </a:spcAft>
                      </a:pPr>
                      <a:r>
                        <a:rPr lang="en-US" sz="1200" kern="0" dirty="0">
                          <a:effectLst/>
                        </a:rPr>
                        <a:t>Name</a:t>
                      </a:r>
                      <a:endParaRPr lang="en-AU" sz="1200" b="1" kern="0" dirty="0">
                        <a:effectLst/>
                        <a:latin typeface="Times New Roman"/>
                      </a:endParaRPr>
                    </a:p>
                  </a:txBody>
                  <a:tcPr marL="68580" marR="68580" marT="0" marB="0" anchor="ctr"/>
                </a:tc>
                <a:tc>
                  <a:txBody>
                    <a:bodyPr/>
                    <a:lstStyle/>
                    <a:p>
                      <a:pPr>
                        <a:spcAft>
                          <a:spcPts val="0"/>
                        </a:spcAft>
                      </a:pPr>
                      <a:r>
                        <a:rPr lang="en-US" sz="1200" dirty="0">
                          <a:effectLst/>
                        </a:rPr>
                        <a:t>Company</a:t>
                      </a:r>
                      <a:endParaRPr lang="en-AU" sz="1200" dirty="0">
                        <a:effectLst/>
                        <a:latin typeface="Times New Roman"/>
                        <a:ea typeface="Times New Roman"/>
                      </a:endParaRPr>
                    </a:p>
                  </a:txBody>
                  <a:tcPr marL="68580" marR="68580" marT="0" marB="0" anchor="ctr"/>
                </a:tc>
                <a:tc>
                  <a:txBody>
                    <a:bodyPr/>
                    <a:lstStyle/>
                    <a:p>
                      <a:pPr>
                        <a:spcAft>
                          <a:spcPts val="0"/>
                        </a:spcAft>
                      </a:pPr>
                      <a:r>
                        <a:rPr lang="en-US" sz="1200" dirty="0">
                          <a:effectLst/>
                        </a:rPr>
                        <a:t>Phone</a:t>
                      </a:r>
                      <a:endParaRPr lang="en-AU" sz="1200" dirty="0">
                        <a:effectLst/>
                        <a:latin typeface="Times New Roman"/>
                        <a:ea typeface="Times New Roman"/>
                      </a:endParaRPr>
                    </a:p>
                  </a:txBody>
                  <a:tcPr marL="68580" marR="68580" marT="0" marB="0" anchor="ctr"/>
                </a:tc>
                <a:tc>
                  <a:txBody>
                    <a:bodyPr/>
                    <a:lstStyle/>
                    <a:p>
                      <a:pPr>
                        <a:spcAft>
                          <a:spcPts val="0"/>
                        </a:spcAft>
                      </a:pPr>
                      <a:r>
                        <a:rPr lang="en-US" sz="1200" dirty="0">
                          <a:effectLst/>
                        </a:rPr>
                        <a:t>email</a:t>
                      </a:r>
                      <a:endParaRPr lang="en-AU" sz="1200" dirty="0">
                        <a:effectLst/>
                        <a:latin typeface="Times New Roman"/>
                        <a:ea typeface="Times New Roman"/>
                      </a:endParaRPr>
                    </a:p>
                  </a:txBody>
                  <a:tcPr marL="68580" marR="68580" marT="0" marB="0" anchor="ctr"/>
                </a:tc>
              </a:tr>
              <a:tr h="370682">
                <a:tc>
                  <a:txBody>
                    <a:bodyPr/>
                    <a:lstStyle/>
                    <a:p>
                      <a:pPr>
                        <a:spcAft>
                          <a:spcPts val="0"/>
                        </a:spcAft>
                      </a:pPr>
                      <a:r>
                        <a:rPr lang="en-US" sz="1200" dirty="0">
                          <a:effectLst/>
                        </a:rPr>
                        <a:t>Andrew </a:t>
                      </a:r>
                      <a:r>
                        <a:rPr lang="en-US" sz="1200" dirty="0" smtClean="0">
                          <a:effectLst/>
                        </a:rPr>
                        <a:t>Myles (Chair)</a:t>
                      </a:r>
                      <a:endParaRPr lang="en-AU" sz="1200" dirty="0">
                        <a:effectLst/>
                        <a:latin typeface="Times New Roman"/>
                        <a:ea typeface="Times New Roman"/>
                      </a:endParaRPr>
                    </a:p>
                  </a:txBody>
                  <a:tcPr marL="68580" marR="68580" marT="0" marB="0" anchor="ctr"/>
                </a:tc>
                <a:tc>
                  <a:txBody>
                    <a:bodyPr/>
                    <a:lstStyle/>
                    <a:p>
                      <a:pPr>
                        <a:spcAft>
                          <a:spcPts val="0"/>
                        </a:spcAft>
                      </a:pPr>
                      <a:r>
                        <a:rPr lang="en-US" sz="1200" dirty="0">
                          <a:effectLst/>
                        </a:rPr>
                        <a:t>Cisco</a:t>
                      </a:r>
                      <a:endParaRPr lang="en-AU" sz="1200" dirty="0">
                        <a:effectLst/>
                        <a:latin typeface="Times New Roman"/>
                        <a:ea typeface="Times New Roman"/>
                      </a:endParaRPr>
                    </a:p>
                  </a:txBody>
                  <a:tcPr marL="68580" marR="68580" marT="0" marB="0" anchor="ctr"/>
                </a:tc>
                <a:tc>
                  <a:txBody>
                    <a:bodyPr/>
                    <a:lstStyle/>
                    <a:p>
                      <a:pPr marL="21590" indent="-21590">
                        <a:spcAft>
                          <a:spcPts val="0"/>
                        </a:spcAft>
                      </a:pPr>
                      <a:r>
                        <a:rPr lang="en-US" sz="1200" dirty="0" smtClean="0">
                          <a:effectLst/>
                        </a:rPr>
                        <a:t>+</a:t>
                      </a:r>
                      <a:r>
                        <a:rPr lang="en-US" sz="1200" dirty="0">
                          <a:effectLst/>
                        </a:rPr>
                        <a:t>61 418 656587</a:t>
                      </a:r>
                      <a:endParaRPr lang="en-AU" sz="1200" dirty="0">
                        <a:effectLst/>
                        <a:latin typeface="Times New Roman"/>
                        <a:ea typeface="Times New Roman"/>
                      </a:endParaRPr>
                    </a:p>
                  </a:txBody>
                  <a:tcPr marL="68580" marR="68580" marT="0" marB="0" anchor="ctr"/>
                </a:tc>
                <a:tc>
                  <a:txBody>
                    <a:bodyPr/>
                    <a:lstStyle/>
                    <a:p>
                      <a:pPr>
                        <a:spcAft>
                          <a:spcPts val="0"/>
                        </a:spcAft>
                      </a:pPr>
                      <a:r>
                        <a:rPr lang="en-US" sz="1200" dirty="0">
                          <a:effectLst/>
                        </a:rPr>
                        <a:t>amyles@cisco.com</a:t>
                      </a:r>
                      <a:endParaRPr lang="en-AU" sz="1200" dirty="0">
                        <a:effectLst/>
                        <a:latin typeface="Times New Roman"/>
                        <a:ea typeface="Times New Roman"/>
                      </a:endParaRPr>
                    </a:p>
                  </a:txBody>
                  <a:tcPr marL="68580" marR="68580" marT="0" marB="0" anchor="ctr"/>
                </a:tc>
              </a:tr>
              <a:tr h="370682">
                <a:tc>
                  <a:txBody>
                    <a:bodyPr/>
                    <a:lstStyle/>
                    <a:p>
                      <a:pPr>
                        <a:spcAft>
                          <a:spcPts val="0"/>
                        </a:spcAft>
                      </a:pPr>
                      <a:r>
                        <a:rPr lang="en-AU" sz="1200" dirty="0" smtClean="0">
                          <a:effectLst/>
                          <a:latin typeface="+mn-lt"/>
                          <a:ea typeface="Times New Roman"/>
                        </a:rPr>
                        <a:t>Peter Yee (Vice</a:t>
                      </a:r>
                      <a:r>
                        <a:rPr lang="en-AU" sz="1200" baseline="0" dirty="0" smtClean="0">
                          <a:effectLst/>
                          <a:latin typeface="+mn-lt"/>
                          <a:ea typeface="Times New Roman"/>
                        </a:rPr>
                        <a:t> Chair)</a:t>
                      </a:r>
                      <a:endParaRPr lang="en-AU" sz="1200" dirty="0">
                        <a:effectLst/>
                        <a:latin typeface="+mn-lt"/>
                        <a:ea typeface="Times New Roman"/>
                      </a:endParaRPr>
                    </a:p>
                  </a:txBody>
                  <a:tcPr marL="68580" marR="68580" marT="0" marB="0" anchor="ctr"/>
                </a:tc>
                <a:tc>
                  <a:txBody>
                    <a:bodyPr/>
                    <a:lstStyle/>
                    <a:p>
                      <a:pPr>
                        <a:spcAft>
                          <a:spcPts val="0"/>
                        </a:spcAft>
                      </a:pPr>
                      <a:r>
                        <a:rPr lang="en-AU" sz="1200" dirty="0" smtClean="0">
                          <a:effectLst/>
                          <a:latin typeface="+mn-lt"/>
                          <a:ea typeface="Times New Roman"/>
                        </a:rPr>
                        <a:t>AKAYLA</a:t>
                      </a:r>
                      <a:endParaRPr lang="en-AU" sz="1200" dirty="0">
                        <a:effectLst/>
                        <a:latin typeface="+mn-lt"/>
                        <a:ea typeface="Times New Roman"/>
                      </a:endParaRPr>
                    </a:p>
                  </a:txBody>
                  <a:tcPr marL="68580" marR="68580" marT="0" marB="0" anchor="ctr"/>
                </a:tc>
                <a:tc>
                  <a:txBody>
                    <a:bodyPr/>
                    <a:lstStyle/>
                    <a:p>
                      <a:pPr marL="21590" indent="-21590">
                        <a:spcAft>
                          <a:spcPts val="0"/>
                        </a:spcAft>
                      </a:pPr>
                      <a:r>
                        <a:rPr lang="en-AU" sz="1200" dirty="0" smtClean="0">
                          <a:effectLst/>
                          <a:latin typeface="+mn-lt"/>
                          <a:ea typeface="Times New Roman"/>
                        </a:rPr>
                        <a:t>+1 415</a:t>
                      </a:r>
                      <a:r>
                        <a:rPr lang="en-AU" sz="1200" baseline="0" dirty="0" smtClean="0">
                          <a:effectLst/>
                          <a:latin typeface="+mn-lt"/>
                          <a:ea typeface="Times New Roman"/>
                        </a:rPr>
                        <a:t> 215 7733</a:t>
                      </a:r>
                      <a:endParaRPr lang="en-AU" sz="1200" dirty="0">
                        <a:effectLst/>
                        <a:latin typeface="+mn-lt"/>
                        <a:ea typeface="Times New Roman"/>
                      </a:endParaRPr>
                    </a:p>
                  </a:txBody>
                  <a:tcPr marL="68580" marR="68580" marT="0" marB="0" anchor="ctr"/>
                </a:tc>
                <a:tc>
                  <a:txBody>
                    <a:bodyPr/>
                    <a:lstStyle/>
                    <a:p>
                      <a:pPr>
                        <a:spcAft>
                          <a:spcPts val="0"/>
                        </a:spcAft>
                      </a:pPr>
                      <a:r>
                        <a:rPr lang="en-AU" sz="1200" dirty="0" smtClean="0">
                          <a:effectLst/>
                          <a:latin typeface="+mn-lt"/>
                          <a:ea typeface="Times New Roman"/>
                        </a:rPr>
                        <a:t>peter@akayla.com</a:t>
                      </a:r>
                      <a:endParaRPr lang="en-AU" sz="1200" dirty="0">
                        <a:effectLst/>
                        <a:latin typeface="+mn-lt"/>
                        <a:ea typeface="Times New Roman"/>
                      </a:endParaRPr>
                    </a:p>
                  </a:txBody>
                  <a:tcPr marL="68580" marR="68580" marT="0" marB="0" anchor="ctr"/>
                </a:tc>
              </a:tr>
            </a:tbl>
          </a:graphicData>
        </a:graphic>
      </p:graphicFrame>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B776D292-FC0B-44FB-BBF2-3B2FCC45F9DC}" type="slidenum">
              <a:rPr lang="en-US" smtClean="0"/>
              <a:pPr>
                <a:defRPr/>
              </a:pPr>
              <a:t>10</a:t>
            </a:fld>
            <a:endParaRPr lang="en-US"/>
          </a:p>
        </p:txBody>
      </p:sp>
      <p:sp>
        <p:nvSpPr>
          <p:cNvPr id="13316" name="Rectangle 2"/>
          <p:cNvSpPr>
            <a:spLocks noGrp="1" noChangeArrowheads="1"/>
          </p:cNvSpPr>
          <p:nvPr>
            <p:ph type="title"/>
          </p:nvPr>
        </p:nvSpPr>
        <p:spPr/>
        <p:txBody>
          <a:bodyPr/>
          <a:lstStyle/>
          <a:p>
            <a:r>
              <a:rPr lang="en-AU" dirty="0" smtClean="0"/>
              <a:t>The IEEE 802 JTC1 SC will consider approving its agenda for its Vancouver meeting</a:t>
            </a:r>
          </a:p>
        </p:txBody>
      </p:sp>
      <p:sp>
        <p:nvSpPr>
          <p:cNvPr id="13317" name="Rectangle 3"/>
          <p:cNvSpPr>
            <a:spLocks noGrp="1" noChangeArrowheads="1"/>
          </p:cNvSpPr>
          <p:nvPr>
            <p:ph type="body" idx="1"/>
          </p:nvPr>
        </p:nvSpPr>
        <p:spPr/>
        <p:txBody>
          <a:bodyPr/>
          <a:lstStyle/>
          <a:p>
            <a:pPr marL="0" indent="0"/>
            <a:r>
              <a:rPr lang="en-AU" dirty="0" smtClean="0"/>
              <a:t>Motion to approve agenda</a:t>
            </a:r>
          </a:p>
          <a:p>
            <a:pPr lvl="1"/>
            <a:r>
              <a:rPr lang="en-AU" i="1" dirty="0" smtClean="0"/>
              <a:t>The IEEE 802 JTC1 SC approves the agenda for its meeting in Vancouver in Mar 2017, as documented on slide 9 of </a:t>
            </a:r>
            <a:r>
              <a:rPr lang="en-AU" i="1" dirty="0" smtClean="0">
                <a:solidFill>
                  <a:srgbClr val="FF0000"/>
                </a:solidFill>
              </a:rPr>
              <a:t>&lt;this slide deck&gt;</a:t>
            </a:r>
          </a:p>
          <a:p>
            <a:pPr lvl="1"/>
            <a:r>
              <a:rPr lang="en-AU" dirty="0" smtClean="0"/>
              <a:t>Moved:</a:t>
            </a:r>
          </a:p>
          <a:p>
            <a:pPr lvl="1"/>
            <a:r>
              <a:rPr lang="en-AU" dirty="0" smtClean="0"/>
              <a:t>Seconded:</a:t>
            </a:r>
          </a:p>
          <a:p>
            <a:pPr lvl="1"/>
            <a:r>
              <a:rPr lang="en-AU" dirty="0" smtClean="0"/>
              <a:t>Result:</a:t>
            </a: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802.15 has three standards in the pipeline for ratification under the PSDO</a:t>
            </a:r>
            <a:endParaRPr lang="en-AU"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12302568"/>
              </p:ext>
            </p:extLst>
          </p:nvPr>
        </p:nvGraphicFramePr>
        <p:xfrm>
          <a:off x="152399" y="1600200"/>
          <a:ext cx="8839199" cy="1657926"/>
        </p:xfrm>
        <a:graphic>
          <a:graphicData uri="http://schemas.openxmlformats.org/drawingml/2006/table">
            <a:tbl>
              <a:tblPr firstRow="1" bandRow="1">
                <a:tableStyleId>{21E4AEA4-8DFA-4A89-87EB-49C32662AFE0}</a:tableStyleId>
              </a:tblPr>
              <a:tblGrid>
                <a:gridCol w="1066801"/>
                <a:gridCol w="979714"/>
                <a:gridCol w="1132114"/>
                <a:gridCol w="1132114"/>
                <a:gridCol w="1132114"/>
                <a:gridCol w="1132114"/>
                <a:gridCol w="1132114"/>
                <a:gridCol w="1132114"/>
              </a:tblGrid>
              <a:tr h="561571">
                <a:tc>
                  <a:txBody>
                    <a:bodyPr/>
                    <a:lstStyle/>
                    <a:p>
                      <a:pPr algn="ctr"/>
                      <a:r>
                        <a:rPr lang="en-AU" sz="1600" dirty="0" err="1" smtClean="0">
                          <a:latin typeface="+mj-lt"/>
                        </a:rPr>
                        <a:t>Std</a:t>
                      </a:r>
                      <a:endParaRPr lang="en-AU" sz="1600" dirty="0">
                        <a:latin typeface="+mj-lt"/>
                      </a:endParaRPr>
                    </a:p>
                  </a:txBody>
                  <a:tcPr marL="115147" marR="115147"/>
                </a:tc>
                <a:tc gridSpan="2">
                  <a:txBody>
                    <a:bodyPr/>
                    <a:lstStyle/>
                    <a:p>
                      <a:pPr algn="ctr"/>
                      <a:r>
                        <a:rPr lang="en-AU" sz="1600" dirty="0" smtClean="0">
                          <a:latin typeface="+mj-lt"/>
                        </a:rPr>
                        <a:t>Last draft liaised</a:t>
                      </a:r>
                      <a:endParaRPr lang="en-AU" sz="1600" dirty="0">
                        <a:latin typeface="+mj-lt"/>
                      </a:endParaRPr>
                    </a:p>
                  </a:txBody>
                  <a:tcPr marL="115147" marR="115147"/>
                </a:tc>
                <a:tc hMerge="1">
                  <a:txBody>
                    <a:bodyPr/>
                    <a:lstStyle/>
                    <a:p>
                      <a:endParaRPr lang="en-AU" sz="1600" dirty="0"/>
                    </a:p>
                  </a:txBody>
                  <a:tcPr marL="115147" marR="115147"/>
                </a:tc>
                <a:tc gridSpan="2">
                  <a:txBody>
                    <a:bodyPr/>
                    <a:lstStyle/>
                    <a:p>
                      <a:pPr algn="ctr"/>
                      <a:r>
                        <a:rPr lang="en-US" sz="1600" dirty="0" smtClean="0">
                          <a:latin typeface="+mj-lt"/>
                        </a:rPr>
                        <a:t>60-day</a:t>
                      </a:r>
                      <a:r>
                        <a:rPr lang="en-AU" sz="1600" dirty="0" smtClean="0">
                          <a:latin typeface="+mj-lt"/>
                        </a:rPr>
                        <a:t/>
                      </a:r>
                      <a:br>
                        <a:rPr lang="en-AU" sz="1600" dirty="0" smtClean="0">
                          <a:latin typeface="+mj-lt"/>
                        </a:rPr>
                      </a:br>
                      <a:r>
                        <a:rPr lang="en-AU" sz="1600" dirty="0" smtClean="0">
                          <a:latin typeface="+mj-lt"/>
                        </a:rPr>
                        <a:t>pre-ballot</a:t>
                      </a:r>
                      <a:endParaRPr lang="en-AU" sz="1600" dirty="0">
                        <a:latin typeface="+mj-lt"/>
                      </a:endParaRPr>
                    </a:p>
                  </a:txBody>
                  <a:tcPr marL="115147" marR="115147"/>
                </a:tc>
                <a:tc hMerge="1">
                  <a:txBody>
                    <a:bodyPr/>
                    <a:lstStyle/>
                    <a:p>
                      <a:endParaRPr lang="en-AU"/>
                    </a:p>
                  </a:txBody>
                  <a:tcPr/>
                </a:tc>
                <a:tc gridSpan="2">
                  <a:txBody>
                    <a:bodyPr/>
                    <a:lstStyle/>
                    <a:p>
                      <a:pPr algn="ctr"/>
                      <a:r>
                        <a:rPr lang="en-AU" sz="1600" dirty="0" smtClean="0">
                          <a:latin typeface="+mj-lt"/>
                        </a:rPr>
                        <a:t>5-month</a:t>
                      </a:r>
                      <a:br>
                        <a:rPr lang="en-AU" sz="1600" dirty="0" smtClean="0">
                          <a:latin typeface="+mj-lt"/>
                        </a:rPr>
                      </a:br>
                      <a:r>
                        <a:rPr lang="en-AU" sz="1600" dirty="0" smtClean="0">
                          <a:latin typeface="+mj-lt"/>
                        </a:rPr>
                        <a:t>FDIS ballot</a:t>
                      </a:r>
                      <a:endParaRPr lang="en-AU" sz="1600" dirty="0">
                        <a:latin typeface="+mj-lt"/>
                      </a:endParaRPr>
                    </a:p>
                  </a:txBody>
                  <a:tcPr marL="115147" marR="115147"/>
                </a:tc>
                <a:tc hMerge="1">
                  <a:txBody>
                    <a:bodyPr/>
                    <a:lstStyle/>
                    <a:p>
                      <a:endParaRPr lang="en-AU"/>
                    </a:p>
                  </a:txBody>
                  <a:tcPr/>
                </a:tc>
                <a:tc>
                  <a:txBody>
                    <a:bodyPr/>
                    <a:lstStyle/>
                    <a:p>
                      <a:pPr algn="ctr"/>
                      <a:r>
                        <a:rPr lang="en-AU" sz="1600" dirty="0" smtClean="0">
                          <a:latin typeface="+mj-lt"/>
                        </a:rPr>
                        <a:t>Comments</a:t>
                      </a:r>
                      <a:r>
                        <a:rPr lang="en-AU" sz="1600" baseline="0" dirty="0" smtClean="0">
                          <a:latin typeface="+mj-lt"/>
                        </a:rPr>
                        <a:t> resolved</a:t>
                      </a:r>
                      <a:endParaRPr lang="en-AU" sz="1600" dirty="0">
                        <a:latin typeface="+mj-lt"/>
                      </a:endParaRPr>
                    </a:p>
                  </a:txBody>
                  <a:tcPr marL="0" marR="0"/>
                </a:tc>
              </a:tr>
              <a:tr h="359602">
                <a:tc>
                  <a:txBody>
                    <a:bodyPr/>
                    <a:lstStyle/>
                    <a:p>
                      <a:pPr algn="l"/>
                      <a:r>
                        <a:rPr lang="en-AU" sz="1600" b="0" dirty="0" smtClean="0">
                          <a:solidFill>
                            <a:schemeClr val="tx1"/>
                          </a:solidFill>
                          <a:latin typeface="+mj-lt"/>
                          <a:cs typeface="+mn-cs"/>
                        </a:rPr>
                        <a:t>.15.3-revA</a:t>
                      </a:r>
                      <a:endParaRPr lang="en-AU" sz="1600" b="0" dirty="0">
                        <a:solidFill>
                          <a:schemeClr val="tx1"/>
                        </a:solidFill>
                        <a:latin typeface="+mj-lt"/>
                        <a:cs typeface="Arial" panose="020B0604020202020204" pitchFamily="34" charset="0"/>
                      </a:endParaRPr>
                    </a:p>
                  </a:txBody>
                  <a:tcPr marL="46800" marR="0" marT="0"/>
                </a:tc>
                <a:tc>
                  <a:txBody>
                    <a:bodyPr/>
                    <a:lstStyle/>
                    <a:p>
                      <a:pPr algn="ctr"/>
                      <a:r>
                        <a:rPr lang="en-AU" sz="1600" b="0" dirty="0" smtClean="0">
                          <a:solidFill>
                            <a:schemeClr val="tx1"/>
                          </a:solidFill>
                          <a:latin typeface="+mj-lt"/>
                          <a:cs typeface="Arial" panose="020B0604020202020204" pitchFamily="34" charset="0"/>
                        </a:rPr>
                        <a:t>D2.0</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Dec 15</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latin typeface="+mj-lt"/>
                        </a:rPr>
                        <a:t>Passed</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23</a:t>
                      </a:r>
                      <a:r>
                        <a:rPr lang="en-AU" sz="1600" b="0" baseline="0" dirty="0" smtClean="0">
                          <a:solidFill>
                            <a:schemeClr val="tx1"/>
                          </a:solidFill>
                          <a:latin typeface="+mj-lt"/>
                        </a:rPr>
                        <a:t> Oct 16</a:t>
                      </a:r>
                      <a:endParaRPr lang="en-AU" sz="1600" b="0" dirty="0" smtClean="0">
                        <a:solidFill>
                          <a:schemeClr val="tx1"/>
                        </a:solidFill>
                        <a:latin typeface="+mj-lt"/>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accent2"/>
                          </a:solidFill>
                          <a:latin typeface="+mj-lt"/>
                        </a:rPr>
                        <a:t>Waiting</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latin typeface="+mj-lt"/>
                        </a:rPr>
                        <a:t>Sent</a:t>
                      </a:r>
                    </a:p>
                  </a:txBody>
                  <a:tcPr marL="115147" marR="115147"/>
                </a:tc>
              </a:tr>
              <a:tr h="359602">
                <a:tc>
                  <a:txBody>
                    <a:bodyPr/>
                    <a:lstStyle/>
                    <a:p>
                      <a:pPr algn="l"/>
                      <a:r>
                        <a:rPr lang="en-AU" sz="1600" b="0" dirty="0" smtClean="0">
                          <a:solidFill>
                            <a:schemeClr val="tx1"/>
                          </a:solidFill>
                          <a:latin typeface="+mj-lt"/>
                        </a:rPr>
                        <a:t>.15.4</a:t>
                      </a:r>
                    </a:p>
                  </a:txBody>
                  <a:tcPr marL="115147" marR="115147"/>
                </a:tc>
                <a:tc>
                  <a:txBody>
                    <a:bodyPr/>
                    <a:lstStyle/>
                    <a:p>
                      <a:pPr algn="ctr"/>
                      <a:r>
                        <a:rPr lang="en-AU" sz="1600" b="0" dirty="0" err="1" smtClean="0">
                          <a:solidFill>
                            <a:schemeClr val="tx1"/>
                          </a:solidFill>
                          <a:latin typeface="+mj-lt"/>
                        </a:rPr>
                        <a:t>Std</a:t>
                      </a:r>
                      <a:endParaRPr lang="en-AU" sz="1600" b="0" dirty="0" smtClean="0">
                        <a:solidFill>
                          <a:schemeClr val="tx1"/>
                        </a:solidFill>
                        <a:latin typeface="+mj-lt"/>
                      </a:endParaRPr>
                    </a:p>
                  </a:txBody>
                  <a:tcPr marL="115147" marR="115147"/>
                </a:tc>
                <a:tc>
                  <a:txBody>
                    <a:bodyPr/>
                    <a:lstStyle/>
                    <a:p>
                      <a:pPr algn="ctr"/>
                      <a:r>
                        <a:rPr lang="en-AU" sz="1600" b="0" dirty="0" smtClean="0">
                          <a:solidFill>
                            <a:schemeClr val="tx1"/>
                          </a:solidFill>
                          <a:latin typeface="+mj-lt"/>
                        </a:rPr>
                        <a:t>Dec</a:t>
                      </a:r>
                      <a:r>
                        <a:rPr lang="en-AU" sz="1600" b="0" baseline="0" dirty="0" smtClean="0">
                          <a:solidFill>
                            <a:schemeClr val="tx1"/>
                          </a:solidFill>
                          <a:latin typeface="+mj-lt"/>
                        </a:rPr>
                        <a:t> </a:t>
                      </a:r>
                      <a:r>
                        <a:rPr lang="en-AU" sz="1600" b="0" dirty="0" smtClean="0">
                          <a:solidFill>
                            <a:schemeClr val="tx1"/>
                          </a:solidFill>
                          <a:latin typeface="+mj-lt"/>
                        </a:rPr>
                        <a:t>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accent2"/>
                          </a:solidFill>
                          <a:latin typeface="+mj-lt"/>
                        </a:rPr>
                        <a:t>Closes</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20 Apr 17</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59602">
                <a:tc>
                  <a:txBody>
                    <a:bodyPr/>
                    <a:lstStyle/>
                    <a:p>
                      <a:pPr algn="l"/>
                      <a:r>
                        <a:rPr lang="en-AU" sz="1600" b="0" dirty="0" smtClean="0">
                          <a:solidFill>
                            <a:schemeClr val="tx1"/>
                          </a:solidFill>
                          <a:latin typeface="+mj-lt"/>
                          <a:cs typeface="Arial" panose="020B0604020202020204" pitchFamily="34" charset="0"/>
                        </a:rPr>
                        <a:t>.15.6</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err="1" smtClean="0">
                          <a:solidFill>
                            <a:schemeClr val="tx1"/>
                          </a:solidFill>
                          <a:latin typeface="+mj-lt"/>
                          <a:cs typeface="Arial" panose="020B0604020202020204" pitchFamily="34" charset="0"/>
                        </a:rPr>
                        <a:t>Std</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Jul 16</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latin typeface="+mj-lt"/>
                        </a:rPr>
                        <a:t>Passed</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23 Nov 16</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accent2"/>
                          </a:solidFill>
                          <a:latin typeface="+mj-lt"/>
                        </a:rPr>
                        <a:t>Waiting</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latin typeface="+mj-lt"/>
                        </a:rPr>
                        <a:t>Sent</a:t>
                      </a:r>
                    </a:p>
                  </a:txBody>
                  <a:tcPr marL="115147" marR="115147"/>
                </a:tc>
              </a:tr>
            </a:tbl>
          </a:graphicData>
        </a:graphic>
      </p:graphicFrame>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100</a:t>
            </a:fld>
            <a:endParaRPr lang="en-US"/>
          </a:p>
        </p:txBody>
      </p:sp>
    </p:spTree>
    <p:extLst>
      <p:ext uri="{BB962C8B-B14F-4D97-AF65-F5344CB8AC3E}">
        <p14:creationId xmlns:p14="http://schemas.microsoft.com/office/powerpoint/2010/main" val="405442340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802.15.3-2016 </a:t>
            </a:r>
            <a:r>
              <a:rPr lang="en-AU" dirty="0"/>
              <a:t>is waiting for FDIS to start</a:t>
            </a:r>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rgbClr val="00B050"/>
                </a:solidFill>
              </a:rPr>
              <a:t>sent</a:t>
            </a:r>
          </a:p>
          <a:p>
            <a:pPr lvl="1"/>
            <a:r>
              <a:rPr lang="en-GB" dirty="0" smtClean="0"/>
              <a:t>802.15.3-revA D2.0 was </a:t>
            </a:r>
            <a:r>
              <a:rPr lang="en-GB" dirty="0"/>
              <a:t>liaised </a:t>
            </a:r>
            <a:r>
              <a:rPr lang="en-GB" dirty="0" smtClean="0"/>
              <a:t>in Dec 2015 for information</a:t>
            </a:r>
          </a:p>
          <a:p>
            <a:r>
              <a:rPr lang="en-US" dirty="0" smtClean="0"/>
              <a:t>60-day</a:t>
            </a:r>
            <a:r>
              <a:rPr lang="en-AU" dirty="0" smtClean="0"/>
              <a:t> pre-ballot: </a:t>
            </a:r>
            <a:r>
              <a:rPr lang="en-AU" dirty="0">
                <a:solidFill>
                  <a:srgbClr val="00B050"/>
                </a:solidFill>
              </a:rPr>
              <a:t>passed &amp; response </a:t>
            </a:r>
            <a:r>
              <a:rPr lang="en-AU" dirty="0" smtClean="0">
                <a:solidFill>
                  <a:srgbClr val="00B050"/>
                </a:solidFill>
              </a:rPr>
              <a:t>sent</a:t>
            </a:r>
            <a:endParaRPr lang="en-AU" dirty="0">
              <a:solidFill>
                <a:srgbClr val="00B050"/>
              </a:solidFill>
            </a:endParaRPr>
          </a:p>
          <a:p>
            <a:pPr lvl="1"/>
            <a:r>
              <a:rPr lang="en-AU" dirty="0"/>
              <a:t>IEEE 802.15.3-2016</a:t>
            </a:r>
            <a:r>
              <a:rPr lang="en-AU" dirty="0" smtClean="0"/>
              <a:t> </a:t>
            </a:r>
            <a:r>
              <a:rPr lang="en-AU" dirty="0"/>
              <a:t>passed </a:t>
            </a:r>
            <a:r>
              <a:rPr lang="en-AU" dirty="0" smtClean="0"/>
              <a:t>60-day </a:t>
            </a:r>
            <a:r>
              <a:rPr lang="en-AU" dirty="0"/>
              <a:t>pre-ballot </a:t>
            </a:r>
            <a:r>
              <a:rPr lang="en-AU" dirty="0" smtClean="0"/>
              <a:t>on 23 Oct </a:t>
            </a:r>
            <a:r>
              <a:rPr lang="en-AU" dirty="0"/>
              <a:t>2016</a:t>
            </a:r>
          </a:p>
          <a:p>
            <a:pPr lvl="2"/>
            <a:r>
              <a:rPr lang="en-AU" dirty="0"/>
              <a:t>Passed 8/0/10 on need for ISO standard</a:t>
            </a:r>
          </a:p>
          <a:p>
            <a:pPr lvl="2"/>
            <a:r>
              <a:rPr lang="en-AU" dirty="0"/>
              <a:t>Passed </a:t>
            </a:r>
            <a:r>
              <a:rPr lang="en-AU" dirty="0" smtClean="0"/>
              <a:t>7/0/11 </a:t>
            </a:r>
            <a:r>
              <a:rPr lang="en-AU" dirty="0"/>
              <a:t>on support for submission to FDIS</a:t>
            </a:r>
          </a:p>
          <a:p>
            <a:pPr lvl="2"/>
            <a:r>
              <a:rPr lang="en-AU" dirty="0"/>
              <a:t>China NB voted </a:t>
            </a:r>
            <a:r>
              <a:rPr lang="en-AU" dirty="0" smtClean="0"/>
              <a:t>yes with </a:t>
            </a:r>
            <a:r>
              <a:rPr lang="en-AU" dirty="0"/>
              <a:t>one </a:t>
            </a:r>
            <a:r>
              <a:rPr lang="en-AU" dirty="0" smtClean="0"/>
              <a:t>comment</a:t>
            </a:r>
          </a:p>
          <a:p>
            <a:pPr lvl="1"/>
            <a:r>
              <a:rPr lang="en-AU" dirty="0" smtClean="0"/>
              <a:t>Response was approved by 802 EC in Nov 2016 and sent in Feb 2017</a:t>
            </a:r>
          </a:p>
          <a:p>
            <a:pPr lvl="2"/>
            <a:r>
              <a:rPr lang="en-AU" dirty="0" smtClean="0"/>
              <a:t>See </a:t>
            </a:r>
            <a:r>
              <a:rPr lang="en-AU" dirty="0" smtClean="0">
                <a:hlinkClick r:id="rId2"/>
              </a:rPr>
              <a:t>15-16-0768-01</a:t>
            </a:r>
            <a:endParaRPr lang="en-AU" dirty="0"/>
          </a:p>
          <a:p>
            <a:r>
              <a:rPr lang="en-AU" dirty="0" smtClean="0"/>
              <a:t>FDIS ballot: </a:t>
            </a:r>
            <a:r>
              <a:rPr lang="en-AU" dirty="0" smtClean="0">
                <a:solidFill>
                  <a:schemeClr val="accent2"/>
                </a:solidFill>
              </a:rPr>
              <a:t>waiting</a:t>
            </a:r>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101</a:t>
            </a:fld>
            <a:endParaRPr lang="en-US"/>
          </a:p>
        </p:txBody>
      </p:sp>
    </p:spTree>
    <p:extLst>
      <p:ext uri="{BB962C8B-B14F-4D97-AF65-F5344CB8AC3E}">
        <p14:creationId xmlns:p14="http://schemas.microsoft.com/office/powerpoint/2010/main" val="334823320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802.15.4-2015 60-day pre-ballot closes on 20 April 2017</a:t>
            </a:r>
            <a:endParaRPr lang="en-AU" dirty="0">
              <a:solidFill>
                <a:srgbClr val="FF0000"/>
              </a:solidFill>
            </a:endParaRPr>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rgbClr val="00B050"/>
                </a:solidFill>
              </a:rPr>
              <a:t>sent</a:t>
            </a:r>
          </a:p>
          <a:p>
            <a:pPr lvl="1"/>
            <a:r>
              <a:rPr lang="en-GB" dirty="0"/>
              <a:t>IEEE 802.15.4-2006 was adopted by ISO under JTC 1/SC 31 but JTC1/SC6 has responsibility as of June 2015 for IEEE 802.15 </a:t>
            </a:r>
            <a:r>
              <a:rPr lang="en-GB" dirty="0" smtClean="0"/>
              <a:t>standards</a:t>
            </a:r>
          </a:p>
          <a:p>
            <a:pPr lvl="1"/>
            <a:r>
              <a:rPr lang="en-AU" dirty="0" smtClean="0"/>
              <a:t>IEEE </a:t>
            </a:r>
            <a:r>
              <a:rPr lang="en-AU" dirty="0"/>
              <a:t>802.15.4-2015 </a:t>
            </a:r>
            <a:r>
              <a:rPr lang="en-GB" dirty="0" smtClean="0"/>
              <a:t>submission to the PSDO </a:t>
            </a:r>
            <a:r>
              <a:rPr lang="en-GB" dirty="0"/>
              <a:t>was approved in March </a:t>
            </a:r>
            <a:r>
              <a:rPr lang="en-GB" dirty="0" smtClean="0"/>
              <a:t>2016 but nothing much happened</a:t>
            </a:r>
          </a:p>
          <a:p>
            <a:pPr lvl="1"/>
            <a:r>
              <a:rPr lang="en-AU" dirty="0" smtClean="0"/>
              <a:t>IEEE </a:t>
            </a:r>
            <a:r>
              <a:rPr lang="en-AU" dirty="0"/>
              <a:t>802.15.4-2015 </a:t>
            </a:r>
            <a:r>
              <a:rPr lang="en-AU" dirty="0" smtClean="0"/>
              <a:t>was sent for information in Dec 2016</a:t>
            </a:r>
            <a:endParaRPr lang="en-GB" dirty="0" smtClean="0"/>
          </a:p>
          <a:p>
            <a:r>
              <a:rPr lang="en-US" dirty="0" smtClean="0"/>
              <a:t>60-day</a:t>
            </a:r>
            <a:r>
              <a:rPr lang="en-AU" dirty="0" smtClean="0"/>
              <a:t> pre-ballot: </a:t>
            </a:r>
            <a:r>
              <a:rPr lang="en-AU" dirty="0" smtClean="0">
                <a:solidFill>
                  <a:schemeClr val="accent2"/>
                </a:solidFill>
              </a:rPr>
              <a:t>closes 20 Apr 2017</a:t>
            </a:r>
          </a:p>
          <a:p>
            <a:pPr lvl="1"/>
            <a:r>
              <a:rPr lang="en-AU" dirty="0"/>
              <a:t>IEEE </a:t>
            </a:r>
            <a:r>
              <a:rPr lang="en-AU" dirty="0" smtClean="0"/>
              <a:t>802.15.4-2015 was submitted in Feb 2017 and </a:t>
            </a:r>
            <a:r>
              <a:rPr lang="en-AU" dirty="0"/>
              <a:t>the 60-day pre-ballot closes on 20 </a:t>
            </a:r>
            <a:r>
              <a:rPr lang="en-AU" dirty="0" smtClean="0"/>
              <a:t>April </a:t>
            </a:r>
            <a:r>
              <a:rPr lang="en-AU" dirty="0"/>
              <a:t>2017</a:t>
            </a:r>
            <a:endParaRPr lang="en-AU" dirty="0" smtClean="0"/>
          </a:p>
          <a:p>
            <a:r>
              <a:rPr lang="en-AU" dirty="0" smtClean="0"/>
              <a:t>FDIS ballot:</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102</a:t>
            </a:fld>
            <a:endParaRPr lang="en-US"/>
          </a:p>
        </p:txBody>
      </p:sp>
    </p:spTree>
    <p:extLst>
      <p:ext uri="{BB962C8B-B14F-4D97-AF65-F5344CB8AC3E}">
        <p14:creationId xmlns:p14="http://schemas.microsoft.com/office/powerpoint/2010/main" val="2343424899"/>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802.15.6-2012 is waiting for FDIS to start</a:t>
            </a:r>
            <a:endParaRPr lang="en-AU" dirty="0">
              <a:solidFill>
                <a:schemeClr val="accent6"/>
              </a:solidFill>
            </a:endParaRPr>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rgbClr val="00B050"/>
                </a:solidFill>
              </a:rPr>
              <a:t>sent</a:t>
            </a:r>
          </a:p>
          <a:p>
            <a:pPr lvl="1"/>
            <a:r>
              <a:rPr lang="en-GB" dirty="0" smtClean="0"/>
              <a:t>It was decided to submit 802.15.6 in response to the body area networking discussions in SC6 in March 2016</a:t>
            </a:r>
          </a:p>
          <a:p>
            <a:pPr lvl="1"/>
            <a:r>
              <a:rPr lang="en-GB" dirty="0" smtClean="0"/>
              <a:t>The 802.15.6 standard was </a:t>
            </a:r>
            <a:r>
              <a:rPr lang="en-GB" dirty="0"/>
              <a:t>supposed to be liaised in Apr 2016 for </a:t>
            </a:r>
            <a:r>
              <a:rPr lang="en-GB" dirty="0" smtClean="0"/>
              <a:t>information but was eventually liaised in late July 2016</a:t>
            </a:r>
          </a:p>
          <a:p>
            <a:r>
              <a:rPr lang="en-US" dirty="0" smtClean="0"/>
              <a:t>60-day</a:t>
            </a:r>
            <a:r>
              <a:rPr lang="en-AU" dirty="0" smtClean="0"/>
              <a:t> pre-ballot: </a:t>
            </a:r>
            <a:r>
              <a:rPr lang="en-AU" dirty="0" smtClean="0">
                <a:solidFill>
                  <a:srgbClr val="00B050"/>
                </a:solidFill>
              </a:rPr>
              <a:t>passed &amp; responses sent</a:t>
            </a:r>
            <a:endParaRPr lang="en-AU" dirty="0" smtClean="0">
              <a:solidFill>
                <a:schemeClr val="accent2"/>
              </a:solidFill>
            </a:endParaRPr>
          </a:p>
          <a:p>
            <a:pPr lvl="1"/>
            <a:r>
              <a:rPr lang="en-GB" dirty="0" smtClean="0"/>
              <a:t>The 60-day ballot passed on 23 Nov 2016</a:t>
            </a:r>
          </a:p>
          <a:p>
            <a:pPr lvl="2"/>
            <a:r>
              <a:rPr lang="en-GB" dirty="0" smtClean="0"/>
              <a:t>Need for IS on topic: 9/0/10</a:t>
            </a:r>
          </a:p>
          <a:p>
            <a:pPr lvl="2"/>
            <a:r>
              <a:rPr lang="en-GB" dirty="0" smtClean="0"/>
              <a:t>Submission of this proposal as IS: 6/3/10</a:t>
            </a:r>
          </a:p>
          <a:p>
            <a:pPr lvl="3"/>
            <a:r>
              <a:rPr lang="en-GB" dirty="0" smtClean="0"/>
              <a:t>Negative votes from Germany, Japan &amp; UK</a:t>
            </a:r>
          </a:p>
          <a:p>
            <a:pPr lvl="1"/>
            <a:r>
              <a:rPr lang="en-AU" dirty="0" smtClean="0"/>
              <a:t>Responses were sent in Feb 2017</a:t>
            </a:r>
          </a:p>
          <a:p>
            <a:pPr lvl="2"/>
            <a:r>
              <a:rPr lang="en-AU" dirty="0" smtClean="0"/>
              <a:t>See 15-17-0107-02</a:t>
            </a:r>
            <a:endParaRPr lang="en-GB" dirty="0"/>
          </a:p>
          <a:p>
            <a:r>
              <a:rPr lang="en-AU" dirty="0" smtClean="0"/>
              <a:t>FDIS ballot: </a:t>
            </a:r>
            <a:r>
              <a:rPr lang="en-AU" dirty="0" smtClean="0">
                <a:solidFill>
                  <a:schemeClr val="accent2"/>
                </a:solidFill>
              </a:rPr>
              <a:t>waiting</a:t>
            </a:r>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103</a:t>
            </a:fld>
            <a:endParaRPr lang="en-US"/>
          </a:p>
        </p:txBody>
      </p:sp>
      <p:graphicFrame>
        <p:nvGraphicFramePr>
          <p:cNvPr id="2" name="Object 1"/>
          <p:cNvGraphicFramePr>
            <a:graphicFrameLocks noChangeAspect="1"/>
          </p:cNvGraphicFramePr>
          <p:nvPr>
            <p:extLst>
              <p:ext uri="{D42A27DB-BD31-4B8C-83A1-F6EECF244321}">
                <p14:modId xmlns:p14="http://schemas.microsoft.com/office/powerpoint/2010/main" val="2914968080"/>
              </p:ext>
            </p:extLst>
          </p:nvPr>
        </p:nvGraphicFramePr>
        <p:xfrm>
          <a:off x="4724400" y="5486400"/>
          <a:ext cx="914400" cy="771525"/>
        </p:xfrm>
        <a:graphic>
          <a:graphicData uri="http://schemas.openxmlformats.org/presentationml/2006/ole">
            <mc:AlternateContent xmlns:mc="http://schemas.openxmlformats.org/markup-compatibility/2006">
              <mc:Choice xmlns:v="urn:schemas-microsoft-com:vml" Requires="v">
                <p:oleObj spid="_x0000_s247905" name="Acrobat Document" showAsIcon="1" r:id="rId3" imgW="914400" imgH="771480" progId="AcroExch.Document.DC">
                  <p:embed/>
                </p:oleObj>
              </mc:Choice>
              <mc:Fallback>
                <p:oleObj name="Acrobat Document" showAsIcon="1" r:id="rId3" imgW="914400" imgH="771480" progId="AcroExch.Document.DC">
                  <p:embed/>
                  <p:pic>
                    <p:nvPicPr>
                      <p:cNvPr id="0" name=""/>
                      <p:cNvPicPr/>
                      <p:nvPr/>
                    </p:nvPicPr>
                    <p:blipFill>
                      <a:blip r:embed="rId4"/>
                      <a:stretch>
                        <a:fillRect/>
                      </a:stretch>
                    </p:blipFill>
                    <p:spPr>
                      <a:xfrm>
                        <a:off x="4724400" y="54864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352380794"/>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 request was made at </a:t>
            </a:r>
            <a:r>
              <a:rPr lang="en-AU" dirty="0"/>
              <a:t>the SC6/WG1 meeting in Tunisia to ratify IEEE 802.15.6 in parts </a:t>
            </a:r>
          </a:p>
        </p:txBody>
      </p:sp>
      <p:sp>
        <p:nvSpPr>
          <p:cNvPr id="3" name="Content Placeholder 2"/>
          <p:cNvSpPr>
            <a:spLocks noGrp="1"/>
          </p:cNvSpPr>
          <p:nvPr>
            <p:ph idx="1"/>
          </p:nvPr>
        </p:nvSpPr>
        <p:spPr/>
        <p:txBody>
          <a:bodyPr/>
          <a:lstStyle/>
          <a:p>
            <a:pPr lvl="1"/>
            <a:r>
              <a:rPr lang="en-AU" dirty="0" smtClean="0"/>
              <a:t>Peter Yee reports on a request at the SC6/WG1 meeting in Tunisia to ratify </a:t>
            </a:r>
            <a:r>
              <a:rPr lang="en-AU" dirty="0"/>
              <a:t>IEEE 802.15.6 in parts </a:t>
            </a:r>
            <a:endParaRPr lang="en-AU" dirty="0" smtClean="0"/>
          </a:p>
          <a:p>
            <a:pPr lvl="2"/>
            <a:r>
              <a:rPr lang="en-AU" i="1" dirty="0"/>
              <a:t>During today's JTC1/SC6/WG1 teleconference, at least one person stated that he would like to ratify IEEE 802.15.6 in parts rather than a whole</a:t>
            </a:r>
            <a:r>
              <a:rPr lang="en-AU" i="1" dirty="0" smtClean="0"/>
              <a:t>.</a:t>
            </a:r>
          </a:p>
          <a:p>
            <a:pPr lvl="2"/>
            <a:r>
              <a:rPr lang="en-AU" i="1" dirty="0" smtClean="0"/>
              <a:t>I </a:t>
            </a:r>
            <a:r>
              <a:rPr lang="en-AU" i="1" dirty="0"/>
              <a:t>suspect there may be elements of that document that clash with their desire to do a new HBC project, but no rationale for this request was </a:t>
            </a:r>
            <a:r>
              <a:rPr lang="en-AU" i="1" dirty="0" smtClean="0"/>
              <a:t>given</a:t>
            </a:r>
          </a:p>
          <a:p>
            <a:pPr lvl="2"/>
            <a:r>
              <a:rPr lang="en-AU" i="1" dirty="0" smtClean="0"/>
              <a:t>Yes</a:t>
            </a:r>
            <a:r>
              <a:rPr lang="en-AU" i="1" dirty="0"/>
              <a:t>, I'm aware that there's probably no way to make this happen under the PSDO, but I asked that they send a liaison request with particulars of how they want to do this to us. </a:t>
            </a:r>
            <a:endParaRPr lang="en-AU" i="1" dirty="0" smtClean="0"/>
          </a:p>
          <a:p>
            <a:pPr lvl="1"/>
            <a:r>
              <a:rPr lang="en-AU" dirty="0" smtClean="0"/>
              <a:t>It has been noted by various IEEE 802 stakeholders that this request is not practical</a:t>
            </a:r>
          </a:p>
          <a:p>
            <a:pPr lvl="1"/>
            <a:r>
              <a:rPr lang="en-AU" dirty="0" smtClean="0"/>
              <a:t>No liaison was sent</a:t>
            </a:r>
          </a:p>
          <a:p>
            <a:pPr lvl="2"/>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104</a:t>
            </a:fld>
            <a:endParaRPr lang="en-US"/>
          </a:p>
        </p:txBody>
      </p:sp>
    </p:spTree>
    <p:extLst>
      <p:ext uri="{BB962C8B-B14F-4D97-AF65-F5344CB8AC3E}">
        <p14:creationId xmlns:p14="http://schemas.microsoft.com/office/powerpoint/2010/main" val="50600702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802.21 has two standards in the pipeline for ratification under the PSDO</a:t>
            </a:r>
            <a:endParaRPr lang="en-AU"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30642815"/>
              </p:ext>
            </p:extLst>
          </p:nvPr>
        </p:nvGraphicFramePr>
        <p:xfrm>
          <a:off x="152399" y="1600200"/>
          <a:ext cx="8839199" cy="1298324"/>
        </p:xfrm>
        <a:graphic>
          <a:graphicData uri="http://schemas.openxmlformats.org/drawingml/2006/table">
            <a:tbl>
              <a:tblPr firstRow="1" bandRow="1">
                <a:tableStyleId>{21E4AEA4-8DFA-4A89-87EB-49C32662AFE0}</a:tableStyleId>
              </a:tblPr>
              <a:tblGrid>
                <a:gridCol w="1066801"/>
                <a:gridCol w="979714"/>
                <a:gridCol w="1132114"/>
                <a:gridCol w="1132114"/>
                <a:gridCol w="1132114"/>
                <a:gridCol w="1132114"/>
                <a:gridCol w="1132114"/>
                <a:gridCol w="1132114"/>
              </a:tblGrid>
              <a:tr h="561571">
                <a:tc>
                  <a:txBody>
                    <a:bodyPr/>
                    <a:lstStyle/>
                    <a:p>
                      <a:pPr algn="ctr"/>
                      <a:r>
                        <a:rPr lang="en-AU" sz="1600" dirty="0" smtClean="0">
                          <a:latin typeface="+mj-lt"/>
                        </a:rPr>
                        <a:t>802</a:t>
                      </a:r>
                      <a:endParaRPr lang="en-AU" sz="1600" dirty="0">
                        <a:latin typeface="+mj-lt"/>
                      </a:endParaRPr>
                    </a:p>
                  </a:txBody>
                  <a:tcPr marL="115147" marR="115147"/>
                </a:tc>
                <a:tc gridSpan="2">
                  <a:txBody>
                    <a:bodyPr/>
                    <a:lstStyle/>
                    <a:p>
                      <a:pPr algn="ctr"/>
                      <a:r>
                        <a:rPr lang="en-AU" sz="1600" dirty="0" smtClean="0">
                          <a:latin typeface="+mj-lt"/>
                        </a:rPr>
                        <a:t>Last draft liaised</a:t>
                      </a:r>
                      <a:endParaRPr lang="en-AU" sz="1600" dirty="0">
                        <a:latin typeface="+mj-lt"/>
                      </a:endParaRPr>
                    </a:p>
                  </a:txBody>
                  <a:tcPr marL="115147" marR="115147"/>
                </a:tc>
                <a:tc hMerge="1">
                  <a:txBody>
                    <a:bodyPr/>
                    <a:lstStyle/>
                    <a:p>
                      <a:endParaRPr lang="en-AU" sz="1600" dirty="0"/>
                    </a:p>
                  </a:txBody>
                  <a:tcPr marL="115147" marR="115147"/>
                </a:tc>
                <a:tc gridSpan="2">
                  <a:txBody>
                    <a:bodyPr/>
                    <a:lstStyle/>
                    <a:p>
                      <a:pPr algn="ctr"/>
                      <a:r>
                        <a:rPr lang="en-US" sz="1600" dirty="0" smtClean="0">
                          <a:latin typeface="+mj-lt"/>
                        </a:rPr>
                        <a:t>60-day</a:t>
                      </a:r>
                      <a:r>
                        <a:rPr lang="en-AU" sz="1600" dirty="0" smtClean="0">
                          <a:latin typeface="+mj-lt"/>
                        </a:rPr>
                        <a:t/>
                      </a:r>
                      <a:br>
                        <a:rPr lang="en-AU" sz="1600" dirty="0" smtClean="0">
                          <a:latin typeface="+mj-lt"/>
                        </a:rPr>
                      </a:br>
                      <a:r>
                        <a:rPr lang="en-AU" sz="1600" dirty="0" smtClean="0">
                          <a:latin typeface="+mj-lt"/>
                        </a:rPr>
                        <a:t>pre-ballot</a:t>
                      </a:r>
                      <a:endParaRPr lang="en-AU" sz="1600" dirty="0">
                        <a:latin typeface="+mj-lt"/>
                      </a:endParaRPr>
                    </a:p>
                  </a:txBody>
                  <a:tcPr marL="115147" marR="115147"/>
                </a:tc>
                <a:tc hMerge="1">
                  <a:txBody>
                    <a:bodyPr/>
                    <a:lstStyle/>
                    <a:p>
                      <a:endParaRPr lang="en-AU"/>
                    </a:p>
                  </a:txBody>
                  <a:tcPr/>
                </a:tc>
                <a:tc gridSpan="2">
                  <a:txBody>
                    <a:bodyPr/>
                    <a:lstStyle/>
                    <a:p>
                      <a:pPr algn="ctr"/>
                      <a:r>
                        <a:rPr lang="en-AU" sz="1600" dirty="0" smtClean="0">
                          <a:latin typeface="+mj-lt"/>
                        </a:rPr>
                        <a:t>5-month</a:t>
                      </a:r>
                      <a:br>
                        <a:rPr lang="en-AU" sz="1600" dirty="0" smtClean="0">
                          <a:latin typeface="+mj-lt"/>
                        </a:rPr>
                      </a:br>
                      <a:r>
                        <a:rPr lang="en-AU" sz="1600" dirty="0" smtClean="0">
                          <a:latin typeface="+mj-lt"/>
                        </a:rPr>
                        <a:t>FDIS ballot</a:t>
                      </a:r>
                      <a:endParaRPr lang="en-AU" sz="1600" dirty="0">
                        <a:latin typeface="+mj-lt"/>
                      </a:endParaRPr>
                    </a:p>
                  </a:txBody>
                  <a:tcPr marL="115147" marR="115147"/>
                </a:tc>
                <a:tc hMerge="1">
                  <a:txBody>
                    <a:bodyPr/>
                    <a:lstStyle/>
                    <a:p>
                      <a:endParaRPr lang="en-AU"/>
                    </a:p>
                  </a:txBody>
                  <a:tcPr/>
                </a:tc>
                <a:tc>
                  <a:txBody>
                    <a:bodyPr/>
                    <a:lstStyle/>
                    <a:p>
                      <a:pPr algn="ctr"/>
                      <a:r>
                        <a:rPr lang="en-AU" sz="1600" dirty="0" smtClean="0">
                          <a:latin typeface="+mj-lt"/>
                        </a:rPr>
                        <a:t>Comments</a:t>
                      </a:r>
                      <a:r>
                        <a:rPr lang="en-AU" sz="1600" baseline="0" dirty="0" smtClean="0">
                          <a:latin typeface="+mj-lt"/>
                        </a:rPr>
                        <a:t> resolved</a:t>
                      </a:r>
                      <a:endParaRPr lang="en-AU" sz="1600" dirty="0">
                        <a:latin typeface="+mj-lt"/>
                      </a:endParaRPr>
                    </a:p>
                  </a:txBody>
                  <a:tcPr marL="0" marR="0"/>
                </a:tc>
              </a:tr>
              <a:tr h="359602">
                <a:tc>
                  <a:txBody>
                    <a:bodyPr/>
                    <a:lstStyle/>
                    <a:p>
                      <a:pPr algn="l"/>
                      <a:r>
                        <a:rPr lang="en-AU" sz="1600" b="0" dirty="0" smtClean="0">
                          <a:solidFill>
                            <a:schemeClr val="tx1"/>
                          </a:solidFill>
                          <a:latin typeface="+mj-lt"/>
                          <a:cs typeface="+mn-cs"/>
                        </a:rPr>
                        <a:t>.21-rev</a:t>
                      </a:r>
                      <a:endParaRPr lang="en-AU" sz="1600" b="0" dirty="0">
                        <a:solidFill>
                          <a:schemeClr val="tx1"/>
                        </a:solidFill>
                        <a:latin typeface="+mj-lt"/>
                        <a:cs typeface="Arial" panose="020B0604020202020204" pitchFamily="34" charset="0"/>
                      </a:endParaRPr>
                    </a:p>
                  </a:txBody>
                  <a:tcPr marL="46800" marR="115147" marT="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cs typeface="Arial" panose="020B0604020202020204" pitchFamily="34" charset="0"/>
                        </a:rPr>
                        <a:t>D7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cs typeface="Arial" panose="020B0604020202020204" pitchFamily="34" charset="0"/>
                        </a:rPr>
                        <a:t>Nov 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accent2"/>
                          </a:solidFill>
                          <a:latin typeface="+mj-lt"/>
                        </a:rPr>
                        <a:t>Waiting</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59602">
                <a:tc>
                  <a:txBody>
                    <a:bodyPr/>
                    <a:lstStyle/>
                    <a:p>
                      <a:pPr algn="l"/>
                      <a:r>
                        <a:rPr lang="en-AU" sz="1600" b="0" dirty="0" smtClean="0">
                          <a:solidFill>
                            <a:schemeClr val="tx1"/>
                          </a:solidFill>
                          <a:latin typeface="+mj-lt"/>
                        </a:rPr>
                        <a:t>.21.1</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D5</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Nov</a:t>
                      </a:r>
                      <a:r>
                        <a:rPr lang="en-AU" sz="1600" b="0" baseline="0" dirty="0" smtClean="0">
                          <a:solidFill>
                            <a:schemeClr val="tx1"/>
                          </a:solidFill>
                          <a:latin typeface="+mj-lt"/>
                        </a:rPr>
                        <a:t> 16</a:t>
                      </a:r>
                      <a:endParaRPr lang="en-AU" sz="1600" b="0" dirty="0" smtClean="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accent2"/>
                          </a:solidFill>
                          <a:latin typeface="+mn-lt"/>
                          <a:ea typeface="+mn-ea"/>
                          <a:cs typeface="+mn-cs"/>
                        </a:rPr>
                        <a:t>Waiting</a:t>
                      </a:r>
                      <a:endParaRPr lang="en-AU" sz="1600" b="0" dirty="0" smtClean="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bl>
          </a:graphicData>
        </a:graphic>
      </p:graphicFrame>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105</a:t>
            </a:fld>
            <a:endParaRPr lang="en-US"/>
          </a:p>
        </p:txBody>
      </p:sp>
    </p:spTree>
    <p:extLst>
      <p:ext uri="{BB962C8B-B14F-4D97-AF65-F5344CB8AC3E}">
        <p14:creationId xmlns:p14="http://schemas.microsoft.com/office/powerpoint/2010/main" val="289226421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802.21-rev was liaised for information in Nov 2016</a:t>
            </a:r>
            <a:endParaRPr lang="en-AU" dirty="0"/>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rgbClr val="00B050"/>
                </a:solidFill>
              </a:rPr>
              <a:t>sent</a:t>
            </a:r>
          </a:p>
          <a:p>
            <a:pPr lvl="1"/>
            <a:r>
              <a:rPr lang="en-AU" dirty="0"/>
              <a:t>IEEE 802.21-rev </a:t>
            </a:r>
            <a:r>
              <a:rPr lang="en-AU" dirty="0" smtClean="0"/>
              <a:t>was approved for liaison </a:t>
            </a:r>
            <a:r>
              <a:rPr lang="en-AU" dirty="0"/>
              <a:t>for information in July </a:t>
            </a:r>
            <a:r>
              <a:rPr lang="en-AU" dirty="0" smtClean="0"/>
              <a:t>2016</a:t>
            </a:r>
          </a:p>
          <a:p>
            <a:pPr lvl="2"/>
            <a:r>
              <a:rPr lang="en-AU" dirty="0" smtClean="0"/>
              <a:t>D7 was sent in Nov 2016</a:t>
            </a:r>
          </a:p>
          <a:p>
            <a:pPr lvl="2"/>
            <a:r>
              <a:rPr lang="en-AU" dirty="0" smtClean="0">
                <a:solidFill>
                  <a:srgbClr val="FF0000"/>
                </a:solidFill>
              </a:rPr>
              <a:t>SC6 claim they did not receive it; Subir is checking</a:t>
            </a:r>
          </a:p>
          <a:p>
            <a:pPr lvl="2"/>
            <a:r>
              <a:rPr lang="en-AU" dirty="0" smtClean="0"/>
              <a:t>IEEE-SA SB have approved the standard</a:t>
            </a:r>
          </a:p>
          <a:p>
            <a:r>
              <a:rPr lang="en-US" dirty="0" smtClean="0"/>
              <a:t>60-day</a:t>
            </a:r>
            <a:r>
              <a:rPr lang="en-AU" dirty="0" smtClean="0"/>
              <a:t> pre-ballot: </a:t>
            </a:r>
            <a:r>
              <a:rPr lang="en-AU" dirty="0" smtClean="0">
                <a:solidFill>
                  <a:schemeClr val="accent2"/>
                </a:solidFill>
              </a:rPr>
              <a:t>waiting</a:t>
            </a:r>
          </a:p>
          <a:p>
            <a:pPr lvl="1"/>
            <a:r>
              <a:rPr lang="en-GB" dirty="0" smtClean="0"/>
              <a:t>Will probably </a:t>
            </a:r>
            <a:r>
              <a:rPr lang="en-GB" dirty="0"/>
              <a:t>start 60-day </a:t>
            </a:r>
            <a:r>
              <a:rPr lang="en-GB" dirty="0" smtClean="0"/>
              <a:t>pre-ballot in </a:t>
            </a:r>
            <a:r>
              <a:rPr lang="en-AU" dirty="0" smtClean="0"/>
              <a:t>after plenary in March 2017</a:t>
            </a:r>
          </a:p>
          <a:p>
            <a:pPr lvl="2"/>
            <a:r>
              <a:rPr lang="en-AU" dirty="0" err="1" smtClean="0"/>
              <a:t>Subhir</a:t>
            </a:r>
            <a:r>
              <a:rPr lang="en-AU" dirty="0" smtClean="0"/>
              <a:t> will request approval from WG and EC</a:t>
            </a:r>
          </a:p>
          <a:p>
            <a:r>
              <a:rPr lang="en-AU" dirty="0" smtClean="0"/>
              <a:t>FDIS ballot:</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106</a:t>
            </a:fld>
            <a:endParaRPr lang="en-US"/>
          </a:p>
        </p:txBody>
      </p:sp>
    </p:spTree>
    <p:extLst>
      <p:ext uri="{BB962C8B-B14F-4D97-AF65-F5344CB8AC3E}">
        <p14:creationId xmlns:p14="http://schemas.microsoft.com/office/powerpoint/2010/main" val="2710681281"/>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802.21.1 was liaised for information in Nov 2016</a:t>
            </a:r>
            <a:endParaRPr lang="en-AU" dirty="0"/>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rgbClr val="00B050"/>
                </a:solidFill>
              </a:rPr>
              <a:t>sent</a:t>
            </a:r>
          </a:p>
          <a:p>
            <a:pPr lvl="1"/>
            <a:r>
              <a:rPr lang="en-AU" dirty="0" smtClean="0"/>
              <a:t>IEEE 802.21.1 </a:t>
            </a:r>
            <a:r>
              <a:rPr lang="en-AU" dirty="0"/>
              <a:t>was approved for liaison for information in July 2016</a:t>
            </a:r>
          </a:p>
          <a:p>
            <a:pPr lvl="2"/>
            <a:r>
              <a:rPr lang="en-AU" dirty="0" smtClean="0"/>
              <a:t>D5 was sent in Nov 2016</a:t>
            </a:r>
          </a:p>
          <a:p>
            <a:pPr lvl="2"/>
            <a:r>
              <a:rPr lang="en-AU" dirty="0">
                <a:solidFill>
                  <a:srgbClr val="FF0000"/>
                </a:solidFill>
              </a:rPr>
              <a:t>SC6 claim they did not receive it; Subir is </a:t>
            </a:r>
            <a:r>
              <a:rPr lang="en-AU" dirty="0" smtClean="0">
                <a:solidFill>
                  <a:srgbClr val="FF0000"/>
                </a:solidFill>
              </a:rPr>
              <a:t>checking</a:t>
            </a:r>
            <a:endParaRPr lang="en-AU" dirty="0"/>
          </a:p>
          <a:p>
            <a:r>
              <a:rPr lang="en-US" dirty="0" smtClean="0"/>
              <a:t>60-day</a:t>
            </a:r>
            <a:r>
              <a:rPr lang="en-AU" dirty="0" smtClean="0"/>
              <a:t> pre-ballot: </a:t>
            </a:r>
            <a:r>
              <a:rPr lang="en-AU" dirty="0" smtClean="0">
                <a:solidFill>
                  <a:schemeClr val="accent2"/>
                </a:solidFill>
              </a:rPr>
              <a:t>waiting</a:t>
            </a:r>
          </a:p>
          <a:p>
            <a:pPr lvl="1"/>
            <a:r>
              <a:rPr lang="en-GB" dirty="0"/>
              <a:t>Will probably start 60-day pre-ballot in </a:t>
            </a:r>
            <a:r>
              <a:rPr lang="en-AU" dirty="0"/>
              <a:t>after plenary in March 2017</a:t>
            </a:r>
          </a:p>
          <a:p>
            <a:pPr lvl="2"/>
            <a:r>
              <a:rPr lang="en-AU" dirty="0" err="1"/>
              <a:t>Subhir</a:t>
            </a:r>
            <a:r>
              <a:rPr lang="en-AU" dirty="0"/>
              <a:t> will request approval from WG and EC</a:t>
            </a:r>
          </a:p>
          <a:p>
            <a:r>
              <a:rPr lang="en-AU" dirty="0" smtClean="0"/>
              <a:t>FDIS ballot:</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107</a:t>
            </a:fld>
            <a:endParaRPr lang="en-US"/>
          </a:p>
        </p:txBody>
      </p:sp>
    </p:spTree>
    <p:extLst>
      <p:ext uri="{BB962C8B-B14F-4D97-AF65-F5344CB8AC3E}">
        <p14:creationId xmlns:p14="http://schemas.microsoft.com/office/powerpoint/2010/main" val="585230527"/>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solidFill>
                  <a:schemeClr val="accent6"/>
                </a:solidFill>
              </a:rPr>
              <a:t>IEEE 802.22 has two standards in the pipeline for ratification under the PSDO</a:t>
            </a:r>
            <a:endParaRPr lang="en-AU" dirty="0">
              <a:solidFill>
                <a:schemeClr val="accent6"/>
              </a:solidFill>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36075924"/>
              </p:ext>
            </p:extLst>
          </p:nvPr>
        </p:nvGraphicFramePr>
        <p:xfrm>
          <a:off x="152399" y="1600200"/>
          <a:ext cx="8839199" cy="1298324"/>
        </p:xfrm>
        <a:graphic>
          <a:graphicData uri="http://schemas.openxmlformats.org/drawingml/2006/table">
            <a:tbl>
              <a:tblPr firstRow="1" bandRow="1">
                <a:tableStyleId>{21E4AEA4-8DFA-4A89-87EB-49C32662AFE0}</a:tableStyleId>
              </a:tblPr>
              <a:tblGrid>
                <a:gridCol w="1219201"/>
                <a:gridCol w="827314"/>
                <a:gridCol w="1132114"/>
                <a:gridCol w="1132114"/>
                <a:gridCol w="1132114"/>
                <a:gridCol w="1132114"/>
                <a:gridCol w="1132114"/>
                <a:gridCol w="1132114"/>
              </a:tblGrid>
              <a:tr h="561571">
                <a:tc>
                  <a:txBody>
                    <a:bodyPr/>
                    <a:lstStyle/>
                    <a:p>
                      <a:pPr algn="ctr"/>
                      <a:r>
                        <a:rPr lang="en-AU" sz="1600" dirty="0" smtClean="0">
                          <a:latin typeface="+mj-lt"/>
                        </a:rPr>
                        <a:t>802</a:t>
                      </a:r>
                      <a:endParaRPr lang="en-AU" sz="1600" dirty="0">
                        <a:latin typeface="+mj-lt"/>
                      </a:endParaRPr>
                    </a:p>
                  </a:txBody>
                  <a:tcPr marL="115147" marR="115147"/>
                </a:tc>
                <a:tc gridSpan="2">
                  <a:txBody>
                    <a:bodyPr/>
                    <a:lstStyle/>
                    <a:p>
                      <a:pPr algn="ctr"/>
                      <a:r>
                        <a:rPr lang="en-AU" sz="1600" dirty="0" smtClean="0">
                          <a:latin typeface="+mj-lt"/>
                        </a:rPr>
                        <a:t>Last draft liaised</a:t>
                      </a:r>
                      <a:endParaRPr lang="en-AU" sz="1600" dirty="0">
                        <a:latin typeface="+mj-lt"/>
                      </a:endParaRPr>
                    </a:p>
                  </a:txBody>
                  <a:tcPr marL="115147" marR="115147"/>
                </a:tc>
                <a:tc hMerge="1">
                  <a:txBody>
                    <a:bodyPr/>
                    <a:lstStyle/>
                    <a:p>
                      <a:endParaRPr lang="en-AU" sz="1600" dirty="0"/>
                    </a:p>
                  </a:txBody>
                  <a:tcPr marL="115147" marR="115147"/>
                </a:tc>
                <a:tc gridSpan="2">
                  <a:txBody>
                    <a:bodyPr/>
                    <a:lstStyle/>
                    <a:p>
                      <a:pPr algn="ctr"/>
                      <a:r>
                        <a:rPr lang="en-US" sz="1600" dirty="0" smtClean="0">
                          <a:latin typeface="+mj-lt"/>
                        </a:rPr>
                        <a:t>60-day</a:t>
                      </a:r>
                      <a:r>
                        <a:rPr lang="en-AU" sz="1600" dirty="0" smtClean="0">
                          <a:latin typeface="+mj-lt"/>
                        </a:rPr>
                        <a:t/>
                      </a:r>
                      <a:br>
                        <a:rPr lang="en-AU" sz="1600" dirty="0" smtClean="0">
                          <a:latin typeface="+mj-lt"/>
                        </a:rPr>
                      </a:br>
                      <a:r>
                        <a:rPr lang="en-AU" sz="1600" dirty="0" smtClean="0">
                          <a:latin typeface="+mj-lt"/>
                        </a:rPr>
                        <a:t>pre-ballot</a:t>
                      </a:r>
                      <a:endParaRPr lang="en-AU" sz="1600" dirty="0">
                        <a:latin typeface="+mj-lt"/>
                      </a:endParaRPr>
                    </a:p>
                  </a:txBody>
                  <a:tcPr marL="115147" marR="115147"/>
                </a:tc>
                <a:tc hMerge="1">
                  <a:txBody>
                    <a:bodyPr/>
                    <a:lstStyle/>
                    <a:p>
                      <a:endParaRPr lang="en-AU"/>
                    </a:p>
                  </a:txBody>
                  <a:tcPr/>
                </a:tc>
                <a:tc gridSpan="2">
                  <a:txBody>
                    <a:bodyPr/>
                    <a:lstStyle/>
                    <a:p>
                      <a:pPr algn="ctr"/>
                      <a:r>
                        <a:rPr lang="en-AU" sz="1600" dirty="0" smtClean="0">
                          <a:latin typeface="+mj-lt"/>
                        </a:rPr>
                        <a:t>5-month</a:t>
                      </a:r>
                      <a:br>
                        <a:rPr lang="en-AU" sz="1600" dirty="0" smtClean="0">
                          <a:latin typeface="+mj-lt"/>
                        </a:rPr>
                      </a:br>
                      <a:r>
                        <a:rPr lang="en-AU" sz="1600" dirty="0" smtClean="0">
                          <a:latin typeface="+mj-lt"/>
                        </a:rPr>
                        <a:t>FDIS ballot</a:t>
                      </a:r>
                      <a:endParaRPr lang="en-AU" sz="1600" dirty="0">
                        <a:latin typeface="+mj-lt"/>
                      </a:endParaRPr>
                    </a:p>
                  </a:txBody>
                  <a:tcPr marL="115147" marR="115147"/>
                </a:tc>
                <a:tc hMerge="1">
                  <a:txBody>
                    <a:bodyPr/>
                    <a:lstStyle/>
                    <a:p>
                      <a:endParaRPr lang="en-AU"/>
                    </a:p>
                  </a:txBody>
                  <a:tcPr/>
                </a:tc>
                <a:tc>
                  <a:txBody>
                    <a:bodyPr/>
                    <a:lstStyle/>
                    <a:p>
                      <a:pPr algn="ctr"/>
                      <a:r>
                        <a:rPr lang="en-AU" sz="1600" dirty="0" smtClean="0">
                          <a:latin typeface="+mj-lt"/>
                        </a:rPr>
                        <a:t>Comments</a:t>
                      </a:r>
                      <a:r>
                        <a:rPr lang="en-AU" sz="1600" baseline="0" dirty="0" smtClean="0">
                          <a:latin typeface="+mj-lt"/>
                        </a:rPr>
                        <a:t> resolved</a:t>
                      </a:r>
                      <a:endParaRPr lang="en-AU" sz="1600" dirty="0">
                        <a:latin typeface="+mj-lt"/>
                      </a:endParaRPr>
                    </a:p>
                  </a:txBody>
                  <a:tcPr marL="0" marR="0"/>
                </a:tc>
              </a:tr>
              <a:tr h="359602">
                <a:tc>
                  <a:txBody>
                    <a:bodyPr/>
                    <a:lstStyle/>
                    <a:p>
                      <a:r>
                        <a:rPr lang="en-AU" sz="1600" dirty="0" smtClean="0">
                          <a:latin typeface="+mj-lt"/>
                          <a:cs typeface="Arial" panose="020B0604020202020204" pitchFamily="34" charset="0"/>
                        </a:rPr>
                        <a:t>.22a</a:t>
                      </a:r>
                      <a:endParaRPr lang="en-AU" sz="1600" dirty="0">
                        <a:latin typeface="+mj-lt"/>
                        <a:cs typeface="Arial" panose="020B0604020202020204" pitchFamily="34" charset="0"/>
                      </a:endParaRPr>
                    </a:p>
                  </a:txBody>
                  <a:tcPr marL="115147" marR="115147"/>
                </a:tc>
                <a:tc>
                  <a:txBody>
                    <a:bodyPr/>
                    <a:lstStyle/>
                    <a:p>
                      <a:pPr algn="ctr"/>
                      <a:r>
                        <a:rPr lang="en-AU" sz="1600" dirty="0" err="1" smtClean="0">
                          <a:latin typeface="+mj-lt"/>
                        </a:rPr>
                        <a:t>Std</a:t>
                      </a:r>
                      <a:endParaRPr lang="en-AU" sz="1600" dirty="0">
                        <a:latin typeface="+mj-lt"/>
                      </a:endParaRPr>
                    </a:p>
                  </a:txBody>
                  <a:tcPr marL="115147" marR="115147"/>
                </a:tc>
                <a:tc>
                  <a:txBody>
                    <a:bodyPr/>
                    <a:lstStyle/>
                    <a:p>
                      <a:pPr algn="ctr"/>
                      <a:r>
                        <a:rPr lang="en-AU" sz="1600" dirty="0" smtClean="0">
                          <a:latin typeface="+mj-lt"/>
                        </a:rPr>
                        <a:t>Jul 15</a:t>
                      </a:r>
                      <a:endParaRPr lang="en-AU" sz="1600" dirty="0">
                        <a:latin typeface="+mj-lt"/>
                      </a:endParaRPr>
                    </a:p>
                  </a:txBody>
                  <a:tcPr marL="115147" marR="115147"/>
                </a:tc>
                <a:tc>
                  <a:txBody>
                    <a:bodyPr/>
                    <a:lstStyle/>
                    <a:p>
                      <a:pPr algn="ctr"/>
                      <a:r>
                        <a:rPr lang="en-AU" sz="1600" dirty="0" smtClean="0">
                          <a:solidFill>
                            <a:srgbClr val="00B050"/>
                          </a:solidFill>
                          <a:latin typeface="+mj-lt"/>
                        </a:rPr>
                        <a:t>Passed</a:t>
                      </a:r>
                      <a:endParaRPr lang="en-AU" sz="1600" dirty="0">
                        <a:solidFill>
                          <a:srgbClr val="00B050"/>
                        </a:solidFill>
                        <a:latin typeface="+mj-lt"/>
                      </a:endParaRPr>
                    </a:p>
                  </a:txBody>
                  <a:tcPr marL="115147" marR="115147"/>
                </a:tc>
                <a:tc>
                  <a:txBody>
                    <a:bodyPr/>
                    <a:lstStyle/>
                    <a:p>
                      <a:pPr algn="ctr"/>
                      <a:r>
                        <a:rPr lang="en-AU" sz="1600" dirty="0" smtClean="0">
                          <a:latin typeface="+mj-lt"/>
                        </a:rPr>
                        <a:t>Apr 16</a:t>
                      </a:r>
                      <a:endParaRPr lang="en-AU" sz="1600" dirty="0">
                        <a:latin typeface="+mj-lt"/>
                      </a:endParaRPr>
                    </a:p>
                  </a:txBody>
                  <a:tcPr marL="115147" marR="115147"/>
                </a:tc>
                <a:tc>
                  <a:txBody>
                    <a:bodyPr/>
                    <a:lstStyle/>
                    <a:p>
                      <a:pPr algn="ctr"/>
                      <a:r>
                        <a:rPr lang="en-AU" sz="1600" dirty="0" smtClean="0">
                          <a:solidFill>
                            <a:schemeClr val="accent6"/>
                          </a:solidFill>
                          <a:latin typeface="+mj-lt"/>
                        </a:rPr>
                        <a:t>Closes</a:t>
                      </a:r>
                      <a:endParaRPr lang="en-AU" sz="1600" dirty="0">
                        <a:solidFill>
                          <a:schemeClr val="accent6"/>
                        </a:solidFill>
                        <a:latin typeface="+mj-lt"/>
                      </a:endParaRPr>
                    </a:p>
                  </a:txBody>
                  <a:tcPr marL="115147" marR="115147"/>
                </a:tc>
                <a:tc>
                  <a:txBody>
                    <a:bodyPr/>
                    <a:lstStyle/>
                    <a:p>
                      <a:pPr algn="ctr"/>
                      <a:r>
                        <a:rPr lang="en-AU" sz="1600" dirty="0" smtClean="0">
                          <a:latin typeface="+mj-lt"/>
                        </a:rPr>
                        <a:t>28 Jul</a:t>
                      </a:r>
                      <a:r>
                        <a:rPr lang="en-AU" sz="1600" baseline="0" dirty="0" smtClean="0">
                          <a:latin typeface="+mj-lt"/>
                        </a:rPr>
                        <a:t> 17</a:t>
                      </a:r>
                      <a:endParaRPr lang="en-AU" sz="1600" dirty="0">
                        <a:latin typeface="+mj-lt"/>
                      </a:endParaRPr>
                    </a:p>
                  </a:txBody>
                  <a:tcPr marL="115147" marR="115147"/>
                </a:tc>
                <a:tc>
                  <a:txBody>
                    <a:bodyPr/>
                    <a:lstStyle/>
                    <a:p>
                      <a:pPr algn="ctr"/>
                      <a:r>
                        <a:rPr lang="en-AU" sz="1600" dirty="0" smtClean="0">
                          <a:solidFill>
                            <a:schemeClr val="tx1"/>
                          </a:solidFill>
                          <a:latin typeface="+mj-lt"/>
                        </a:rPr>
                        <a:t>Jul 2016</a:t>
                      </a:r>
                      <a:endParaRPr lang="en-AU" sz="1600" dirty="0">
                        <a:solidFill>
                          <a:schemeClr val="tx1"/>
                        </a:solidFill>
                        <a:latin typeface="+mj-lt"/>
                      </a:endParaRPr>
                    </a:p>
                  </a:txBody>
                  <a:tcPr marL="115147" marR="115147"/>
                </a:tc>
              </a:tr>
              <a:tr h="359602">
                <a:tc>
                  <a:txBody>
                    <a:bodyPr/>
                    <a:lstStyle/>
                    <a:p>
                      <a:r>
                        <a:rPr lang="en-AU" sz="1600" dirty="0" smtClean="0">
                          <a:latin typeface="+mj-lt"/>
                          <a:cs typeface="Arial" panose="020B0604020202020204" pitchFamily="34" charset="0"/>
                        </a:rPr>
                        <a:t>.22b</a:t>
                      </a:r>
                      <a:endParaRPr lang="en-AU" sz="1600" dirty="0">
                        <a:latin typeface="+mj-lt"/>
                        <a:cs typeface="Arial" panose="020B0604020202020204" pitchFamily="34" charset="0"/>
                      </a:endParaRPr>
                    </a:p>
                  </a:txBody>
                  <a:tcPr marL="115147" marR="115147"/>
                </a:tc>
                <a:tc>
                  <a:txBody>
                    <a:bodyPr/>
                    <a:lstStyle/>
                    <a:p>
                      <a:pPr algn="ctr"/>
                      <a:r>
                        <a:rPr lang="en-AU" sz="1600" dirty="0" err="1" smtClean="0">
                          <a:latin typeface="+mj-lt"/>
                        </a:rPr>
                        <a:t>Std</a:t>
                      </a:r>
                      <a:endParaRPr lang="en-AU" sz="1600" dirty="0">
                        <a:latin typeface="+mj-lt"/>
                      </a:endParaRPr>
                    </a:p>
                  </a:txBody>
                  <a:tcPr marL="115147" marR="115147"/>
                </a:tc>
                <a:tc>
                  <a:txBody>
                    <a:bodyPr/>
                    <a:lstStyle/>
                    <a:p>
                      <a:pPr algn="ctr"/>
                      <a:r>
                        <a:rPr lang="en-AU" sz="1600" dirty="0" smtClean="0">
                          <a:latin typeface="+mj-lt"/>
                        </a:rPr>
                        <a:t>Jul 15</a:t>
                      </a:r>
                      <a:endParaRPr lang="en-AU" sz="1600" dirty="0">
                        <a:latin typeface="+mj-lt"/>
                      </a:endParaRPr>
                    </a:p>
                  </a:txBody>
                  <a:tcPr marL="115147" marR="115147"/>
                </a:tc>
                <a:tc>
                  <a:txBody>
                    <a:bodyPr/>
                    <a:lstStyle/>
                    <a:p>
                      <a:pPr algn="ctr"/>
                      <a:r>
                        <a:rPr lang="en-AU" sz="1600" dirty="0" smtClean="0">
                          <a:solidFill>
                            <a:srgbClr val="00B050"/>
                          </a:solidFill>
                          <a:latin typeface="+mj-lt"/>
                        </a:rPr>
                        <a:t>Passed</a:t>
                      </a:r>
                      <a:endParaRPr lang="en-AU" sz="1600" dirty="0">
                        <a:solidFill>
                          <a:srgbClr val="00B050"/>
                        </a:solidFill>
                        <a:latin typeface="+mj-lt"/>
                      </a:endParaRPr>
                    </a:p>
                  </a:txBody>
                  <a:tcPr marL="115147" marR="115147"/>
                </a:tc>
                <a:tc>
                  <a:txBody>
                    <a:bodyPr/>
                    <a:lstStyle/>
                    <a:p>
                      <a:pPr algn="ctr"/>
                      <a:r>
                        <a:rPr lang="en-AU" sz="1600" dirty="0" smtClean="0">
                          <a:latin typeface="+mj-lt"/>
                        </a:rPr>
                        <a:t>Apr 16</a:t>
                      </a:r>
                      <a:endParaRPr lang="en-AU" sz="1600" dirty="0">
                        <a:latin typeface="+mj-lt"/>
                      </a:endParaRPr>
                    </a:p>
                  </a:txBody>
                  <a:tcPr marL="115147" marR="115147"/>
                </a:tc>
                <a:tc>
                  <a:txBody>
                    <a:bodyPr/>
                    <a:lstStyle/>
                    <a:p>
                      <a:pPr algn="ctr"/>
                      <a:r>
                        <a:rPr lang="en-AU" sz="1600" dirty="0" smtClean="0">
                          <a:solidFill>
                            <a:schemeClr val="accent6"/>
                          </a:solidFill>
                          <a:latin typeface="+mj-lt"/>
                        </a:rPr>
                        <a:t>Closes</a:t>
                      </a:r>
                      <a:endParaRPr lang="en-AU" sz="1600" dirty="0">
                        <a:solidFill>
                          <a:schemeClr val="accent6"/>
                        </a:solidFill>
                        <a:latin typeface="+mj-lt"/>
                      </a:endParaRPr>
                    </a:p>
                  </a:txBody>
                  <a:tcPr marL="115147" marR="115147"/>
                </a:tc>
                <a:tc>
                  <a:txBody>
                    <a:bodyPr/>
                    <a:lstStyle/>
                    <a:p>
                      <a:pPr algn="ctr"/>
                      <a:r>
                        <a:rPr lang="en-AU" sz="1600" dirty="0" smtClean="0">
                          <a:latin typeface="+mj-lt"/>
                        </a:rPr>
                        <a:t>28 Jul</a:t>
                      </a:r>
                      <a:r>
                        <a:rPr lang="en-AU" sz="1600" baseline="0" dirty="0" smtClean="0">
                          <a:latin typeface="+mj-lt"/>
                        </a:rPr>
                        <a:t> 17</a:t>
                      </a:r>
                      <a:endParaRPr lang="en-AU" sz="1600" dirty="0">
                        <a:latin typeface="+mj-lt"/>
                      </a:endParaRPr>
                    </a:p>
                  </a:txBody>
                  <a:tcPr marL="115147" marR="115147"/>
                </a:tc>
                <a:tc>
                  <a:txBody>
                    <a:bodyPr/>
                    <a:lstStyle/>
                    <a:p>
                      <a:pPr algn="ctr"/>
                      <a:r>
                        <a:rPr lang="en-AU" sz="1600" dirty="0" smtClean="0">
                          <a:solidFill>
                            <a:schemeClr val="tx1"/>
                          </a:solidFill>
                          <a:latin typeface="+mj-lt"/>
                        </a:rPr>
                        <a:t>Jul 2016</a:t>
                      </a:r>
                      <a:endParaRPr lang="en-AU" sz="1600" dirty="0">
                        <a:solidFill>
                          <a:schemeClr val="tx1"/>
                        </a:solidFill>
                        <a:latin typeface="+mj-lt"/>
                      </a:endParaRPr>
                    </a:p>
                  </a:txBody>
                  <a:tcPr marL="115147" marR="115147"/>
                </a:tc>
              </a:tr>
            </a:tbl>
          </a:graphicData>
        </a:graphic>
      </p:graphicFrame>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108</a:t>
            </a:fld>
            <a:endParaRPr lang="en-US"/>
          </a:p>
        </p:txBody>
      </p:sp>
    </p:spTree>
    <p:extLst>
      <p:ext uri="{BB962C8B-B14F-4D97-AF65-F5344CB8AC3E}">
        <p14:creationId xmlns:p14="http://schemas.microsoft.com/office/powerpoint/2010/main" val="3228675657"/>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802.22a FDIS ballot will close on 28 July 2017</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109</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smtClean="0">
                <a:solidFill>
                  <a:srgbClr val="00B050"/>
                </a:solidFill>
              </a:rPr>
              <a:t>sent</a:t>
            </a:r>
          </a:p>
          <a:p>
            <a:pPr lvl="1"/>
            <a:r>
              <a:rPr lang="en-AU" dirty="0" smtClean="0"/>
              <a:t>IEEE </a:t>
            </a:r>
            <a:r>
              <a:rPr lang="en-AU" dirty="0"/>
              <a:t>802.22a was liaised in July 2015 to SC6  to allow them to become familiar with it before submission for approval under the PSDO </a:t>
            </a:r>
            <a:r>
              <a:rPr lang="en-AU" dirty="0" smtClean="0"/>
              <a:t>process</a:t>
            </a:r>
          </a:p>
          <a:p>
            <a:r>
              <a:rPr lang="en-US" dirty="0" smtClean="0"/>
              <a:t>60-day</a:t>
            </a:r>
            <a:r>
              <a:rPr lang="en-AU" dirty="0" smtClean="0"/>
              <a:t> </a:t>
            </a:r>
            <a:r>
              <a:rPr lang="en-AU" dirty="0"/>
              <a:t>pre-ballot</a:t>
            </a:r>
            <a:r>
              <a:rPr lang="en-AU" dirty="0" smtClean="0"/>
              <a:t>: </a:t>
            </a:r>
            <a:r>
              <a:rPr lang="en-AU" dirty="0" smtClean="0">
                <a:solidFill>
                  <a:srgbClr val="00B050"/>
                </a:solidFill>
              </a:rPr>
              <a:t>passed on 3 April 2016 and response sent</a:t>
            </a:r>
            <a:endParaRPr lang="en-AU" dirty="0">
              <a:solidFill>
                <a:srgbClr val="00B050"/>
              </a:solidFill>
            </a:endParaRPr>
          </a:p>
          <a:p>
            <a:pPr lvl="1"/>
            <a:r>
              <a:rPr lang="en-AU" dirty="0"/>
              <a:t>IEEE 802.22a was </a:t>
            </a:r>
            <a:r>
              <a:rPr lang="en-AU" dirty="0" smtClean="0"/>
              <a:t>submitted for </a:t>
            </a:r>
            <a:r>
              <a:rPr lang="en-US" dirty="0" smtClean="0"/>
              <a:t>60-day</a:t>
            </a:r>
            <a:r>
              <a:rPr lang="en-AU" dirty="0" smtClean="0"/>
              <a:t> ballot in December 2015, and after a delay the ballot passed on 3 April 2016 (N16414)</a:t>
            </a:r>
          </a:p>
          <a:p>
            <a:pPr lvl="2"/>
            <a:r>
              <a:rPr lang="en-AU" dirty="0"/>
              <a:t>Support need for ISO standard? Passed </a:t>
            </a:r>
            <a:r>
              <a:rPr lang="en-AU" dirty="0" smtClean="0"/>
              <a:t>10/0/8</a:t>
            </a:r>
            <a:endParaRPr lang="en-AU" dirty="0"/>
          </a:p>
          <a:p>
            <a:pPr lvl="2"/>
            <a:r>
              <a:rPr lang="en-AU" dirty="0"/>
              <a:t>Support this submission being sent to FDIS? </a:t>
            </a:r>
            <a:r>
              <a:rPr lang="en-AU" dirty="0" smtClean="0"/>
              <a:t>9/1/8</a:t>
            </a:r>
            <a:endParaRPr lang="en-AU" dirty="0"/>
          </a:p>
          <a:p>
            <a:pPr lvl="2"/>
            <a:r>
              <a:rPr lang="en-AU" dirty="0" smtClean="0"/>
              <a:t>The only substantive comment was the usual security related comment from the China NB</a:t>
            </a:r>
          </a:p>
          <a:p>
            <a:pPr lvl="1"/>
            <a:r>
              <a:rPr lang="en-AU" dirty="0"/>
              <a:t>802.22 WG response </a:t>
            </a:r>
            <a:r>
              <a:rPr lang="en-AU" dirty="0" smtClean="0"/>
              <a:t>was sent in Nov 2016</a:t>
            </a:r>
            <a:endParaRPr lang="en-AU" dirty="0"/>
          </a:p>
          <a:p>
            <a:r>
              <a:rPr lang="en-AU" dirty="0" smtClean="0"/>
              <a:t>FDIS ballot: </a:t>
            </a:r>
            <a:r>
              <a:rPr lang="en-AU" dirty="0">
                <a:solidFill>
                  <a:schemeClr val="accent6"/>
                </a:solidFill>
              </a:rPr>
              <a:t>closes 28 July 2018</a:t>
            </a:r>
          </a:p>
        </p:txBody>
      </p:sp>
    </p:spTree>
    <p:extLst>
      <p:ext uri="{BB962C8B-B14F-4D97-AF65-F5344CB8AC3E}">
        <p14:creationId xmlns:p14="http://schemas.microsoft.com/office/powerpoint/2010/main" val="22256172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AU" dirty="0" smtClean="0"/>
              <a:t>The IEEE 802 JTC1 SC will consider approval of the minutes of its Atlanta meeting</a:t>
            </a:r>
          </a:p>
        </p:txBody>
      </p:sp>
      <p:sp>
        <p:nvSpPr>
          <p:cNvPr id="14339" name="Rectangle 3"/>
          <p:cNvSpPr>
            <a:spLocks noGrp="1" noChangeArrowheads="1"/>
          </p:cNvSpPr>
          <p:nvPr>
            <p:ph type="body" idx="1"/>
          </p:nvPr>
        </p:nvSpPr>
        <p:spPr/>
        <p:txBody>
          <a:bodyPr/>
          <a:lstStyle/>
          <a:p>
            <a:r>
              <a:rPr lang="en-AU" dirty="0" smtClean="0"/>
              <a:t>Motion to approve minutes</a:t>
            </a:r>
          </a:p>
          <a:p>
            <a:pPr lvl="1"/>
            <a:r>
              <a:rPr lang="en-AU" i="1" dirty="0" smtClean="0"/>
              <a:t>The IEEE 802 JTC1 SC approves the minutes for its meeting in Atlanta, in Jan 2017, as documented in </a:t>
            </a:r>
            <a:r>
              <a:rPr lang="en-AU" i="1" dirty="0" smtClean="0">
                <a:hlinkClick r:id="rId3"/>
              </a:rPr>
              <a:t>11-17-0251-00</a:t>
            </a:r>
            <a:endParaRPr lang="en-AU" i="1" dirty="0" smtClean="0"/>
          </a:p>
          <a:p>
            <a:pPr lvl="1"/>
            <a:r>
              <a:rPr lang="en-AU" dirty="0" smtClean="0"/>
              <a:t>Moved:</a:t>
            </a:r>
          </a:p>
          <a:p>
            <a:pPr lvl="1"/>
            <a:r>
              <a:rPr lang="en-AU" dirty="0" smtClean="0"/>
              <a:t>Seconded:</a:t>
            </a:r>
          </a:p>
          <a:p>
            <a:pPr lvl="1"/>
            <a:r>
              <a:rPr lang="en-AU" dirty="0" smtClean="0"/>
              <a:t>Result:</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08CCF68E-62E4-4896-9D6C-BF4ADA5E7272}" type="slidenum">
              <a:rPr lang="en-US" smtClean="0"/>
              <a:pPr>
                <a:defRPr/>
              </a:pPr>
              <a:t>11</a:t>
            </a:fld>
            <a:endParaRPr lang="en-US"/>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802.22b </a:t>
            </a:r>
            <a:r>
              <a:rPr lang="en-AU" dirty="0"/>
              <a:t>FDIS ballot will close on 28 July 2017</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110</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a:t>
            </a:r>
            <a:r>
              <a:rPr lang="en-AU" dirty="0" smtClean="0"/>
              <a:t>802.22b </a:t>
            </a:r>
            <a:r>
              <a:rPr lang="en-AU" dirty="0"/>
              <a:t>was liaised in July 2015 to SC6  to allow them to become familiar with it before submission for approval under the PSDO process</a:t>
            </a:r>
          </a:p>
          <a:p>
            <a:r>
              <a:rPr lang="en-US" dirty="0" smtClean="0"/>
              <a:t>60-day</a:t>
            </a:r>
            <a:r>
              <a:rPr lang="en-AU" dirty="0" smtClean="0"/>
              <a:t> </a:t>
            </a:r>
            <a:r>
              <a:rPr lang="en-AU" dirty="0"/>
              <a:t>pre-ballot: </a:t>
            </a:r>
            <a:r>
              <a:rPr lang="en-AU" dirty="0">
                <a:solidFill>
                  <a:srgbClr val="00B050"/>
                </a:solidFill>
              </a:rPr>
              <a:t>passed on 3 April 2016 and </a:t>
            </a:r>
            <a:r>
              <a:rPr lang="en-AU" dirty="0" smtClean="0">
                <a:solidFill>
                  <a:srgbClr val="00B050"/>
                </a:solidFill>
              </a:rPr>
              <a:t>response sent</a:t>
            </a:r>
            <a:endParaRPr lang="en-AU" dirty="0">
              <a:solidFill>
                <a:srgbClr val="00B050"/>
              </a:solidFill>
            </a:endParaRPr>
          </a:p>
          <a:p>
            <a:pPr lvl="1"/>
            <a:r>
              <a:rPr lang="en-AU" dirty="0"/>
              <a:t>IEEE </a:t>
            </a:r>
            <a:r>
              <a:rPr lang="en-AU" dirty="0" smtClean="0"/>
              <a:t>802.22b </a:t>
            </a:r>
            <a:r>
              <a:rPr lang="en-AU" dirty="0"/>
              <a:t>was submitted for </a:t>
            </a:r>
            <a:r>
              <a:rPr lang="en-US" dirty="0" smtClean="0"/>
              <a:t>60-day</a:t>
            </a:r>
            <a:r>
              <a:rPr lang="en-AU" dirty="0" smtClean="0"/>
              <a:t> </a:t>
            </a:r>
            <a:r>
              <a:rPr lang="en-AU" dirty="0"/>
              <a:t>ballot in December 2015, and after a delay the ballot passed on 3 April </a:t>
            </a:r>
            <a:r>
              <a:rPr lang="en-AU" dirty="0" smtClean="0"/>
              <a:t>2016 (N16415)</a:t>
            </a:r>
            <a:endParaRPr lang="en-AU" dirty="0"/>
          </a:p>
          <a:p>
            <a:pPr lvl="2"/>
            <a:r>
              <a:rPr lang="en-AU" dirty="0"/>
              <a:t>Support need for ISO standard? Passed </a:t>
            </a:r>
            <a:r>
              <a:rPr lang="en-AU" dirty="0" smtClean="0"/>
              <a:t>9/1/8</a:t>
            </a:r>
            <a:endParaRPr lang="en-AU" dirty="0"/>
          </a:p>
          <a:p>
            <a:pPr lvl="2"/>
            <a:r>
              <a:rPr lang="en-AU" dirty="0"/>
              <a:t>Support this submission being sent to FDIS? </a:t>
            </a:r>
            <a:r>
              <a:rPr lang="en-AU" dirty="0" smtClean="0"/>
              <a:t>8/2/8</a:t>
            </a:r>
            <a:endParaRPr lang="en-AU" dirty="0"/>
          </a:p>
          <a:p>
            <a:pPr lvl="2"/>
            <a:r>
              <a:rPr lang="en-AU" dirty="0"/>
              <a:t>S</a:t>
            </a:r>
            <a:r>
              <a:rPr lang="en-AU" dirty="0" smtClean="0"/>
              <a:t>ubstantive comments  were received from China NB &amp; Japan NB</a:t>
            </a:r>
          </a:p>
          <a:p>
            <a:pPr lvl="1"/>
            <a:r>
              <a:rPr lang="en-AU" dirty="0"/>
              <a:t>802.22 WG response </a:t>
            </a:r>
            <a:r>
              <a:rPr lang="en-AU" dirty="0" smtClean="0"/>
              <a:t>was sent </a:t>
            </a:r>
            <a:r>
              <a:rPr lang="en-AU" dirty="0"/>
              <a:t>in Nov 2016</a:t>
            </a:r>
          </a:p>
          <a:p>
            <a:r>
              <a:rPr lang="en-AU" dirty="0" smtClean="0"/>
              <a:t>FDIS </a:t>
            </a:r>
            <a:r>
              <a:rPr lang="en-AU" dirty="0"/>
              <a:t>ballot: </a:t>
            </a:r>
            <a:r>
              <a:rPr lang="en-AU" dirty="0" smtClean="0">
                <a:solidFill>
                  <a:schemeClr val="accent6"/>
                </a:solidFill>
              </a:rPr>
              <a:t>closes 28 July 2018</a:t>
            </a:r>
            <a:endParaRPr lang="en-AU" dirty="0"/>
          </a:p>
          <a:p>
            <a:endParaRPr lang="en-AU" dirty="0" smtClean="0">
              <a:solidFill>
                <a:schemeClr val="accent2"/>
              </a:solidFill>
            </a:endParaRPr>
          </a:p>
        </p:txBody>
      </p:sp>
    </p:spTree>
    <p:extLst>
      <p:ext uri="{BB962C8B-B14F-4D97-AF65-F5344CB8AC3E}">
        <p14:creationId xmlns:p14="http://schemas.microsoft.com/office/powerpoint/2010/main" val="201848660"/>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last SC6 meeting was held in February 2017, with the next meeting in Oct 2017 in Korea or Japan</a:t>
            </a:r>
            <a:endParaRPr lang="en-AU" dirty="0"/>
          </a:p>
        </p:txBody>
      </p:sp>
      <p:sp>
        <p:nvSpPr>
          <p:cNvPr id="3" name="Content Placeholder 2"/>
          <p:cNvSpPr>
            <a:spLocks noGrp="1"/>
          </p:cNvSpPr>
          <p:nvPr>
            <p:ph sz="half" idx="1"/>
          </p:nvPr>
        </p:nvSpPr>
        <p:spPr/>
        <p:txBody>
          <a:bodyPr/>
          <a:lstStyle/>
          <a:p>
            <a:r>
              <a:rPr lang="en-AU" dirty="0" smtClean="0"/>
              <a:t>Meeting</a:t>
            </a:r>
          </a:p>
          <a:p>
            <a:pPr lvl="1"/>
            <a:r>
              <a:rPr lang="en-AU" dirty="0" smtClean="0"/>
              <a:t>ISO/IEC JTC1/SC6</a:t>
            </a:r>
          </a:p>
          <a:p>
            <a:r>
              <a:rPr lang="en-AU" dirty="0" smtClean="0"/>
              <a:t>Host</a:t>
            </a:r>
          </a:p>
          <a:p>
            <a:pPr lvl="1"/>
            <a:r>
              <a:rPr lang="en-US" dirty="0" smtClean="0"/>
              <a:t>Tunisia</a:t>
            </a:r>
          </a:p>
          <a:p>
            <a:r>
              <a:rPr lang="en-AU" dirty="0" smtClean="0"/>
              <a:t>Date</a:t>
            </a:r>
          </a:p>
          <a:p>
            <a:pPr lvl="1"/>
            <a:r>
              <a:rPr lang="en-AU" dirty="0" smtClean="0"/>
              <a:t>6-10 February 2017</a:t>
            </a:r>
          </a:p>
          <a:p>
            <a:r>
              <a:rPr lang="en-AU" dirty="0" smtClean="0"/>
              <a:t>Location</a:t>
            </a:r>
          </a:p>
          <a:p>
            <a:pPr lvl="1"/>
            <a:r>
              <a:rPr lang="en-AU" dirty="0" smtClean="0"/>
              <a:t>Technological Pole of El-Ghazala Tunisia</a:t>
            </a:r>
          </a:p>
          <a:p>
            <a:r>
              <a:rPr lang="en-AU" dirty="0" smtClean="0"/>
              <a:t>WebEx</a:t>
            </a:r>
          </a:p>
          <a:p>
            <a:pPr lvl="1"/>
            <a:r>
              <a:rPr lang="en-AU" dirty="0" smtClean="0"/>
              <a:t>Closing plenary used WebEx</a:t>
            </a:r>
          </a:p>
        </p:txBody>
      </p:sp>
      <p:sp>
        <p:nvSpPr>
          <p:cNvPr id="6" name="Content Placeholder 5"/>
          <p:cNvSpPr>
            <a:spLocks noGrp="1"/>
          </p:cNvSpPr>
          <p:nvPr>
            <p:ph sz="half" idx="2"/>
          </p:nvPr>
        </p:nvSpPr>
        <p:spPr/>
        <p:txBody>
          <a:bodyPr/>
          <a:lstStyle/>
          <a:p>
            <a:r>
              <a:rPr lang="en-AU" dirty="0" smtClean="0"/>
              <a:t>Next SC6 meeting</a:t>
            </a:r>
          </a:p>
          <a:p>
            <a:pPr lvl="1"/>
            <a:r>
              <a:rPr lang="en-GB" dirty="0" smtClean="0"/>
              <a:t>Next F2F meeting will be held in Korea or Japan in October 2017 </a:t>
            </a:r>
          </a:p>
          <a:p>
            <a:pPr lvl="1"/>
            <a:r>
              <a:rPr lang="en-GB" dirty="0" smtClean="0"/>
              <a:t>Deadlines</a:t>
            </a:r>
          </a:p>
          <a:p>
            <a:pPr lvl="2"/>
            <a:r>
              <a:rPr lang="en-GB" dirty="0" smtClean="0"/>
              <a:t>New agenda items: 11 Sep 17</a:t>
            </a:r>
          </a:p>
          <a:p>
            <a:pPr lvl="2"/>
            <a:r>
              <a:rPr lang="en-GB" dirty="0" smtClean="0"/>
              <a:t>New contributions: 2 Oct 17</a:t>
            </a:r>
          </a:p>
          <a:p>
            <a:pPr lvl="2"/>
            <a:r>
              <a:rPr lang="en-GB" dirty="0" smtClean="0"/>
              <a:t>New comments: 9 Oct 17</a:t>
            </a:r>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111</a:t>
            </a:fld>
            <a:endParaRPr lang="en-US"/>
          </a:p>
        </p:txBody>
      </p:sp>
      <p:pic>
        <p:nvPicPr>
          <p:cNvPr id="2355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2999" y="4876800"/>
            <a:ext cx="2895601" cy="1493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38812370"/>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Attendance at the Tunisia meeting was very light, with others attending via </a:t>
            </a:r>
            <a:r>
              <a:rPr lang="en-AU" dirty="0" err="1" smtClean="0"/>
              <a:t>Webex</a:t>
            </a:r>
            <a:endParaRPr lang="en-AU" dirty="0"/>
          </a:p>
        </p:txBody>
      </p:sp>
      <p:sp>
        <p:nvSpPr>
          <p:cNvPr id="3" name="Content Placeholder 2"/>
          <p:cNvSpPr>
            <a:spLocks noGrp="1"/>
          </p:cNvSpPr>
          <p:nvPr>
            <p:ph sz="half" idx="1"/>
          </p:nvPr>
        </p:nvSpPr>
        <p:spPr/>
        <p:txBody>
          <a:bodyPr/>
          <a:lstStyle/>
          <a:p>
            <a:pPr lvl="1"/>
            <a:r>
              <a:rPr lang="en-AU" dirty="0" smtClean="0"/>
              <a:t>SC6 plenary attendance (F2F)</a:t>
            </a:r>
          </a:p>
          <a:p>
            <a:pPr lvl="2"/>
            <a:r>
              <a:rPr lang="en-AU" dirty="0" smtClean="0"/>
              <a:t>China (x?)</a:t>
            </a:r>
          </a:p>
          <a:p>
            <a:pPr lvl="2"/>
            <a:r>
              <a:rPr lang="en-AU" dirty="0" smtClean="0"/>
              <a:t>HK (Observer – no vote) (x2)</a:t>
            </a:r>
          </a:p>
          <a:p>
            <a:pPr lvl="3"/>
            <a:r>
              <a:rPr lang="en-AU" dirty="0" smtClean="0"/>
              <a:t>Kingston</a:t>
            </a:r>
          </a:p>
          <a:p>
            <a:pPr lvl="2"/>
            <a:r>
              <a:rPr lang="en-AU" dirty="0" smtClean="0"/>
              <a:t>Korea (x?)</a:t>
            </a:r>
          </a:p>
          <a:p>
            <a:pPr lvl="2"/>
            <a:r>
              <a:rPr lang="en-AU" dirty="0" smtClean="0"/>
              <a:t>US (x1)</a:t>
            </a:r>
          </a:p>
          <a:p>
            <a:pPr lvl="3"/>
            <a:r>
              <a:rPr lang="en-AU" dirty="0" smtClean="0"/>
              <a:t>Paul Thorpe for WG10</a:t>
            </a:r>
          </a:p>
          <a:p>
            <a:pPr lvl="2"/>
            <a:r>
              <a:rPr lang="en-AU" dirty="0" smtClean="0"/>
              <a:t>Tunisia (x?)</a:t>
            </a:r>
          </a:p>
          <a:p>
            <a:pPr lvl="1"/>
            <a:r>
              <a:rPr lang="en-AU" dirty="0"/>
              <a:t>SC6 </a:t>
            </a:r>
            <a:r>
              <a:rPr lang="en-AU" dirty="0" smtClean="0"/>
              <a:t>plenary attendance (WebEx)</a:t>
            </a:r>
          </a:p>
          <a:p>
            <a:pPr lvl="2"/>
            <a:r>
              <a:rPr lang="en-AU" dirty="0" smtClean="0"/>
              <a:t>Austria (x1)</a:t>
            </a:r>
          </a:p>
          <a:p>
            <a:pPr lvl="2"/>
            <a:r>
              <a:rPr lang="en-AU" dirty="0" smtClean="0"/>
              <a:t>Canada (x1)</a:t>
            </a:r>
          </a:p>
          <a:p>
            <a:pPr lvl="3"/>
            <a:r>
              <a:rPr lang="en-AU" dirty="0" smtClean="0"/>
              <a:t>Glen Parsons</a:t>
            </a:r>
          </a:p>
          <a:p>
            <a:pPr lvl="2"/>
            <a:r>
              <a:rPr lang="en-AU" dirty="0" smtClean="0"/>
              <a:t>Japan (x1)</a:t>
            </a:r>
          </a:p>
          <a:p>
            <a:pPr lvl="1"/>
            <a:endParaRPr lang="en-AU" dirty="0"/>
          </a:p>
          <a:p>
            <a:endParaRPr lang="en-AU" dirty="0"/>
          </a:p>
          <a:p>
            <a:endParaRPr lang="en-AU" dirty="0"/>
          </a:p>
        </p:txBody>
      </p:sp>
      <p:sp>
        <p:nvSpPr>
          <p:cNvPr id="6" name="Content Placeholder 5"/>
          <p:cNvSpPr>
            <a:spLocks noGrp="1"/>
          </p:cNvSpPr>
          <p:nvPr>
            <p:ph sz="half" idx="2"/>
          </p:nvPr>
        </p:nvSpPr>
        <p:spPr/>
        <p:txBody>
          <a:bodyPr/>
          <a:lstStyle/>
          <a:p>
            <a:pPr lvl="2"/>
            <a:r>
              <a:rPr lang="en-AU" dirty="0"/>
              <a:t>UK (x3)</a:t>
            </a:r>
          </a:p>
          <a:p>
            <a:pPr lvl="2"/>
            <a:r>
              <a:rPr lang="en-AU" dirty="0"/>
              <a:t>IEEE 802 (x1)</a:t>
            </a:r>
          </a:p>
          <a:p>
            <a:pPr lvl="3"/>
            <a:r>
              <a:rPr lang="en-AU" dirty="0"/>
              <a:t>Andrew Myles</a:t>
            </a:r>
          </a:p>
          <a:p>
            <a:pPr lvl="1"/>
            <a:r>
              <a:rPr lang="en-AU" dirty="0" smtClean="0"/>
              <a:t>WG1 attendance (F2F &amp; WebEx)</a:t>
            </a:r>
          </a:p>
          <a:p>
            <a:pPr lvl="2"/>
            <a:r>
              <a:rPr lang="en-AU" dirty="0" smtClean="0"/>
              <a:t>Korea (x8)</a:t>
            </a:r>
          </a:p>
          <a:p>
            <a:pPr lvl="2"/>
            <a:r>
              <a:rPr lang="en-AU" dirty="0" smtClean="0"/>
              <a:t>China (x2)</a:t>
            </a:r>
          </a:p>
          <a:p>
            <a:pPr lvl="2"/>
            <a:r>
              <a:rPr lang="en-AU" dirty="0" smtClean="0"/>
              <a:t>Japan (x2)</a:t>
            </a:r>
          </a:p>
          <a:p>
            <a:pPr lvl="2"/>
            <a:r>
              <a:rPr lang="en-AU" dirty="0" smtClean="0"/>
              <a:t>Austria (x1)</a:t>
            </a:r>
          </a:p>
          <a:p>
            <a:pPr lvl="2"/>
            <a:r>
              <a:rPr lang="en-AU" dirty="0" smtClean="0"/>
              <a:t>IEEE  (x2)</a:t>
            </a:r>
          </a:p>
          <a:p>
            <a:pPr lvl="3"/>
            <a:r>
              <a:rPr lang="en-AU" dirty="0" smtClean="0"/>
              <a:t>Peter Yee</a:t>
            </a:r>
          </a:p>
          <a:p>
            <a:pPr lvl="3"/>
            <a:r>
              <a:rPr lang="en-AU" dirty="0" smtClean="0"/>
              <a:t>Karl Brookes (Sony)</a:t>
            </a:r>
          </a:p>
          <a:p>
            <a:pPr lvl="2"/>
            <a:r>
              <a:rPr lang="en-AU" dirty="0" smtClean="0"/>
              <a:t>Tunisia (x1)</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112</a:t>
            </a:fld>
            <a:endParaRPr lang="en-US"/>
          </a:p>
        </p:txBody>
      </p:sp>
    </p:spTree>
    <p:extLst>
      <p:ext uri="{BB962C8B-B14F-4D97-AF65-F5344CB8AC3E}">
        <p14:creationId xmlns:p14="http://schemas.microsoft.com/office/powerpoint/2010/main" val="99101289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WG1 followed an agenda of more interest than expected</a:t>
            </a:r>
            <a:endParaRPr lang="en-AU" dirty="0"/>
          </a:p>
        </p:txBody>
      </p:sp>
      <p:sp>
        <p:nvSpPr>
          <p:cNvPr id="3" name="Content Placeholder 2"/>
          <p:cNvSpPr>
            <a:spLocks noGrp="1"/>
          </p:cNvSpPr>
          <p:nvPr>
            <p:ph idx="1"/>
          </p:nvPr>
        </p:nvSpPr>
        <p:spPr/>
        <p:txBody>
          <a:bodyPr/>
          <a:lstStyle/>
          <a:p>
            <a:r>
              <a:rPr lang="en-AU" dirty="0" smtClean="0"/>
              <a:t>Proposed WG1 Agenda (extracted from 1N068)</a:t>
            </a:r>
          </a:p>
          <a:p>
            <a:pPr lvl="1"/>
            <a:r>
              <a:rPr lang="en-AU" dirty="0" smtClean="0"/>
              <a:t>Welcome</a:t>
            </a:r>
          </a:p>
          <a:p>
            <a:pPr lvl="1"/>
            <a:r>
              <a:rPr lang="en-AU" dirty="0" smtClean="0"/>
              <a:t>…</a:t>
            </a:r>
          </a:p>
          <a:p>
            <a:pPr lvl="1"/>
            <a:r>
              <a:rPr lang="en-AU" dirty="0" smtClean="0"/>
              <a:t>Meeting </a:t>
            </a:r>
            <a:r>
              <a:rPr lang="en-AU" dirty="0"/>
              <a:t>Report on the SC6/WG1 </a:t>
            </a:r>
            <a:r>
              <a:rPr lang="en-AU" dirty="0" smtClean="0"/>
              <a:t>Meeting</a:t>
            </a:r>
          </a:p>
          <a:p>
            <a:pPr lvl="1"/>
            <a:r>
              <a:rPr lang="en-AU" dirty="0" smtClean="0"/>
              <a:t>Active </a:t>
            </a:r>
            <a:r>
              <a:rPr lang="en-AU" dirty="0"/>
              <a:t>Work </a:t>
            </a:r>
            <a:r>
              <a:rPr lang="en-AU" dirty="0" smtClean="0"/>
              <a:t>Items</a:t>
            </a:r>
          </a:p>
          <a:p>
            <a:pPr lvl="2"/>
            <a:r>
              <a:rPr lang="en-AU" dirty="0" smtClean="0"/>
              <a:t>Low </a:t>
            </a:r>
            <a:r>
              <a:rPr lang="en-AU" dirty="0"/>
              <a:t>Power Wide Area Network (LPWAN) </a:t>
            </a:r>
            <a:endParaRPr lang="en-AU" dirty="0" smtClean="0"/>
          </a:p>
          <a:p>
            <a:pPr lvl="2"/>
            <a:r>
              <a:rPr lang="en-AU" dirty="0" smtClean="0"/>
              <a:t>…</a:t>
            </a:r>
          </a:p>
          <a:p>
            <a:pPr lvl="2"/>
            <a:r>
              <a:rPr lang="en-AU" dirty="0" smtClean="0"/>
              <a:t>Human </a:t>
            </a:r>
            <a:r>
              <a:rPr lang="en-AU" dirty="0"/>
              <a:t>Body Communication (</a:t>
            </a:r>
            <a:r>
              <a:rPr lang="en-AU" dirty="0" smtClean="0"/>
              <a:t>HBC)</a:t>
            </a:r>
          </a:p>
          <a:p>
            <a:pPr lvl="1"/>
            <a:r>
              <a:rPr lang="en-AU" dirty="0" smtClean="0"/>
              <a:t>Liaison</a:t>
            </a:r>
          </a:p>
          <a:p>
            <a:pPr lvl="2"/>
            <a:r>
              <a:rPr lang="en-AU" dirty="0" smtClean="0"/>
              <a:t>IEEE 802</a:t>
            </a:r>
          </a:p>
          <a:p>
            <a:pPr lvl="3"/>
            <a:r>
              <a:rPr lang="en-AU" dirty="0" smtClean="0"/>
              <a:t>Discussion of security</a:t>
            </a:r>
          </a:p>
          <a:p>
            <a:pPr lvl="2"/>
            <a:r>
              <a:rPr lang="en-AU" dirty="0" smtClean="0"/>
              <a:t>…</a:t>
            </a:r>
          </a:p>
          <a:p>
            <a:pPr lvl="1"/>
            <a:r>
              <a:rPr lang="en-AU" dirty="0" smtClean="0"/>
              <a:t>…</a:t>
            </a:r>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113</a:t>
            </a:fld>
            <a:endParaRPr lang="en-US"/>
          </a:p>
        </p:txBody>
      </p:sp>
      <p:sp>
        <p:nvSpPr>
          <p:cNvPr id="25" name="Rectangle 24"/>
          <p:cNvSpPr/>
          <p:nvPr/>
        </p:nvSpPr>
        <p:spPr bwMode="auto">
          <a:xfrm>
            <a:off x="3429000" y="4953000"/>
            <a:ext cx="2971800" cy="4572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AU" sz="1800" b="0" i="0" u="none" strike="noStrike" cap="none" normalizeH="0" baseline="0" dirty="0" smtClean="0">
                <a:ln>
                  <a:noFill/>
                </a:ln>
                <a:solidFill>
                  <a:srgbClr val="FF0000"/>
                </a:solidFill>
                <a:effectLst/>
                <a:latin typeface="+mj-lt"/>
              </a:rPr>
              <a:t>Review documents exchanged</a:t>
            </a:r>
          </a:p>
        </p:txBody>
      </p:sp>
      <p:cxnSp>
        <p:nvCxnSpPr>
          <p:cNvPr id="27" name="Straight Arrow Connector 26"/>
          <p:cNvCxnSpPr/>
          <p:nvPr/>
        </p:nvCxnSpPr>
        <p:spPr bwMode="auto">
          <a:xfrm flipH="1">
            <a:off x="2209800" y="5181600"/>
            <a:ext cx="1219200" cy="228600"/>
          </a:xfrm>
          <a:prstGeom prst="straightConnector1">
            <a:avLst/>
          </a:prstGeom>
          <a:solidFill>
            <a:schemeClr val="accent1"/>
          </a:solidFill>
          <a:ln w="12700" cap="flat" cmpd="sng" algn="ctr">
            <a:solidFill>
              <a:srgbClr val="FF0000"/>
            </a:solidFill>
            <a:prstDash val="solid"/>
            <a:round/>
            <a:headEnd type="none" w="sm" len="sm"/>
            <a:tailEnd type="arrow"/>
          </a:ln>
          <a:effectLst/>
        </p:spPr>
      </p:cxnSp>
      <p:sp>
        <p:nvSpPr>
          <p:cNvPr id="28" name="Rectangle 27"/>
          <p:cNvSpPr/>
          <p:nvPr/>
        </p:nvSpPr>
        <p:spPr bwMode="auto">
          <a:xfrm>
            <a:off x="5715000" y="3429000"/>
            <a:ext cx="2971800" cy="4572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AU" sz="1800" b="0" i="0" u="none" strike="noStrike" cap="none" normalizeH="0" baseline="0" dirty="0" smtClean="0">
                <a:ln>
                  <a:noFill/>
                </a:ln>
                <a:solidFill>
                  <a:srgbClr val="FF0000"/>
                </a:solidFill>
                <a:effectLst/>
                <a:latin typeface="+mj-lt"/>
              </a:rPr>
              <a:t>SG has been approved; not much activity</a:t>
            </a:r>
          </a:p>
        </p:txBody>
      </p:sp>
      <p:sp>
        <p:nvSpPr>
          <p:cNvPr id="29" name="Rectangle 28"/>
          <p:cNvSpPr/>
          <p:nvPr/>
        </p:nvSpPr>
        <p:spPr bwMode="auto">
          <a:xfrm>
            <a:off x="5715000" y="4343400"/>
            <a:ext cx="2971800" cy="4572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AU" sz="1800" b="0" i="0" u="none" strike="noStrike" cap="none" normalizeH="0" baseline="0" dirty="0" smtClean="0">
                <a:ln>
                  <a:noFill/>
                </a:ln>
                <a:solidFill>
                  <a:srgbClr val="FF0000"/>
                </a:solidFill>
                <a:effectLst/>
                <a:latin typeface="+mj-lt"/>
              </a:rPr>
              <a:t>Discussion</a:t>
            </a:r>
            <a:r>
              <a:rPr kumimoji="0" lang="en-AU" sz="1800" b="0" i="0" u="none" strike="noStrike" cap="none" normalizeH="0" dirty="0" smtClean="0">
                <a:ln>
                  <a:noFill/>
                </a:ln>
                <a:solidFill>
                  <a:srgbClr val="FF0000"/>
                </a:solidFill>
                <a:effectLst/>
                <a:latin typeface="+mj-lt"/>
              </a:rPr>
              <a:t> in Xi’an of a NWIP; </a:t>
            </a:r>
            <a:r>
              <a:rPr lang="en-AU" sz="1800" dirty="0" smtClean="0">
                <a:solidFill>
                  <a:srgbClr val="FF0000"/>
                </a:solidFill>
                <a:latin typeface="+mj-lt"/>
              </a:rPr>
              <a:t>the vote failed</a:t>
            </a:r>
            <a:endParaRPr kumimoji="0" lang="en-AU" sz="1800" b="0" i="0" u="none" strike="noStrike" cap="none" normalizeH="0" baseline="0" dirty="0" smtClean="0">
              <a:ln>
                <a:noFill/>
              </a:ln>
              <a:solidFill>
                <a:srgbClr val="FF0000"/>
              </a:solidFill>
              <a:effectLst/>
              <a:latin typeface="+mj-lt"/>
            </a:endParaRPr>
          </a:p>
        </p:txBody>
      </p:sp>
      <p:cxnSp>
        <p:nvCxnSpPr>
          <p:cNvPr id="30" name="Straight Arrow Connector 29"/>
          <p:cNvCxnSpPr/>
          <p:nvPr/>
        </p:nvCxnSpPr>
        <p:spPr bwMode="auto">
          <a:xfrm flipH="1">
            <a:off x="4914900" y="3810000"/>
            <a:ext cx="800100" cy="304800"/>
          </a:xfrm>
          <a:prstGeom prst="straightConnector1">
            <a:avLst/>
          </a:prstGeom>
          <a:solidFill>
            <a:schemeClr val="accent1"/>
          </a:solidFill>
          <a:ln w="12700" cap="flat" cmpd="sng" algn="ctr">
            <a:solidFill>
              <a:srgbClr val="FF0000"/>
            </a:solidFill>
            <a:prstDash val="solid"/>
            <a:round/>
            <a:headEnd type="none" w="sm" len="sm"/>
            <a:tailEnd type="arrow"/>
          </a:ln>
          <a:effectLst/>
        </p:spPr>
      </p:cxnSp>
      <p:cxnSp>
        <p:nvCxnSpPr>
          <p:cNvPr id="33" name="Straight Arrow Connector 32"/>
          <p:cNvCxnSpPr/>
          <p:nvPr/>
        </p:nvCxnSpPr>
        <p:spPr bwMode="auto">
          <a:xfrm flipH="1">
            <a:off x="4572000" y="4724400"/>
            <a:ext cx="1143000" cy="0"/>
          </a:xfrm>
          <a:prstGeom prst="straightConnector1">
            <a:avLst/>
          </a:prstGeom>
          <a:solidFill>
            <a:schemeClr val="accent1"/>
          </a:solidFill>
          <a:ln w="12700" cap="flat" cmpd="sng" algn="ctr">
            <a:solidFill>
              <a:srgbClr val="FF0000"/>
            </a:solidFill>
            <a:prstDash val="solid"/>
            <a:round/>
            <a:headEnd type="none" w="sm" len="sm"/>
            <a:tailEnd type="arrow"/>
          </a:ln>
          <a:effectLst/>
        </p:spPr>
      </p:cxnSp>
      <p:graphicFrame>
        <p:nvGraphicFramePr>
          <p:cNvPr id="36" name="Object 35"/>
          <p:cNvGraphicFramePr>
            <a:graphicFrameLocks noChangeAspect="1"/>
          </p:cNvGraphicFramePr>
          <p:nvPr>
            <p:extLst>
              <p:ext uri="{D42A27DB-BD31-4B8C-83A1-F6EECF244321}">
                <p14:modId xmlns:p14="http://schemas.microsoft.com/office/powerpoint/2010/main" val="4133601921"/>
              </p:ext>
            </p:extLst>
          </p:nvPr>
        </p:nvGraphicFramePr>
        <p:xfrm>
          <a:off x="5715000" y="2809875"/>
          <a:ext cx="914400" cy="771525"/>
        </p:xfrm>
        <a:graphic>
          <a:graphicData uri="http://schemas.openxmlformats.org/presentationml/2006/ole">
            <mc:AlternateContent xmlns:mc="http://schemas.openxmlformats.org/markup-compatibility/2006">
              <mc:Choice xmlns:v="urn:schemas-microsoft-com:vml" Requires="v">
                <p:oleObj spid="_x0000_s240084" name="Acrobat Document" showAsIcon="1" r:id="rId3" imgW="914400" imgH="771480" progId="AcroExch.Document.DC">
                  <p:embed/>
                </p:oleObj>
              </mc:Choice>
              <mc:Fallback>
                <p:oleObj name="Acrobat Document" showAsIcon="1" r:id="rId3" imgW="914400" imgH="771480" progId="AcroExch.Document.DC">
                  <p:embed/>
                  <p:pic>
                    <p:nvPicPr>
                      <p:cNvPr id="0" name="Object 5"/>
                      <p:cNvPicPr>
                        <a:picLocks noChangeAspect="1" noChangeArrowheads="1"/>
                      </p:cNvPicPr>
                      <p:nvPr/>
                    </p:nvPicPr>
                    <p:blipFill>
                      <a:blip r:embed="rId4"/>
                      <a:srcRect/>
                      <a:stretch>
                        <a:fillRect/>
                      </a:stretch>
                    </p:blipFill>
                    <p:spPr bwMode="auto">
                      <a:xfrm>
                        <a:off x="5715000" y="2809875"/>
                        <a:ext cx="9144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7" name="Object 36"/>
          <p:cNvGraphicFramePr>
            <a:graphicFrameLocks noChangeAspect="1"/>
          </p:cNvGraphicFramePr>
          <p:nvPr>
            <p:extLst>
              <p:ext uri="{D42A27DB-BD31-4B8C-83A1-F6EECF244321}">
                <p14:modId xmlns:p14="http://schemas.microsoft.com/office/powerpoint/2010/main" val="1022767479"/>
              </p:ext>
            </p:extLst>
          </p:nvPr>
        </p:nvGraphicFramePr>
        <p:xfrm>
          <a:off x="6629400" y="2819400"/>
          <a:ext cx="914400" cy="771525"/>
        </p:xfrm>
        <a:graphic>
          <a:graphicData uri="http://schemas.openxmlformats.org/presentationml/2006/ole">
            <mc:AlternateContent xmlns:mc="http://schemas.openxmlformats.org/markup-compatibility/2006">
              <mc:Choice xmlns:v="urn:schemas-microsoft-com:vml" Requires="v">
                <p:oleObj spid="_x0000_s240085" name="Acrobat Document" showAsIcon="1" r:id="rId5" imgW="914400" imgH="771480" progId="AcroExch.Document.DC">
                  <p:embed/>
                </p:oleObj>
              </mc:Choice>
              <mc:Fallback>
                <p:oleObj name="Acrobat Document" showAsIcon="1" r:id="rId5" imgW="914400" imgH="771480" progId="AcroExch.Document.DC">
                  <p:embed/>
                  <p:pic>
                    <p:nvPicPr>
                      <p:cNvPr id="0"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9400" y="2819400"/>
                        <a:ext cx="9144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6" name="Rectangle 15"/>
          <p:cNvSpPr/>
          <p:nvPr/>
        </p:nvSpPr>
        <p:spPr bwMode="auto">
          <a:xfrm>
            <a:off x="3429000" y="5715000"/>
            <a:ext cx="5105400" cy="4572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AU" sz="1800" dirty="0" smtClean="0">
                <a:solidFill>
                  <a:srgbClr val="FF0000"/>
                </a:solidFill>
                <a:latin typeface="+mj-lt"/>
              </a:rPr>
              <a:t>Discuss ongoing disagreement between China NB and IEEE 802 about security</a:t>
            </a:r>
            <a:endParaRPr kumimoji="0" lang="en-AU" sz="1800" b="0" i="0" u="none" strike="noStrike" cap="none" normalizeH="0" baseline="0" dirty="0" smtClean="0">
              <a:ln>
                <a:noFill/>
              </a:ln>
              <a:solidFill>
                <a:srgbClr val="FF0000"/>
              </a:solidFill>
              <a:effectLst/>
              <a:latin typeface="+mj-lt"/>
            </a:endParaRPr>
          </a:p>
        </p:txBody>
      </p:sp>
      <p:cxnSp>
        <p:nvCxnSpPr>
          <p:cNvPr id="17" name="Straight Arrow Connector 16"/>
          <p:cNvCxnSpPr>
            <a:stCxn id="16" idx="1"/>
          </p:cNvCxnSpPr>
          <p:nvPr/>
        </p:nvCxnSpPr>
        <p:spPr bwMode="auto">
          <a:xfrm flipH="1" flipV="1">
            <a:off x="3200400" y="5753100"/>
            <a:ext cx="228600" cy="190500"/>
          </a:xfrm>
          <a:prstGeom prst="straightConnector1">
            <a:avLst/>
          </a:prstGeom>
          <a:solidFill>
            <a:schemeClr val="accent1"/>
          </a:solidFill>
          <a:ln w="12700" cap="flat" cmpd="sng" algn="ctr">
            <a:solidFill>
              <a:srgbClr val="FF0000"/>
            </a:solidFill>
            <a:prstDash val="solid"/>
            <a:round/>
            <a:headEnd type="none" w="sm" len="sm"/>
            <a:tailEnd type="arrow"/>
          </a:ln>
          <a:effectLst/>
        </p:spPr>
      </p:cxnSp>
    </p:spTree>
    <p:extLst>
      <p:ext uri="{BB962C8B-B14F-4D97-AF65-F5344CB8AC3E}">
        <p14:creationId xmlns:p14="http://schemas.microsoft.com/office/powerpoint/2010/main" val="105847963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liaison from IEEE 802 in </a:t>
            </a:r>
            <a:r>
              <a:rPr lang="en-AU" dirty="0"/>
              <a:t>July 2016 to </a:t>
            </a:r>
            <a:r>
              <a:rPr lang="en-AU" dirty="0" smtClean="0"/>
              <a:t>SC6 in response to a liaison by SC6 was not discussed</a:t>
            </a:r>
            <a:endParaRPr lang="en-AU" dirty="0"/>
          </a:p>
        </p:txBody>
      </p:sp>
      <p:sp>
        <p:nvSpPr>
          <p:cNvPr id="3" name="Content Placeholder 2"/>
          <p:cNvSpPr>
            <a:spLocks noGrp="1"/>
          </p:cNvSpPr>
          <p:nvPr>
            <p:ph idx="1"/>
          </p:nvPr>
        </p:nvSpPr>
        <p:spPr/>
        <p:txBody>
          <a:bodyPr/>
          <a:lstStyle/>
          <a:p>
            <a:pPr lvl="1"/>
            <a:r>
              <a:rPr lang="en-AU" dirty="0" smtClean="0"/>
              <a:t>A motion was passed in July 2016 to respond to the SC6 liaison (</a:t>
            </a:r>
            <a:r>
              <a:rPr lang="en-US" dirty="0" smtClean="0"/>
              <a:t>WG1N46) from February 2016</a:t>
            </a:r>
            <a:endParaRPr lang="en-AU" dirty="0" smtClean="0"/>
          </a:p>
          <a:p>
            <a:pPr lvl="2"/>
            <a:r>
              <a:rPr lang="en-AU" i="1" dirty="0" smtClean="0"/>
              <a:t>IEEE 802 JTC1 SC recommends to IEEE 802 EC the approval of </a:t>
            </a:r>
            <a:r>
              <a:rPr lang="en-AU" i="1" dirty="0" smtClean="0">
                <a:hlinkClick r:id="rId2"/>
              </a:rPr>
              <a:t>11-16-0817-01</a:t>
            </a:r>
            <a:r>
              <a:rPr lang="en-AU" i="1" dirty="0" smtClean="0"/>
              <a:t> as response to the liaison statement from ISO/IEC JTC1/SC6/WG1 (doc: </a:t>
            </a:r>
            <a:r>
              <a:rPr lang="en-US" i="1" dirty="0" smtClean="0"/>
              <a:t>SC6_WG1_N0046) dated 16 March 2016</a:t>
            </a:r>
          </a:p>
          <a:p>
            <a:pPr lvl="1"/>
            <a:r>
              <a:rPr lang="en-US" dirty="0" smtClean="0">
                <a:solidFill>
                  <a:srgbClr val="000000"/>
                </a:solidFill>
              </a:rPr>
              <a:t>The IEEE 802 Chair sent the liaison in August 2016</a:t>
            </a:r>
          </a:p>
          <a:p>
            <a:pPr lvl="2"/>
            <a:r>
              <a:rPr lang="en-US" dirty="0" smtClean="0">
                <a:solidFill>
                  <a:srgbClr val="000000"/>
                </a:solidFill>
              </a:rPr>
              <a:t>See </a:t>
            </a:r>
            <a:r>
              <a:rPr lang="en-US" dirty="0" smtClean="0">
                <a:solidFill>
                  <a:srgbClr val="000000"/>
                </a:solidFill>
                <a:hlinkClick r:id="rId3"/>
              </a:rPr>
              <a:t>ec-16-0144-00</a:t>
            </a:r>
            <a:endParaRPr lang="en-US" dirty="0" smtClean="0">
              <a:solidFill>
                <a:srgbClr val="000000"/>
              </a:solidFill>
            </a:endParaRPr>
          </a:p>
          <a:p>
            <a:pPr lvl="1"/>
            <a:r>
              <a:rPr lang="en-US" dirty="0" smtClean="0">
                <a:solidFill>
                  <a:srgbClr val="000000"/>
                </a:solidFill>
              </a:rPr>
              <a:t>The SC6 Chair (Yun-Jae Won) replied on 29 August 2016</a:t>
            </a:r>
          </a:p>
          <a:p>
            <a:pPr lvl="2" latinLnBrk="1"/>
            <a:r>
              <a:rPr lang="en-US" i="1" dirty="0"/>
              <a:t>Thank you for your response </a:t>
            </a:r>
            <a:r>
              <a:rPr lang="en-US" i="1" dirty="0" smtClean="0"/>
              <a:t>letter. I </a:t>
            </a:r>
            <a:r>
              <a:rPr lang="en-US" i="1" dirty="0"/>
              <a:t>will find the best solution for </a:t>
            </a:r>
            <a:r>
              <a:rPr lang="en-US" i="1" dirty="0" smtClean="0"/>
              <a:t>our</a:t>
            </a:r>
            <a:br>
              <a:rPr lang="en-US" i="1" dirty="0" smtClean="0"/>
            </a:br>
            <a:r>
              <a:rPr lang="en-US" i="1" dirty="0" smtClean="0"/>
              <a:t>collaboration and </a:t>
            </a:r>
            <a:r>
              <a:rPr lang="en-US" i="1" dirty="0"/>
              <a:t>send a reply letter to you as soon as </a:t>
            </a:r>
            <a:r>
              <a:rPr lang="en-US" i="1" dirty="0" smtClean="0"/>
              <a:t>possible</a:t>
            </a:r>
            <a:endParaRPr lang="en-US" i="1" dirty="0"/>
          </a:p>
          <a:p>
            <a:pPr lvl="1" latinLnBrk="1"/>
            <a:r>
              <a:rPr lang="en-US" dirty="0" smtClean="0"/>
              <a:t>It was supposed to be on the agenda for the SC6/WG1 </a:t>
            </a:r>
            <a:r>
              <a:rPr lang="en-US" dirty="0"/>
              <a:t>m</a:t>
            </a:r>
            <a:r>
              <a:rPr lang="en-US" dirty="0" smtClean="0"/>
              <a:t>eeting in Feb   2017 …</a:t>
            </a:r>
          </a:p>
          <a:p>
            <a:pPr lvl="1" latinLnBrk="1"/>
            <a:r>
              <a:rPr lang="en-US" dirty="0" smtClean="0"/>
              <a:t>… but was not mentioned in the minutes</a:t>
            </a:r>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114</a:t>
            </a:fld>
            <a:endParaRPr lang="en-US"/>
          </a:p>
        </p:txBody>
      </p:sp>
    </p:spTree>
    <p:extLst>
      <p:ext uri="{BB962C8B-B14F-4D97-AF65-F5344CB8AC3E}">
        <p14:creationId xmlns:p14="http://schemas.microsoft.com/office/powerpoint/2010/main" val="323954170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WG1 briefly discussed the work of the LPWAN SG but it appears to be going nowhere fast </a:t>
            </a:r>
            <a:endParaRPr lang="en-AU" dirty="0"/>
          </a:p>
        </p:txBody>
      </p:sp>
      <p:sp>
        <p:nvSpPr>
          <p:cNvPr id="3" name="Content Placeholder 2"/>
          <p:cNvSpPr>
            <a:spLocks noGrp="1"/>
          </p:cNvSpPr>
          <p:nvPr>
            <p:ph idx="1"/>
          </p:nvPr>
        </p:nvSpPr>
        <p:spPr/>
        <p:txBody>
          <a:bodyPr/>
          <a:lstStyle/>
          <a:p>
            <a:pPr lvl="1"/>
            <a:r>
              <a:rPr lang="en-AU" dirty="0" smtClean="0"/>
              <a:t>A LPWAN SG was approved at the Xi’an meeting in 2016</a:t>
            </a:r>
          </a:p>
          <a:p>
            <a:pPr lvl="1"/>
            <a:r>
              <a:rPr lang="en-AU" dirty="0" smtClean="0"/>
              <a:t>There had no obvious activity up until this meeting</a:t>
            </a:r>
          </a:p>
          <a:p>
            <a:pPr lvl="1"/>
            <a:r>
              <a:rPr lang="en-AU" dirty="0" smtClean="0"/>
              <a:t>A report (WG1N079) was presented at the meeting </a:t>
            </a:r>
          </a:p>
          <a:p>
            <a:pPr lvl="2"/>
            <a:r>
              <a:rPr lang="en-GB" dirty="0"/>
              <a:t>WG1N079: Study Group Report of LPWAN: Health care </a:t>
            </a:r>
            <a:r>
              <a:rPr lang="en-GB" dirty="0" smtClean="0"/>
              <a:t>application</a:t>
            </a:r>
          </a:p>
          <a:p>
            <a:pPr lvl="1"/>
            <a:r>
              <a:rPr lang="en-AU" dirty="0" smtClean="0"/>
              <a:t>There is now a vote on starting a </a:t>
            </a:r>
            <a:r>
              <a:rPr lang="en-AU" dirty="0"/>
              <a:t>SG on LPWAN for Health Care </a:t>
            </a:r>
            <a:r>
              <a:rPr lang="en-AU" dirty="0" smtClean="0"/>
              <a:t>Applications</a:t>
            </a:r>
          </a:p>
          <a:p>
            <a:pPr lvl="2"/>
            <a:r>
              <a:rPr lang="en-AU" smtClean="0"/>
              <a:t>Closes 15 may 2017</a:t>
            </a:r>
            <a:endParaRPr lang="en-AU" dirty="0" smtClean="0"/>
          </a:p>
          <a:p>
            <a:pPr lvl="1"/>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115</a:t>
            </a:fld>
            <a:endParaRPr lang="en-US"/>
          </a:p>
        </p:txBody>
      </p:sp>
    </p:spTree>
    <p:extLst>
      <p:ext uri="{BB962C8B-B14F-4D97-AF65-F5344CB8AC3E}">
        <p14:creationId xmlns:p14="http://schemas.microsoft.com/office/powerpoint/2010/main" val="413738933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Korea NB told WG1 they will re-submit  a NWIP </a:t>
            </a:r>
            <a:r>
              <a:rPr lang="en-AU" dirty="0"/>
              <a:t>on PHY layer protocol of human body </a:t>
            </a:r>
            <a:r>
              <a:rPr lang="en-AU" dirty="0" smtClean="0"/>
              <a:t>communication</a:t>
            </a:r>
            <a:endParaRPr lang="en-AU" dirty="0"/>
          </a:p>
        </p:txBody>
      </p:sp>
      <p:sp>
        <p:nvSpPr>
          <p:cNvPr id="3" name="Content Placeholder 2"/>
          <p:cNvSpPr>
            <a:spLocks noGrp="1"/>
          </p:cNvSpPr>
          <p:nvPr>
            <p:ph idx="1"/>
          </p:nvPr>
        </p:nvSpPr>
        <p:spPr/>
        <p:txBody>
          <a:bodyPr/>
          <a:lstStyle/>
          <a:p>
            <a:pPr lvl="1"/>
            <a:r>
              <a:rPr lang="en-AU" dirty="0" smtClean="0"/>
              <a:t>The Korean NB </a:t>
            </a:r>
            <a:r>
              <a:rPr lang="en-AU" dirty="0"/>
              <a:t>previously submitted a NWIP for </a:t>
            </a:r>
            <a:r>
              <a:rPr lang="en-AU" dirty="0" smtClean="0"/>
              <a:t>a “PHY </a:t>
            </a:r>
            <a:r>
              <a:rPr lang="en-AU" dirty="0"/>
              <a:t>layer protocol of human body communication for capsule </a:t>
            </a:r>
            <a:r>
              <a:rPr lang="en-AU" dirty="0" smtClean="0"/>
              <a:t>endoscopy”</a:t>
            </a:r>
          </a:p>
          <a:p>
            <a:pPr lvl="2"/>
            <a:r>
              <a:rPr lang="en-AU" dirty="0"/>
              <a:t>There is some overlap with IEEE 802.15.6</a:t>
            </a:r>
          </a:p>
          <a:p>
            <a:pPr lvl="1"/>
            <a:r>
              <a:rPr lang="en-AU" dirty="0" smtClean="0"/>
              <a:t>The ballot failed because of lack of participation</a:t>
            </a:r>
          </a:p>
          <a:p>
            <a:pPr lvl="1"/>
            <a:r>
              <a:rPr lang="en-AU" dirty="0" smtClean="0"/>
              <a:t>They have proposed a revised NWIP that will be submitted for reconsideration</a:t>
            </a:r>
          </a:p>
          <a:p>
            <a:pPr lvl="2"/>
            <a:r>
              <a:rPr lang="en-AU" dirty="0" smtClean="0"/>
              <a:t>It includes changes that respond to the Japan NB comments that liaisons are required with </a:t>
            </a:r>
            <a:r>
              <a:rPr lang="en-GB" dirty="0"/>
              <a:t>relevant TCs in ISO such as ISO TC 172/SC </a:t>
            </a:r>
            <a:r>
              <a:rPr lang="en-GB" dirty="0" smtClean="0"/>
              <a:t>5 (</a:t>
            </a:r>
            <a:r>
              <a:rPr lang="en-GB" dirty="0"/>
              <a:t>Microscopes and endoscopes) and ISO TC </a:t>
            </a:r>
            <a:r>
              <a:rPr lang="en-GB" dirty="0" smtClean="0"/>
              <a:t>215 (Heath </a:t>
            </a:r>
            <a:r>
              <a:rPr lang="en-GB" dirty="0"/>
              <a:t>Informatics). </a:t>
            </a:r>
            <a:endParaRPr lang="en-AU" dirty="0" smtClean="0"/>
          </a:p>
          <a:p>
            <a:pPr lvl="1"/>
            <a:endParaRPr lang="en-AU" dirty="0" smtClean="0"/>
          </a:p>
          <a:p>
            <a:pPr lvl="1"/>
            <a:endParaRPr lang="en-AU" dirty="0"/>
          </a:p>
          <a:p>
            <a:pPr lvl="1"/>
            <a:endParaRPr lang="en-AU" dirty="0" smtClean="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116</a:t>
            </a:fld>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1155417759"/>
              </p:ext>
            </p:extLst>
          </p:nvPr>
        </p:nvGraphicFramePr>
        <p:xfrm>
          <a:off x="1066800" y="4953000"/>
          <a:ext cx="914400" cy="771525"/>
        </p:xfrm>
        <a:graphic>
          <a:graphicData uri="http://schemas.openxmlformats.org/presentationml/2006/ole">
            <mc:AlternateContent xmlns:mc="http://schemas.openxmlformats.org/markup-compatibility/2006">
              <mc:Choice xmlns:v="urn:schemas-microsoft-com:vml" Requires="v">
                <p:oleObj spid="_x0000_s245902" name="Acrobat Document" showAsIcon="1" r:id="rId3" imgW="914400" imgH="771480" progId="AcroExch.Document.DC">
                  <p:embed/>
                </p:oleObj>
              </mc:Choice>
              <mc:Fallback>
                <p:oleObj name="Acrobat Document" showAsIcon="1" r:id="rId3" imgW="914400" imgH="771480" progId="AcroExch.Document.DC">
                  <p:embed/>
                  <p:pic>
                    <p:nvPicPr>
                      <p:cNvPr id="0" name=""/>
                      <p:cNvPicPr/>
                      <p:nvPr/>
                    </p:nvPicPr>
                    <p:blipFill>
                      <a:blip r:embed="rId4"/>
                      <a:stretch>
                        <a:fillRect/>
                      </a:stretch>
                    </p:blipFill>
                    <p:spPr>
                      <a:xfrm>
                        <a:off x="1066800" y="49530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39828061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WG1 heard a summary of the status of IEEE 802 submissions under the PSDO</a:t>
            </a:r>
            <a:endParaRPr lang="en-AU" dirty="0"/>
          </a:p>
        </p:txBody>
      </p:sp>
      <p:sp>
        <p:nvSpPr>
          <p:cNvPr id="3" name="Content Placeholder 2"/>
          <p:cNvSpPr>
            <a:spLocks noGrp="1"/>
          </p:cNvSpPr>
          <p:nvPr>
            <p:ph idx="1"/>
          </p:nvPr>
        </p:nvSpPr>
        <p:spPr/>
        <p:txBody>
          <a:bodyPr/>
          <a:lstStyle/>
          <a:p>
            <a:pPr lvl="1"/>
            <a:r>
              <a:rPr lang="en-AU" dirty="0" smtClean="0"/>
              <a:t>The WG1 meeting wanted an IEEE 802 rep (Peter Yee) to </a:t>
            </a:r>
            <a:r>
              <a:rPr lang="en-AU" dirty="0"/>
              <a:t>present the status of the IEEE 802 </a:t>
            </a:r>
            <a:r>
              <a:rPr lang="en-AU" dirty="0" smtClean="0"/>
              <a:t>WG’s</a:t>
            </a:r>
          </a:p>
          <a:p>
            <a:pPr lvl="2"/>
            <a:r>
              <a:rPr lang="en-AU" dirty="0" smtClean="0"/>
              <a:t>We had sent them a liaison with a report for each WG (except 802.16) </a:t>
            </a:r>
          </a:p>
          <a:p>
            <a:pPr lvl="2"/>
            <a:r>
              <a:rPr lang="en-AU" dirty="0" smtClean="0"/>
              <a:t>They expressed regrets that no IEEE 802 experts were in attendance</a:t>
            </a:r>
          </a:p>
          <a:p>
            <a:pPr lvl="1"/>
            <a:r>
              <a:rPr lang="en-AU" dirty="0" smtClean="0"/>
              <a:t>Eventually Peter settled </a:t>
            </a:r>
            <a:r>
              <a:rPr lang="en-AU" dirty="0"/>
              <a:t>on </a:t>
            </a:r>
            <a:r>
              <a:rPr lang="en-AU" dirty="0" smtClean="0"/>
              <a:t>using the IEEE 802 JTC1 SC agenda from Jan 2017 to </a:t>
            </a:r>
            <a:r>
              <a:rPr lang="en-AU" dirty="0"/>
              <a:t>show the status of the </a:t>
            </a:r>
            <a:r>
              <a:rPr lang="en-AU" dirty="0" smtClean="0"/>
              <a:t>documents relevant to the PSDO</a:t>
            </a:r>
          </a:p>
          <a:p>
            <a:pPr lvl="2" latinLnBrk="1"/>
            <a:r>
              <a:rPr lang="en-GB" dirty="0"/>
              <a:t>He reported on IEEE 802 activities and plans regarding 802.1, 802.3,</a:t>
            </a:r>
            <a:br>
              <a:rPr lang="en-GB" dirty="0"/>
            </a:br>
            <a:r>
              <a:rPr lang="en-GB" dirty="0"/>
              <a:t>802.11, 802.15, 802.21 and 802.22</a:t>
            </a:r>
          </a:p>
          <a:p>
            <a:pPr lvl="2" latinLnBrk="1"/>
            <a:r>
              <a:rPr lang="en-GB" dirty="0"/>
              <a:t>He </a:t>
            </a:r>
            <a:r>
              <a:rPr lang="en-GB" dirty="0" smtClean="0"/>
              <a:t>noted </a:t>
            </a:r>
            <a:r>
              <a:rPr lang="en-GB" dirty="0"/>
              <a:t>the intention to submit various approved IEEE 802 standards </a:t>
            </a:r>
            <a:r>
              <a:rPr lang="en-GB" dirty="0" smtClean="0"/>
              <a:t>to           </a:t>
            </a:r>
            <a:r>
              <a:rPr lang="en-GB" dirty="0"/>
              <a:t>ISO/IEC JTC1/SC6 </a:t>
            </a:r>
            <a:r>
              <a:rPr lang="en-GB" dirty="0" smtClean="0"/>
              <a:t>under the </a:t>
            </a:r>
            <a:r>
              <a:rPr lang="en-GB" dirty="0"/>
              <a:t>ISO/IEEE PSDO agreement.</a:t>
            </a:r>
            <a:endParaRPr lang="en-AU" dirty="0"/>
          </a:p>
          <a:p>
            <a:pPr lvl="1"/>
            <a:r>
              <a:rPr lang="en-AU" dirty="0" smtClean="0"/>
              <a:t>WG1 now </a:t>
            </a:r>
            <a:r>
              <a:rPr lang="en-AU" dirty="0"/>
              <a:t>have a pointer to mentor to find </a:t>
            </a:r>
            <a:r>
              <a:rPr lang="en-AU" dirty="0" smtClean="0"/>
              <a:t>our </a:t>
            </a:r>
            <a:r>
              <a:rPr lang="en-AU" dirty="0"/>
              <a:t>agendas should they want to look at </a:t>
            </a:r>
            <a:r>
              <a:rPr lang="en-AU" dirty="0" smtClean="0"/>
              <a:t>them</a:t>
            </a:r>
          </a:p>
          <a:p>
            <a:pPr lvl="2"/>
            <a:r>
              <a:rPr lang="en-AU" dirty="0"/>
              <a:t>M</a:t>
            </a:r>
            <a:r>
              <a:rPr lang="en-AU" dirty="0" smtClean="0"/>
              <a:t>aybe the status </a:t>
            </a:r>
            <a:r>
              <a:rPr lang="en-AU" dirty="0"/>
              <a:t>slides from </a:t>
            </a:r>
            <a:r>
              <a:rPr lang="en-AU" dirty="0" smtClean="0"/>
              <a:t>our agendas suffice </a:t>
            </a:r>
            <a:r>
              <a:rPr lang="en-AU" dirty="0"/>
              <a:t>to give </a:t>
            </a:r>
            <a:r>
              <a:rPr lang="en-AU" dirty="0" smtClean="0"/>
              <a:t>WG1 the </a:t>
            </a:r>
            <a:r>
              <a:rPr lang="en-AU" dirty="0"/>
              <a:t>summary information on where our projects </a:t>
            </a:r>
            <a:r>
              <a:rPr lang="en-AU" dirty="0" smtClean="0"/>
              <a:t>stand </a:t>
            </a:r>
            <a:r>
              <a:rPr lang="en-AU" dirty="0"/>
              <a:t>(with regards to them</a:t>
            </a:r>
            <a:r>
              <a:rPr lang="en-AU" dirty="0" smtClean="0"/>
              <a:t>)?</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117</a:t>
            </a:fld>
            <a:endParaRPr lang="en-US"/>
          </a:p>
        </p:txBody>
      </p:sp>
    </p:spTree>
    <p:extLst>
      <p:ext uri="{BB962C8B-B14F-4D97-AF65-F5344CB8AC3E}">
        <p14:creationId xmlns:p14="http://schemas.microsoft.com/office/powerpoint/2010/main" val="387665578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8153400" cy="1066800"/>
          </a:xfrm>
        </p:spPr>
        <p:txBody>
          <a:bodyPr/>
          <a:lstStyle/>
          <a:p>
            <a:r>
              <a:rPr lang="en-AU" dirty="0" smtClean="0"/>
              <a:t>The SC discussion of the security comments from China NB in Nov 2016 has been overtaken by events …</a:t>
            </a:r>
            <a:endParaRPr lang="en-AU" dirty="0"/>
          </a:p>
        </p:txBody>
      </p:sp>
      <p:sp>
        <p:nvSpPr>
          <p:cNvPr id="3" name="Content Placeholder 2"/>
          <p:cNvSpPr>
            <a:spLocks noGrp="1"/>
          </p:cNvSpPr>
          <p:nvPr>
            <p:ph idx="1"/>
          </p:nvPr>
        </p:nvSpPr>
        <p:spPr/>
        <p:txBody>
          <a:bodyPr/>
          <a:lstStyle/>
          <a:p>
            <a:pPr lvl="1"/>
            <a:r>
              <a:rPr lang="en-GB" dirty="0" smtClean="0"/>
              <a:t>Previously, the SC had discussed how to deal with </a:t>
            </a:r>
            <a:r>
              <a:rPr lang="en-GB" dirty="0"/>
              <a:t>the China </a:t>
            </a:r>
            <a:r>
              <a:rPr lang="en-GB" dirty="0" smtClean="0"/>
              <a:t>NBs unsubstantiated </a:t>
            </a:r>
            <a:r>
              <a:rPr lang="en-GB" dirty="0"/>
              <a:t>negative comments on IEEE 802.1X-based standards </a:t>
            </a:r>
            <a:endParaRPr lang="en-GB" dirty="0" smtClean="0"/>
          </a:p>
          <a:p>
            <a:pPr lvl="2"/>
            <a:r>
              <a:rPr lang="en-GB" dirty="0" smtClean="0"/>
              <a:t>… and </a:t>
            </a:r>
            <a:r>
              <a:rPr lang="en-GB" dirty="0"/>
              <a:t>even </a:t>
            </a:r>
            <a:r>
              <a:rPr lang="en-GB" dirty="0" smtClean="0"/>
              <a:t>comments that </a:t>
            </a:r>
            <a:r>
              <a:rPr lang="en-GB" dirty="0"/>
              <a:t>are not even based on IEEE 802.1X but are incorrectly claimed to be based on IEEE 802.1X</a:t>
            </a:r>
            <a:r>
              <a:rPr lang="en-GB" dirty="0" smtClean="0"/>
              <a:t>)</a:t>
            </a:r>
          </a:p>
          <a:p>
            <a:pPr lvl="1"/>
            <a:r>
              <a:rPr lang="en-GB" dirty="0" smtClean="0"/>
              <a:t>The proposal to send a liaison to the China NB, SC6 or all NBs has been somewhat overtaken by the proposed establishment of the SC6 ad hoc</a:t>
            </a:r>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118</a:t>
            </a:fld>
            <a:endParaRPr lang="en-US"/>
          </a:p>
        </p:txBody>
      </p:sp>
    </p:spTree>
    <p:extLst>
      <p:ext uri="{BB962C8B-B14F-4D97-AF65-F5344CB8AC3E}">
        <p14:creationId xmlns:p14="http://schemas.microsoft.com/office/powerpoint/2010/main" val="311572753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China NB proposed the formation of a Security ad hoc in WG1 to consider alleged insecurity of 802.1X</a:t>
            </a:r>
            <a:endParaRPr lang="en-AU" dirty="0"/>
          </a:p>
        </p:txBody>
      </p:sp>
      <p:sp>
        <p:nvSpPr>
          <p:cNvPr id="3" name="Content Placeholder 2"/>
          <p:cNvSpPr>
            <a:spLocks noGrp="1"/>
          </p:cNvSpPr>
          <p:nvPr>
            <p:ph idx="1"/>
          </p:nvPr>
        </p:nvSpPr>
        <p:spPr/>
        <p:txBody>
          <a:bodyPr/>
          <a:lstStyle/>
          <a:p>
            <a:pPr lvl="1"/>
            <a:r>
              <a:rPr lang="en-US" dirty="0" err="1"/>
              <a:t>Zhenhai</a:t>
            </a:r>
            <a:r>
              <a:rPr lang="en-US" dirty="0"/>
              <a:t> </a:t>
            </a:r>
            <a:r>
              <a:rPr lang="en-US" dirty="0" smtClean="0"/>
              <a:t>Huang (China NB, IWNCOMM) gave a presentation proposing the formation of a security ad hoc in WG1</a:t>
            </a:r>
          </a:p>
          <a:p>
            <a:pPr lvl="2"/>
            <a:r>
              <a:rPr lang="en-US" dirty="0" smtClean="0"/>
              <a:t>Presentation not yet officially available but screen short version is attached</a:t>
            </a:r>
          </a:p>
          <a:p>
            <a:pPr lvl="1"/>
            <a:r>
              <a:rPr lang="en-US" dirty="0" smtClean="0"/>
              <a:t>His case can be summarized as : </a:t>
            </a:r>
          </a:p>
          <a:p>
            <a:pPr lvl="2"/>
            <a:r>
              <a:rPr lang="en-US" dirty="0" smtClean="0"/>
              <a:t>IEEE 802 have responded to security comments in various PSDO ballots</a:t>
            </a:r>
          </a:p>
          <a:p>
            <a:pPr lvl="2"/>
            <a:r>
              <a:rPr lang="en-AU" dirty="0" smtClean="0"/>
              <a:t>IEEE 802 has declined to make any changes on basis that China NB has not provided any technical justification</a:t>
            </a:r>
          </a:p>
          <a:p>
            <a:pPr lvl="2"/>
            <a:r>
              <a:rPr lang="en-AU" dirty="0" smtClean="0"/>
              <a:t>China NB has provided technical justification in relation to 802.1X but there has not been satisfactory resolution of these comments</a:t>
            </a:r>
          </a:p>
          <a:p>
            <a:pPr lvl="2"/>
            <a:r>
              <a:rPr lang="en-AU" dirty="0" smtClean="0"/>
              <a:t>IEEE 802 can and has ignored comments from NBs because ballot has passed</a:t>
            </a:r>
          </a:p>
          <a:p>
            <a:pPr lvl="2"/>
            <a:r>
              <a:rPr lang="en-AU" dirty="0" smtClean="0"/>
              <a:t>The result is that SC6 standards have security flaws </a:t>
            </a:r>
          </a:p>
          <a:p>
            <a:pPr lvl="2"/>
            <a:r>
              <a:rPr lang="en-AU" dirty="0" smtClean="0"/>
              <a:t>A security ad hoc providing an ongoing security review will enable “</a:t>
            </a:r>
            <a:r>
              <a:rPr lang="en-AU" i="1" dirty="0" smtClean="0"/>
              <a:t>SC6 published standards and ongoing projects get wider support among participants and more trusted</a:t>
            </a:r>
            <a:r>
              <a:rPr lang="en-AU" dirty="0" smtClean="0"/>
              <a:t>”</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119</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1514084250"/>
              </p:ext>
            </p:extLst>
          </p:nvPr>
        </p:nvGraphicFramePr>
        <p:xfrm>
          <a:off x="7924800" y="2514600"/>
          <a:ext cx="914400" cy="771525"/>
        </p:xfrm>
        <a:graphic>
          <a:graphicData uri="http://schemas.openxmlformats.org/presentationml/2006/ole">
            <mc:AlternateContent xmlns:mc="http://schemas.openxmlformats.org/markup-compatibility/2006">
              <mc:Choice xmlns:v="urn:schemas-microsoft-com:vml" Requires="v">
                <p:oleObj spid="_x0000_s250949" name="Acrobat Document" showAsIcon="1" r:id="rId3" imgW="914400" imgH="771480" progId="AcroExch.Document.DC">
                  <p:embed/>
                </p:oleObj>
              </mc:Choice>
              <mc:Fallback>
                <p:oleObj name="Acrobat Document" showAsIcon="1" r:id="rId3" imgW="914400" imgH="771480" progId="AcroExch.Document.DC">
                  <p:embed/>
                  <p:pic>
                    <p:nvPicPr>
                      <p:cNvPr id="0" name=""/>
                      <p:cNvPicPr/>
                      <p:nvPr/>
                    </p:nvPicPr>
                    <p:blipFill>
                      <a:blip r:embed="rId4"/>
                      <a:stretch>
                        <a:fillRect/>
                      </a:stretch>
                    </p:blipFill>
                    <p:spPr>
                      <a:xfrm>
                        <a:off x="7924800" y="25146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6428695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2"/>
          <p:cNvSpPr>
            <a:spLocks noGrp="1" noChangeArrowheads="1"/>
          </p:cNvSpPr>
          <p:nvPr>
            <p:ph type="title"/>
          </p:nvPr>
        </p:nvSpPr>
        <p:spPr/>
        <p:txBody>
          <a:bodyPr/>
          <a:lstStyle/>
          <a:p>
            <a:r>
              <a:rPr lang="en-AU" dirty="0" smtClean="0"/>
              <a:t>The goals of the IEEE 802 JTC1 SC were reaffirmed by the IEEE 802 EC in March 2014</a:t>
            </a:r>
          </a:p>
        </p:txBody>
      </p:sp>
      <p:sp>
        <p:nvSpPr>
          <p:cNvPr id="18437" name="Rectangle 3"/>
          <p:cNvSpPr>
            <a:spLocks noGrp="1" noChangeArrowheads="1"/>
          </p:cNvSpPr>
          <p:nvPr>
            <p:ph type="body" idx="1"/>
          </p:nvPr>
        </p:nvSpPr>
        <p:spPr/>
        <p:txBody>
          <a:bodyPr/>
          <a:lstStyle/>
          <a:p>
            <a:r>
              <a:rPr lang="en-AU" dirty="0" smtClean="0"/>
              <a:t>The IEEE 802 JTC 1 SC has agreed goals from November 2010 …</a:t>
            </a:r>
          </a:p>
          <a:p>
            <a:pPr lvl="1"/>
            <a:r>
              <a:rPr lang="en-AU" i="1" dirty="0" smtClean="0"/>
              <a:t>Provides a forum for 802 members to discuss issues relevant to both:</a:t>
            </a:r>
          </a:p>
          <a:p>
            <a:pPr lvl="2"/>
            <a:r>
              <a:rPr lang="en-AU" i="1" dirty="0" smtClean="0"/>
              <a:t>IEEE 802</a:t>
            </a:r>
          </a:p>
          <a:p>
            <a:pPr lvl="2"/>
            <a:r>
              <a:rPr lang="en-AU" i="1" dirty="0" smtClean="0"/>
              <a:t>ISO/IEC JTC1/SC6</a:t>
            </a:r>
          </a:p>
          <a:p>
            <a:pPr lvl="1"/>
            <a:r>
              <a:rPr lang="en-AU" i="1" dirty="0" smtClean="0"/>
              <a:t>Recommends positions to </a:t>
            </a:r>
            <a:r>
              <a:rPr lang="en-AU" i="1" dirty="0" err="1" smtClean="0"/>
              <a:t>ExCom</a:t>
            </a:r>
            <a:r>
              <a:rPr lang="en-AU" i="1" dirty="0" smtClean="0"/>
              <a:t> on ISO/IEC JTC1/SC6 actions affecting IEEE 802</a:t>
            </a:r>
          </a:p>
          <a:p>
            <a:pPr lvl="2"/>
            <a:r>
              <a:rPr lang="en-AU" i="1" dirty="0" smtClean="0"/>
              <a:t>Note that IEEE 802 LMSC holds the liaison to SC6, not the IEEE 802.11 WG</a:t>
            </a:r>
          </a:p>
          <a:p>
            <a:pPr lvl="1"/>
            <a:r>
              <a:rPr lang="en-AU" i="1" dirty="0" smtClean="0"/>
              <a:t>Participates in dialog with IEEE staff and 802 </a:t>
            </a:r>
            <a:r>
              <a:rPr lang="en-AU" i="1" dirty="0" err="1" smtClean="0"/>
              <a:t>ExCom</a:t>
            </a:r>
            <a:r>
              <a:rPr lang="en-AU" i="1" dirty="0" smtClean="0"/>
              <a:t> on issues concerning IEEE’s relationship with ISO/IEC</a:t>
            </a:r>
          </a:p>
          <a:p>
            <a:pPr lvl="1"/>
            <a:r>
              <a:rPr lang="en-AU" i="1" dirty="0" smtClean="0"/>
              <a:t>Organises IEEE 802 members to contribute to liaisons and other documents relevant to the ISO/IEC JTC1/SC6 members</a:t>
            </a:r>
          </a:p>
          <a:p>
            <a:pPr marL="1588" lvl="1" indent="0">
              <a:buNone/>
            </a:pPr>
            <a:r>
              <a:rPr lang="en-AU" b="1" dirty="0" smtClean="0"/>
              <a:t>… that were reaffirmed </a:t>
            </a:r>
            <a:r>
              <a:rPr lang="en-AU" b="1" dirty="0"/>
              <a:t>by 802 EC in Mar </a:t>
            </a:r>
            <a:r>
              <a:rPr lang="en-AU" b="1" dirty="0" smtClean="0"/>
              <a:t>2014 when formalising status of IEEE 802 JTC1 SC</a:t>
            </a:r>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5EC03A9C-CDC5-45F0-9BB8-65A1532B8437}" type="slidenum">
              <a:rPr lang="en-US" smtClean="0"/>
              <a:pPr/>
              <a:t>12</a:t>
            </a:fld>
            <a:endParaRPr lang="en-US"/>
          </a:p>
        </p:txBody>
      </p:sp>
    </p:spTree>
    <p:extLst>
      <p:ext uri="{BB962C8B-B14F-4D97-AF65-F5344CB8AC3E}">
        <p14:creationId xmlns:p14="http://schemas.microsoft.com/office/powerpoint/2010/main" val="3058409392"/>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evidence for the security of 802.1X was dealt with in early 2014 at the Ottawa SC6 meeting</a:t>
            </a:r>
            <a:endParaRPr lang="en-AU" dirty="0"/>
          </a:p>
        </p:txBody>
      </p:sp>
      <p:sp>
        <p:nvSpPr>
          <p:cNvPr id="3" name="Content Placeholder 2"/>
          <p:cNvSpPr>
            <a:spLocks noGrp="1"/>
          </p:cNvSpPr>
          <p:nvPr>
            <p:ph idx="1"/>
          </p:nvPr>
        </p:nvSpPr>
        <p:spPr/>
        <p:txBody>
          <a:bodyPr/>
          <a:lstStyle/>
          <a:p>
            <a:r>
              <a:rPr lang="en-AU" dirty="0" smtClean="0"/>
              <a:t>The China NB references</a:t>
            </a:r>
          </a:p>
          <a:p>
            <a:pPr lvl="1"/>
            <a:r>
              <a:rPr lang="en-AU" dirty="0" smtClean="0"/>
              <a:t>6N15555: summary of voting on 802.1X</a:t>
            </a:r>
          </a:p>
          <a:p>
            <a:pPr lvl="1"/>
            <a:r>
              <a:rPr lang="en-AU" dirty="0" smtClean="0"/>
              <a:t>6N15613: China NB explanation of attack 802.1X</a:t>
            </a:r>
          </a:p>
          <a:p>
            <a:pPr lvl="2"/>
            <a:r>
              <a:rPr lang="en-AU" dirty="0" smtClean="0"/>
              <a:t>6N15658: IEEE 802 response</a:t>
            </a:r>
          </a:p>
          <a:p>
            <a:pPr lvl="1"/>
            <a:r>
              <a:rPr lang="en-AU" dirty="0" smtClean="0"/>
              <a:t>6N15840: China NB claim of intentional weaknesses</a:t>
            </a:r>
          </a:p>
          <a:p>
            <a:pPr lvl="2"/>
            <a:r>
              <a:rPr lang="en-AU" dirty="0" smtClean="0"/>
              <a:t>6N15870: </a:t>
            </a:r>
            <a:r>
              <a:rPr lang="en-AU" dirty="0"/>
              <a:t>IEEE 802 response</a:t>
            </a:r>
            <a:endParaRPr lang="en-AU" dirty="0" smtClean="0"/>
          </a:p>
          <a:p>
            <a:pPr lvl="2"/>
            <a:r>
              <a:rPr lang="en-AU" dirty="0" smtClean="0"/>
              <a:t>6N15887: Late response from NIST expert</a:t>
            </a:r>
          </a:p>
          <a:p>
            <a:pPr lvl="1"/>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120</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3443335110"/>
              </p:ext>
            </p:extLst>
          </p:nvPr>
        </p:nvGraphicFramePr>
        <p:xfrm>
          <a:off x="6781800" y="2362200"/>
          <a:ext cx="914400" cy="771525"/>
        </p:xfrm>
        <a:graphic>
          <a:graphicData uri="http://schemas.openxmlformats.org/presentationml/2006/ole">
            <mc:AlternateContent xmlns:mc="http://schemas.openxmlformats.org/markup-compatibility/2006">
              <mc:Choice xmlns:v="urn:schemas-microsoft-com:vml" Requires="v">
                <p:oleObj spid="_x0000_s249387" name="Acrobat Document" showAsIcon="1" r:id="rId3" imgW="914400" imgH="771480" progId="AcroExch.Document.DC">
                  <p:embed/>
                </p:oleObj>
              </mc:Choice>
              <mc:Fallback>
                <p:oleObj name="Acrobat Document" showAsIcon="1" r:id="rId3" imgW="914400" imgH="771480" progId="AcroExch.Document.DC">
                  <p:embed/>
                  <p:pic>
                    <p:nvPicPr>
                      <p:cNvPr id="0" name=""/>
                      <p:cNvPicPr/>
                      <p:nvPr/>
                    </p:nvPicPr>
                    <p:blipFill>
                      <a:blip r:embed="rId4"/>
                      <a:stretch>
                        <a:fillRect/>
                      </a:stretch>
                    </p:blipFill>
                    <p:spPr>
                      <a:xfrm>
                        <a:off x="6781800" y="2362200"/>
                        <a:ext cx="914400" cy="771525"/>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012409944"/>
              </p:ext>
            </p:extLst>
          </p:nvPr>
        </p:nvGraphicFramePr>
        <p:xfrm>
          <a:off x="7696200" y="2362200"/>
          <a:ext cx="914400" cy="771525"/>
        </p:xfrm>
        <a:graphic>
          <a:graphicData uri="http://schemas.openxmlformats.org/presentationml/2006/ole">
            <mc:AlternateContent xmlns:mc="http://schemas.openxmlformats.org/markup-compatibility/2006">
              <mc:Choice xmlns:v="urn:schemas-microsoft-com:vml" Requires="v">
                <p:oleObj spid="_x0000_s249388" name="Acrobat Document" showAsIcon="1" r:id="rId5" imgW="914400" imgH="771480" progId="AcroExch.Document.DC">
                  <p:embed/>
                </p:oleObj>
              </mc:Choice>
              <mc:Fallback>
                <p:oleObj name="Acrobat Document" showAsIcon="1" r:id="rId5" imgW="914400" imgH="771480" progId="AcroExch.Document.DC">
                  <p:embed/>
                  <p:pic>
                    <p:nvPicPr>
                      <p:cNvPr id="0" name=""/>
                      <p:cNvPicPr/>
                      <p:nvPr/>
                    </p:nvPicPr>
                    <p:blipFill>
                      <a:blip r:embed="rId6"/>
                      <a:stretch>
                        <a:fillRect/>
                      </a:stretch>
                    </p:blipFill>
                    <p:spPr>
                      <a:xfrm>
                        <a:off x="7696200" y="2362200"/>
                        <a:ext cx="914400" cy="771525"/>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011747512"/>
              </p:ext>
            </p:extLst>
          </p:nvPr>
        </p:nvGraphicFramePr>
        <p:xfrm>
          <a:off x="6781800" y="3048000"/>
          <a:ext cx="914400" cy="771525"/>
        </p:xfrm>
        <a:graphic>
          <a:graphicData uri="http://schemas.openxmlformats.org/presentationml/2006/ole">
            <mc:AlternateContent xmlns:mc="http://schemas.openxmlformats.org/markup-compatibility/2006">
              <mc:Choice xmlns:v="urn:schemas-microsoft-com:vml" Requires="v">
                <p:oleObj spid="_x0000_s249389" name="Acrobat Document" showAsIcon="1" r:id="rId7" imgW="914400" imgH="771480" progId="AcroExch.Document.DC">
                  <p:embed/>
                </p:oleObj>
              </mc:Choice>
              <mc:Fallback>
                <p:oleObj name="Acrobat Document" showAsIcon="1" r:id="rId7" imgW="914400" imgH="771480" progId="AcroExch.Document.DC">
                  <p:embed/>
                  <p:pic>
                    <p:nvPicPr>
                      <p:cNvPr id="0" name=""/>
                      <p:cNvPicPr/>
                      <p:nvPr/>
                    </p:nvPicPr>
                    <p:blipFill>
                      <a:blip r:embed="rId8"/>
                      <a:stretch>
                        <a:fillRect/>
                      </a:stretch>
                    </p:blipFill>
                    <p:spPr>
                      <a:xfrm>
                        <a:off x="6781800" y="3048000"/>
                        <a:ext cx="914400" cy="771525"/>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16292166"/>
              </p:ext>
            </p:extLst>
          </p:nvPr>
        </p:nvGraphicFramePr>
        <p:xfrm>
          <a:off x="7696200" y="3048000"/>
          <a:ext cx="914400" cy="771525"/>
        </p:xfrm>
        <a:graphic>
          <a:graphicData uri="http://schemas.openxmlformats.org/presentationml/2006/ole">
            <mc:AlternateContent xmlns:mc="http://schemas.openxmlformats.org/markup-compatibility/2006">
              <mc:Choice xmlns:v="urn:schemas-microsoft-com:vml" Requires="v">
                <p:oleObj spid="_x0000_s249390" name="Acrobat Document" showAsIcon="1" r:id="rId9" imgW="914400" imgH="771480" progId="AcroExch.Document.DC">
                  <p:embed/>
                </p:oleObj>
              </mc:Choice>
              <mc:Fallback>
                <p:oleObj name="Acrobat Document" showAsIcon="1" r:id="rId9" imgW="914400" imgH="771480" progId="AcroExch.Document.DC">
                  <p:embed/>
                  <p:pic>
                    <p:nvPicPr>
                      <p:cNvPr id="0" name=""/>
                      <p:cNvPicPr/>
                      <p:nvPr/>
                    </p:nvPicPr>
                    <p:blipFill>
                      <a:blip r:embed="rId10"/>
                      <a:stretch>
                        <a:fillRect/>
                      </a:stretch>
                    </p:blipFill>
                    <p:spPr>
                      <a:xfrm>
                        <a:off x="7696200" y="3048000"/>
                        <a:ext cx="914400" cy="771525"/>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2184862276"/>
              </p:ext>
            </p:extLst>
          </p:nvPr>
        </p:nvGraphicFramePr>
        <p:xfrm>
          <a:off x="6781800" y="3733800"/>
          <a:ext cx="914400" cy="771525"/>
        </p:xfrm>
        <a:graphic>
          <a:graphicData uri="http://schemas.openxmlformats.org/presentationml/2006/ole">
            <mc:AlternateContent xmlns:mc="http://schemas.openxmlformats.org/markup-compatibility/2006">
              <mc:Choice xmlns:v="urn:schemas-microsoft-com:vml" Requires="v">
                <p:oleObj spid="_x0000_s249391" name="Acrobat Document" showAsIcon="1" r:id="rId11" imgW="914400" imgH="771480" progId="AcroExch.Document.DC">
                  <p:embed/>
                </p:oleObj>
              </mc:Choice>
              <mc:Fallback>
                <p:oleObj name="Acrobat Document" showAsIcon="1" r:id="rId11" imgW="914400" imgH="771480" progId="AcroExch.Document.DC">
                  <p:embed/>
                  <p:pic>
                    <p:nvPicPr>
                      <p:cNvPr id="0" name=""/>
                      <p:cNvPicPr/>
                      <p:nvPr/>
                    </p:nvPicPr>
                    <p:blipFill>
                      <a:blip r:embed="rId12"/>
                      <a:stretch>
                        <a:fillRect/>
                      </a:stretch>
                    </p:blipFill>
                    <p:spPr>
                      <a:xfrm>
                        <a:off x="6781800" y="3733800"/>
                        <a:ext cx="914400" cy="771525"/>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1844497080"/>
              </p:ext>
            </p:extLst>
          </p:nvPr>
        </p:nvGraphicFramePr>
        <p:xfrm>
          <a:off x="7696200" y="3733800"/>
          <a:ext cx="914400" cy="771525"/>
        </p:xfrm>
        <a:graphic>
          <a:graphicData uri="http://schemas.openxmlformats.org/presentationml/2006/ole">
            <mc:AlternateContent xmlns:mc="http://schemas.openxmlformats.org/markup-compatibility/2006">
              <mc:Choice xmlns:v="urn:schemas-microsoft-com:vml" Requires="v">
                <p:oleObj spid="_x0000_s249392" name="Acrobat Document" showAsIcon="1" r:id="rId13" imgW="914400" imgH="771480" progId="AcroExch.Document.DC">
                  <p:embed/>
                </p:oleObj>
              </mc:Choice>
              <mc:Fallback>
                <p:oleObj name="Acrobat Document" showAsIcon="1" r:id="rId13" imgW="914400" imgH="771480" progId="AcroExch.Document.DC">
                  <p:embed/>
                  <p:pic>
                    <p:nvPicPr>
                      <p:cNvPr id="0" name=""/>
                      <p:cNvPicPr/>
                      <p:nvPr/>
                    </p:nvPicPr>
                    <p:blipFill>
                      <a:blip r:embed="rId14"/>
                      <a:stretch>
                        <a:fillRect/>
                      </a:stretch>
                    </p:blipFill>
                    <p:spPr>
                      <a:xfrm>
                        <a:off x="7696200" y="37338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285022595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evidence for the security of 802.1X was dealt with in early 2014 at the Ottawa SC6 meeting</a:t>
            </a:r>
            <a:endParaRPr lang="en-AU" dirty="0"/>
          </a:p>
        </p:txBody>
      </p:sp>
      <p:sp>
        <p:nvSpPr>
          <p:cNvPr id="3" name="Content Placeholder 2"/>
          <p:cNvSpPr>
            <a:spLocks noGrp="1"/>
          </p:cNvSpPr>
          <p:nvPr>
            <p:ph idx="1"/>
          </p:nvPr>
        </p:nvSpPr>
        <p:spPr/>
        <p:txBody>
          <a:bodyPr/>
          <a:lstStyle/>
          <a:p>
            <a:r>
              <a:rPr lang="en-AU" dirty="0" smtClean="0"/>
              <a:t>The China NB references</a:t>
            </a:r>
          </a:p>
          <a:p>
            <a:pPr lvl="1"/>
            <a:r>
              <a:rPr lang="en-AU" dirty="0" smtClean="0"/>
              <a:t>6N14747: China NB response to an IEEE 802 liaison on 802.1X/AE</a:t>
            </a:r>
          </a:p>
          <a:p>
            <a:pPr lvl="1"/>
            <a:r>
              <a:rPr lang="en-AU" dirty="0" smtClean="0"/>
              <a:t>6N15523: Swiss NB comparison of </a:t>
            </a:r>
            <a:r>
              <a:rPr lang="en-AU" dirty="0"/>
              <a:t>TePAKA4 </a:t>
            </a:r>
            <a:r>
              <a:rPr lang="en-AU" dirty="0" smtClean="0"/>
              <a:t>&amp; IEEE </a:t>
            </a:r>
            <a:r>
              <a:rPr lang="en-AU" dirty="0"/>
              <a:t>802.1X</a:t>
            </a:r>
            <a:endParaRPr lang="en-AU" dirty="0" smtClean="0"/>
          </a:p>
          <a:p>
            <a:pPr lvl="2"/>
            <a:r>
              <a:rPr lang="en-AU" dirty="0" smtClean="0"/>
              <a:t>6N15646: IEEE 802 response</a:t>
            </a:r>
          </a:p>
          <a:p>
            <a:pPr lvl="2"/>
            <a:r>
              <a:rPr lang="en-AU" dirty="0" smtClean="0"/>
              <a:t>6N15662: Swiss NB response</a:t>
            </a:r>
          </a:p>
          <a:p>
            <a:pPr lvl="2"/>
            <a:r>
              <a:rPr lang="en-AU" dirty="0" smtClean="0"/>
              <a:t>6N15674: </a:t>
            </a:r>
            <a:r>
              <a:rPr lang="en-AU" dirty="0"/>
              <a:t>Swiss NB response</a:t>
            </a:r>
            <a:endParaRPr lang="en-AU" dirty="0" smtClean="0"/>
          </a:p>
          <a:p>
            <a:pPr lvl="1"/>
            <a:r>
              <a:rPr lang="en-AU" dirty="0"/>
              <a:t>6N15845: IEEE 802 e</a:t>
            </a:r>
            <a:r>
              <a:rPr lang="en-AU" dirty="0" smtClean="0"/>
              <a:t>xplanation </a:t>
            </a:r>
            <a:r>
              <a:rPr lang="en-AU" dirty="0"/>
              <a:t>of </a:t>
            </a:r>
            <a:r>
              <a:rPr lang="en-AU" dirty="0" smtClean="0"/>
              <a:t>certificate use </a:t>
            </a:r>
            <a:r>
              <a:rPr lang="en-AU" dirty="0"/>
              <a:t>in 802.1X EAP-TLS</a:t>
            </a:r>
            <a:endParaRPr lang="en-AU" dirty="0" smtClean="0"/>
          </a:p>
          <a:p>
            <a:pPr lvl="1"/>
            <a:r>
              <a:rPr lang="en-AU" dirty="0" smtClean="0"/>
              <a:t>6N16509: IEEE 802.3bw ballot response noting 802.3 is security agnostic</a:t>
            </a:r>
          </a:p>
          <a:p>
            <a:pPr lvl="1"/>
            <a:r>
              <a:rPr lang="en-AU" dirty="0" err="1" smtClean="0"/>
              <a:t>etc</a:t>
            </a:r>
            <a:endParaRPr lang="en-AU" dirty="0" smtClean="0"/>
          </a:p>
          <a:p>
            <a:pPr lvl="1"/>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121</a:t>
            </a:fld>
            <a:endParaRPr lang="en-US"/>
          </a:p>
        </p:txBody>
      </p:sp>
      <p:graphicFrame>
        <p:nvGraphicFramePr>
          <p:cNvPr id="10" name="Object 9"/>
          <p:cNvGraphicFramePr>
            <a:graphicFrameLocks noChangeAspect="1"/>
          </p:cNvGraphicFramePr>
          <p:nvPr>
            <p:extLst>
              <p:ext uri="{D42A27DB-BD31-4B8C-83A1-F6EECF244321}">
                <p14:modId xmlns:p14="http://schemas.microsoft.com/office/powerpoint/2010/main" val="1919659955"/>
              </p:ext>
            </p:extLst>
          </p:nvPr>
        </p:nvGraphicFramePr>
        <p:xfrm>
          <a:off x="685800" y="5638800"/>
          <a:ext cx="914400" cy="771525"/>
        </p:xfrm>
        <a:graphic>
          <a:graphicData uri="http://schemas.openxmlformats.org/presentationml/2006/ole">
            <mc:AlternateContent xmlns:mc="http://schemas.openxmlformats.org/markup-compatibility/2006">
              <mc:Choice xmlns:v="urn:schemas-microsoft-com:vml" Requires="v">
                <p:oleObj spid="_x0000_s250567" name="Acrobat Document" showAsIcon="1" r:id="rId3" imgW="914400" imgH="771480" progId="AcroExch.Document.DC">
                  <p:embed/>
                </p:oleObj>
              </mc:Choice>
              <mc:Fallback>
                <p:oleObj name="Acrobat Document" showAsIcon="1" r:id="rId3" imgW="914400" imgH="771480" progId="AcroExch.Document.DC">
                  <p:embed/>
                  <p:pic>
                    <p:nvPicPr>
                      <p:cNvPr id="0" name=""/>
                      <p:cNvPicPr/>
                      <p:nvPr/>
                    </p:nvPicPr>
                    <p:blipFill>
                      <a:blip r:embed="rId4"/>
                      <a:stretch>
                        <a:fillRect/>
                      </a:stretch>
                    </p:blipFill>
                    <p:spPr>
                      <a:xfrm>
                        <a:off x="685800" y="5638800"/>
                        <a:ext cx="914400" cy="771525"/>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2154014095"/>
              </p:ext>
            </p:extLst>
          </p:nvPr>
        </p:nvGraphicFramePr>
        <p:xfrm>
          <a:off x="1371600" y="5638800"/>
          <a:ext cx="914400" cy="771525"/>
        </p:xfrm>
        <a:graphic>
          <a:graphicData uri="http://schemas.openxmlformats.org/presentationml/2006/ole">
            <mc:AlternateContent xmlns:mc="http://schemas.openxmlformats.org/markup-compatibility/2006">
              <mc:Choice xmlns:v="urn:schemas-microsoft-com:vml" Requires="v">
                <p:oleObj spid="_x0000_s250568" name="Acrobat Document" showAsIcon="1" r:id="rId5" imgW="914400" imgH="771480" progId="AcroExch.Document.DC">
                  <p:embed/>
                </p:oleObj>
              </mc:Choice>
              <mc:Fallback>
                <p:oleObj name="Acrobat Document" showAsIcon="1" r:id="rId5" imgW="914400" imgH="771480" progId="AcroExch.Document.DC">
                  <p:embed/>
                  <p:pic>
                    <p:nvPicPr>
                      <p:cNvPr id="0" name=""/>
                      <p:cNvPicPr/>
                      <p:nvPr/>
                    </p:nvPicPr>
                    <p:blipFill>
                      <a:blip r:embed="rId6"/>
                      <a:stretch>
                        <a:fillRect/>
                      </a:stretch>
                    </p:blipFill>
                    <p:spPr>
                      <a:xfrm>
                        <a:off x="1371600" y="5638800"/>
                        <a:ext cx="914400" cy="771525"/>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3665153278"/>
              </p:ext>
            </p:extLst>
          </p:nvPr>
        </p:nvGraphicFramePr>
        <p:xfrm>
          <a:off x="2057400" y="5638800"/>
          <a:ext cx="914400" cy="771525"/>
        </p:xfrm>
        <a:graphic>
          <a:graphicData uri="http://schemas.openxmlformats.org/presentationml/2006/ole">
            <mc:AlternateContent xmlns:mc="http://schemas.openxmlformats.org/markup-compatibility/2006">
              <mc:Choice xmlns:v="urn:schemas-microsoft-com:vml" Requires="v">
                <p:oleObj spid="_x0000_s250569" name="Acrobat Document" showAsIcon="1" r:id="rId7" imgW="914400" imgH="771480" progId="AcroExch.Document.DC">
                  <p:embed/>
                </p:oleObj>
              </mc:Choice>
              <mc:Fallback>
                <p:oleObj name="Acrobat Document" showAsIcon="1" r:id="rId7" imgW="914400" imgH="771480" progId="AcroExch.Document.DC">
                  <p:embed/>
                  <p:pic>
                    <p:nvPicPr>
                      <p:cNvPr id="0" name=""/>
                      <p:cNvPicPr/>
                      <p:nvPr/>
                    </p:nvPicPr>
                    <p:blipFill>
                      <a:blip r:embed="rId8"/>
                      <a:stretch>
                        <a:fillRect/>
                      </a:stretch>
                    </p:blipFill>
                    <p:spPr>
                      <a:xfrm>
                        <a:off x="2057400" y="5638800"/>
                        <a:ext cx="914400" cy="771525"/>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865792590"/>
              </p:ext>
            </p:extLst>
          </p:nvPr>
        </p:nvGraphicFramePr>
        <p:xfrm>
          <a:off x="2743200" y="5638800"/>
          <a:ext cx="914400" cy="771525"/>
        </p:xfrm>
        <a:graphic>
          <a:graphicData uri="http://schemas.openxmlformats.org/presentationml/2006/ole">
            <mc:AlternateContent xmlns:mc="http://schemas.openxmlformats.org/markup-compatibility/2006">
              <mc:Choice xmlns:v="urn:schemas-microsoft-com:vml" Requires="v">
                <p:oleObj spid="_x0000_s250570" name="Acrobat Document" showAsIcon="1" r:id="rId9" imgW="914400" imgH="771480" progId="AcroExch.Document.DC">
                  <p:embed/>
                </p:oleObj>
              </mc:Choice>
              <mc:Fallback>
                <p:oleObj name="Acrobat Document" showAsIcon="1" r:id="rId9" imgW="914400" imgH="771480" progId="AcroExch.Document.DC">
                  <p:embed/>
                  <p:pic>
                    <p:nvPicPr>
                      <p:cNvPr id="0" name=""/>
                      <p:cNvPicPr/>
                      <p:nvPr/>
                    </p:nvPicPr>
                    <p:blipFill>
                      <a:blip r:embed="rId10"/>
                      <a:stretch>
                        <a:fillRect/>
                      </a:stretch>
                    </p:blipFill>
                    <p:spPr>
                      <a:xfrm>
                        <a:off x="2743200" y="5638800"/>
                        <a:ext cx="914400" cy="771525"/>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662866369"/>
              </p:ext>
            </p:extLst>
          </p:nvPr>
        </p:nvGraphicFramePr>
        <p:xfrm>
          <a:off x="3505200" y="5638800"/>
          <a:ext cx="914400" cy="771525"/>
        </p:xfrm>
        <a:graphic>
          <a:graphicData uri="http://schemas.openxmlformats.org/presentationml/2006/ole">
            <mc:AlternateContent xmlns:mc="http://schemas.openxmlformats.org/markup-compatibility/2006">
              <mc:Choice xmlns:v="urn:schemas-microsoft-com:vml" Requires="v">
                <p:oleObj spid="_x0000_s250571" name="Acrobat Document" showAsIcon="1" r:id="rId11" imgW="914400" imgH="771480" progId="AcroExch.Document.DC">
                  <p:embed/>
                </p:oleObj>
              </mc:Choice>
              <mc:Fallback>
                <p:oleObj name="Acrobat Document" showAsIcon="1" r:id="rId11" imgW="914400" imgH="771480" progId="AcroExch.Document.DC">
                  <p:embed/>
                  <p:pic>
                    <p:nvPicPr>
                      <p:cNvPr id="0" name=""/>
                      <p:cNvPicPr/>
                      <p:nvPr/>
                    </p:nvPicPr>
                    <p:blipFill>
                      <a:blip r:embed="rId12"/>
                      <a:stretch>
                        <a:fillRect/>
                      </a:stretch>
                    </p:blipFill>
                    <p:spPr>
                      <a:xfrm>
                        <a:off x="3505200" y="5638800"/>
                        <a:ext cx="914400" cy="771525"/>
                      </a:xfrm>
                      <a:prstGeom prst="rect">
                        <a:avLst/>
                      </a:prstGeom>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4049568505"/>
              </p:ext>
            </p:extLst>
          </p:nvPr>
        </p:nvGraphicFramePr>
        <p:xfrm>
          <a:off x="4267200" y="5638800"/>
          <a:ext cx="914400" cy="771525"/>
        </p:xfrm>
        <a:graphic>
          <a:graphicData uri="http://schemas.openxmlformats.org/presentationml/2006/ole">
            <mc:AlternateContent xmlns:mc="http://schemas.openxmlformats.org/markup-compatibility/2006">
              <mc:Choice xmlns:v="urn:schemas-microsoft-com:vml" Requires="v">
                <p:oleObj spid="_x0000_s250572" name="Acrobat Document" showAsIcon="1" r:id="rId13" imgW="914400" imgH="771480" progId="AcroExch.Document.DC">
                  <p:embed/>
                </p:oleObj>
              </mc:Choice>
              <mc:Fallback>
                <p:oleObj name="Acrobat Document" showAsIcon="1" r:id="rId13" imgW="914400" imgH="771480" progId="AcroExch.Document.DC">
                  <p:embed/>
                  <p:pic>
                    <p:nvPicPr>
                      <p:cNvPr id="0" name=""/>
                      <p:cNvPicPr/>
                      <p:nvPr/>
                    </p:nvPicPr>
                    <p:blipFill>
                      <a:blip r:embed="rId14"/>
                      <a:stretch>
                        <a:fillRect/>
                      </a:stretch>
                    </p:blipFill>
                    <p:spPr>
                      <a:xfrm>
                        <a:off x="4267200" y="5638800"/>
                        <a:ext cx="914400" cy="771525"/>
                      </a:xfrm>
                      <a:prstGeom prst="rect">
                        <a:avLst/>
                      </a:prstGeom>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3950064771"/>
              </p:ext>
            </p:extLst>
          </p:nvPr>
        </p:nvGraphicFramePr>
        <p:xfrm>
          <a:off x="5029200" y="5638800"/>
          <a:ext cx="914400" cy="771525"/>
        </p:xfrm>
        <a:graphic>
          <a:graphicData uri="http://schemas.openxmlformats.org/presentationml/2006/ole">
            <mc:AlternateContent xmlns:mc="http://schemas.openxmlformats.org/markup-compatibility/2006">
              <mc:Choice xmlns:v="urn:schemas-microsoft-com:vml" Requires="v">
                <p:oleObj spid="_x0000_s250573" name="Acrobat Document" showAsIcon="1" r:id="rId15" imgW="914400" imgH="771480" progId="AcroExch.Document.DC">
                  <p:embed/>
                </p:oleObj>
              </mc:Choice>
              <mc:Fallback>
                <p:oleObj name="Acrobat Document" showAsIcon="1" r:id="rId15" imgW="914400" imgH="771480" progId="AcroExch.Document.DC">
                  <p:embed/>
                  <p:pic>
                    <p:nvPicPr>
                      <p:cNvPr id="0" name=""/>
                      <p:cNvPicPr/>
                      <p:nvPr/>
                    </p:nvPicPr>
                    <p:blipFill>
                      <a:blip r:embed="rId16"/>
                      <a:stretch>
                        <a:fillRect/>
                      </a:stretch>
                    </p:blipFill>
                    <p:spPr>
                      <a:xfrm>
                        <a:off x="5029200" y="5638800"/>
                        <a:ext cx="914400" cy="771525"/>
                      </a:xfrm>
                      <a:prstGeom prst="rect">
                        <a:avLst/>
                      </a:prstGeom>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1974129713"/>
              </p:ext>
            </p:extLst>
          </p:nvPr>
        </p:nvGraphicFramePr>
        <p:xfrm>
          <a:off x="5791200" y="5638800"/>
          <a:ext cx="914400" cy="771525"/>
        </p:xfrm>
        <a:graphic>
          <a:graphicData uri="http://schemas.openxmlformats.org/presentationml/2006/ole">
            <mc:AlternateContent xmlns:mc="http://schemas.openxmlformats.org/markup-compatibility/2006">
              <mc:Choice xmlns:v="urn:schemas-microsoft-com:vml" Requires="v">
                <p:oleObj spid="_x0000_s250574" name="Acrobat Document" showAsIcon="1" r:id="rId17" imgW="914400" imgH="771480" progId="AcroExch.Document.DC">
                  <p:embed/>
                </p:oleObj>
              </mc:Choice>
              <mc:Fallback>
                <p:oleObj name="Acrobat Document" showAsIcon="1" r:id="rId17" imgW="914400" imgH="771480" progId="AcroExch.Document.DC">
                  <p:embed/>
                  <p:pic>
                    <p:nvPicPr>
                      <p:cNvPr id="0" name=""/>
                      <p:cNvPicPr/>
                      <p:nvPr/>
                    </p:nvPicPr>
                    <p:blipFill>
                      <a:blip r:embed="rId18"/>
                      <a:stretch>
                        <a:fillRect/>
                      </a:stretch>
                    </p:blipFill>
                    <p:spPr>
                      <a:xfrm>
                        <a:off x="5791200" y="56388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268780288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A China NB rep was invited to participate in the meeting this week</a:t>
            </a:r>
            <a:endParaRPr lang="en-AU" dirty="0"/>
          </a:p>
        </p:txBody>
      </p:sp>
      <p:sp>
        <p:nvSpPr>
          <p:cNvPr id="3" name="Content Placeholder 2"/>
          <p:cNvSpPr>
            <a:spLocks noGrp="1"/>
          </p:cNvSpPr>
          <p:nvPr>
            <p:ph idx="1"/>
          </p:nvPr>
        </p:nvSpPr>
        <p:spPr/>
        <p:txBody>
          <a:bodyPr/>
          <a:lstStyle/>
          <a:p>
            <a:pPr lvl="1"/>
            <a:r>
              <a:rPr lang="en-AU" dirty="0" smtClean="0"/>
              <a:t>During the closing plenary of SC6, a vote on the security ad hoc was approved</a:t>
            </a:r>
          </a:p>
          <a:p>
            <a:pPr lvl="1"/>
            <a:r>
              <a:rPr lang="en-AU" dirty="0" smtClean="0"/>
              <a:t>The IEEE 802 rep (Andrew Myles) noted that while the ad hoc might be useful as a forum to discuss security in SC6, the underlying issue is a disagreement between IEEE 802 and the China NB</a:t>
            </a:r>
          </a:p>
          <a:p>
            <a:pPr lvl="1"/>
            <a:r>
              <a:rPr lang="en-AU" dirty="0" smtClean="0"/>
              <a:t>He noted that a more productive way to solve this problem was for the China NB and IEEE 802 security experts to get together</a:t>
            </a:r>
          </a:p>
          <a:p>
            <a:pPr lvl="1"/>
            <a:r>
              <a:rPr lang="en-AU" dirty="0" smtClean="0"/>
              <a:t>He invited a China NB representative to attend the IEEE 802 plenary meeting in Vancouver this week</a:t>
            </a:r>
          </a:p>
          <a:p>
            <a:pPr lvl="2"/>
            <a:r>
              <a:rPr lang="en-AU" dirty="0" smtClean="0"/>
              <a:t>Andrew also sent an e-mail (to zhenhai.huang@iwncomm.com; </a:t>
            </a:r>
            <a:r>
              <a:rPr lang="en-AU" dirty="0" smtClean="0">
                <a:hlinkClick r:id="rId2"/>
              </a:rPr>
              <a:t>duzq@iwncomm.com</a:t>
            </a:r>
            <a:r>
              <a:rPr lang="en-AU" dirty="0" smtClean="0"/>
              <a:t>) after the meeting</a:t>
            </a:r>
          </a:p>
          <a:p>
            <a:pPr lvl="1"/>
            <a:r>
              <a:rPr lang="en-AU" dirty="0" smtClean="0"/>
              <a:t>…</a:t>
            </a:r>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122</a:t>
            </a:fld>
            <a:endParaRPr lang="en-US"/>
          </a:p>
        </p:txBody>
      </p:sp>
    </p:spTree>
    <p:extLst>
      <p:ext uri="{BB962C8B-B14F-4D97-AF65-F5344CB8AC3E}">
        <p14:creationId xmlns:p14="http://schemas.microsoft.com/office/powerpoint/2010/main" val="361790101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 China NB rep was invited to participate in the meeting this week</a:t>
            </a:r>
            <a:endParaRPr lang="en-AU" dirty="0"/>
          </a:p>
        </p:txBody>
      </p:sp>
      <p:sp>
        <p:nvSpPr>
          <p:cNvPr id="3" name="Content Placeholder 2"/>
          <p:cNvSpPr>
            <a:spLocks noGrp="1"/>
          </p:cNvSpPr>
          <p:nvPr>
            <p:ph idx="1"/>
          </p:nvPr>
        </p:nvSpPr>
        <p:spPr>
          <a:xfrm>
            <a:off x="685800" y="1524000"/>
            <a:ext cx="7772400" cy="4114800"/>
          </a:xfrm>
        </p:spPr>
        <p:txBody>
          <a:bodyPr/>
          <a:lstStyle/>
          <a:p>
            <a:pPr lvl="1"/>
            <a:r>
              <a:rPr lang="en-AU" dirty="0" smtClean="0"/>
              <a:t>…</a:t>
            </a:r>
          </a:p>
          <a:p>
            <a:pPr lvl="1"/>
            <a:r>
              <a:rPr lang="en-AU" dirty="0" smtClean="0"/>
              <a:t>A summary from a person at the meeting of the China NB response was</a:t>
            </a:r>
          </a:p>
          <a:p>
            <a:pPr lvl="2"/>
            <a:r>
              <a:rPr lang="en-AU" i="1" dirty="0"/>
              <a:t>It sounded like they appreciated the invitation, and would get back to you on this.  They also understood that this invitation was open to all national bodies in SC6, and not just the Chinese national body.  There was no indication that they would definitely accept that, but that they would consider the </a:t>
            </a:r>
            <a:r>
              <a:rPr lang="en-AU" i="1" dirty="0" smtClean="0"/>
              <a:t>invitation</a:t>
            </a:r>
          </a:p>
          <a:p>
            <a:pPr lvl="1"/>
            <a:r>
              <a:rPr lang="en-AU" dirty="0" smtClean="0"/>
              <a:t>Paul Nikolich (802 EC Chair) subsequently also sent  an invitation</a:t>
            </a:r>
          </a:p>
          <a:p>
            <a:pPr lvl="2"/>
            <a:r>
              <a:rPr lang="en-AU" dirty="0" smtClean="0"/>
              <a:t>See </a:t>
            </a:r>
            <a:r>
              <a:rPr lang="en-AU" dirty="0" smtClean="0">
                <a:hlinkClick r:id="rId2"/>
              </a:rPr>
              <a:t>invitation</a:t>
            </a:r>
            <a:endParaRPr lang="en-AU" dirty="0" smtClean="0"/>
          </a:p>
          <a:p>
            <a:pPr lvl="1"/>
            <a:r>
              <a:rPr lang="en-AU" dirty="0" smtClean="0"/>
              <a:t>The China NB declined the invitation</a:t>
            </a:r>
          </a:p>
          <a:p>
            <a:pPr lvl="2"/>
            <a:r>
              <a:rPr lang="en-AU" dirty="0" smtClean="0"/>
              <a:t>See following pages</a:t>
            </a:r>
          </a:p>
          <a:p>
            <a:pPr lvl="2"/>
            <a:endParaRPr lang="en-AU" dirty="0" smtClean="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123</a:t>
            </a:fld>
            <a:endParaRPr lang="en-US"/>
          </a:p>
        </p:txBody>
      </p:sp>
    </p:spTree>
    <p:extLst>
      <p:ext uri="{BB962C8B-B14F-4D97-AF65-F5344CB8AC3E}">
        <p14:creationId xmlns:p14="http://schemas.microsoft.com/office/powerpoint/2010/main" val="70325138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r>
              <a:rPr lang="en-AU" dirty="0"/>
              <a:t>The China NB declined the </a:t>
            </a:r>
            <a:r>
              <a:rPr lang="en-AU" dirty="0" smtClean="0"/>
              <a:t>invitation to attend the Vancouver meeting </a:t>
            </a:r>
            <a:r>
              <a:rPr lang="en-AU" dirty="0"/>
              <a:t/>
            </a:r>
            <a:br>
              <a:rPr lang="en-AU" dirty="0"/>
            </a:br>
            <a:endParaRPr lang="en-AU" dirty="0"/>
          </a:p>
        </p:txBody>
      </p:sp>
      <p:sp>
        <p:nvSpPr>
          <p:cNvPr id="3" name="Content Placeholder 2"/>
          <p:cNvSpPr>
            <a:spLocks noGrp="1"/>
          </p:cNvSpPr>
          <p:nvPr>
            <p:ph idx="1"/>
          </p:nvPr>
        </p:nvSpPr>
        <p:spPr/>
        <p:txBody>
          <a:bodyPr/>
          <a:lstStyle/>
          <a:p>
            <a:r>
              <a:rPr lang="en-US" dirty="0" smtClean="0"/>
              <a:t>Letter from China NB</a:t>
            </a:r>
          </a:p>
          <a:p>
            <a:pPr marL="1588" lvl="1" indent="0">
              <a:buNone/>
            </a:pPr>
            <a:r>
              <a:rPr lang="en-US" sz="1600" i="1" dirty="0" smtClean="0"/>
              <a:t>Dear </a:t>
            </a:r>
            <a:r>
              <a:rPr lang="en-US" sz="1600" i="1" dirty="0"/>
              <a:t>Paul Nikolich,</a:t>
            </a:r>
            <a:endParaRPr lang="en-AU" sz="1600" i="1" dirty="0"/>
          </a:p>
          <a:p>
            <a:pPr marL="1588" lvl="1" indent="0">
              <a:buNone/>
            </a:pPr>
            <a:r>
              <a:rPr lang="en-US" sz="1600" i="1" dirty="0" smtClean="0"/>
              <a:t>I’ve </a:t>
            </a:r>
            <a:r>
              <a:rPr lang="en-US" sz="1600" i="1" dirty="0"/>
              <a:t>received your mail. Thank you for your invitation.</a:t>
            </a:r>
            <a:endParaRPr lang="en-AU" sz="1600" i="1" dirty="0"/>
          </a:p>
          <a:p>
            <a:pPr marL="1588" lvl="1" indent="0">
              <a:buNone/>
            </a:pPr>
            <a:r>
              <a:rPr lang="en-US" sz="1600" i="1" dirty="0"/>
              <a:t>Mr. Myles also sent an invitation to me and another Chinese expert via e-mail on 13</a:t>
            </a:r>
            <a:r>
              <a:rPr lang="en-US" sz="1600" i="1" baseline="30000" dirty="0"/>
              <a:t>th</a:t>
            </a:r>
            <a:r>
              <a:rPr lang="en-US" sz="1600" i="1" dirty="0"/>
              <a:t>, February, and I replied to him on 16</a:t>
            </a:r>
            <a:r>
              <a:rPr lang="en-US" sz="1600" i="1" baseline="30000" dirty="0"/>
              <a:t>th</a:t>
            </a:r>
            <a:r>
              <a:rPr lang="en-US" sz="1600" i="1" dirty="0"/>
              <a:t>, February that I was considering it.</a:t>
            </a:r>
            <a:endParaRPr lang="en-AU" sz="1600" i="1" dirty="0"/>
          </a:p>
          <a:p>
            <a:pPr marL="1588" lvl="1" indent="0">
              <a:buNone/>
            </a:pPr>
            <a:r>
              <a:rPr lang="en-US" sz="1600" i="1" dirty="0" smtClean="0"/>
              <a:t>Thank </a:t>
            </a:r>
            <a:r>
              <a:rPr lang="en-US" sz="1600" i="1" dirty="0"/>
              <a:t>you for your affirmation to Chinese proposal on establishing an ad hoc group on security (ADHS) at the SC6 Tunisia meeting, with the objective of promoting the participation for more SC6 NBs and experts efficiently, thus to make SC6 finally published standards more trusted in technology. </a:t>
            </a:r>
            <a:endParaRPr lang="en-US" sz="1600" i="1" dirty="0" smtClean="0"/>
          </a:p>
          <a:p>
            <a:pPr marL="1588" lvl="1" indent="0">
              <a:buNone/>
            </a:pPr>
            <a:r>
              <a:rPr lang="en-US" sz="1600" i="1" dirty="0" smtClean="0"/>
              <a:t>…</a:t>
            </a:r>
            <a:endParaRPr lang="en-AU" sz="1600" i="1"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124</a:t>
            </a:fld>
            <a:endParaRPr lang="en-US"/>
          </a:p>
        </p:txBody>
      </p:sp>
    </p:spTree>
    <p:extLst>
      <p:ext uri="{BB962C8B-B14F-4D97-AF65-F5344CB8AC3E}">
        <p14:creationId xmlns:p14="http://schemas.microsoft.com/office/powerpoint/2010/main" val="115807836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r>
              <a:rPr lang="en-AU" dirty="0"/>
              <a:t>The China NB declined the invitation to attend the Vancouver meeting </a:t>
            </a:r>
            <a:br>
              <a:rPr lang="en-AU" dirty="0"/>
            </a:br>
            <a:endParaRPr lang="en-AU" dirty="0"/>
          </a:p>
        </p:txBody>
      </p:sp>
      <p:sp>
        <p:nvSpPr>
          <p:cNvPr id="3" name="Content Placeholder 2"/>
          <p:cNvSpPr>
            <a:spLocks noGrp="1"/>
          </p:cNvSpPr>
          <p:nvPr>
            <p:ph idx="1"/>
          </p:nvPr>
        </p:nvSpPr>
        <p:spPr/>
        <p:txBody>
          <a:bodyPr/>
          <a:lstStyle/>
          <a:p>
            <a:r>
              <a:rPr lang="en-US" dirty="0" smtClean="0"/>
              <a:t>Letter from China NB</a:t>
            </a:r>
          </a:p>
          <a:p>
            <a:pPr marL="1588" lvl="1" indent="0">
              <a:buNone/>
            </a:pPr>
            <a:r>
              <a:rPr lang="en-AU" sz="1600" i="1" dirty="0" smtClean="0"/>
              <a:t>….</a:t>
            </a:r>
            <a:endParaRPr lang="en-AU" sz="1600" i="1" dirty="0"/>
          </a:p>
          <a:p>
            <a:pPr marL="1588" lvl="1" indent="0">
              <a:buNone/>
            </a:pPr>
            <a:r>
              <a:rPr lang="en-US" sz="1600" i="1" dirty="0" smtClean="0"/>
              <a:t>As </a:t>
            </a:r>
            <a:r>
              <a:rPr lang="en-US" sz="1600" i="1" dirty="0"/>
              <a:t>a matter of fact, it will be more suitable to carry out relevant security technique discussion on proposals submitted to SC6 under the framework of SC6, since more experts from SC6 NBs could participate and more contributions could be received, in addition, technical discussion and proposal promotion could be effectively combined. Based on the above mentioned consideration, we prepared well before the SC6 Tunisia meeting and expected to exchange opinions and viewpoints further with experts from IEEE 802 and other SC6 NBs on issues we all concerned face to face, to make the greatest effort for reaching consensus. Unfortunately, IEEE 802 experts were absent at the venue of the meeting. Anyway, now the voting for approving establishment of the AHDS has started, if it would be finally approved by SC6, we’ll have a very good international platform for making every effort to reach common understanding related to security techniques, getting more attention and positive participation of more NBs and experts, which will be helpful to both IEEE 802 and China. </a:t>
            </a:r>
            <a:endParaRPr lang="en-US" sz="1600" i="1" dirty="0" smtClean="0"/>
          </a:p>
          <a:p>
            <a:pPr marL="1588" lvl="1" indent="0">
              <a:buNone/>
            </a:pPr>
            <a:r>
              <a:rPr lang="en-US" sz="1600" i="1" dirty="0" smtClean="0"/>
              <a:t>…</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125</a:t>
            </a:fld>
            <a:endParaRPr lang="en-US"/>
          </a:p>
        </p:txBody>
      </p:sp>
    </p:spTree>
    <p:extLst>
      <p:ext uri="{BB962C8B-B14F-4D97-AF65-F5344CB8AC3E}">
        <p14:creationId xmlns:p14="http://schemas.microsoft.com/office/powerpoint/2010/main" val="408382294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r>
              <a:rPr lang="en-AU" dirty="0"/>
              <a:t>The China NB declined the invitation to attend the Vancouver meeting </a:t>
            </a:r>
          </a:p>
        </p:txBody>
      </p:sp>
      <p:sp>
        <p:nvSpPr>
          <p:cNvPr id="3" name="Content Placeholder 2"/>
          <p:cNvSpPr>
            <a:spLocks noGrp="1"/>
          </p:cNvSpPr>
          <p:nvPr>
            <p:ph idx="1"/>
          </p:nvPr>
        </p:nvSpPr>
        <p:spPr/>
        <p:txBody>
          <a:bodyPr/>
          <a:lstStyle/>
          <a:p>
            <a:r>
              <a:rPr lang="en-US" dirty="0" smtClean="0"/>
              <a:t>Letter from China NB</a:t>
            </a:r>
          </a:p>
          <a:p>
            <a:pPr marL="1588" lvl="1" indent="0">
              <a:buNone/>
            </a:pPr>
            <a:r>
              <a:rPr lang="en-US" sz="1600" i="1" dirty="0" smtClean="0"/>
              <a:t>…</a:t>
            </a:r>
            <a:endParaRPr lang="en-AU" sz="1600" i="1" dirty="0"/>
          </a:p>
          <a:p>
            <a:pPr marL="1588" lvl="1" indent="0">
              <a:buNone/>
            </a:pPr>
            <a:r>
              <a:rPr lang="en-US" sz="1600" i="1" dirty="0" smtClean="0"/>
              <a:t>Considering </a:t>
            </a:r>
            <a:r>
              <a:rPr lang="en-US" sz="1600" i="1" dirty="0"/>
              <a:t>what mentioned above, it is appropriate to discuss issues we concerned at the level of SC6 meeting or future ADHS meeting. We definitely look forward to discussing and disposing technical issues and comments concerned by both sides sufficiently.</a:t>
            </a:r>
            <a:endParaRPr lang="en-AU" sz="1600" i="1" dirty="0"/>
          </a:p>
          <a:p>
            <a:pPr marL="1588" lvl="1" indent="0">
              <a:buNone/>
            </a:pPr>
            <a:r>
              <a:rPr lang="en-US" sz="1600" i="1" dirty="0" smtClean="0"/>
              <a:t>To </a:t>
            </a:r>
            <a:r>
              <a:rPr lang="en-US" sz="1600" i="1" dirty="0"/>
              <a:t>this end, we won’t attend IEEE 802 plenary, however, thank you for your invitation all the same.</a:t>
            </a:r>
            <a:endParaRPr lang="en-AU" sz="1600" i="1" dirty="0"/>
          </a:p>
          <a:p>
            <a:pPr marL="1588" lvl="1" indent="0">
              <a:buNone/>
            </a:pPr>
            <a:r>
              <a:rPr lang="en-US" sz="1600" i="1" dirty="0" smtClean="0"/>
              <a:t>Best </a:t>
            </a:r>
            <a:r>
              <a:rPr lang="en-US" sz="1600" i="1" dirty="0"/>
              <a:t>wishes</a:t>
            </a:r>
            <a:endParaRPr lang="en-AU" sz="1600" i="1" dirty="0"/>
          </a:p>
          <a:p>
            <a:pPr marL="1588" lvl="1" indent="0">
              <a:buNone/>
            </a:pPr>
            <a:r>
              <a:rPr lang="en-AU" sz="1600" i="1" dirty="0"/>
              <a:t>  </a:t>
            </a:r>
            <a:r>
              <a:rPr lang="en-AU" sz="1600" i="1" dirty="0" err="1"/>
              <a:t>Zhenhai</a:t>
            </a:r>
            <a:r>
              <a:rPr lang="en-AU" sz="1600" i="1" dirty="0"/>
              <a:t> Huang</a:t>
            </a:r>
            <a:br>
              <a:rPr lang="en-AU" sz="1600" i="1" dirty="0"/>
            </a:br>
            <a:r>
              <a:rPr lang="en-AU" sz="1600" i="1" dirty="0"/>
              <a:t>  ISO/IEC JTC1/SC6 Mirror Committee, China</a:t>
            </a:r>
            <a:br>
              <a:rPr lang="en-AU" sz="1600" i="1" dirty="0"/>
            </a:br>
            <a:r>
              <a:rPr lang="en-AU" sz="1600" i="1" dirty="0"/>
              <a:t>  Phone: +86 29 87607822</a:t>
            </a:r>
            <a:br>
              <a:rPr lang="en-AU" sz="1600" i="1" dirty="0"/>
            </a:br>
            <a:r>
              <a:rPr lang="en-AU" sz="1600" i="1" dirty="0"/>
              <a:t>  Fax:   +86 29 87607829       </a:t>
            </a:r>
            <a:br>
              <a:rPr lang="en-AU" sz="1600" i="1" dirty="0"/>
            </a:br>
            <a:r>
              <a:rPr lang="en-AU" sz="1600" i="1" dirty="0"/>
              <a:t>  Mail:  </a:t>
            </a:r>
            <a:r>
              <a:rPr lang="en-AU" sz="1600" i="1" u="sng" dirty="0">
                <a:hlinkClick r:id="rId2"/>
              </a:rPr>
              <a:t>zhenhai.huang@iwncomm.com</a:t>
            </a:r>
            <a:r>
              <a:rPr lang="en-AU" sz="1600" i="1" dirty="0"/>
              <a:t/>
            </a:r>
            <a:br>
              <a:rPr lang="en-AU" sz="1600" i="1" dirty="0"/>
            </a:br>
            <a:r>
              <a:rPr lang="en-AU" sz="1600" i="1" dirty="0"/>
              <a:t>          </a:t>
            </a:r>
            <a:r>
              <a:rPr lang="en-AU" sz="1600" i="1" u="sng" dirty="0">
                <a:hlinkClick r:id="rId3"/>
              </a:rPr>
              <a:t>chinasc6@163.com</a:t>
            </a:r>
            <a:endParaRPr lang="en-AU" sz="1600" i="1" dirty="0"/>
          </a:p>
          <a:p>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126</a:t>
            </a:fld>
            <a:endParaRPr lang="en-US"/>
          </a:p>
        </p:txBody>
      </p:sp>
    </p:spTree>
    <p:extLst>
      <p:ext uri="{BB962C8B-B14F-4D97-AF65-F5344CB8AC3E}">
        <p14:creationId xmlns:p14="http://schemas.microsoft.com/office/powerpoint/2010/main" val="269354775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SC6 are holding a vote on the establishment of the security ad hoc</a:t>
            </a:r>
            <a:endParaRPr lang="en-AU" dirty="0"/>
          </a:p>
        </p:txBody>
      </p:sp>
      <p:sp>
        <p:nvSpPr>
          <p:cNvPr id="3" name="Content Placeholder 2"/>
          <p:cNvSpPr>
            <a:spLocks noGrp="1"/>
          </p:cNvSpPr>
          <p:nvPr>
            <p:ph idx="1"/>
          </p:nvPr>
        </p:nvSpPr>
        <p:spPr/>
        <p:txBody>
          <a:bodyPr/>
          <a:lstStyle/>
          <a:p>
            <a:pPr lvl="1"/>
            <a:r>
              <a:rPr lang="en-AU" dirty="0" smtClean="0"/>
              <a:t>The vote of NBs on the establishment of an ad hoc ends on 15 May 2017</a:t>
            </a:r>
          </a:p>
          <a:p>
            <a:pPr lvl="2"/>
            <a:r>
              <a:rPr lang="en-AU" dirty="0" smtClean="0"/>
              <a:t>What are the rules to pass? </a:t>
            </a:r>
            <a:r>
              <a:rPr lang="en-AU" dirty="0"/>
              <a:t>M</a:t>
            </a:r>
            <a:r>
              <a:rPr lang="en-AU" dirty="0" smtClean="0"/>
              <a:t>ajority </a:t>
            </a:r>
            <a:r>
              <a:rPr lang="en-AU" dirty="0"/>
              <a:t>of the votes cast by P‐members expressing either approval or disapproval (abstentions are not counted)</a:t>
            </a:r>
            <a:endParaRPr lang="en-AU" dirty="0" smtClean="0"/>
          </a:p>
          <a:p>
            <a:pPr lvl="1"/>
            <a:r>
              <a:rPr lang="en-AU" dirty="0" smtClean="0"/>
              <a:t>The proposed TOR are</a:t>
            </a:r>
          </a:p>
          <a:p>
            <a:pPr lvl="2"/>
            <a:r>
              <a:rPr lang="en-AU" i="1" dirty="0" smtClean="0"/>
              <a:t>The scope includes:</a:t>
            </a:r>
          </a:p>
          <a:p>
            <a:pPr lvl="3"/>
            <a:r>
              <a:rPr lang="en-AU" i="1" dirty="0" smtClean="0"/>
              <a:t>(1) Review the security technologies in the published standards from SC6, and provide amendment or revision project recommendations</a:t>
            </a:r>
          </a:p>
          <a:p>
            <a:pPr lvl="3"/>
            <a:r>
              <a:rPr lang="en-AU" i="1" dirty="0" smtClean="0"/>
              <a:t>(2) Handle the comments and dispositions on security technologies of ongoing projects with controversies</a:t>
            </a:r>
          </a:p>
          <a:p>
            <a:pPr lvl="2"/>
            <a:r>
              <a:rPr lang="en-AU" i="1" dirty="0" smtClean="0"/>
              <a:t>AHGS deliverables</a:t>
            </a:r>
          </a:p>
          <a:p>
            <a:pPr lvl="3"/>
            <a:r>
              <a:rPr lang="en-AU" i="1" dirty="0" smtClean="0"/>
              <a:t>Recommend the amendment or revision projects, which are developed in SC6.</a:t>
            </a:r>
          </a:p>
          <a:p>
            <a:pPr lvl="3"/>
            <a:r>
              <a:rPr lang="en-AU" i="1" dirty="0" smtClean="0"/>
              <a:t>Handle the comments and dispositions on security technologies with controversies, and make sure that the disposition of all the comments get consensus.</a:t>
            </a:r>
          </a:p>
          <a:p>
            <a:pPr lvl="2"/>
            <a:r>
              <a:rPr lang="en-AU" i="1" dirty="0" smtClean="0"/>
              <a:t>The AHGS shall provide progress report at the next meeting.</a:t>
            </a:r>
          </a:p>
          <a:p>
            <a:pPr lvl="2"/>
            <a:endParaRPr lang="en-AU"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127</a:t>
            </a:fld>
            <a:endParaRPr lang="en-US"/>
          </a:p>
        </p:txBody>
      </p:sp>
      <p:graphicFrame>
        <p:nvGraphicFramePr>
          <p:cNvPr id="10" name="Object 9"/>
          <p:cNvGraphicFramePr>
            <a:graphicFrameLocks noChangeAspect="1"/>
          </p:cNvGraphicFramePr>
          <p:nvPr>
            <p:extLst>
              <p:ext uri="{D42A27DB-BD31-4B8C-83A1-F6EECF244321}">
                <p14:modId xmlns:p14="http://schemas.microsoft.com/office/powerpoint/2010/main" val="1854771898"/>
              </p:ext>
            </p:extLst>
          </p:nvPr>
        </p:nvGraphicFramePr>
        <p:xfrm>
          <a:off x="3505200" y="2895600"/>
          <a:ext cx="914400" cy="771525"/>
        </p:xfrm>
        <a:graphic>
          <a:graphicData uri="http://schemas.openxmlformats.org/presentationml/2006/ole">
            <mc:AlternateContent xmlns:mc="http://schemas.openxmlformats.org/markup-compatibility/2006">
              <mc:Choice xmlns:v="urn:schemas-microsoft-com:vml" Requires="v">
                <p:oleObj spid="_x0000_s251969" name="Acrobat Document" showAsIcon="1" r:id="rId3" imgW="914400" imgH="771480" progId="AcroExch.Document.DC">
                  <p:embed/>
                </p:oleObj>
              </mc:Choice>
              <mc:Fallback>
                <p:oleObj name="Acrobat Document" showAsIcon="1" r:id="rId3" imgW="914400" imgH="771480" progId="AcroExch.Document.DC">
                  <p:embed/>
                  <p:pic>
                    <p:nvPicPr>
                      <p:cNvPr id="0" name=""/>
                      <p:cNvPicPr/>
                      <p:nvPr/>
                    </p:nvPicPr>
                    <p:blipFill>
                      <a:blip r:embed="rId4"/>
                      <a:stretch>
                        <a:fillRect/>
                      </a:stretch>
                    </p:blipFill>
                    <p:spPr>
                      <a:xfrm>
                        <a:off x="3505200" y="28956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294473993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proposed TOR is problematic in a number of areas</a:t>
            </a:r>
            <a:br>
              <a:rPr lang="en-AU" dirty="0"/>
            </a:br>
            <a:endParaRPr lang="en-AU" dirty="0"/>
          </a:p>
        </p:txBody>
      </p:sp>
      <p:sp>
        <p:nvSpPr>
          <p:cNvPr id="3" name="Content Placeholder 2"/>
          <p:cNvSpPr>
            <a:spLocks noGrp="1"/>
          </p:cNvSpPr>
          <p:nvPr>
            <p:ph idx="1"/>
          </p:nvPr>
        </p:nvSpPr>
        <p:spPr/>
        <p:txBody>
          <a:bodyPr/>
          <a:lstStyle/>
          <a:p>
            <a:r>
              <a:rPr lang="en-AU" b="1" dirty="0" smtClean="0"/>
              <a:t>Scope</a:t>
            </a:r>
            <a:endParaRPr lang="en-AU" b="1" dirty="0"/>
          </a:p>
          <a:p>
            <a:pPr lvl="1"/>
            <a:r>
              <a:rPr lang="en-AU" i="1" dirty="0"/>
              <a:t>(1) Review the security technologies in the published standards from SC6, and provide amendment or revision project </a:t>
            </a:r>
            <a:r>
              <a:rPr lang="en-AU" i="1" dirty="0" smtClean="0"/>
              <a:t>recommendations</a:t>
            </a:r>
          </a:p>
          <a:p>
            <a:r>
              <a:rPr lang="en-AU" dirty="0" smtClean="0"/>
              <a:t>Comments</a:t>
            </a:r>
          </a:p>
          <a:p>
            <a:pPr lvl="1"/>
            <a:r>
              <a:rPr lang="en-AU" dirty="0" smtClean="0"/>
              <a:t>Mixes activities and deliverables</a:t>
            </a:r>
          </a:p>
          <a:p>
            <a:pPr lvl="1"/>
            <a:r>
              <a:rPr lang="en-AU" dirty="0"/>
              <a:t>C</a:t>
            </a:r>
            <a:r>
              <a:rPr lang="en-AU" dirty="0" smtClean="0"/>
              <a:t>ould be read to mean that the ad hoc would make recommendations to SC6 for SC6 to start a project to revise or amend an IEEE 802 standard</a:t>
            </a:r>
          </a:p>
          <a:p>
            <a:pPr lvl="1"/>
            <a:r>
              <a:rPr lang="en-AU" dirty="0" smtClean="0"/>
              <a:t>Such a recommendation would be contrary to the agreement in 2012 to give IEEE 802 responsibility for the revision process </a:t>
            </a:r>
            <a:r>
              <a:rPr lang="en-AU" dirty="0"/>
              <a:t>of IEEE 802 </a:t>
            </a:r>
            <a:r>
              <a:rPr lang="en-AU" dirty="0" smtClean="0"/>
              <a:t>standards</a:t>
            </a:r>
          </a:p>
          <a:p>
            <a:pPr lvl="1"/>
            <a:r>
              <a:rPr lang="en-AU" dirty="0" smtClean="0"/>
              <a:t>We should suggest new text</a:t>
            </a:r>
          </a:p>
          <a:p>
            <a:pPr lvl="2"/>
            <a:r>
              <a:rPr lang="en-AU" i="1" dirty="0"/>
              <a:t>1) Review </a:t>
            </a:r>
            <a:r>
              <a:rPr lang="en-AU" i="1" dirty="0" smtClean="0"/>
              <a:t>the security </a:t>
            </a:r>
            <a:r>
              <a:rPr lang="en-AU" i="1" dirty="0"/>
              <a:t>technologies </a:t>
            </a:r>
            <a:r>
              <a:rPr lang="en-AU" i="1" dirty="0" smtClean="0"/>
              <a:t>in published  standards that have been approved by SC6</a:t>
            </a:r>
            <a:endParaRPr lang="en-AU" dirty="0" smtClean="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128</a:t>
            </a:fld>
            <a:endParaRPr lang="en-US"/>
          </a:p>
        </p:txBody>
      </p:sp>
    </p:spTree>
    <p:extLst>
      <p:ext uri="{BB962C8B-B14F-4D97-AF65-F5344CB8AC3E}">
        <p14:creationId xmlns:p14="http://schemas.microsoft.com/office/powerpoint/2010/main" val="88797899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proposed TOR is problematic in a number of areas</a:t>
            </a:r>
            <a:br>
              <a:rPr lang="en-AU" dirty="0"/>
            </a:br>
            <a:endParaRPr lang="en-AU" dirty="0"/>
          </a:p>
        </p:txBody>
      </p:sp>
      <p:sp>
        <p:nvSpPr>
          <p:cNvPr id="3" name="Content Placeholder 2"/>
          <p:cNvSpPr>
            <a:spLocks noGrp="1"/>
          </p:cNvSpPr>
          <p:nvPr>
            <p:ph idx="1"/>
          </p:nvPr>
        </p:nvSpPr>
        <p:spPr/>
        <p:txBody>
          <a:bodyPr/>
          <a:lstStyle/>
          <a:p>
            <a:r>
              <a:rPr lang="en-AU" b="1" dirty="0" smtClean="0"/>
              <a:t>Scope</a:t>
            </a:r>
            <a:endParaRPr lang="en-AU" b="1" dirty="0"/>
          </a:p>
          <a:p>
            <a:pPr lvl="1"/>
            <a:r>
              <a:rPr lang="en-AU" i="1" dirty="0"/>
              <a:t>(2) Handle the comments and dispositions on security technologies of ongoing projects with controversies</a:t>
            </a:r>
          </a:p>
          <a:p>
            <a:r>
              <a:rPr lang="en-AU" dirty="0" smtClean="0"/>
              <a:t>Comments</a:t>
            </a:r>
          </a:p>
          <a:p>
            <a:pPr lvl="1"/>
            <a:r>
              <a:rPr lang="en-AU" dirty="0" smtClean="0"/>
              <a:t>It is not clear what “handle” means, given SC6 has no role in the comments or disposition of comments for IEEE 802 standards</a:t>
            </a:r>
          </a:p>
          <a:p>
            <a:pPr lvl="2"/>
            <a:r>
              <a:rPr lang="en-AU" dirty="0" smtClean="0"/>
              <a:t>The comments are provided by NBs</a:t>
            </a:r>
          </a:p>
          <a:p>
            <a:pPr lvl="2"/>
            <a:r>
              <a:rPr lang="en-AU" dirty="0" smtClean="0"/>
              <a:t>The dispositions are developed by IEEE 802</a:t>
            </a:r>
          </a:p>
          <a:p>
            <a:pPr lvl="1"/>
            <a:r>
              <a:rPr lang="en-AU" dirty="0" smtClean="0"/>
              <a:t>Technically, IEEE 802 activities are not SC6 projects but that is probably not what the China NB is thinking </a:t>
            </a:r>
          </a:p>
          <a:p>
            <a:pPr lvl="1"/>
            <a:r>
              <a:rPr lang="en-AU" dirty="0"/>
              <a:t>We should suggest new text</a:t>
            </a:r>
          </a:p>
          <a:p>
            <a:pPr lvl="2"/>
            <a:r>
              <a:rPr lang="en-AU" i="1" dirty="0" smtClean="0"/>
              <a:t>(2) Review any comments </a:t>
            </a:r>
            <a:r>
              <a:rPr lang="en-AU" i="1" dirty="0"/>
              <a:t>and </a:t>
            </a:r>
            <a:r>
              <a:rPr lang="en-AU" i="1" dirty="0" smtClean="0"/>
              <a:t>their dispositions made in relation to security </a:t>
            </a:r>
            <a:r>
              <a:rPr lang="en-AU" i="1" dirty="0"/>
              <a:t>technologies </a:t>
            </a:r>
            <a:r>
              <a:rPr lang="en-AU" i="1" dirty="0" smtClean="0"/>
              <a:t>in standards </a:t>
            </a:r>
            <a:r>
              <a:rPr lang="en-AU" i="1" dirty="0"/>
              <a:t>proposed for approval by SC6</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129</a:t>
            </a:fld>
            <a:endParaRPr lang="en-US"/>
          </a:p>
        </p:txBody>
      </p:sp>
    </p:spTree>
    <p:extLst>
      <p:ext uri="{BB962C8B-B14F-4D97-AF65-F5344CB8AC3E}">
        <p14:creationId xmlns:p14="http://schemas.microsoft.com/office/powerpoint/2010/main" val="8085265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smtClean="0"/>
              <a:t>The IEEE 802 WGs continue to liaise drafts to SC6 for their information</a:t>
            </a:r>
            <a:endParaRPr lang="en-AU" dirty="0"/>
          </a:p>
        </p:txBody>
      </p:sp>
      <p:sp>
        <p:nvSpPr>
          <p:cNvPr id="8" name="Content Placeholder 7"/>
          <p:cNvSpPr>
            <a:spLocks noGrp="1"/>
          </p:cNvSpPr>
          <p:nvPr>
            <p:ph idx="1"/>
          </p:nvPr>
        </p:nvSpPr>
        <p:spPr/>
        <p:txBody>
          <a:bodyPr/>
          <a:lstStyle/>
          <a:p>
            <a:pPr lvl="1"/>
            <a:r>
              <a:rPr lang="en-AU" dirty="0" smtClean="0"/>
              <a:t>IEEE 802 has agreed (see N15606) to liaise to SC6 drafts of standards/amendments that are likely to be ratified under the PSDO agreement</a:t>
            </a:r>
          </a:p>
          <a:p>
            <a:pPr lvl="1"/>
            <a:r>
              <a:rPr lang="en-AU" dirty="0" smtClean="0"/>
              <a:t>Generally, IEEE 802 will liaise drafts during the Sponsor Ballot process, but may also do so during the Letter Ballot process</a:t>
            </a:r>
          </a:p>
          <a:p>
            <a:pPr lvl="1"/>
            <a:r>
              <a:rPr lang="en-AU" dirty="0" smtClean="0"/>
              <a:t>So far drafts have been liaised by all WGs</a:t>
            </a:r>
          </a:p>
          <a:p>
            <a:pPr lvl="2"/>
            <a:r>
              <a:rPr lang="en-AU" dirty="0" smtClean="0"/>
              <a:t>Except 802.16 …</a:t>
            </a:r>
          </a:p>
          <a:p>
            <a:pPr lvl="2"/>
            <a:r>
              <a:rPr lang="en-AU" dirty="0" smtClean="0"/>
              <a:t>… and including 802.21 as of Feb 2017</a:t>
            </a:r>
          </a:p>
          <a:p>
            <a:pPr lvl="1"/>
            <a:r>
              <a:rPr lang="en-AU" dirty="0" smtClean="0"/>
              <a:t>Note: as of March 2015, any drafts liaised to SC6 will need a “permission statement” added to the front of the draft</a:t>
            </a:r>
          </a:p>
          <a:p>
            <a:pPr lvl="2"/>
            <a:r>
              <a:rPr lang="en-AU" dirty="0" smtClean="0"/>
              <a:t>Please contact the </a:t>
            </a:r>
            <a:r>
              <a:rPr lang="en-AU" dirty="0"/>
              <a:t>staff liaisons for </a:t>
            </a:r>
            <a:r>
              <a:rPr lang="en-AU" dirty="0" smtClean="0"/>
              <a:t>each of the Working </a:t>
            </a:r>
            <a:r>
              <a:rPr lang="en-AU" dirty="0"/>
              <a:t>G</a:t>
            </a:r>
            <a:r>
              <a:rPr lang="en-AU" dirty="0" smtClean="0"/>
              <a:t>roups</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13</a:t>
            </a:fld>
            <a:endParaRPr lang="en-US"/>
          </a:p>
        </p:txBody>
      </p:sp>
      <p:graphicFrame>
        <p:nvGraphicFramePr>
          <p:cNvPr id="13" name="Object 12"/>
          <p:cNvGraphicFramePr>
            <a:graphicFrameLocks noChangeAspect="1"/>
          </p:cNvGraphicFramePr>
          <p:nvPr>
            <p:extLst>
              <p:ext uri="{D42A27DB-BD31-4B8C-83A1-F6EECF244321}">
                <p14:modId xmlns:p14="http://schemas.microsoft.com/office/powerpoint/2010/main" val="3754579076"/>
              </p:ext>
            </p:extLst>
          </p:nvPr>
        </p:nvGraphicFramePr>
        <p:xfrm>
          <a:off x="0" y="2057400"/>
          <a:ext cx="914401" cy="771525"/>
        </p:xfrm>
        <a:graphic>
          <a:graphicData uri="http://schemas.openxmlformats.org/presentationml/2006/ole">
            <mc:AlternateContent xmlns:mc="http://schemas.openxmlformats.org/markup-compatibility/2006">
              <mc:Choice xmlns:v="urn:schemas-microsoft-com:vml" Requires="v">
                <p:oleObj spid="_x0000_s188195" name="Acrobat Document" showAsIcon="1" r:id="rId3" imgW="914400" imgH="771480" progId="AcroExch.Document.DC">
                  <p:embed/>
                </p:oleObj>
              </mc:Choice>
              <mc:Fallback>
                <p:oleObj name="Acrobat Document" showAsIcon="1" r:id="rId3" imgW="914400" imgH="771480" progId="AcroExch.Document.DC">
                  <p:embed/>
                  <p:pic>
                    <p:nvPicPr>
                      <p:cNvPr id="0" name="Object 1"/>
                      <p:cNvPicPr>
                        <a:picLocks noChangeAspect="1" noChangeArrowheads="1"/>
                      </p:cNvPicPr>
                      <p:nvPr/>
                    </p:nvPicPr>
                    <p:blipFill>
                      <a:blip r:embed="rId4"/>
                      <a:srcRect/>
                      <a:stretch>
                        <a:fillRect/>
                      </a:stretch>
                    </p:blipFill>
                    <p:spPr bwMode="auto">
                      <a:xfrm>
                        <a:off x="0" y="2057400"/>
                        <a:ext cx="914401"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5463347"/>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proposed TOR is problematic in a number of areas</a:t>
            </a:r>
            <a:br>
              <a:rPr lang="en-AU" dirty="0"/>
            </a:br>
            <a:endParaRPr lang="en-AU" dirty="0"/>
          </a:p>
        </p:txBody>
      </p:sp>
      <p:sp>
        <p:nvSpPr>
          <p:cNvPr id="3" name="Content Placeholder 2"/>
          <p:cNvSpPr>
            <a:spLocks noGrp="1"/>
          </p:cNvSpPr>
          <p:nvPr>
            <p:ph idx="1"/>
          </p:nvPr>
        </p:nvSpPr>
        <p:spPr/>
        <p:txBody>
          <a:bodyPr/>
          <a:lstStyle/>
          <a:p>
            <a:r>
              <a:rPr lang="en-AU" dirty="0"/>
              <a:t>AHGS </a:t>
            </a:r>
            <a:r>
              <a:rPr lang="en-AU" dirty="0" smtClean="0"/>
              <a:t>deliverables</a:t>
            </a:r>
            <a:endParaRPr lang="en-AU" b="1" dirty="0"/>
          </a:p>
          <a:p>
            <a:pPr lvl="1"/>
            <a:r>
              <a:rPr lang="en-AU" i="1" dirty="0"/>
              <a:t>Recommend the amendment or revision projects, which are developed in SC6</a:t>
            </a:r>
          </a:p>
          <a:p>
            <a:r>
              <a:rPr lang="en-AU" dirty="0" smtClean="0"/>
              <a:t>Comments</a:t>
            </a:r>
          </a:p>
          <a:p>
            <a:pPr lvl="1"/>
            <a:r>
              <a:rPr lang="en-AU" dirty="0" smtClean="0"/>
              <a:t>The language is poor but seems to suggest that revisions to IEEE 802 standards would occur in SC6 … maybe!</a:t>
            </a:r>
          </a:p>
          <a:p>
            <a:pPr lvl="1"/>
            <a:r>
              <a:rPr lang="en-AU" dirty="0"/>
              <a:t>Such a recommendation would be </a:t>
            </a:r>
            <a:r>
              <a:rPr lang="en-AU" dirty="0" smtClean="0"/>
              <a:t>contrary </a:t>
            </a:r>
            <a:r>
              <a:rPr lang="en-AU" dirty="0"/>
              <a:t>to the agreement in 2012 to give IEEE 802 responsibility for the revision </a:t>
            </a:r>
            <a:r>
              <a:rPr lang="en-AU" dirty="0" smtClean="0"/>
              <a:t>process of IEEE 802 standards</a:t>
            </a:r>
            <a:endParaRPr lang="en-AU" dirty="0"/>
          </a:p>
          <a:p>
            <a:pPr lvl="1"/>
            <a:r>
              <a:rPr lang="en-AU" dirty="0" smtClean="0"/>
              <a:t>We </a:t>
            </a:r>
            <a:r>
              <a:rPr lang="en-AU" dirty="0"/>
              <a:t>should suggest new </a:t>
            </a:r>
            <a:r>
              <a:rPr lang="en-AU" dirty="0" smtClean="0"/>
              <a:t>text</a:t>
            </a:r>
          </a:p>
          <a:p>
            <a:pPr lvl="2"/>
            <a:r>
              <a:rPr lang="en-AU" i="1" dirty="0" smtClean="0"/>
              <a:t>Propose changes to </a:t>
            </a:r>
            <a:r>
              <a:rPr lang="en-AU" i="1" dirty="0"/>
              <a:t>security </a:t>
            </a:r>
            <a:r>
              <a:rPr lang="en-AU" i="1" dirty="0" smtClean="0"/>
              <a:t>technologies in  </a:t>
            </a:r>
            <a:r>
              <a:rPr lang="en-AU" i="1" dirty="0"/>
              <a:t>future amendments or </a:t>
            </a:r>
            <a:r>
              <a:rPr lang="en-AU" i="1" dirty="0" smtClean="0"/>
              <a:t>revisions of standards that have been approved by SC6</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130</a:t>
            </a:fld>
            <a:endParaRPr lang="en-US"/>
          </a:p>
        </p:txBody>
      </p:sp>
    </p:spTree>
    <p:extLst>
      <p:ext uri="{BB962C8B-B14F-4D97-AF65-F5344CB8AC3E}">
        <p14:creationId xmlns:p14="http://schemas.microsoft.com/office/powerpoint/2010/main" val="23916043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proposed TOR is problematic in a number of areas</a:t>
            </a:r>
            <a:br>
              <a:rPr lang="en-AU" dirty="0"/>
            </a:br>
            <a:endParaRPr lang="en-AU" dirty="0"/>
          </a:p>
        </p:txBody>
      </p:sp>
      <p:sp>
        <p:nvSpPr>
          <p:cNvPr id="3" name="Content Placeholder 2"/>
          <p:cNvSpPr>
            <a:spLocks noGrp="1"/>
          </p:cNvSpPr>
          <p:nvPr>
            <p:ph idx="1"/>
          </p:nvPr>
        </p:nvSpPr>
        <p:spPr>
          <a:xfrm>
            <a:off x="685800" y="1676400"/>
            <a:ext cx="7772400" cy="4114800"/>
          </a:xfrm>
        </p:spPr>
        <p:txBody>
          <a:bodyPr/>
          <a:lstStyle/>
          <a:p>
            <a:r>
              <a:rPr lang="en-AU" dirty="0"/>
              <a:t>AHGS </a:t>
            </a:r>
            <a:r>
              <a:rPr lang="en-AU" dirty="0" smtClean="0"/>
              <a:t>deliverables</a:t>
            </a:r>
            <a:endParaRPr lang="en-AU" b="1" dirty="0"/>
          </a:p>
          <a:p>
            <a:pPr lvl="1"/>
            <a:r>
              <a:rPr lang="en-AU" i="1" dirty="0"/>
              <a:t>Handle the comments and dispositions on security technologies with controversies, and make sure that the disposition of all the comments get consensus</a:t>
            </a:r>
            <a:endParaRPr lang="en-AU" dirty="0"/>
          </a:p>
          <a:p>
            <a:r>
              <a:rPr lang="en-AU" dirty="0" smtClean="0"/>
              <a:t>Comments</a:t>
            </a:r>
          </a:p>
          <a:p>
            <a:pPr lvl="1"/>
            <a:r>
              <a:rPr lang="en-AU" dirty="0" smtClean="0"/>
              <a:t>The language is poor but incorrectly seems to suggest that SC6 needs to agree on dispositions in IEEE 802</a:t>
            </a:r>
          </a:p>
          <a:p>
            <a:pPr lvl="1"/>
            <a:r>
              <a:rPr lang="en-AU" dirty="0" smtClean="0"/>
              <a:t>It is also not possible to “</a:t>
            </a:r>
            <a:r>
              <a:rPr lang="en-AU" b="1" i="1" dirty="0"/>
              <a:t>make sure </a:t>
            </a:r>
            <a:r>
              <a:rPr lang="en-AU" i="1" dirty="0" smtClean="0"/>
              <a:t>… the </a:t>
            </a:r>
            <a:r>
              <a:rPr lang="en-AU" i="1" dirty="0"/>
              <a:t>disposition </a:t>
            </a:r>
            <a:r>
              <a:rPr lang="en-AU" i="1" dirty="0" smtClean="0"/>
              <a:t>of … comments </a:t>
            </a:r>
            <a:r>
              <a:rPr lang="en-AU" i="1" dirty="0"/>
              <a:t>get </a:t>
            </a:r>
            <a:r>
              <a:rPr lang="en-AU" i="1" dirty="0" smtClean="0"/>
              <a:t>consensus”, </a:t>
            </a:r>
            <a:r>
              <a:rPr lang="en-AU" dirty="0" smtClean="0"/>
              <a:t>and it is not clear from whom consensus is required</a:t>
            </a:r>
            <a:endParaRPr lang="en-AU" dirty="0"/>
          </a:p>
          <a:p>
            <a:pPr lvl="1"/>
            <a:r>
              <a:rPr lang="en-AU" dirty="0" smtClean="0"/>
              <a:t>We </a:t>
            </a:r>
            <a:r>
              <a:rPr lang="en-AU" dirty="0"/>
              <a:t>should suggest new </a:t>
            </a:r>
            <a:r>
              <a:rPr lang="en-AU" dirty="0" smtClean="0"/>
              <a:t>text</a:t>
            </a:r>
          </a:p>
          <a:p>
            <a:pPr lvl="2"/>
            <a:r>
              <a:rPr lang="en-AU" i="1" dirty="0" smtClean="0"/>
              <a:t>Recommend responses to dispositions of comments in </a:t>
            </a:r>
            <a:r>
              <a:rPr lang="en-AU" i="1" dirty="0"/>
              <a:t>relation to security technologies in standards proposed </a:t>
            </a:r>
            <a:r>
              <a:rPr lang="en-AU" i="1" dirty="0" smtClean="0"/>
              <a:t>for approval by SC6</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131</a:t>
            </a:fld>
            <a:endParaRPr lang="en-US"/>
          </a:p>
        </p:txBody>
      </p:sp>
    </p:spTree>
    <p:extLst>
      <p:ext uri="{BB962C8B-B14F-4D97-AF65-F5344CB8AC3E}">
        <p14:creationId xmlns:p14="http://schemas.microsoft.com/office/powerpoint/2010/main" val="126535038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r>
              <a:rPr lang="en-AU" smtClean="0"/>
              <a:t>Does IEEE 802 want to comment on the ad hoc?</a:t>
            </a:r>
            <a:br>
              <a:rPr lang="en-AU" smtClean="0"/>
            </a:br>
            <a:endParaRPr lang="en-AU" dirty="0"/>
          </a:p>
        </p:txBody>
      </p:sp>
      <p:sp>
        <p:nvSpPr>
          <p:cNvPr id="3" name="Content Placeholder 2"/>
          <p:cNvSpPr>
            <a:spLocks noGrp="1"/>
          </p:cNvSpPr>
          <p:nvPr>
            <p:ph idx="1"/>
          </p:nvPr>
        </p:nvSpPr>
        <p:spPr/>
        <p:txBody>
          <a:bodyPr/>
          <a:lstStyle/>
          <a:p>
            <a:pPr lvl="1"/>
            <a:r>
              <a:rPr lang="en-AU" dirty="0" smtClean="0"/>
              <a:t>It is probably not appropriate for IEEE 802 to make detailed comments on the ballot as non voter; it may not even be allowed during the ballot?</a:t>
            </a:r>
          </a:p>
          <a:p>
            <a:pPr lvl="2"/>
            <a:r>
              <a:rPr lang="en-AU" dirty="0" smtClean="0"/>
              <a:t>NBs will provide comments</a:t>
            </a:r>
          </a:p>
          <a:p>
            <a:pPr lvl="1"/>
            <a:r>
              <a:rPr lang="en-AU" dirty="0" smtClean="0"/>
              <a:t>However, it has been suggested that IEEE 802 send a LS to SC6 suggesting a better way forward than the Security Ad Hoc</a:t>
            </a:r>
          </a:p>
          <a:p>
            <a:pPr lvl="2"/>
            <a:r>
              <a:rPr lang="en-AU" dirty="0" smtClean="0"/>
              <a:t>China NB has made allegations about ISO/EC/IEEE 8802-1 security</a:t>
            </a:r>
          </a:p>
          <a:p>
            <a:pPr lvl="2"/>
            <a:r>
              <a:rPr lang="en-AU" dirty="0" smtClean="0"/>
              <a:t>It has been unable to substantiate them after 4 years despite requests to do so</a:t>
            </a:r>
          </a:p>
          <a:p>
            <a:pPr lvl="2"/>
            <a:r>
              <a:rPr lang="en-AU" dirty="0" smtClean="0"/>
              <a:t>IEEE 802 would welcome discussions to resolve the allegations</a:t>
            </a:r>
          </a:p>
          <a:p>
            <a:pPr lvl="2"/>
            <a:r>
              <a:rPr lang="en-AU" dirty="0" smtClean="0"/>
              <a:t>The discussions between </a:t>
            </a:r>
            <a:r>
              <a:rPr lang="en-AU" b="1" dirty="0" smtClean="0"/>
              <a:t>some</a:t>
            </a:r>
            <a:r>
              <a:rPr lang="en-AU" dirty="0" smtClean="0"/>
              <a:t> IEEE 802 security experts and the China NB in SC6 could not come to a resolution</a:t>
            </a:r>
          </a:p>
          <a:p>
            <a:pPr lvl="2"/>
            <a:r>
              <a:rPr lang="en-AU" dirty="0" smtClean="0"/>
              <a:t>IEEE 802 now believes the most effective path forward is for the China NB to present to </a:t>
            </a:r>
            <a:r>
              <a:rPr lang="en-AU" b="1" dirty="0" smtClean="0"/>
              <a:t>all</a:t>
            </a:r>
            <a:r>
              <a:rPr lang="en-AU" dirty="0" smtClean="0"/>
              <a:t> IEEE </a:t>
            </a:r>
            <a:r>
              <a:rPr lang="en-AU" dirty="0"/>
              <a:t>802 </a:t>
            </a:r>
            <a:r>
              <a:rPr lang="en-AU" dirty="0" smtClean="0"/>
              <a:t>security experts at an IEEE 802 meeting</a:t>
            </a:r>
          </a:p>
          <a:p>
            <a:pPr lvl="1"/>
            <a:r>
              <a:rPr lang="en-AU" dirty="0" smtClean="0"/>
              <a:t>See proposed Liaison Statement to SC6</a:t>
            </a:r>
          </a:p>
          <a:p>
            <a:pPr lvl="2"/>
            <a:r>
              <a:rPr lang="en-AU" dirty="0" smtClean="0">
                <a:hlinkClick r:id="rId2"/>
              </a:rPr>
              <a:t>11-17-0391-01</a:t>
            </a:r>
            <a:endParaRPr lang="en-AU" dirty="0"/>
          </a:p>
          <a:p>
            <a:pPr lvl="1"/>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132</a:t>
            </a:fld>
            <a:endParaRPr lang="en-US"/>
          </a:p>
        </p:txBody>
      </p:sp>
    </p:spTree>
    <p:extLst>
      <p:ext uri="{BB962C8B-B14F-4D97-AF65-F5344CB8AC3E}">
        <p14:creationId xmlns:p14="http://schemas.microsoft.com/office/powerpoint/2010/main" val="25821080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Is WAPI back?</a:t>
            </a:r>
            <a:endParaRPr lang="en-AU" dirty="0"/>
          </a:p>
        </p:txBody>
      </p:sp>
      <p:sp>
        <p:nvSpPr>
          <p:cNvPr id="3" name="Content Placeholder 2"/>
          <p:cNvSpPr>
            <a:spLocks noGrp="1"/>
          </p:cNvSpPr>
          <p:nvPr>
            <p:ph idx="1"/>
          </p:nvPr>
        </p:nvSpPr>
        <p:spPr/>
        <p:txBody>
          <a:bodyPr/>
          <a:lstStyle/>
          <a:p>
            <a:pPr lvl="1"/>
            <a:r>
              <a:rPr lang="en-AU" dirty="0" smtClean="0"/>
              <a:t>The WAPI Alliance </a:t>
            </a:r>
            <a:r>
              <a:rPr lang="en-AU" dirty="0" smtClean="0">
                <a:hlinkClick r:id="rId2"/>
              </a:rPr>
              <a:t>website</a:t>
            </a:r>
            <a:r>
              <a:rPr lang="en-AU" dirty="0" smtClean="0"/>
              <a:t> indicates that there is going to be a new promotion of TEPA related standards</a:t>
            </a:r>
          </a:p>
          <a:p>
            <a:pPr lvl="2"/>
            <a:r>
              <a:rPr lang="en-AU" dirty="0" smtClean="0"/>
              <a:t>Apparently in ISO / IEC JTC1 SC6 and other international standardization organizations</a:t>
            </a:r>
          </a:p>
          <a:p>
            <a:pPr lvl="1"/>
            <a:r>
              <a:rPr lang="en-AU" dirty="0" smtClean="0"/>
              <a:t>They also have projects to define the use of WAPI with 802.11ac and 802.11ad</a:t>
            </a:r>
          </a:p>
          <a:p>
            <a:pPr lvl="1"/>
            <a:r>
              <a:rPr lang="en-AU" dirty="0" smtClean="0"/>
              <a:t>These initiatives are consistent with the proposal in SC6 for a security ad hoc</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133</a:t>
            </a:fld>
            <a:endParaRPr lang="en-US"/>
          </a:p>
        </p:txBody>
      </p:sp>
    </p:spTree>
    <p:extLst>
      <p:ext uri="{BB962C8B-B14F-4D97-AF65-F5344CB8AC3E}">
        <p14:creationId xmlns:p14="http://schemas.microsoft.com/office/powerpoint/2010/main" val="206531874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There was no response from WG1 to a LS sent by IEEE 802 in July 2016</a:t>
            </a:r>
            <a:endParaRPr lang="en-AU" dirty="0"/>
          </a:p>
        </p:txBody>
      </p:sp>
      <p:sp>
        <p:nvSpPr>
          <p:cNvPr id="3" name="Content Placeholder 2"/>
          <p:cNvSpPr>
            <a:spLocks noGrp="1"/>
          </p:cNvSpPr>
          <p:nvPr>
            <p:ph idx="1"/>
          </p:nvPr>
        </p:nvSpPr>
        <p:spPr/>
        <p:txBody>
          <a:bodyPr/>
          <a:lstStyle/>
          <a:p>
            <a:pPr lvl="1"/>
            <a:r>
              <a:rPr lang="en-AU" dirty="0" smtClean="0"/>
              <a:t>In July 2016, IEEE 802 sent SC6/WG1 a liaison suggesting a better way for IEEE 802 to provide status updates to SC6</a:t>
            </a:r>
          </a:p>
          <a:p>
            <a:pPr lvl="2"/>
            <a:r>
              <a:rPr lang="en-AU" dirty="0" smtClean="0"/>
              <a:t>Via a </a:t>
            </a:r>
            <a:r>
              <a:rPr lang="en-AU" dirty="0" err="1" smtClean="0"/>
              <a:t>webex</a:t>
            </a:r>
            <a:r>
              <a:rPr lang="en-AU" dirty="0" smtClean="0"/>
              <a:t> before each SC</a:t>
            </a:r>
            <a:r>
              <a:rPr lang="en-AU" dirty="0"/>
              <a:t>6</a:t>
            </a:r>
            <a:r>
              <a:rPr lang="en-AU" dirty="0" smtClean="0"/>
              <a:t> meeting …</a:t>
            </a:r>
          </a:p>
          <a:p>
            <a:pPr lvl="2"/>
            <a:r>
              <a:rPr lang="en-AU" dirty="0" smtClean="0"/>
              <a:t>Rather than requiring IEEE 802 reps to attend SC6 meetings</a:t>
            </a:r>
          </a:p>
          <a:p>
            <a:pPr lvl="1"/>
            <a:r>
              <a:rPr lang="en-AU" dirty="0" smtClean="0"/>
              <a:t>It appears this issue was not discussed in Tunisia</a:t>
            </a:r>
          </a:p>
          <a:p>
            <a:pPr lvl="2"/>
            <a:r>
              <a:rPr lang="en-AU" dirty="0" smtClean="0"/>
              <a:t>A request for clarification has been sent to the WG1 Chair</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134</a:t>
            </a:fld>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2072742104"/>
              </p:ext>
            </p:extLst>
          </p:nvPr>
        </p:nvGraphicFramePr>
        <p:xfrm>
          <a:off x="6858000" y="3048000"/>
          <a:ext cx="914400" cy="771525"/>
        </p:xfrm>
        <a:graphic>
          <a:graphicData uri="http://schemas.openxmlformats.org/presentationml/2006/ole">
            <mc:AlternateContent xmlns:mc="http://schemas.openxmlformats.org/markup-compatibility/2006">
              <mc:Choice xmlns:v="urn:schemas-microsoft-com:vml" Requires="v">
                <p:oleObj spid="_x0000_s259091" name="Acrobat Document" showAsIcon="1" r:id="rId3" imgW="914400" imgH="771480" progId="AcroExch.Document.DC">
                  <p:embed/>
                </p:oleObj>
              </mc:Choice>
              <mc:Fallback>
                <p:oleObj name="Acrobat Document" showAsIcon="1" r:id="rId3" imgW="914400" imgH="771480" progId="AcroExch.Document.DC">
                  <p:embed/>
                  <p:pic>
                    <p:nvPicPr>
                      <p:cNvPr id="0" name=""/>
                      <p:cNvPicPr/>
                      <p:nvPr/>
                    </p:nvPicPr>
                    <p:blipFill>
                      <a:blip r:embed="rId4"/>
                      <a:stretch>
                        <a:fillRect/>
                      </a:stretch>
                    </p:blipFill>
                    <p:spPr>
                      <a:xfrm>
                        <a:off x="6858000" y="30480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385033249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discussed the increasing PSDO abstain trend in Nov 2016</a:t>
            </a:r>
            <a:endParaRPr lang="en-AU" dirty="0"/>
          </a:p>
        </p:txBody>
      </p:sp>
      <p:sp>
        <p:nvSpPr>
          <p:cNvPr id="3" name="Content Placeholder 2"/>
          <p:cNvSpPr>
            <a:spLocks noGrp="1"/>
          </p:cNvSpPr>
          <p:nvPr>
            <p:ph idx="1"/>
          </p:nvPr>
        </p:nvSpPr>
        <p:spPr/>
        <p:txBody>
          <a:bodyPr/>
          <a:lstStyle/>
          <a:p>
            <a:pPr lvl="1"/>
            <a:r>
              <a:rPr lang="en-AU" dirty="0" smtClean="0"/>
              <a:t>In the 60-day ballot on IEEE 802.3bw there were many abstains</a:t>
            </a:r>
          </a:p>
          <a:p>
            <a:pPr lvl="2"/>
            <a:r>
              <a:rPr lang="en-AU" dirty="0" smtClean="0"/>
              <a:t>Yes: Canada</a:t>
            </a:r>
            <a:r>
              <a:rPr lang="en-AU" dirty="0"/>
              <a:t>, Japan, Korea, Spain, UK, </a:t>
            </a:r>
            <a:r>
              <a:rPr lang="en-AU" dirty="0" smtClean="0"/>
              <a:t>US</a:t>
            </a:r>
          </a:p>
          <a:p>
            <a:pPr lvl="2"/>
            <a:r>
              <a:rPr lang="en-AU" dirty="0" smtClean="0"/>
              <a:t>Abstain:  Russia, Austria</a:t>
            </a:r>
            <a:r>
              <a:rPr lang="en-AU" dirty="0"/>
              <a:t>, Belgium, Czech Republic, Finland, Germany, Greece, Kazakhstan, Netherlands, Switzerland, </a:t>
            </a:r>
            <a:r>
              <a:rPr lang="en-AU" dirty="0" smtClean="0"/>
              <a:t>Tunisia</a:t>
            </a:r>
          </a:p>
          <a:p>
            <a:pPr lvl="2"/>
            <a:r>
              <a:rPr lang="en-AU" dirty="0" smtClean="0"/>
              <a:t>No: China</a:t>
            </a:r>
          </a:p>
          <a:p>
            <a:pPr lvl="1"/>
            <a:r>
              <a:rPr lang="en-AU" dirty="0" smtClean="0"/>
              <a:t>There is a trend towards abstain in many PSDO ballots</a:t>
            </a:r>
          </a:p>
          <a:p>
            <a:pPr lvl="2"/>
            <a:r>
              <a:rPr lang="en-AU" dirty="0"/>
              <a:t>D</a:t>
            </a:r>
            <a:r>
              <a:rPr lang="en-AU" dirty="0" smtClean="0"/>
              <a:t>on’t care?</a:t>
            </a:r>
          </a:p>
          <a:p>
            <a:pPr lvl="2"/>
            <a:r>
              <a:rPr lang="en-AU" dirty="0"/>
              <a:t>D</a:t>
            </a:r>
            <a:r>
              <a:rPr lang="en-AU" dirty="0" smtClean="0"/>
              <a:t>on’t know?</a:t>
            </a:r>
          </a:p>
          <a:p>
            <a:pPr lvl="2"/>
            <a:r>
              <a:rPr lang="en-AU" dirty="0"/>
              <a:t>S</a:t>
            </a:r>
            <a:r>
              <a:rPr lang="en-AU" dirty="0" smtClean="0"/>
              <a:t>omething else?</a:t>
            </a:r>
          </a:p>
          <a:p>
            <a:pPr lvl="1"/>
            <a:r>
              <a:rPr lang="en-AU" dirty="0" smtClean="0"/>
              <a:t>This is a potential problem because it suggests a lack of interest in the standards or importance of the standards</a:t>
            </a:r>
          </a:p>
          <a:p>
            <a:pPr lvl="1"/>
            <a:r>
              <a:rPr lang="en-AU" dirty="0" smtClean="0"/>
              <a:t>Do we want to reach out to the abstaining NBs?</a:t>
            </a:r>
          </a:p>
          <a:p>
            <a:pPr lvl="2"/>
            <a:r>
              <a:rPr lang="en-AU" dirty="0" smtClean="0"/>
              <a:t>What would we say? Maybe explain why non-abstain is important</a:t>
            </a:r>
          </a:p>
          <a:p>
            <a:pPr lvl="2"/>
            <a:r>
              <a:rPr lang="en-AU" dirty="0" smtClean="0"/>
              <a:t>Who has contacts?</a:t>
            </a:r>
            <a:endParaRPr lang="en-AU" dirty="0"/>
          </a:p>
          <a:p>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135</a:t>
            </a:fld>
            <a:endParaRPr lang="en-US"/>
          </a:p>
        </p:txBody>
      </p:sp>
    </p:spTree>
    <p:extLst>
      <p:ext uri="{BB962C8B-B14F-4D97-AF65-F5344CB8AC3E}">
        <p14:creationId xmlns:p14="http://schemas.microsoft.com/office/powerpoint/2010/main" val="250147945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In the last two years there has been an increase in the proportion of abstains in 60-day ballots</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136</a:t>
            </a:fld>
            <a:endParaRPr lang="en-US"/>
          </a:p>
        </p:txBody>
      </p:sp>
      <p:graphicFrame>
        <p:nvGraphicFramePr>
          <p:cNvPr id="10" name="Chart 9"/>
          <p:cNvGraphicFramePr>
            <a:graphicFrameLocks/>
          </p:cNvGraphicFramePr>
          <p:nvPr>
            <p:extLst>
              <p:ext uri="{D42A27DB-BD31-4B8C-83A1-F6EECF244321}">
                <p14:modId xmlns:p14="http://schemas.microsoft.com/office/powerpoint/2010/main" val="4146471746"/>
              </p:ext>
            </p:extLst>
          </p:nvPr>
        </p:nvGraphicFramePr>
        <p:xfrm>
          <a:off x="609600" y="2057400"/>
          <a:ext cx="8001000" cy="4176712"/>
        </p:xfrm>
        <a:graphic>
          <a:graphicData uri="http://schemas.openxmlformats.org/drawingml/2006/chart">
            <c:chart xmlns:c="http://schemas.openxmlformats.org/drawingml/2006/chart" xmlns:r="http://schemas.openxmlformats.org/officeDocument/2006/relationships" r:id="rId2"/>
          </a:graphicData>
        </a:graphic>
      </p:graphicFrame>
      <p:sp>
        <p:nvSpPr>
          <p:cNvPr id="11" name="Rectangle 10"/>
          <p:cNvSpPr/>
          <p:nvPr/>
        </p:nvSpPr>
        <p:spPr bwMode="auto">
          <a:xfrm>
            <a:off x="1600200" y="1752600"/>
            <a:ext cx="2590800" cy="3048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AU" sz="1600" b="0" i="0" u="none" strike="noStrike" cap="none" normalizeH="0" baseline="0" dirty="0" smtClean="0">
                <a:ln>
                  <a:noFill/>
                </a:ln>
                <a:solidFill>
                  <a:schemeClr val="tx1"/>
                </a:solidFill>
                <a:effectLst/>
                <a:latin typeface="+mj-lt"/>
              </a:rPr>
              <a:t>Sept 2014</a:t>
            </a:r>
          </a:p>
        </p:txBody>
      </p:sp>
      <p:cxnSp>
        <p:nvCxnSpPr>
          <p:cNvPr id="15" name="Straight Arrow Connector 14"/>
          <p:cNvCxnSpPr>
            <a:stCxn id="11" idx="1"/>
          </p:cNvCxnSpPr>
          <p:nvPr/>
        </p:nvCxnSpPr>
        <p:spPr bwMode="auto">
          <a:xfrm flipH="1">
            <a:off x="1295400" y="1905000"/>
            <a:ext cx="304800" cy="304800"/>
          </a:xfrm>
          <a:prstGeom prst="straightConnector1">
            <a:avLst/>
          </a:prstGeom>
          <a:solidFill>
            <a:schemeClr val="accent1"/>
          </a:solidFill>
          <a:ln w="12700" cap="flat" cmpd="sng" algn="ctr">
            <a:solidFill>
              <a:schemeClr val="tx1"/>
            </a:solidFill>
            <a:prstDash val="solid"/>
            <a:round/>
            <a:headEnd type="none" w="sm" len="sm"/>
            <a:tailEnd type="arrow"/>
          </a:ln>
          <a:effectLst/>
        </p:spPr>
      </p:cxnSp>
      <p:sp>
        <p:nvSpPr>
          <p:cNvPr id="17" name="Rectangle 16"/>
          <p:cNvSpPr/>
          <p:nvPr/>
        </p:nvSpPr>
        <p:spPr bwMode="auto">
          <a:xfrm>
            <a:off x="4572000" y="1752600"/>
            <a:ext cx="2590800" cy="3048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AU" sz="1600" b="0" i="0" u="none" strike="noStrike" cap="none" normalizeH="0" baseline="0" dirty="0" smtClean="0">
                <a:ln>
                  <a:noFill/>
                </a:ln>
                <a:solidFill>
                  <a:schemeClr val="tx1"/>
                </a:solidFill>
                <a:effectLst/>
                <a:latin typeface="+mj-lt"/>
              </a:rPr>
              <a:t>Nov 2016</a:t>
            </a:r>
          </a:p>
        </p:txBody>
      </p:sp>
      <p:cxnSp>
        <p:nvCxnSpPr>
          <p:cNvPr id="18" name="Straight Arrow Connector 17"/>
          <p:cNvCxnSpPr>
            <a:stCxn id="17" idx="3"/>
          </p:cNvCxnSpPr>
          <p:nvPr/>
        </p:nvCxnSpPr>
        <p:spPr bwMode="auto">
          <a:xfrm>
            <a:off x="7162800" y="1905000"/>
            <a:ext cx="457200" cy="304800"/>
          </a:xfrm>
          <a:prstGeom prst="straightConnector1">
            <a:avLst/>
          </a:prstGeom>
          <a:solidFill>
            <a:schemeClr val="accent1"/>
          </a:solidFill>
          <a:ln w="12700" cap="flat" cmpd="sng" algn="ctr">
            <a:solidFill>
              <a:schemeClr val="tx1"/>
            </a:solidFill>
            <a:prstDash val="solid"/>
            <a:round/>
            <a:headEnd type="none" w="sm" len="sm"/>
            <a:tailEnd type="arrow"/>
          </a:ln>
          <a:effectLst/>
        </p:spPr>
      </p:cxnSp>
      <p:sp>
        <p:nvSpPr>
          <p:cNvPr id="22" name="Rectangle 21"/>
          <p:cNvSpPr/>
          <p:nvPr/>
        </p:nvSpPr>
        <p:spPr bwMode="auto">
          <a:xfrm>
            <a:off x="3276600" y="1752600"/>
            <a:ext cx="2590800" cy="3048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AU" sz="1600" b="0" i="0" u="none" strike="noStrike" cap="none" normalizeH="0" baseline="0" dirty="0" smtClean="0">
                <a:ln>
                  <a:noFill/>
                </a:ln>
                <a:solidFill>
                  <a:schemeClr val="tx1"/>
                </a:solidFill>
                <a:effectLst/>
                <a:latin typeface="+mj-lt"/>
              </a:rPr>
              <a:t>… not linear</a:t>
            </a:r>
            <a:r>
              <a:rPr kumimoji="0" lang="en-AU" sz="1600" b="0" i="0" u="none" strike="noStrike" cap="none" normalizeH="0" dirty="0" smtClean="0">
                <a:ln>
                  <a:noFill/>
                </a:ln>
                <a:solidFill>
                  <a:schemeClr val="tx1"/>
                </a:solidFill>
                <a:effectLst/>
                <a:latin typeface="+mj-lt"/>
              </a:rPr>
              <a:t> with time …</a:t>
            </a:r>
            <a:endParaRPr kumimoji="0" lang="en-AU" sz="1600" b="0" i="0" u="none" strike="noStrike" cap="none" normalizeH="0" baseline="0" dirty="0" smtClean="0">
              <a:ln>
                <a:noFill/>
              </a:ln>
              <a:solidFill>
                <a:schemeClr val="tx1"/>
              </a:solidFill>
              <a:effectLst/>
              <a:latin typeface="+mj-lt"/>
            </a:endParaRPr>
          </a:p>
        </p:txBody>
      </p:sp>
    </p:spTree>
    <p:extLst>
      <p:ext uri="{BB962C8B-B14F-4D97-AF65-F5344CB8AC3E}">
        <p14:creationId xmlns:p14="http://schemas.microsoft.com/office/powerpoint/2010/main" val="85983128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IEEE-SA staff are recommending that no letter be sent to SC6 or JTC1 NBs</a:t>
            </a:r>
            <a:endParaRPr lang="en-AU" dirty="0"/>
          </a:p>
        </p:txBody>
      </p:sp>
      <p:sp>
        <p:nvSpPr>
          <p:cNvPr id="3" name="Content Placeholder 2"/>
          <p:cNvSpPr>
            <a:spLocks noGrp="1"/>
          </p:cNvSpPr>
          <p:nvPr>
            <p:ph idx="1"/>
          </p:nvPr>
        </p:nvSpPr>
        <p:spPr/>
        <p:txBody>
          <a:bodyPr/>
          <a:lstStyle/>
          <a:p>
            <a:pPr lvl="1"/>
            <a:r>
              <a:rPr lang="en-AU" dirty="0" smtClean="0"/>
              <a:t>Jodi </a:t>
            </a:r>
            <a:r>
              <a:rPr lang="en-AU" dirty="0" err="1" smtClean="0"/>
              <a:t>Haasz</a:t>
            </a:r>
            <a:r>
              <a:rPr lang="en-AU" dirty="0" smtClean="0"/>
              <a:t> (IEEE-SA staff) suggested that we not send any letters to abstaining NBs</a:t>
            </a:r>
          </a:p>
          <a:p>
            <a:pPr lvl="2"/>
            <a:r>
              <a:rPr lang="en-AU" i="1" dirty="0"/>
              <a:t>V</a:t>
            </a:r>
            <a:r>
              <a:rPr lang="en-AU" i="1" dirty="0" smtClean="0"/>
              <a:t>oting </a:t>
            </a:r>
            <a:r>
              <a:rPr lang="en-AU" i="1" dirty="0"/>
              <a:t>at the FDIS level now takes place at the </a:t>
            </a:r>
            <a:r>
              <a:rPr lang="en-AU" i="1" dirty="0" smtClean="0"/>
              <a:t>SC </a:t>
            </a:r>
            <a:r>
              <a:rPr lang="en-AU" i="1" dirty="0"/>
              <a:t>level (and no longer at the </a:t>
            </a:r>
            <a:r>
              <a:rPr lang="en-AU" i="1" dirty="0" smtClean="0"/>
              <a:t>JTC1 level)</a:t>
            </a:r>
          </a:p>
          <a:p>
            <a:pPr lvl="2"/>
            <a:r>
              <a:rPr lang="en-AU" i="1" dirty="0" smtClean="0"/>
              <a:t>I </a:t>
            </a:r>
            <a:r>
              <a:rPr lang="en-AU" i="1" dirty="0"/>
              <a:t>highly recommend that we not send a letter to the national bodies that have abstained as many may not have an interest (or the technical expertise) to participate in JTC 1/SC 6</a:t>
            </a:r>
            <a:r>
              <a:rPr lang="en-AU" i="1" dirty="0" smtClean="0"/>
              <a:t>.</a:t>
            </a:r>
          </a:p>
          <a:p>
            <a:pPr lvl="2"/>
            <a:r>
              <a:rPr lang="en-AU" i="1" dirty="0" smtClean="0"/>
              <a:t>All </a:t>
            </a:r>
            <a:r>
              <a:rPr lang="en-AU" i="1" dirty="0"/>
              <a:t>national bodies may not have access in all technical areas of a Technical Committee (it happens all the time in organizations, no matter the membership </a:t>
            </a:r>
            <a:r>
              <a:rPr lang="en-AU" i="1" dirty="0" smtClean="0"/>
              <a:t>constitution) </a:t>
            </a:r>
            <a:r>
              <a:rPr lang="en-AU" i="1" dirty="0"/>
              <a:t>and abstain on all votes in certain subjects</a:t>
            </a:r>
            <a:r>
              <a:rPr lang="en-AU" i="1" dirty="0" smtClean="0"/>
              <a:t>.</a:t>
            </a:r>
          </a:p>
          <a:p>
            <a:pPr lvl="1"/>
            <a:r>
              <a:rPr lang="en-AU" dirty="0" smtClean="0"/>
              <a:t>Jodi also noted that the abstain rates in SC6 FDIS ballots has been consistent between IEEE 802 standards and other IEEE standards</a:t>
            </a:r>
          </a:p>
          <a:p>
            <a:pPr lvl="1"/>
            <a:r>
              <a:rPr lang="en-AU" dirty="0" smtClean="0"/>
              <a:t>Of course, not reaching out to NBs does not solve the problem of the increasing abstain rate</a:t>
            </a:r>
            <a:endParaRPr lang="en-AU" dirty="0"/>
          </a:p>
          <a:p>
            <a:pPr lvl="2"/>
            <a:endParaRPr lang="en-AU" i="1" dirty="0" smtClean="0"/>
          </a:p>
          <a:p>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137</a:t>
            </a:fld>
            <a:endParaRPr lang="en-US"/>
          </a:p>
        </p:txBody>
      </p:sp>
    </p:spTree>
    <p:extLst>
      <p:ext uri="{BB962C8B-B14F-4D97-AF65-F5344CB8AC3E}">
        <p14:creationId xmlns:p14="http://schemas.microsoft.com/office/powerpoint/2010/main" val="224140892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 draft letter has been written as a result of the abstain trend to offer assistance to NBs</a:t>
            </a:r>
            <a:endParaRPr lang="en-AU" dirty="0"/>
          </a:p>
        </p:txBody>
      </p:sp>
      <p:sp>
        <p:nvSpPr>
          <p:cNvPr id="3" name="Content Placeholder 2"/>
          <p:cNvSpPr>
            <a:spLocks noGrp="1"/>
          </p:cNvSpPr>
          <p:nvPr>
            <p:ph idx="1"/>
          </p:nvPr>
        </p:nvSpPr>
        <p:spPr/>
        <p:txBody>
          <a:bodyPr/>
          <a:lstStyle/>
          <a:p>
            <a:r>
              <a:rPr lang="en-AU" dirty="0" smtClean="0"/>
              <a:t>Draft e-mail for transmission to SC6 NBs</a:t>
            </a:r>
          </a:p>
          <a:p>
            <a:pPr lvl="1"/>
            <a:r>
              <a:rPr lang="en-AU" i="1" dirty="0" smtClean="0"/>
              <a:t>Dear &lt;NB rep&gt;</a:t>
            </a:r>
          </a:p>
          <a:p>
            <a:pPr lvl="1"/>
            <a:r>
              <a:rPr lang="en-AU" i="1" dirty="0" smtClean="0"/>
              <a:t>In 2012, IEEE 802 and ISO/IEC JTC1/SC6 agreed on a number of procedures to implement the PSDO agreement between IEEE-SA and ISO. The procedures were designed to ensure that SC6 National Bodies were properly informed about various standards and amendments that IEEE 802 intended submitting for ratification as ISO/IEC/IEEE international standards, and that </a:t>
            </a:r>
            <a:r>
              <a:rPr lang="en-AU" i="1" dirty="0"/>
              <a:t>SC6 National Bodies </a:t>
            </a:r>
            <a:r>
              <a:rPr lang="en-AU" i="1" dirty="0" smtClean="0"/>
              <a:t>had an opportunity to provide comments on these documents to IEEE 802 before they are formally submitted and as pass through the PSDO process. IEEE 802 highly values all comments received from SC6 National Bodies and has undertaken to address them as soon as possible.</a:t>
            </a:r>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138</a:t>
            </a:fld>
            <a:endParaRPr lang="en-US"/>
          </a:p>
        </p:txBody>
      </p:sp>
    </p:spTree>
    <p:extLst>
      <p:ext uri="{BB962C8B-B14F-4D97-AF65-F5344CB8AC3E}">
        <p14:creationId xmlns:p14="http://schemas.microsoft.com/office/powerpoint/2010/main" val="329471114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A draft letter has been written as a result of the abstain trend to offer assistance to NBs</a:t>
            </a:r>
          </a:p>
        </p:txBody>
      </p:sp>
      <p:sp>
        <p:nvSpPr>
          <p:cNvPr id="3" name="Content Placeholder 2"/>
          <p:cNvSpPr>
            <a:spLocks noGrp="1"/>
          </p:cNvSpPr>
          <p:nvPr>
            <p:ph idx="1"/>
          </p:nvPr>
        </p:nvSpPr>
        <p:spPr/>
        <p:txBody>
          <a:bodyPr/>
          <a:lstStyle/>
          <a:p>
            <a:r>
              <a:rPr lang="en-AU" dirty="0" smtClean="0"/>
              <a:t>Draft e-mail for transmission to SC6 NBs (2/3)</a:t>
            </a:r>
          </a:p>
          <a:p>
            <a:pPr lvl="1"/>
            <a:r>
              <a:rPr lang="en-AU" i="1" dirty="0"/>
              <a:t>Since that time, about twenty two IEEE 802 standards and amendments have been ratified as ISO/IEC/IEEE international standards. </a:t>
            </a:r>
            <a:r>
              <a:rPr lang="en-AU" i="1" dirty="0" smtClean="0"/>
              <a:t>There </a:t>
            </a:r>
            <a:r>
              <a:rPr lang="en-AU" i="1" dirty="0"/>
              <a:t>are a large number of additional IEEE 802 submissions currently being processed using these procedures under the PSDO agreement</a:t>
            </a:r>
            <a:r>
              <a:rPr lang="en-AU" i="1" dirty="0" smtClean="0"/>
              <a:t>. IEEE 802 is delighted that the partnership with ISO/IEC JTC1/SC6 has proven to be so successful</a:t>
            </a:r>
            <a:endParaRPr lang="en-AU" i="1" dirty="0"/>
          </a:p>
          <a:p>
            <a:pPr lvl="1"/>
            <a:r>
              <a:rPr lang="en-AU" i="1" dirty="0" smtClean="0"/>
              <a:t>However, in recent times, IEEE 802 has noticed an increasing number of National Bodies are abstaining during the 60-day ballot and the FDIS ballot that are defined by the PSDO process. IEEE 802 would like to ensure that this trend is does not indicate any problem with the process.</a:t>
            </a:r>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139</a:t>
            </a:fld>
            <a:endParaRPr lang="en-US"/>
          </a:p>
        </p:txBody>
      </p:sp>
    </p:spTree>
    <p:extLst>
      <p:ext uri="{BB962C8B-B14F-4D97-AF65-F5344CB8AC3E}">
        <p14:creationId xmlns:p14="http://schemas.microsoft.com/office/powerpoint/2010/main" val="22737140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IEEE 802 continues to notify SC6 of various new projects</a:t>
            </a:r>
            <a:endParaRPr lang="en-AU" dirty="0"/>
          </a:p>
        </p:txBody>
      </p:sp>
      <p:sp>
        <p:nvSpPr>
          <p:cNvPr id="3" name="Content Placeholder 2"/>
          <p:cNvSpPr>
            <a:spLocks noGrp="1"/>
          </p:cNvSpPr>
          <p:nvPr>
            <p:ph idx="1"/>
          </p:nvPr>
        </p:nvSpPr>
        <p:spPr/>
        <p:txBody>
          <a:bodyPr/>
          <a:lstStyle/>
          <a:p>
            <a:pPr lvl="1"/>
            <a:r>
              <a:rPr lang="en-AU" dirty="0" smtClean="0"/>
              <a:t>IEEE 802 has agreed to notify SC6 when IEEE 802 starts new projects</a:t>
            </a:r>
          </a:p>
          <a:p>
            <a:pPr lvl="1"/>
            <a:r>
              <a:rPr lang="en-AU" dirty="0" smtClean="0"/>
              <a:t>The benefit to IEEE 802 is that it might cause SC6 members to participate in or contribute to IEEE 802 activities</a:t>
            </a:r>
          </a:p>
          <a:p>
            <a:pPr lvl="1"/>
            <a:r>
              <a:rPr lang="en-AU" dirty="0" smtClean="0"/>
              <a:t>After the Nov 2016 </a:t>
            </a:r>
            <a:r>
              <a:rPr lang="en-AU" dirty="0"/>
              <a:t>plenary, the IEEE 802 notified SC6 </a:t>
            </a:r>
            <a:r>
              <a:rPr lang="en-AU" dirty="0" smtClean="0"/>
              <a:t>of </a:t>
            </a:r>
            <a:r>
              <a:rPr lang="en-AU" dirty="0"/>
              <a:t>the approval </a:t>
            </a:r>
            <a:r>
              <a:rPr lang="en-AU" dirty="0" smtClean="0"/>
              <a:t>of</a:t>
            </a:r>
            <a:r>
              <a:rPr lang="en-AU" dirty="0"/>
              <a:t> </a:t>
            </a:r>
            <a:r>
              <a:rPr lang="en-AU" dirty="0" smtClean="0"/>
              <a:t>the following </a:t>
            </a:r>
            <a:r>
              <a:rPr lang="en-AU" b="0" dirty="0" smtClean="0"/>
              <a:t>Study Groups  (see </a:t>
            </a:r>
            <a:r>
              <a:rPr lang="en-AU" dirty="0" smtClean="0"/>
              <a:t>SC6_WG1_N0073)</a:t>
            </a:r>
            <a:endParaRPr lang="en-AU" dirty="0"/>
          </a:p>
          <a:p>
            <a:pPr lvl="2"/>
            <a:r>
              <a:rPr lang="en-AU" dirty="0"/>
              <a:t>IEEE 802.3 Multi-Gig Automotive Ethernet PHY Study Group</a:t>
            </a:r>
            <a:endParaRPr lang="en-AU" dirty="0" smtClean="0">
              <a:solidFill>
                <a:srgbClr val="FF0000"/>
              </a:solidFill>
            </a:endParaRPr>
          </a:p>
          <a:p>
            <a:pPr lvl="1"/>
            <a:r>
              <a:rPr lang="en-AU" dirty="0" smtClean="0"/>
              <a:t>Another liaison will be sent after the March 2017 plenary</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14</a:t>
            </a:fld>
            <a:endParaRPr lang="en-US"/>
          </a:p>
        </p:txBody>
      </p:sp>
    </p:spTree>
    <p:extLst>
      <p:ext uri="{BB962C8B-B14F-4D97-AF65-F5344CB8AC3E}">
        <p14:creationId xmlns:p14="http://schemas.microsoft.com/office/powerpoint/2010/main" val="2508894760"/>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a:t>A draft letter has been written as a result of the abstain trend to offer assistance to NBs</a:t>
            </a:r>
          </a:p>
        </p:txBody>
      </p:sp>
      <p:sp>
        <p:nvSpPr>
          <p:cNvPr id="3" name="Content Placeholder 2"/>
          <p:cNvSpPr>
            <a:spLocks noGrp="1"/>
          </p:cNvSpPr>
          <p:nvPr>
            <p:ph idx="1"/>
          </p:nvPr>
        </p:nvSpPr>
        <p:spPr/>
        <p:txBody>
          <a:bodyPr/>
          <a:lstStyle/>
          <a:p>
            <a:r>
              <a:rPr lang="en-AU" dirty="0" smtClean="0"/>
              <a:t>Draft e-mail for transmission to SC6 and JTC1 NBs (3/3)</a:t>
            </a:r>
          </a:p>
          <a:p>
            <a:pPr lvl="1"/>
            <a:r>
              <a:rPr lang="en-AU" i="1" dirty="0"/>
              <a:t>One possibility for this trend that the these National Bodies do not feel they need to undertake a detailed review of the submissions because they accept IEEE 802 standards have already been reviewed completely and appropriately by relevant stakeholders within IEEE-SA. IEEE 802 is delighted it has the confidence of any National Bodies in this situation. </a:t>
            </a:r>
          </a:p>
          <a:p>
            <a:pPr lvl="1"/>
            <a:r>
              <a:rPr lang="en-AU" i="1" dirty="0" smtClean="0"/>
              <a:t>A second possibility is that the IEEE 802 submissions require very long and detailed technical evaluations for which there is insufficient time for National Body experts to complete. In this case, IEEE 802 would like to emphasise the value it places on any review by National Bodies by offering to provide whatever assistance is required by </a:t>
            </a:r>
            <a:r>
              <a:rPr lang="en-AU" i="1" dirty="0"/>
              <a:t>N</a:t>
            </a:r>
            <a:r>
              <a:rPr lang="en-AU" i="1" dirty="0" smtClean="0"/>
              <a:t>ational Bodies to complete any technical evaluations. In particular, IEEE 802 is willing to answer questions about standards and amendments both before and during the execution of the formal PSDO process.</a:t>
            </a:r>
            <a:endParaRPr lang="en-AU" i="1" dirty="0"/>
          </a:p>
          <a:p>
            <a:pPr lvl="1"/>
            <a:r>
              <a:rPr lang="en-AU" i="1" dirty="0" smtClean="0"/>
              <a:t>…</a:t>
            </a:r>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140</a:t>
            </a:fld>
            <a:endParaRPr lang="en-US"/>
          </a:p>
        </p:txBody>
      </p:sp>
    </p:spTree>
    <p:extLst>
      <p:ext uri="{BB962C8B-B14F-4D97-AF65-F5344CB8AC3E}">
        <p14:creationId xmlns:p14="http://schemas.microsoft.com/office/powerpoint/2010/main" val="9926194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A draft letter has been written as a result of the abstain trend to offer assistance to NBs</a:t>
            </a:r>
          </a:p>
        </p:txBody>
      </p:sp>
      <p:sp>
        <p:nvSpPr>
          <p:cNvPr id="8" name="Content Placeholder 7"/>
          <p:cNvSpPr>
            <a:spLocks noGrp="1"/>
          </p:cNvSpPr>
          <p:nvPr>
            <p:ph idx="1"/>
          </p:nvPr>
        </p:nvSpPr>
        <p:spPr/>
        <p:txBody>
          <a:bodyPr/>
          <a:lstStyle/>
          <a:p>
            <a:r>
              <a:rPr lang="en-AU" dirty="0"/>
              <a:t>Draft e-mail for transmission to SC6 and JTC1 NBs (3/3)</a:t>
            </a:r>
          </a:p>
          <a:p>
            <a:pPr lvl="1"/>
            <a:r>
              <a:rPr lang="en-AU" i="1" dirty="0" smtClean="0"/>
              <a:t>A final possibility is that National Bodies are abstaining unless there  is an issue on which they want to comment. This appeared to be the situation for at least one recent ballot. In this case, IEEE 802 believe the process is working in an unexpected but reasonable way.</a:t>
            </a:r>
          </a:p>
          <a:p>
            <a:pPr lvl="1"/>
            <a:r>
              <a:rPr lang="en-AU" i="1" dirty="0" smtClean="0"/>
              <a:t>IEEE 802 is writing to the &lt;xyz&gt; National Body&gt; to thank you for you participation in  the PSDO process in ISO/IEC JTC1/SC6 and to offer any assistance you require in evaluating the IEEE 802 standards submitted to the process. Finally, IEEE 802 would like to ask you for any suggestions you might have to improve the execution of the PSDO process in the context of ratification of IEEE 802 standards and amendments</a:t>
            </a:r>
            <a:endParaRPr lang="en-AU" i="1"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141</a:t>
            </a:fld>
            <a:endParaRPr lang="en-US"/>
          </a:p>
        </p:txBody>
      </p:sp>
    </p:spTree>
    <p:extLst>
      <p:ext uri="{BB962C8B-B14F-4D97-AF65-F5344CB8AC3E}">
        <p14:creationId xmlns:p14="http://schemas.microsoft.com/office/powerpoint/2010/main" val="17235562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will consider the next steps for the letter to SC6 NB related to abstains</a:t>
            </a:r>
            <a:endParaRPr lang="en-AU" dirty="0"/>
          </a:p>
        </p:txBody>
      </p:sp>
      <p:sp>
        <p:nvSpPr>
          <p:cNvPr id="3" name="Content Placeholder 2"/>
          <p:cNvSpPr>
            <a:spLocks noGrp="1"/>
          </p:cNvSpPr>
          <p:nvPr>
            <p:ph idx="1"/>
          </p:nvPr>
        </p:nvSpPr>
        <p:spPr/>
        <p:txBody>
          <a:bodyPr/>
          <a:lstStyle/>
          <a:p>
            <a:pPr lvl="1"/>
            <a:r>
              <a:rPr lang="en-AU" dirty="0" smtClean="0"/>
              <a:t>It was suggested that some edited form of this e-mail be considered for transmission to abstaining SC6 NBs by the IEEE 802 EC Chair on advice of the IEEE 802 JTC1 SC Chair</a:t>
            </a:r>
          </a:p>
          <a:p>
            <a:pPr lvl="1"/>
            <a:r>
              <a:rPr lang="en-AU" dirty="0" smtClean="0"/>
              <a:t>We would probably send it to the list of SC6 NBs that have abstained multiple times recently in 60-day ballots</a:t>
            </a:r>
          </a:p>
          <a:p>
            <a:pPr lvl="2"/>
            <a:r>
              <a:rPr lang="en-AU" dirty="0" smtClean="0"/>
              <a:t>&lt;Need list&gt;</a:t>
            </a:r>
          </a:p>
          <a:p>
            <a:pPr lvl="1"/>
            <a:r>
              <a:rPr lang="en-AU" dirty="0" smtClean="0"/>
              <a:t>It was proposed that this letter be refined in March for possible consideration by the IEEE 802 EC </a:t>
            </a:r>
          </a:p>
          <a:p>
            <a:pPr lvl="2"/>
            <a:r>
              <a:rPr lang="en-AU" dirty="0" smtClean="0"/>
              <a:t>Jodi committed to talk to ISO staff about their view of such a letter</a:t>
            </a:r>
          </a:p>
          <a:p>
            <a:pPr lvl="2"/>
            <a:r>
              <a:rPr lang="en-AU" dirty="0" smtClean="0"/>
              <a:t>This action is now on hold</a:t>
            </a:r>
          </a:p>
          <a:p>
            <a:pPr lvl="1"/>
            <a:r>
              <a:rPr lang="en-AU" dirty="0" smtClean="0"/>
              <a:t>Recent ballots have had less abstains</a:t>
            </a:r>
          </a:p>
          <a:p>
            <a:pPr lvl="2"/>
            <a:r>
              <a:rPr lang="en-AU" dirty="0" smtClean="0"/>
              <a:t>45% compared to 50-60% previously</a:t>
            </a:r>
          </a:p>
          <a:p>
            <a:pPr lvl="1"/>
            <a:r>
              <a:rPr lang="en-AU" dirty="0" smtClean="0"/>
              <a:t>It is proposed that we now put the letter on hold</a:t>
            </a:r>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142</a:t>
            </a:fld>
            <a:endParaRPr lang="en-US"/>
          </a:p>
        </p:txBody>
      </p:sp>
    </p:spTree>
    <p:extLst>
      <p:ext uri="{BB962C8B-B14F-4D97-AF65-F5344CB8AC3E}">
        <p14:creationId xmlns:p14="http://schemas.microsoft.com/office/powerpoint/2010/main" val="207580497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WG7 had an agenda with not much of obvious interest to IEEE 802</a:t>
            </a:r>
            <a:endParaRPr lang="en-AU" dirty="0"/>
          </a:p>
        </p:txBody>
      </p:sp>
      <p:sp>
        <p:nvSpPr>
          <p:cNvPr id="3" name="Content Placeholder 2"/>
          <p:cNvSpPr>
            <a:spLocks noGrp="1"/>
          </p:cNvSpPr>
          <p:nvPr>
            <p:ph idx="1"/>
          </p:nvPr>
        </p:nvSpPr>
        <p:spPr/>
        <p:txBody>
          <a:bodyPr/>
          <a:lstStyle/>
          <a:p>
            <a:r>
              <a:rPr lang="en-AU" dirty="0" smtClean="0"/>
              <a:t>Proposed WG7 Agenda (extracted from 7N053)</a:t>
            </a:r>
          </a:p>
          <a:p>
            <a:pPr lvl="1"/>
            <a:r>
              <a:rPr lang="en-AU" dirty="0" smtClean="0"/>
              <a:t>Opening</a:t>
            </a:r>
          </a:p>
          <a:p>
            <a:pPr lvl="1"/>
            <a:r>
              <a:rPr lang="en-AU" dirty="0" smtClean="0"/>
              <a:t>…</a:t>
            </a:r>
          </a:p>
          <a:p>
            <a:pPr lvl="1"/>
            <a:r>
              <a:rPr lang="en-AU" dirty="0" smtClean="0"/>
              <a:t>Review of Previous Meeting Results</a:t>
            </a:r>
          </a:p>
          <a:p>
            <a:pPr lvl="2"/>
            <a:r>
              <a:rPr lang="en-AU" dirty="0" smtClean="0"/>
              <a:t>Results of SC 6/WG 7 meeting (February 2016)</a:t>
            </a:r>
          </a:p>
          <a:p>
            <a:pPr lvl="2"/>
            <a:r>
              <a:rPr lang="en-AU" dirty="0" smtClean="0"/>
              <a:t>Results of SC 6/WG 7 Interim meetings (August 2016)</a:t>
            </a:r>
          </a:p>
          <a:p>
            <a:pPr lvl="1"/>
            <a:r>
              <a:rPr lang="en-AU" dirty="0" smtClean="0"/>
              <a:t>…</a:t>
            </a:r>
          </a:p>
          <a:p>
            <a:pPr lvl="1"/>
            <a:r>
              <a:rPr lang="en-AU" dirty="0" smtClean="0"/>
              <a:t>Other WG 7 related Issues</a:t>
            </a:r>
          </a:p>
          <a:p>
            <a:pPr lvl="2"/>
            <a:r>
              <a:rPr lang="en-AU" dirty="0" smtClean="0"/>
              <a:t>Roaming Hub for Wireless Networks Interworking</a:t>
            </a:r>
          </a:p>
          <a:p>
            <a:pPr lvl="2"/>
            <a:r>
              <a:rPr lang="en-AU" dirty="0" smtClean="0"/>
              <a:t>Interconnection of Industrial Equipment Communication</a:t>
            </a:r>
          </a:p>
          <a:p>
            <a:pPr lvl="2"/>
            <a:r>
              <a:rPr lang="en-AU" dirty="0" smtClean="0"/>
              <a:t>Others </a:t>
            </a:r>
          </a:p>
          <a:p>
            <a:pPr lvl="1"/>
            <a:r>
              <a:rPr lang="en-AU" dirty="0" smtClean="0"/>
              <a:t>…</a:t>
            </a:r>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143</a:t>
            </a:fld>
            <a:endParaRPr lang="en-US"/>
          </a:p>
        </p:txBody>
      </p:sp>
      <p:sp>
        <p:nvSpPr>
          <p:cNvPr id="10" name="Rectangle 9"/>
          <p:cNvSpPr/>
          <p:nvPr/>
        </p:nvSpPr>
        <p:spPr bwMode="auto">
          <a:xfrm>
            <a:off x="6096000" y="2895600"/>
            <a:ext cx="2971800" cy="4572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AU" sz="1800" b="0" i="0" u="none" strike="noStrike" cap="none" normalizeH="0" baseline="0" dirty="0" smtClean="0">
                <a:ln>
                  <a:noFill/>
                </a:ln>
                <a:solidFill>
                  <a:srgbClr val="FF0000"/>
                </a:solidFill>
                <a:effectLst/>
                <a:latin typeface="+mj-lt"/>
              </a:rPr>
              <a:t>Minutes </a:t>
            </a:r>
            <a:r>
              <a:rPr kumimoji="0" lang="en-AU" sz="1800" b="0" i="0" u="none" strike="noStrike" cap="none" normalizeH="0" dirty="0" smtClean="0">
                <a:ln>
                  <a:noFill/>
                </a:ln>
                <a:solidFill>
                  <a:srgbClr val="FF0000"/>
                </a:solidFill>
                <a:effectLst/>
                <a:latin typeface="+mj-lt"/>
              </a:rPr>
              <a:t>available in</a:t>
            </a:r>
            <a:br>
              <a:rPr kumimoji="0" lang="en-AU" sz="1800" b="0" i="0" u="none" strike="noStrike" cap="none" normalizeH="0" dirty="0" smtClean="0">
                <a:ln>
                  <a:noFill/>
                </a:ln>
                <a:solidFill>
                  <a:srgbClr val="FF0000"/>
                </a:solidFill>
                <a:effectLst/>
                <a:latin typeface="+mj-lt"/>
              </a:rPr>
            </a:br>
            <a:r>
              <a:rPr kumimoji="0" lang="en-AU" sz="1800" b="0" i="0" u="none" strike="noStrike" cap="none" normalizeH="0" dirty="0" smtClean="0">
                <a:ln>
                  <a:noFill/>
                </a:ln>
                <a:solidFill>
                  <a:srgbClr val="FF0000"/>
                </a:solidFill>
                <a:effectLst/>
                <a:latin typeface="+mj-lt"/>
              </a:rPr>
              <a:t>Feb 2017!</a:t>
            </a:r>
            <a:endParaRPr kumimoji="0" lang="en-AU" sz="1800" b="0" i="0" u="none" strike="noStrike" cap="none" normalizeH="0" baseline="0" dirty="0" smtClean="0">
              <a:ln>
                <a:noFill/>
              </a:ln>
              <a:solidFill>
                <a:srgbClr val="FF0000"/>
              </a:solidFill>
              <a:effectLst/>
              <a:latin typeface="+mj-lt"/>
            </a:endParaRPr>
          </a:p>
        </p:txBody>
      </p:sp>
      <p:cxnSp>
        <p:nvCxnSpPr>
          <p:cNvPr id="12" name="Straight Arrow Connector 11"/>
          <p:cNvCxnSpPr>
            <a:stCxn id="10" idx="1"/>
          </p:cNvCxnSpPr>
          <p:nvPr/>
        </p:nvCxnSpPr>
        <p:spPr bwMode="auto">
          <a:xfrm flipH="1">
            <a:off x="5562600" y="3124200"/>
            <a:ext cx="533400" cy="609600"/>
          </a:xfrm>
          <a:prstGeom prst="straightConnector1">
            <a:avLst/>
          </a:prstGeom>
          <a:solidFill>
            <a:schemeClr val="accent1"/>
          </a:solidFill>
          <a:ln w="12700" cap="flat" cmpd="sng" algn="ctr">
            <a:solidFill>
              <a:srgbClr val="FF0000"/>
            </a:solidFill>
            <a:prstDash val="solid"/>
            <a:round/>
            <a:headEnd type="none" w="sm" len="sm"/>
            <a:tailEnd type="arrow"/>
          </a:ln>
          <a:effectLst/>
        </p:spPr>
      </p:cxnSp>
      <p:sp>
        <p:nvSpPr>
          <p:cNvPr id="16" name="Rectangle 15"/>
          <p:cNvSpPr/>
          <p:nvPr/>
        </p:nvSpPr>
        <p:spPr bwMode="auto">
          <a:xfrm>
            <a:off x="3810000" y="4191000"/>
            <a:ext cx="5257800" cy="6096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eaLnBrk="0" hangingPunct="0"/>
            <a:r>
              <a:rPr lang="en-AU" sz="1800" dirty="0">
                <a:solidFill>
                  <a:srgbClr val="FF0000"/>
                </a:solidFill>
                <a:latin typeface="+mj-lt"/>
              </a:rPr>
              <a:t>Peking </a:t>
            </a:r>
            <a:r>
              <a:rPr lang="en-AU" sz="1800" dirty="0" err="1" smtClean="0">
                <a:solidFill>
                  <a:srgbClr val="FF0000"/>
                </a:solidFill>
                <a:latin typeface="+mj-lt"/>
              </a:rPr>
              <a:t>Uni</a:t>
            </a:r>
            <a:r>
              <a:rPr lang="en-AU" sz="1800" dirty="0" smtClean="0">
                <a:solidFill>
                  <a:srgbClr val="FF0000"/>
                </a:solidFill>
                <a:latin typeface="+mj-lt"/>
              </a:rPr>
              <a:t>: </a:t>
            </a:r>
            <a:r>
              <a:rPr lang="en-AU" sz="1800" i="1" dirty="0" smtClean="0">
                <a:solidFill>
                  <a:srgbClr val="FF0000"/>
                </a:solidFill>
                <a:latin typeface="+mj-lt"/>
              </a:rPr>
              <a:t>Convergence </a:t>
            </a:r>
            <a:r>
              <a:rPr lang="en-AU" sz="1800" i="1" dirty="0">
                <a:solidFill>
                  <a:srgbClr val="FF0000"/>
                </a:solidFill>
                <a:latin typeface="+mj-lt"/>
              </a:rPr>
              <a:t>Service for Interworking of Heterogeneous Wireless </a:t>
            </a:r>
            <a:r>
              <a:rPr lang="en-AU" sz="1800" i="1" dirty="0" smtClean="0">
                <a:solidFill>
                  <a:srgbClr val="FF0000"/>
                </a:solidFill>
                <a:latin typeface="+mj-lt"/>
              </a:rPr>
              <a:t>Networks</a:t>
            </a:r>
            <a:r>
              <a:rPr lang="en-AU" sz="1800" dirty="0" smtClean="0">
                <a:solidFill>
                  <a:srgbClr val="FF0000"/>
                </a:solidFill>
                <a:latin typeface="+mj-lt"/>
              </a:rPr>
              <a:t>?</a:t>
            </a:r>
            <a:endParaRPr kumimoji="0" lang="en-AU" sz="1800" b="0" i="0" u="none" strike="noStrike" cap="none" normalizeH="0" baseline="0" dirty="0" smtClean="0">
              <a:ln>
                <a:noFill/>
              </a:ln>
              <a:solidFill>
                <a:srgbClr val="FF0000"/>
              </a:solidFill>
              <a:effectLst/>
              <a:latin typeface="+mj-lt"/>
            </a:endParaRPr>
          </a:p>
        </p:txBody>
      </p:sp>
      <p:graphicFrame>
        <p:nvGraphicFramePr>
          <p:cNvPr id="17" name="Object 16"/>
          <p:cNvGraphicFramePr>
            <a:graphicFrameLocks noChangeAspect="1"/>
          </p:cNvGraphicFramePr>
          <p:nvPr>
            <p:extLst>
              <p:ext uri="{D42A27DB-BD31-4B8C-83A1-F6EECF244321}">
                <p14:modId xmlns:p14="http://schemas.microsoft.com/office/powerpoint/2010/main" val="4291662119"/>
              </p:ext>
            </p:extLst>
          </p:nvPr>
        </p:nvGraphicFramePr>
        <p:xfrm>
          <a:off x="7124700" y="4876800"/>
          <a:ext cx="914400" cy="771525"/>
        </p:xfrm>
        <a:graphic>
          <a:graphicData uri="http://schemas.openxmlformats.org/presentationml/2006/ole">
            <mc:AlternateContent xmlns:mc="http://schemas.openxmlformats.org/markup-compatibility/2006">
              <mc:Choice xmlns:v="urn:schemas-microsoft-com:vml" Requires="v">
                <p:oleObj spid="_x0000_s240873" name="Acrobat Document" showAsIcon="1" r:id="rId3" imgW="914400" imgH="771480" progId="AcroExch.Document.DC">
                  <p:embed/>
                </p:oleObj>
              </mc:Choice>
              <mc:Fallback>
                <p:oleObj name="Acrobat Document" showAsIcon="1" r:id="rId3" imgW="914400" imgH="771480" progId="AcroExch.Document.DC">
                  <p:embed/>
                  <p:pic>
                    <p:nvPicPr>
                      <p:cNvPr id="0" name=""/>
                      <p:cNvPicPr>
                        <a:picLocks noChangeAspect="1" noChangeArrowheads="1"/>
                      </p:cNvPicPr>
                      <p:nvPr/>
                    </p:nvPicPr>
                    <p:blipFill>
                      <a:blip r:embed="rId4"/>
                      <a:srcRect/>
                      <a:stretch>
                        <a:fillRect/>
                      </a:stretch>
                    </p:blipFill>
                    <p:spPr bwMode="auto">
                      <a:xfrm>
                        <a:off x="7124700" y="4876800"/>
                        <a:ext cx="9144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18" name="Straight Arrow Connector 17"/>
          <p:cNvCxnSpPr>
            <a:stCxn id="16" idx="2"/>
          </p:cNvCxnSpPr>
          <p:nvPr/>
        </p:nvCxnSpPr>
        <p:spPr bwMode="auto">
          <a:xfrm flipH="1">
            <a:off x="5715000" y="4800600"/>
            <a:ext cx="723900" cy="381000"/>
          </a:xfrm>
          <a:prstGeom prst="straightConnector1">
            <a:avLst/>
          </a:prstGeom>
          <a:solidFill>
            <a:schemeClr val="accent1"/>
          </a:solidFill>
          <a:ln w="12700" cap="flat" cmpd="sng" algn="ctr">
            <a:solidFill>
              <a:srgbClr val="FF0000"/>
            </a:solidFill>
            <a:prstDash val="solid"/>
            <a:round/>
            <a:headEnd type="none" w="sm" len="sm"/>
            <a:tailEnd type="arrow"/>
          </a:ln>
          <a:effectLst/>
        </p:spPr>
      </p:cxnSp>
      <p:sp>
        <p:nvSpPr>
          <p:cNvPr id="14" name="Rectangle 13"/>
          <p:cNvSpPr/>
          <p:nvPr/>
        </p:nvSpPr>
        <p:spPr bwMode="auto">
          <a:xfrm>
            <a:off x="6477000" y="3581400"/>
            <a:ext cx="2209800" cy="4572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AU" sz="1800" b="0" i="0" u="none" strike="noStrike" cap="none" normalizeH="0" baseline="0" dirty="0" smtClean="0">
                <a:ln>
                  <a:noFill/>
                </a:ln>
                <a:solidFill>
                  <a:srgbClr val="FF0000"/>
                </a:solidFill>
                <a:effectLst/>
                <a:latin typeface="+mj-lt"/>
              </a:rPr>
              <a:t>Minutes </a:t>
            </a:r>
            <a:r>
              <a:rPr kumimoji="0" lang="en-AU" sz="1800" b="0" i="0" u="none" strike="noStrike" cap="none" normalizeH="0" dirty="0" smtClean="0">
                <a:ln>
                  <a:noFill/>
                </a:ln>
                <a:solidFill>
                  <a:srgbClr val="FF0000"/>
                </a:solidFill>
                <a:effectLst/>
                <a:latin typeface="+mj-lt"/>
              </a:rPr>
              <a:t>available in Dec 2016!</a:t>
            </a:r>
            <a:endParaRPr kumimoji="0" lang="en-AU" sz="1800" b="0" i="0" u="none" strike="noStrike" cap="none" normalizeH="0" baseline="0" dirty="0" smtClean="0">
              <a:ln>
                <a:noFill/>
              </a:ln>
              <a:solidFill>
                <a:srgbClr val="FF0000"/>
              </a:solidFill>
              <a:effectLst/>
              <a:latin typeface="+mj-lt"/>
            </a:endParaRPr>
          </a:p>
        </p:txBody>
      </p:sp>
      <p:cxnSp>
        <p:nvCxnSpPr>
          <p:cNvPr id="15" name="Straight Arrow Connector 14"/>
          <p:cNvCxnSpPr>
            <a:stCxn id="14" idx="1"/>
          </p:cNvCxnSpPr>
          <p:nvPr/>
        </p:nvCxnSpPr>
        <p:spPr bwMode="auto">
          <a:xfrm flipH="1">
            <a:off x="6096000" y="3810000"/>
            <a:ext cx="381000" cy="228600"/>
          </a:xfrm>
          <a:prstGeom prst="straightConnector1">
            <a:avLst/>
          </a:prstGeom>
          <a:solidFill>
            <a:schemeClr val="accent1"/>
          </a:solidFill>
          <a:ln w="12700" cap="flat" cmpd="sng" algn="ctr">
            <a:solidFill>
              <a:srgbClr val="FF0000"/>
            </a:solidFill>
            <a:prstDash val="solid"/>
            <a:round/>
            <a:headEnd type="none" w="sm" len="sm"/>
            <a:tailEnd type="arrow"/>
          </a:ln>
          <a:effectLst/>
        </p:spPr>
      </p:cxnSp>
    </p:spTree>
    <p:extLst>
      <p:ext uri="{BB962C8B-B14F-4D97-AF65-F5344CB8AC3E}">
        <p14:creationId xmlns:p14="http://schemas.microsoft.com/office/powerpoint/2010/main" val="5661111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Nothing of interest to IEEE 802 appeared to occur in WG7 </a:t>
            </a:r>
            <a:endParaRPr lang="en-AU" dirty="0"/>
          </a:p>
        </p:txBody>
      </p:sp>
      <p:sp>
        <p:nvSpPr>
          <p:cNvPr id="3" name="Content Placeholder 2"/>
          <p:cNvSpPr>
            <a:spLocks noGrp="1"/>
          </p:cNvSpPr>
          <p:nvPr>
            <p:ph idx="1"/>
          </p:nvPr>
        </p:nvSpPr>
        <p:spPr/>
        <p:txBody>
          <a:bodyPr/>
          <a:lstStyle/>
          <a:p>
            <a:pPr lvl="1"/>
            <a:r>
              <a:rPr lang="en-AU" dirty="0" smtClean="0"/>
              <a:t>There was a possibility of WG7 discussions of relevance to IEEE 802 </a:t>
            </a:r>
          </a:p>
          <a:p>
            <a:pPr lvl="2"/>
            <a:r>
              <a:rPr lang="en-AU" i="1" dirty="0" smtClean="0"/>
              <a:t>e.g.,</a:t>
            </a:r>
            <a:r>
              <a:rPr lang="en-AU" dirty="0" smtClean="0"/>
              <a:t> China Telecom </a:t>
            </a:r>
            <a:r>
              <a:rPr lang="en-AU" i="1" dirty="0" smtClean="0"/>
              <a:t>et al </a:t>
            </a:r>
            <a:r>
              <a:rPr lang="en-AU" dirty="0" smtClean="0"/>
              <a:t>proposal for a protocol that distributes APs among cloud ACs</a:t>
            </a:r>
          </a:p>
          <a:p>
            <a:pPr lvl="1"/>
            <a:r>
              <a:rPr lang="en-AU" dirty="0"/>
              <a:t>It is not yet clear if </a:t>
            </a:r>
            <a:r>
              <a:rPr lang="en-AU" dirty="0" smtClean="0"/>
              <a:t>anything of interest was </a:t>
            </a:r>
            <a:r>
              <a:rPr lang="en-AU" dirty="0"/>
              <a:t>discussed in Tunisia …</a:t>
            </a:r>
          </a:p>
          <a:p>
            <a:pPr lvl="1"/>
            <a:r>
              <a:rPr lang="en-AU" dirty="0"/>
              <a:t>… however, there were </a:t>
            </a:r>
            <a:r>
              <a:rPr lang="en-AU" dirty="0" smtClean="0"/>
              <a:t>no </a:t>
            </a:r>
            <a:r>
              <a:rPr lang="en-AU" dirty="0"/>
              <a:t>motions as a result of any </a:t>
            </a:r>
            <a:r>
              <a:rPr lang="en-AU" dirty="0" smtClean="0"/>
              <a:t>discussion</a:t>
            </a:r>
          </a:p>
          <a:p>
            <a:pPr lvl="1"/>
            <a:r>
              <a:rPr lang="en-AU" dirty="0" smtClean="0"/>
              <a:t>WG7 are planning an interim meeting in June 2017</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144</a:t>
            </a:fld>
            <a:endParaRPr lang="en-US"/>
          </a:p>
        </p:txBody>
      </p:sp>
    </p:spTree>
    <p:extLst>
      <p:ext uri="{BB962C8B-B14F-4D97-AF65-F5344CB8AC3E}">
        <p14:creationId xmlns:p14="http://schemas.microsoft.com/office/powerpoint/2010/main" val="146189894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ISO/IEC JTC1 has changed the rules so that “experts” rather than “NBs” participate in WGs</a:t>
            </a:r>
            <a:endParaRPr lang="en-AU" dirty="0"/>
          </a:p>
        </p:txBody>
      </p:sp>
      <p:sp>
        <p:nvSpPr>
          <p:cNvPr id="3" name="Content Placeholder 2"/>
          <p:cNvSpPr>
            <a:spLocks noGrp="1"/>
          </p:cNvSpPr>
          <p:nvPr>
            <p:ph idx="1"/>
          </p:nvPr>
        </p:nvSpPr>
        <p:spPr/>
        <p:txBody>
          <a:bodyPr/>
          <a:lstStyle/>
          <a:p>
            <a:pPr lvl="1"/>
            <a:r>
              <a:rPr lang="en-AU" dirty="0" smtClean="0"/>
              <a:t>The organisational structure in ISO/IEC JTC1 is changing to align its operation with ISO rules</a:t>
            </a:r>
          </a:p>
          <a:p>
            <a:pPr lvl="1"/>
            <a:r>
              <a:rPr lang="en-AU" dirty="0" smtClean="0"/>
              <a:t>A communication from JTC1 states</a:t>
            </a:r>
          </a:p>
          <a:p>
            <a:pPr lvl="2"/>
            <a:r>
              <a:rPr lang="en-AU" i="1" dirty="0" smtClean="0"/>
              <a:t>Working Groups are comprised of INDIVIDUAL EXPERTS appointed by National Bodies and Liaison Organizations</a:t>
            </a:r>
          </a:p>
          <a:p>
            <a:pPr lvl="2"/>
            <a:r>
              <a:rPr lang="en-AU" i="1" dirty="0" smtClean="0"/>
              <a:t>These experts MUST be entered into Global Directory to be considered a member of the WG and to receive documents</a:t>
            </a:r>
          </a:p>
          <a:p>
            <a:pPr lvl="2"/>
            <a:r>
              <a:rPr lang="en-AU" i="1" dirty="0" smtClean="0"/>
              <a:t>National Bodies are responsible for ensuring that their expert appointments are up to date</a:t>
            </a:r>
          </a:p>
          <a:p>
            <a:pPr lvl="2"/>
            <a:r>
              <a:rPr lang="en-AU" i="1" dirty="0" smtClean="0"/>
              <a:t>Liaison Organizations work via ITTF to maintain their expert members</a:t>
            </a:r>
          </a:p>
          <a:p>
            <a:pPr lvl="2"/>
            <a:r>
              <a:rPr lang="en-AU" i="1" dirty="0" smtClean="0"/>
              <a:t>If the expert is NOT in Global Directory, he/she will not receive documents and will NOT be considered a member of the WG.</a:t>
            </a:r>
          </a:p>
          <a:p>
            <a:pPr lvl="1"/>
            <a:r>
              <a:rPr lang="en-AU" dirty="0" smtClean="0"/>
              <a:t>Technically this means someone not in the Global Directory could not speak SC6 meetings but no one has raised this as an issue</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145</a:t>
            </a:fld>
            <a:endParaRPr lang="en-US"/>
          </a:p>
        </p:txBody>
      </p:sp>
    </p:spTree>
    <p:extLst>
      <p:ext uri="{BB962C8B-B14F-4D97-AF65-F5344CB8AC3E}">
        <p14:creationId xmlns:p14="http://schemas.microsoft.com/office/powerpoint/2010/main" val="228502126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SC Chair has been empowered to appoint experts to the </a:t>
            </a:r>
            <a:r>
              <a:rPr lang="en-AU" dirty="0"/>
              <a:t>SC6 document access lists </a:t>
            </a:r>
          </a:p>
        </p:txBody>
      </p:sp>
      <p:sp>
        <p:nvSpPr>
          <p:cNvPr id="3" name="Content Placeholder 2"/>
          <p:cNvSpPr>
            <a:spLocks noGrp="1"/>
          </p:cNvSpPr>
          <p:nvPr>
            <p:ph idx="1"/>
          </p:nvPr>
        </p:nvSpPr>
        <p:spPr/>
        <p:txBody>
          <a:bodyPr/>
          <a:lstStyle/>
          <a:p>
            <a:pPr lvl="1"/>
            <a:r>
              <a:rPr lang="en-AU" dirty="0" smtClean="0"/>
              <a:t>One way of dealing with this change is to empower the SC Chair to appoint experts to WG1 and WG7, with the understanding that anyone who volunteers will be appointed</a:t>
            </a:r>
          </a:p>
          <a:p>
            <a:pPr lvl="1"/>
            <a:r>
              <a:rPr lang="en-AU" dirty="0" smtClean="0"/>
              <a:t>Motion (ratified in May 2014 by IEEE 802 EC)</a:t>
            </a:r>
          </a:p>
          <a:p>
            <a:pPr lvl="2"/>
            <a:r>
              <a:rPr lang="en-AU" i="1" dirty="0" smtClean="0"/>
              <a:t>The IEEE 802 JTC1 SC recommends to the IEEE 802 EC that the Chair of the IEEE 802 JTC1 SC be empowered to submit  the names to ITTF of any  IEEE 802 members who volunteer  as “experts” to the appropriate Working Group lists in ISO/IEC JTC1</a:t>
            </a:r>
          </a:p>
          <a:p>
            <a:pPr lvl="2"/>
            <a:r>
              <a:rPr lang="en-AU" dirty="0" smtClean="0"/>
              <a:t>Moved</a:t>
            </a:r>
          </a:p>
          <a:p>
            <a:pPr lvl="2"/>
            <a:r>
              <a:rPr lang="en-AU" dirty="0" smtClean="0"/>
              <a:t>Seconded</a:t>
            </a:r>
          </a:p>
          <a:p>
            <a:pPr lvl="2"/>
            <a:r>
              <a:rPr lang="en-AU" dirty="0" smtClean="0"/>
              <a:t>Result 9/0/0</a:t>
            </a:r>
          </a:p>
          <a:p>
            <a:pPr lvl="1"/>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146</a:t>
            </a:fld>
            <a:endParaRPr lang="en-US"/>
          </a:p>
        </p:txBody>
      </p:sp>
    </p:spTree>
    <p:extLst>
      <p:ext uri="{BB962C8B-B14F-4D97-AF65-F5344CB8AC3E}">
        <p14:creationId xmlns:p14="http://schemas.microsoft.com/office/powerpoint/2010/main" val="93124392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Various names have been added to the SC6 document access lists at this time</a:t>
            </a:r>
            <a:endParaRPr lang="en-AU" dirty="0"/>
          </a:p>
        </p:txBody>
      </p:sp>
      <p:sp>
        <p:nvSpPr>
          <p:cNvPr id="3" name="Content Placeholder 2"/>
          <p:cNvSpPr>
            <a:spLocks noGrp="1"/>
          </p:cNvSpPr>
          <p:nvPr>
            <p:ph idx="1"/>
          </p:nvPr>
        </p:nvSpPr>
        <p:spPr>
          <a:xfrm>
            <a:off x="685800" y="1676400"/>
            <a:ext cx="7772400" cy="4114800"/>
          </a:xfrm>
        </p:spPr>
        <p:txBody>
          <a:bodyPr/>
          <a:lstStyle/>
          <a:p>
            <a:pPr lvl="1"/>
            <a:r>
              <a:rPr lang="en-AU" dirty="0" smtClean="0"/>
              <a:t>The small number of people who asked to be added to the SC6 reflectors were added in Sept 2014:</a:t>
            </a:r>
          </a:p>
          <a:p>
            <a:pPr lvl="2"/>
            <a:r>
              <a:rPr lang="en-AU" dirty="0" smtClean="0"/>
              <a:t>Ian Sherlock - isherlock@ti.com</a:t>
            </a:r>
          </a:p>
          <a:p>
            <a:pPr lvl="2"/>
            <a:r>
              <a:rPr lang="en-AU" dirty="0" smtClean="0"/>
              <a:t>Al </a:t>
            </a:r>
            <a:r>
              <a:rPr lang="en-AU" dirty="0" err="1" smtClean="0"/>
              <a:t>Petrick</a:t>
            </a:r>
            <a:r>
              <a:rPr lang="en-AU" dirty="0" smtClean="0"/>
              <a:t> - al@jpasoc.com</a:t>
            </a:r>
          </a:p>
          <a:p>
            <a:pPr lvl="2"/>
            <a:r>
              <a:rPr lang="en-AU" dirty="0" smtClean="0"/>
              <a:t>Dan Harkins - dharkins@arubanetworks.com</a:t>
            </a:r>
          </a:p>
          <a:p>
            <a:pPr lvl="2"/>
            <a:r>
              <a:rPr lang="en-AU" dirty="0" smtClean="0"/>
              <a:t>Brian Weis - bew@cisco.com</a:t>
            </a:r>
          </a:p>
          <a:p>
            <a:pPr lvl="2"/>
            <a:r>
              <a:rPr lang="en-AU" dirty="0" smtClean="0"/>
              <a:t>Mick Seaman - mickseaman@gmail.com</a:t>
            </a:r>
          </a:p>
          <a:p>
            <a:pPr lvl="2"/>
            <a:r>
              <a:rPr lang="en-AU" dirty="0" smtClean="0"/>
              <a:t>Stephen McCann  - mccann.stephen@gmail.com</a:t>
            </a:r>
          </a:p>
          <a:p>
            <a:pPr lvl="2"/>
            <a:r>
              <a:rPr lang="en-AU" dirty="0" smtClean="0"/>
              <a:t>Adrian Stephens - Adrian.P.Stephens@intel.com</a:t>
            </a:r>
          </a:p>
          <a:p>
            <a:pPr lvl="2"/>
            <a:r>
              <a:rPr lang="en-AU" dirty="0" smtClean="0"/>
              <a:t>Bruce Kraemer - bkraemer@marvell.com</a:t>
            </a:r>
          </a:p>
          <a:p>
            <a:pPr lvl="2"/>
            <a:r>
              <a:rPr lang="en-AU" dirty="0" smtClean="0"/>
              <a:t>John Messenger - </a:t>
            </a:r>
            <a:r>
              <a:rPr lang="en-AU" dirty="0" smtClean="0">
                <a:hlinkClick r:id="rId2"/>
              </a:rPr>
              <a:t>jmessenger@advaoptical.com</a:t>
            </a:r>
            <a:endParaRPr lang="en-AU" dirty="0" smtClean="0"/>
          </a:p>
          <a:p>
            <a:pPr lvl="1"/>
            <a:r>
              <a:rPr lang="en-AU" dirty="0" smtClean="0"/>
              <a:t>Others have been added since</a:t>
            </a:r>
          </a:p>
          <a:p>
            <a:pPr lvl="2"/>
            <a:r>
              <a:rPr lang="en-AU" dirty="0" smtClean="0"/>
              <a:t>Karen Randall - </a:t>
            </a:r>
            <a:r>
              <a:rPr lang="en-AU" dirty="0" smtClean="0">
                <a:hlinkClick r:id="rId3"/>
              </a:rPr>
              <a:t>karen@randall-consulting.com</a:t>
            </a:r>
            <a:r>
              <a:rPr lang="en-AU" dirty="0" smtClean="0"/>
              <a:t> - added Sept 2015</a:t>
            </a:r>
          </a:p>
          <a:p>
            <a:pPr lvl="2"/>
            <a:r>
              <a:rPr lang="en-AU" dirty="0" smtClean="0"/>
              <a:t>Dorothy Stanley - </a:t>
            </a:r>
            <a:r>
              <a:rPr lang="en-AU" dirty="0" smtClean="0">
                <a:hlinkClick r:id="rId4"/>
              </a:rPr>
              <a:t>dorothy.stanley@hpe.com</a:t>
            </a:r>
            <a:r>
              <a:rPr lang="en-AU" dirty="0" smtClean="0"/>
              <a:t> – added Mar 2016</a:t>
            </a:r>
          </a:p>
          <a:p>
            <a:pPr lvl="1"/>
            <a:r>
              <a:rPr lang="en-AU" dirty="0" smtClean="0"/>
              <a:t>Yell if you would like to be added too</a:t>
            </a:r>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147</a:t>
            </a:fld>
            <a:endParaRPr lang="en-US"/>
          </a:p>
        </p:txBody>
      </p:sp>
    </p:spTree>
    <p:extLst>
      <p:ext uri="{BB962C8B-B14F-4D97-AF65-F5344CB8AC3E}">
        <p14:creationId xmlns:p14="http://schemas.microsoft.com/office/powerpoint/2010/main" val="159414153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en-AU" smtClean="0"/>
              <a:t>Are there any other matters for consideration by IEEE 802 JTC1 SC?</a:t>
            </a:r>
            <a:endParaRPr lang="en-US" smtClean="0"/>
          </a:p>
        </p:txBody>
      </p:sp>
      <p:sp>
        <p:nvSpPr>
          <p:cNvPr id="65539" name="Content Placeholder 6"/>
          <p:cNvSpPr>
            <a:spLocks noGrp="1"/>
          </p:cNvSpPr>
          <p:nvPr>
            <p:ph idx="1"/>
          </p:nvPr>
        </p:nvSpPr>
        <p:spPr/>
        <p:txBody>
          <a:bodyPr/>
          <a:lstStyle/>
          <a:p>
            <a:pPr lvl="1"/>
            <a:endParaRPr lang="en-US" dirty="0" smtClean="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C8EF58FE-2C23-4D70-A5CA-B7C1EDBDBD71}" type="slidenum">
              <a:rPr lang="en-US" smtClean="0"/>
              <a:pPr>
                <a:defRPr/>
              </a:pPr>
              <a:t>148</a:t>
            </a:fld>
            <a:endParaRPr lang="en-US"/>
          </a:p>
        </p:txBody>
      </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r>
              <a:rPr lang="en-AU" dirty="0" smtClean="0"/>
              <a:t>The IEEE 802 JTC1 SC </a:t>
            </a:r>
            <a:r>
              <a:rPr lang="en-AU" smtClean="0"/>
              <a:t>will adjourn </a:t>
            </a:r>
            <a:r>
              <a:rPr lang="en-AU" dirty="0" smtClean="0"/>
              <a:t>for the week</a:t>
            </a:r>
            <a:endParaRPr lang="en-US" dirty="0" smtClean="0"/>
          </a:p>
        </p:txBody>
      </p:sp>
      <p:sp>
        <p:nvSpPr>
          <p:cNvPr id="66563" name="Content Placeholder 6"/>
          <p:cNvSpPr>
            <a:spLocks noGrp="1"/>
          </p:cNvSpPr>
          <p:nvPr>
            <p:ph idx="1"/>
          </p:nvPr>
        </p:nvSpPr>
        <p:spPr/>
        <p:txBody>
          <a:bodyPr/>
          <a:lstStyle/>
          <a:p>
            <a:r>
              <a:rPr lang="en-AU" dirty="0" smtClean="0"/>
              <a:t>Motion:</a:t>
            </a:r>
          </a:p>
          <a:p>
            <a:pPr lvl="1"/>
            <a:r>
              <a:rPr lang="en-AU" i="1" dirty="0" smtClean="0"/>
              <a:t>The IEEE 802 JTC1 SC, having completed its business in Vancouver in Mar 2017, adjourns</a:t>
            </a:r>
          </a:p>
          <a:p>
            <a:pPr lvl="2"/>
            <a:r>
              <a:rPr lang="en-AU" dirty="0" smtClean="0"/>
              <a:t>By consent</a:t>
            </a:r>
            <a:endParaRPr lang="en-US" dirty="0" smtClean="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678AAA12-C843-448C-909E-130127464D77}" type="slidenum">
              <a:rPr lang="en-US" smtClean="0"/>
              <a:pPr>
                <a:defRPr/>
              </a:pPr>
              <a:t>149</a:t>
            </a:fld>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new </a:t>
            </a:r>
            <a:r>
              <a:rPr lang="en-AU" dirty="0"/>
              <a:t>Central Desktop area for the </a:t>
            </a:r>
            <a:r>
              <a:rPr lang="en-AU" dirty="0" smtClean="0"/>
              <a:t>“Adoption </a:t>
            </a:r>
            <a:r>
              <a:rPr lang="en-AU" dirty="0"/>
              <a:t>of IEEE 802 standards by ISO/IEC </a:t>
            </a:r>
            <a:r>
              <a:rPr lang="en-AU" dirty="0" smtClean="0"/>
              <a:t>JTC1” is operational</a:t>
            </a:r>
            <a:endParaRPr lang="en-AU" dirty="0"/>
          </a:p>
        </p:txBody>
      </p:sp>
      <p:sp>
        <p:nvSpPr>
          <p:cNvPr id="3" name="Content Placeholder 2"/>
          <p:cNvSpPr>
            <a:spLocks noGrp="1"/>
          </p:cNvSpPr>
          <p:nvPr>
            <p:ph idx="1"/>
          </p:nvPr>
        </p:nvSpPr>
        <p:spPr/>
        <p:txBody>
          <a:bodyPr/>
          <a:lstStyle/>
          <a:p>
            <a:pPr lvl="1"/>
            <a:r>
              <a:rPr lang="en-AU" dirty="0" smtClean="0"/>
              <a:t>IEEE-SA staff have completed the first iteration of the </a:t>
            </a:r>
            <a:r>
              <a:rPr lang="en-AU" dirty="0"/>
              <a:t>Central Desktop area for the Adoption of IEEE 802 standards by ISO/IEC </a:t>
            </a:r>
            <a:r>
              <a:rPr lang="en-AU" dirty="0" smtClean="0"/>
              <a:t>JTC1 </a:t>
            </a:r>
          </a:p>
          <a:p>
            <a:pPr lvl="1"/>
            <a:r>
              <a:rPr lang="en-AU" dirty="0" smtClean="0"/>
              <a:t>The public view of the process is up and running</a:t>
            </a:r>
          </a:p>
          <a:p>
            <a:pPr lvl="2"/>
            <a:r>
              <a:rPr lang="en-AU" dirty="0" smtClean="0"/>
              <a:t>See</a:t>
            </a:r>
            <a:r>
              <a:rPr lang="en-AU" dirty="0"/>
              <a:t> </a:t>
            </a:r>
            <a:r>
              <a:rPr lang="en-AU" u="sng" dirty="0">
                <a:hlinkClick r:id="rId2"/>
              </a:rPr>
              <a:t>https://ieee-sa.imeetcentral.com/802psdo</a:t>
            </a:r>
            <a:r>
              <a:rPr lang="en-AU" u="sng" dirty="0" smtClean="0">
                <a:hlinkClick r:id="rId2"/>
              </a:rPr>
              <a:t>/</a:t>
            </a:r>
            <a:r>
              <a:rPr lang="en-AU" dirty="0" smtClean="0"/>
              <a:t> (link updated in July 2016)</a:t>
            </a:r>
          </a:p>
          <a:p>
            <a:pPr lvl="1"/>
            <a:r>
              <a:rPr lang="en-AU" dirty="0" smtClean="0"/>
              <a:t>WG Chairs (and some others) will have management access, which will allow them to update the process steps</a:t>
            </a:r>
          </a:p>
          <a:p>
            <a:pPr lvl="2"/>
            <a:r>
              <a:rPr lang="en-AU" dirty="0" smtClean="0"/>
              <a:t>Training will be available to WG Chairs as they need to use the new tool</a:t>
            </a:r>
          </a:p>
          <a:p>
            <a:pPr lvl="2"/>
            <a:r>
              <a:rPr lang="en-AU" dirty="0"/>
              <a:t>Feb 2017: John D'Ambrosia </a:t>
            </a:r>
            <a:r>
              <a:rPr lang="en-AU" dirty="0" smtClean="0"/>
              <a:t>is developing some standard motion templates</a:t>
            </a:r>
          </a:p>
          <a:p>
            <a:pPr lvl="1"/>
            <a:r>
              <a:rPr lang="en-AU" dirty="0" smtClean="0"/>
              <a:t>Central </a:t>
            </a:r>
            <a:r>
              <a:rPr lang="en-AU" dirty="0"/>
              <a:t>Desktop </a:t>
            </a:r>
            <a:r>
              <a:rPr lang="en-AU" dirty="0" smtClean="0"/>
              <a:t>also contains links to various documents (update: Sept 16)  that explain processes for interactions between SC6 &amp; IEEE 802:</a:t>
            </a:r>
          </a:p>
          <a:p>
            <a:pPr lvl="2"/>
            <a:r>
              <a:rPr lang="en-AU" dirty="0"/>
              <a:t>How does a WG send a liaison to SC6?</a:t>
            </a:r>
          </a:p>
          <a:p>
            <a:pPr lvl="2"/>
            <a:r>
              <a:rPr lang="en-AU" dirty="0" smtClean="0"/>
              <a:t>How </a:t>
            </a:r>
            <a:r>
              <a:rPr lang="en-AU" dirty="0"/>
              <a:t>does a WG send a </a:t>
            </a:r>
            <a:r>
              <a:rPr lang="en-AU" dirty="0" smtClean="0"/>
              <a:t>document to </a:t>
            </a:r>
            <a:r>
              <a:rPr lang="en-AU" dirty="0"/>
              <a:t>SC6 for information or review?</a:t>
            </a:r>
          </a:p>
          <a:p>
            <a:pPr lvl="2"/>
            <a:r>
              <a:rPr lang="en-AU" dirty="0" smtClean="0"/>
              <a:t>How </a:t>
            </a:r>
            <a:r>
              <a:rPr lang="en-AU" dirty="0"/>
              <a:t>does a WG submit a standard for ratification under the PSDO process?</a:t>
            </a:r>
          </a:p>
          <a:p>
            <a:pPr lvl="2"/>
            <a:r>
              <a:rPr lang="en-AU" dirty="0" smtClean="0"/>
              <a:t>How </a:t>
            </a:r>
            <a:r>
              <a:rPr lang="en-AU" dirty="0"/>
              <a:t>does a WG submit response to </a:t>
            </a:r>
            <a:r>
              <a:rPr lang="en-AU" dirty="0" smtClean="0"/>
              <a:t>comments received?</a:t>
            </a:r>
          </a:p>
          <a:p>
            <a:pPr lvl="2"/>
            <a:endParaRPr lang="en-AU" u="sng" dirty="0" smtClean="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15</a:t>
            </a:fld>
            <a:endParaRPr lang="en-US"/>
          </a:p>
        </p:txBody>
      </p:sp>
    </p:spTree>
    <p:extLst>
      <p:ext uri="{BB962C8B-B14F-4D97-AF65-F5344CB8AC3E}">
        <p14:creationId xmlns:p14="http://schemas.microsoft.com/office/powerpoint/2010/main" val="29649585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Additional process material</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150</a:t>
            </a:fld>
            <a:endParaRPr lang="en-US"/>
          </a:p>
        </p:txBody>
      </p:sp>
    </p:spTree>
    <p:extLst>
      <p:ext uri="{BB962C8B-B14F-4D97-AF65-F5344CB8AC3E}">
        <p14:creationId xmlns:p14="http://schemas.microsoft.com/office/powerpoint/2010/main" val="332331781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agreed in Nov 2014 on a process for developing &amp; approving PSDO comment resolutions</a:t>
            </a:r>
            <a:endParaRPr lang="en-AU" dirty="0"/>
          </a:p>
        </p:txBody>
      </p:sp>
      <p:sp>
        <p:nvSpPr>
          <p:cNvPr id="3" name="Content Placeholder 2"/>
          <p:cNvSpPr>
            <a:spLocks noGrp="1"/>
          </p:cNvSpPr>
          <p:nvPr>
            <p:ph idx="1"/>
          </p:nvPr>
        </p:nvSpPr>
        <p:spPr>
          <a:xfrm>
            <a:off x="685800" y="1828800"/>
            <a:ext cx="7772400" cy="4114800"/>
          </a:xfrm>
        </p:spPr>
        <p:txBody>
          <a:bodyPr/>
          <a:lstStyle/>
          <a:p>
            <a:r>
              <a:rPr lang="en-AU" dirty="0" smtClean="0"/>
              <a:t>In the beginning …</a:t>
            </a:r>
          </a:p>
          <a:p>
            <a:pPr lvl="1"/>
            <a:r>
              <a:rPr lang="en-AU" dirty="0" smtClean="0"/>
              <a:t>All 60 ballot and FDIS ballot comment responses were developed and approved by the IEEE 802 JTC1 SC and then the IEEE 802 EC</a:t>
            </a:r>
          </a:p>
          <a:p>
            <a:r>
              <a:rPr lang="en-AU" dirty="0" smtClean="0"/>
              <a:t>Now that we have matured …</a:t>
            </a:r>
          </a:p>
          <a:p>
            <a:pPr lvl="1"/>
            <a:r>
              <a:rPr lang="en-AU" dirty="0" smtClean="0"/>
              <a:t>Most WGs are processing and approving comment resolutions, and then forwarding the resolutions to IEEE 802 EC directly without involving </a:t>
            </a:r>
            <a:r>
              <a:rPr lang="en-AU" dirty="0"/>
              <a:t>the IEEE 802 JTC1 SC </a:t>
            </a:r>
            <a:endParaRPr lang="en-AU" dirty="0" smtClean="0"/>
          </a:p>
          <a:p>
            <a:pPr lvl="1"/>
            <a:r>
              <a:rPr lang="en-AU" dirty="0" smtClean="0"/>
              <a:t>The IEEE 802 JTC1 SC is continuing to provide advice on non-technical comments, to ensure consistency across WGs</a:t>
            </a:r>
          </a:p>
          <a:p>
            <a:r>
              <a:rPr lang="en-AU" dirty="0" smtClean="0"/>
              <a:t>Going forward …</a:t>
            </a:r>
          </a:p>
          <a:p>
            <a:pPr lvl="1"/>
            <a:r>
              <a:rPr lang="en-AU" dirty="0" smtClean="0"/>
              <a:t>It is planned that we institutionalise the practice above – see</a:t>
            </a:r>
            <a:r>
              <a:rPr lang="en-AU" dirty="0" smtClean="0">
                <a:hlinkClick r:id="rId2"/>
              </a:rPr>
              <a:t>11-15-1287</a:t>
            </a:r>
            <a:endParaRPr lang="en-AU" dirty="0" smtClean="0"/>
          </a:p>
          <a:p>
            <a:pPr lvl="1"/>
            <a:r>
              <a:rPr lang="en-AU" dirty="0" smtClean="0"/>
              <a:t>It is expected that the WG Chairs and the IEEE 802 JTC1 SC Chair will keep each other informed</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151</a:t>
            </a:fld>
            <a:endParaRPr lang="en-US"/>
          </a:p>
        </p:txBody>
      </p:sp>
    </p:spTree>
    <p:extLst>
      <p:ext uri="{BB962C8B-B14F-4D97-AF65-F5344CB8AC3E}">
        <p14:creationId xmlns:p14="http://schemas.microsoft.com/office/powerpoint/2010/main" val="3317650507"/>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Old status pages</a:t>
            </a:r>
            <a:endParaRPr lang="en-AU" dirty="0"/>
          </a:p>
        </p:txBody>
      </p:sp>
      <p:sp>
        <p:nvSpPr>
          <p:cNvPr id="3" name="Content Placeholder 2"/>
          <p:cNvSpPr>
            <a:spLocks noGrp="1"/>
          </p:cNvSpPr>
          <p:nvPr>
            <p:ph idx="1"/>
          </p:nvPr>
        </p:nvSpPr>
        <p:spPr/>
        <p:txBody>
          <a:bodyPr/>
          <a:lstStyle/>
          <a:p>
            <a:endParaRPr lang="en-AU"/>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152</a:t>
            </a:fld>
            <a:endParaRPr lang="en-US"/>
          </a:p>
        </p:txBody>
      </p:sp>
    </p:spTree>
    <p:extLst>
      <p:ext uri="{BB962C8B-B14F-4D97-AF65-F5344CB8AC3E}">
        <p14:creationId xmlns:p14="http://schemas.microsoft.com/office/powerpoint/2010/main" val="3285234468"/>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802.11-2012 has been ratified as ISO/IEC/IEEE 8802-11:2012</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153</a:t>
            </a:fld>
            <a:endParaRPr lang="en-US"/>
          </a:p>
        </p:txBody>
      </p:sp>
      <p:sp>
        <p:nvSpPr>
          <p:cNvPr id="10" name="Content Placeholder 9"/>
          <p:cNvSpPr>
            <a:spLocks noGrp="1"/>
          </p:cNvSpPr>
          <p:nvPr>
            <p:ph idx="1"/>
          </p:nvPr>
        </p:nvSpPr>
        <p:spPr/>
        <p:txBody>
          <a:bodyPr/>
          <a:lstStyle/>
          <a:p>
            <a:r>
              <a:rPr lang="en-US" dirty="0" smtClean="0"/>
              <a:t>60-day</a:t>
            </a:r>
            <a:r>
              <a:rPr lang="en-AU" dirty="0" smtClean="0"/>
              <a:t> pre-ballot: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US" dirty="0" smtClean="0"/>
              <a:t>60-day</a:t>
            </a:r>
            <a:r>
              <a:rPr lang="en-AU" dirty="0" smtClean="0"/>
              <a:t> pre-ballot passed in 2012</a:t>
            </a:r>
          </a:p>
          <a:p>
            <a:pPr lvl="2"/>
            <a:r>
              <a:rPr lang="en-AU" dirty="0" smtClean="0"/>
              <a:t>Responses to comments were liaised to SC6</a:t>
            </a:r>
          </a:p>
          <a:p>
            <a:r>
              <a:rPr lang="en-AU" b="1" dirty="0" smtClean="0"/>
              <a:t>FDIS </a:t>
            </a:r>
            <a:r>
              <a:rPr lang="en-AU" b="1" dirty="0"/>
              <a:t>ballot: </a:t>
            </a:r>
            <a:r>
              <a:rPr lang="en-AU" dirty="0">
                <a:solidFill>
                  <a:srgbClr val="00B050"/>
                </a:solidFill>
              </a:rPr>
              <a:t>passed &amp; </a:t>
            </a:r>
            <a:r>
              <a:rPr lang="en-AU" dirty="0" smtClean="0">
                <a:solidFill>
                  <a:srgbClr val="00B050"/>
                </a:solidFill>
              </a:rPr>
              <a:t>comment</a:t>
            </a:r>
            <a:r>
              <a:rPr lang="en-AU" dirty="0"/>
              <a:t> </a:t>
            </a:r>
            <a:r>
              <a:rPr lang="en-AU" dirty="0" smtClean="0">
                <a:solidFill>
                  <a:srgbClr val="00B050"/>
                </a:solidFill>
              </a:rPr>
              <a:t>resolutions </a:t>
            </a:r>
            <a:r>
              <a:rPr lang="en-AU" dirty="0">
                <a:solidFill>
                  <a:srgbClr val="00B050"/>
                </a:solidFill>
              </a:rPr>
              <a:t>liaised</a:t>
            </a:r>
          </a:p>
          <a:p>
            <a:pPr lvl="1"/>
            <a:r>
              <a:rPr lang="en-AU" dirty="0"/>
              <a:t>FDIS passed </a:t>
            </a:r>
            <a:r>
              <a:rPr lang="en-AU" dirty="0" smtClean="0"/>
              <a:t>in 2012</a:t>
            </a:r>
          </a:p>
          <a:p>
            <a:pPr lvl="1"/>
            <a:r>
              <a:rPr lang="en-AU" dirty="0" smtClean="0"/>
              <a:t>Standard published as ISO/IEC/IEEE </a:t>
            </a:r>
            <a:r>
              <a:rPr lang="en-AU" dirty="0"/>
              <a:t>8802-11:2012</a:t>
            </a:r>
          </a:p>
          <a:p>
            <a:pPr lvl="1"/>
            <a:r>
              <a:rPr lang="en-AU" dirty="0" smtClean="0"/>
              <a:t>FDIS comments liaised in </a:t>
            </a:r>
            <a:r>
              <a:rPr lang="en-AU" dirty="0"/>
              <a:t>Dec </a:t>
            </a:r>
            <a:r>
              <a:rPr lang="en-AU" dirty="0" smtClean="0"/>
              <a:t>2013</a:t>
            </a:r>
          </a:p>
          <a:p>
            <a:pPr lvl="2"/>
            <a:r>
              <a:rPr lang="en-AU" dirty="0" smtClean="0"/>
              <a:t>All </a:t>
            </a:r>
            <a:r>
              <a:rPr lang="en-AU" dirty="0"/>
              <a:t>the FDIS comments were submitted to </a:t>
            </a:r>
            <a:r>
              <a:rPr lang="en-AU" dirty="0" err="1"/>
              <a:t>TGmc</a:t>
            </a:r>
            <a:r>
              <a:rPr lang="en-AU" dirty="0"/>
              <a:t> for processing</a:t>
            </a:r>
          </a:p>
          <a:p>
            <a:pPr lvl="2"/>
            <a:r>
              <a:rPr lang="en-AU" dirty="0"/>
              <a:t>Additional comments from Swiss NB in N15623 (a response to the IEEE 802/SC6 collaboration procedure) were also referred to </a:t>
            </a:r>
            <a:r>
              <a:rPr lang="en-AU" dirty="0" err="1"/>
              <a:t>TGmc</a:t>
            </a:r>
            <a:endParaRPr lang="en-AU" dirty="0"/>
          </a:p>
          <a:p>
            <a:pPr lvl="2"/>
            <a:r>
              <a:rPr lang="en-AU" dirty="0"/>
              <a:t>All the </a:t>
            </a:r>
            <a:r>
              <a:rPr lang="en-AU" dirty="0" smtClean="0"/>
              <a:t>comments </a:t>
            </a:r>
            <a:r>
              <a:rPr lang="en-AU" dirty="0"/>
              <a:t>have been considered and resolutions approved as of November 2013</a:t>
            </a:r>
          </a:p>
          <a:p>
            <a:pPr lvl="3"/>
            <a:r>
              <a:rPr lang="en-AU" dirty="0"/>
              <a:t>See </a:t>
            </a:r>
            <a:r>
              <a:rPr lang="en-AU" dirty="0">
                <a:hlinkClick r:id="rId2"/>
              </a:rPr>
              <a:t>11-13-0123-05</a:t>
            </a:r>
            <a:r>
              <a:rPr lang="en-AU" dirty="0"/>
              <a:t> liaised as </a:t>
            </a:r>
            <a:r>
              <a:rPr lang="en-AU" dirty="0" smtClean="0"/>
              <a:t>6N15832 in Nov 2013</a:t>
            </a:r>
            <a:endParaRPr lang="en-AU" dirty="0"/>
          </a:p>
        </p:txBody>
      </p:sp>
    </p:spTree>
    <p:extLst>
      <p:ext uri="{BB962C8B-B14F-4D97-AF65-F5344CB8AC3E}">
        <p14:creationId xmlns:p14="http://schemas.microsoft.com/office/powerpoint/2010/main" val="677642820"/>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802.1X-2010 </a:t>
            </a:r>
            <a:r>
              <a:rPr lang="en-AU" dirty="0"/>
              <a:t>has been ratified as </a:t>
            </a:r>
            <a:r>
              <a:rPr lang="en-AU" dirty="0" smtClean="0"/>
              <a:t>ISO/IEC/IEEE 8802-1X:2013</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154</a:t>
            </a:fld>
            <a:endParaRPr lang="en-US"/>
          </a:p>
        </p:txBody>
      </p:sp>
      <p:sp>
        <p:nvSpPr>
          <p:cNvPr id="10" name="Content Placeholder 9"/>
          <p:cNvSpPr>
            <a:spLocks noGrp="1"/>
          </p:cNvSpPr>
          <p:nvPr>
            <p:ph idx="1"/>
          </p:nvPr>
        </p:nvSpPr>
        <p:spPr/>
        <p:txBody>
          <a:bodyPr/>
          <a:lstStyle/>
          <a:p>
            <a:r>
              <a:rPr lang="en-US" dirty="0" smtClean="0"/>
              <a:t>60-day</a:t>
            </a:r>
            <a:r>
              <a:rPr lang="en-AU" dirty="0" smtClean="0"/>
              <a:t> pre-ballot: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smtClean="0"/>
              <a:t>Submission of IEEE 802.1X-2010 in N15515 in Dec 2012</a:t>
            </a:r>
          </a:p>
          <a:p>
            <a:pPr lvl="1"/>
            <a:r>
              <a:rPr lang="en-AU" dirty="0" smtClean="0"/>
              <a:t>Pre-ballot passed in 2013</a:t>
            </a:r>
          </a:p>
          <a:p>
            <a:pPr lvl="2"/>
            <a:r>
              <a:rPr lang="en-AU" dirty="0"/>
              <a:t>V</a:t>
            </a:r>
            <a:r>
              <a:rPr lang="en-AU" dirty="0" smtClean="0"/>
              <a:t>oting results in N15555</a:t>
            </a:r>
          </a:p>
          <a:p>
            <a:pPr lvl="2"/>
            <a:r>
              <a:rPr lang="en-AU" dirty="0" smtClean="0"/>
              <a:t>Comments from China NB replied to by IEEE 802 in N15607</a:t>
            </a:r>
          </a:p>
          <a:p>
            <a:r>
              <a:rPr lang="en-AU" dirty="0" smtClean="0"/>
              <a:t>FDIS 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smtClean="0"/>
              <a:t>FDIS passed 16/1/12 on 21 Oct 2013</a:t>
            </a:r>
          </a:p>
          <a:p>
            <a:pPr lvl="2"/>
            <a:r>
              <a:rPr lang="en-AU" dirty="0" smtClean="0"/>
              <a:t>Voting results in N15771</a:t>
            </a:r>
          </a:p>
          <a:p>
            <a:pPr lvl="2"/>
            <a:r>
              <a:rPr lang="en-AU" dirty="0"/>
              <a:t>China </a:t>
            </a:r>
            <a:r>
              <a:rPr lang="en-AU" dirty="0" smtClean="0"/>
              <a:t>NB only </a:t>
            </a:r>
            <a:r>
              <a:rPr lang="en-AU" dirty="0"/>
              <a:t>negative </a:t>
            </a:r>
            <a:r>
              <a:rPr lang="en-AU" dirty="0" smtClean="0"/>
              <a:t>vote, with </a:t>
            </a:r>
            <a:r>
              <a:rPr lang="en-AU" dirty="0"/>
              <a:t>comments from China NB &amp; Switzerland </a:t>
            </a:r>
            <a:r>
              <a:rPr lang="en-AU" dirty="0" smtClean="0"/>
              <a:t>NB</a:t>
            </a:r>
          </a:p>
          <a:p>
            <a:pPr lvl="1"/>
            <a:r>
              <a:rPr lang="en-AU" dirty="0" smtClean="0"/>
              <a:t>FDIS comments resolved in Dec 2013</a:t>
            </a:r>
          </a:p>
          <a:p>
            <a:pPr lvl="2"/>
            <a:r>
              <a:rPr lang="en-AU" dirty="0" smtClean="0"/>
              <a:t>Liaised </a:t>
            </a:r>
            <a:r>
              <a:rPr lang="en-AU" dirty="0"/>
              <a:t>to </a:t>
            </a:r>
            <a:r>
              <a:rPr lang="en-AU" dirty="0" smtClean="0"/>
              <a:t>SC6 as N15871 in Jan 2014 </a:t>
            </a:r>
          </a:p>
          <a:p>
            <a:pPr lvl="1"/>
            <a:r>
              <a:rPr lang="en-AU" dirty="0" smtClean="0"/>
              <a:t>Standard has been published </a:t>
            </a:r>
            <a:r>
              <a:rPr lang="en-AU" dirty="0"/>
              <a:t>as </a:t>
            </a:r>
            <a:r>
              <a:rPr lang="en-AU" dirty="0" smtClean="0"/>
              <a:t>ISO/IEC/IEEE 8802-1X:2013</a:t>
            </a:r>
            <a:endParaRPr lang="en-AU" dirty="0">
              <a:solidFill>
                <a:srgbClr val="FF0000"/>
              </a:solidFill>
            </a:endParaRPr>
          </a:p>
          <a:p>
            <a:pPr lvl="2"/>
            <a:endParaRPr lang="en-AU" dirty="0">
              <a:solidFill>
                <a:srgbClr val="FF0000"/>
              </a:solidFill>
            </a:endParaRPr>
          </a:p>
        </p:txBody>
      </p:sp>
    </p:spTree>
    <p:extLst>
      <p:ext uri="{BB962C8B-B14F-4D97-AF65-F5344CB8AC3E}">
        <p14:creationId xmlns:p14="http://schemas.microsoft.com/office/powerpoint/2010/main" val="254001464"/>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a:t>
            </a:r>
            <a:r>
              <a:rPr lang="en-AU" dirty="0" smtClean="0"/>
              <a:t>802.1AE-2006 </a:t>
            </a:r>
            <a:r>
              <a:rPr lang="en-AU" dirty="0"/>
              <a:t>has been ratified as </a:t>
            </a:r>
            <a:r>
              <a:rPr lang="en-AU" dirty="0" smtClean="0"/>
              <a:t>ISO/IEC/IEEE 8802-1AE:2013</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155</a:t>
            </a:fld>
            <a:endParaRPr lang="en-US"/>
          </a:p>
        </p:txBody>
      </p:sp>
      <p:sp>
        <p:nvSpPr>
          <p:cNvPr id="10" name="Content Placeholder 9"/>
          <p:cNvSpPr>
            <a:spLocks noGrp="1"/>
          </p:cNvSpPr>
          <p:nvPr>
            <p:ph idx="1"/>
          </p:nvPr>
        </p:nvSpPr>
        <p:spPr/>
        <p:txBody>
          <a:bodyPr/>
          <a:lstStyle/>
          <a:p>
            <a:r>
              <a:rPr lang="en-US" dirty="0" smtClean="0"/>
              <a:t>60-day</a:t>
            </a:r>
            <a:r>
              <a:rPr lang="en-AU" dirty="0" smtClean="0"/>
              <a:t> pre-ballot: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smtClean="0"/>
              <a:t>Submission of IEEE 802.1AE-2006 </a:t>
            </a:r>
            <a:r>
              <a:rPr lang="en-AU" dirty="0"/>
              <a:t>in N15516 in </a:t>
            </a:r>
            <a:r>
              <a:rPr lang="en-AU" dirty="0" smtClean="0"/>
              <a:t>Dec 2012</a:t>
            </a:r>
          </a:p>
          <a:p>
            <a:pPr lvl="1"/>
            <a:r>
              <a:rPr lang="en-AU" dirty="0"/>
              <a:t>Pre-ballot </a:t>
            </a:r>
            <a:r>
              <a:rPr lang="en-AU" dirty="0" smtClean="0"/>
              <a:t>passed in 2013</a:t>
            </a:r>
          </a:p>
          <a:p>
            <a:pPr lvl="2"/>
            <a:r>
              <a:rPr lang="en-AU" dirty="0" smtClean="0"/>
              <a:t>Voting results </a:t>
            </a:r>
            <a:r>
              <a:rPr lang="en-AU" dirty="0"/>
              <a:t>in </a:t>
            </a:r>
            <a:r>
              <a:rPr lang="en-AU" dirty="0" smtClean="0"/>
              <a:t>N15556</a:t>
            </a:r>
          </a:p>
          <a:p>
            <a:pPr lvl="2"/>
            <a:r>
              <a:rPr lang="en-AU" dirty="0" smtClean="0"/>
              <a:t>Comments </a:t>
            </a:r>
            <a:r>
              <a:rPr lang="en-AU" dirty="0"/>
              <a:t>from China NB replied to by IEEE 802 in N15608</a:t>
            </a:r>
            <a:endParaRPr lang="en-AU" dirty="0" smtClean="0"/>
          </a:p>
          <a:p>
            <a:r>
              <a:rPr lang="en-AU" dirty="0" smtClean="0"/>
              <a:t>FDIS 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smtClean="0"/>
              <a:t>FDIS passed </a:t>
            </a:r>
            <a:r>
              <a:rPr lang="en-AU" dirty="0"/>
              <a:t>16/1/13 on 21 </a:t>
            </a:r>
            <a:r>
              <a:rPr lang="en-AU" dirty="0" smtClean="0"/>
              <a:t>Oct </a:t>
            </a:r>
            <a:r>
              <a:rPr lang="en-AU" dirty="0"/>
              <a:t>2013</a:t>
            </a:r>
          </a:p>
          <a:p>
            <a:pPr lvl="2"/>
            <a:r>
              <a:rPr lang="en-AU" dirty="0"/>
              <a:t>Voting results in </a:t>
            </a:r>
            <a:r>
              <a:rPr lang="en-AU" dirty="0" smtClean="0"/>
              <a:t>N15770</a:t>
            </a:r>
          </a:p>
          <a:p>
            <a:pPr lvl="2"/>
            <a:r>
              <a:rPr lang="en-AU" dirty="0"/>
              <a:t>China </a:t>
            </a:r>
            <a:r>
              <a:rPr lang="en-AU" dirty="0" smtClean="0"/>
              <a:t>NB only negative vote, with comments </a:t>
            </a:r>
            <a:r>
              <a:rPr lang="en-AU" dirty="0"/>
              <a:t>from China </a:t>
            </a:r>
            <a:r>
              <a:rPr lang="en-AU" dirty="0" smtClean="0"/>
              <a:t>NB &amp; Switzerland NB</a:t>
            </a:r>
          </a:p>
          <a:p>
            <a:pPr lvl="1"/>
            <a:r>
              <a:rPr lang="en-AU" dirty="0"/>
              <a:t>FDIS comments resolved in Dec 2013</a:t>
            </a:r>
          </a:p>
          <a:p>
            <a:pPr lvl="2"/>
            <a:r>
              <a:rPr lang="en-AU" dirty="0"/>
              <a:t>Liaised to SC6 as N15871 in Jan </a:t>
            </a:r>
            <a:r>
              <a:rPr lang="en-AU" dirty="0" smtClean="0"/>
              <a:t>2014</a:t>
            </a:r>
          </a:p>
          <a:p>
            <a:pPr lvl="1"/>
            <a:r>
              <a:rPr lang="en-AU" dirty="0" smtClean="0"/>
              <a:t>Standard has been published </a:t>
            </a:r>
            <a:r>
              <a:rPr lang="en-AU" dirty="0"/>
              <a:t>as </a:t>
            </a:r>
            <a:r>
              <a:rPr lang="en-AU" dirty="0" smtClean="0"/>
              <a:t>ISO/IEC/IEEE 8802-1AE:2013</a:t>
            </a:r>
            <a:endParaRPr lang="en-AU" dirty="0">
              <a:solidFill>
                <a:srgbClr val="FF0000"/>
              </a:solidFill>
            </a:endParaRPr>
          </a:p>
          <a:p>
            <a:pPr marL="184150" lvl="2" indent="0">
              <a:buNone/>
            </a:pPr>
            <a:endParaRPr lang="en-AU" dirty="0"/>
          </a:p>
          <a:p>
            <a:endParaRPr lang="en-AU" dirty="0">
              <a:solidFill>
                <a:srgbClr val="0070C0"/>
              </a:solidFill>
            </a:endParaRPr>
          </a:p>
        </p:txBody>
      </p:sp>
    </p:spTree>
    <p:extLst>
      <p:ext uri="{BB962C8B-B14F-4D97-AF65-F5344CB8AC3E}">
        <p14:creationId xmlns:p14="http://schemas.microsoft.com/office/powerpoint/2010/main" val="2100303796"/>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a:t>
            </a:r>
            <a:r>
              <a:rPr lang="en-AU" dirty="0" smtClean="0"/>
              <a:t>802.1AB-2009 </a:t>
            </a:r>
            <a:r>
              <a:rPr lang="en-AU" dirty="0"/>
              <a:t>has been ratified as </a:t>
            </a:r>
            <a:r>
              <a:rPr lang="en-AU" dirty="0" smtClean="0"/>
              <a:t>ISO/IEC/IEEE 8802-1AB:2014</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156</a:t>
            </a:fld>
            <a:endParaRPr lang="en-US"/>
          </a:p>
        </p:txBody>
      </p:sp>
      <p:sp>
        <p:nvSpPr>
          <p:cNvPr id="10" name="Content Placeholder 9"/>
          <p:cNvSpPr>
            <a:spLocks noGrp="1"/>
          </p:cNvSpPr>
          <p:nvPr>
            <p:ph idx="1"/>
          </p:nvPr>
        </p:nvSpPr>
        <p:spPr>
          <a:xfrm>
            <a:off x="685800" y="1828800"/>
            <a:ext cx="7772400" cy="4114800"/>
          </a:xfrm>
        </p:spPr>
        <p:txBody>
          <a:bodyPr/>
          <a:lstStyle/>
          <a:p>
            <a:r>
              <a:rPr lang="en-US" dirty="0" smtClean="0"/>
              <a:t>60-day</a:t>
            </a:r>
            <a:r>
              <a:rPr lang="en-AU" dirty="0" smtClean="0"/>
              <a:t> pre-ballot: </a:t>
            </a:r>
            <a:r>
              <a:rPr lang="en-AU" dirty="0">
                <a:solidFill>
                  <a:srgbClr val="00B050"/>
                </a:solidFill>
              </a:rPr>
              <a:t>passed &amp; comment</a:t>
            </a:r>
            <a:r>
              <a:rPr lang="en-AU" dirty="0"/>
              <a:t> </a:t>
            </a:r>
            <a:r>
              <a:rPr lang="en-AU" dirty="0">
                <a:solidFill>
                  <a:srgbClr val="00B050"/>
                </a:solidFill>
              </a:rPr>
              <a:t>resolutions liaised</a:t>
            </a:r>
            <a:endParaRPr lang="en-AU" dirty="0" smtClean="0"/>
          </a:p>
          <a:p>
            <a:pPr lvl="1"/>
            <a:r>
              <a:rPr lang="en-AU" dirty="0"/>
              <a:t>Submission of IEEE 802.1AB-2009 </a:t>
            </a:r>
            <a:r>
              <a:rPr lang="en-AU" dirty="0" smtClean="0"/>
              <a:t>in </a:t>
            </a:r>
            <a:r>
              <a:rPr lang="en-AU" dirty="0"/>
              <a:t>N15588 in March 2013</a:t>
            </a:r>
            <a:endParaRPr lang="en-AU" dirty="0" smtClean="0"/>
          </a:p>
          <a:p>
            <a:pPr lvl="1"/>
            <a:r>
              <a:rPr lang="en-AU" dirty="0" smtClean="0"/>
              <a:t>Pre-ballot passed in May 2013</a:t>
            </a:r>
          </a:p>
          <a:p>
            <a:pPr lvl="2"/>
            <a:r>
              <a:rPr lang="en-AU" dirty="0" smtClean="0"/>
              <a:t>Voting results in N15626</a:t>
            </a:r>
          </a:p>
          <a:p>
            <a:pPr lvl="2"/>
            <a:r>
              <a:rPr lang="en-AU" dirty="0" smtClean="0"/>
              <a:t>Comments from China replied to in N15659</a:t>
            </a:r>
          </a:p>
          <a:p>
            <a:r>
              <a:rPr lang="en-AU" dirty="0" smtClean="0"/>
              <a:t>FDIS ballot: </a:t>
            </a:r>
            <a:r>
              <a:rPr lang="en-AU" dirty="0">
                <a:solidFill>
                  <a:srgbClr val="00B050"/>
                </a:solidFill>
              </a:rPr>
              <a:t>passed </a:t>
            </a:r>
            <a:r>
              <a:rPr lang="en-AU" dirty="0" smtClean="0">
                <a:solidFill>
                  <a:srgbClr val="00B050"/>
                </a:solidFill>
              </a:rPr>
              <a:t>&amp; </a:t>
            </a:r>
            <a:r>
              <a:rPr lang="en-AU" dirty="0">
                <a:solidFill>
                  <a:srgbClr val="00B050"/>
                </a:solidFill>
              </a:rPr>
              <a:t>comment</a:t>
            </a:r>
            <a:r>
              <a:rPr lang="en-AU" dirty="0"/>
              <a:t> </a:t>
            </a:r>
            <a:r>
              <a:rPr lang="en-AU" dirty="0">
                <a:solidFill>
                  <a:srgbClr val="00B050"/>
                </a:solidFill>
              </a:rPr>
              <a:t>resolutions </a:t>
            </a:r>
            <a:r>
              <a:rPr lang="en-AU" dirty="0" smtClean="0">
                <a:solidFill>
                  <a:srgbClr val="00B050"/>
                </a:solidFill>
              </a:rPr>
              <a:t>liaised</a:t>
            </a:r>
          </a:p>
          <a:p>
            <a:pPr lvl="1"/>
            <a:r>
              <a:rPr lang="en-AU" dirty="0"/>
              <a:t>FDIS passed </a:t>
            </a:r>
            <a:r>
              <a:rPr lang="en-AU" dirty="0" smtClean="0"/>
              <a:t>16/1/16 </a:t>
            </a:r>
            <a:r>
              <a:rPr lang="en-AU" dirty="0"/>
              <a:t>on </a:t>
            </a:r>
            <a:r>
              <a:rPr lang="en-AU" dirty="0" smtClean="0"/>
              <a:t>18 Dec 2013</a:t>
            </a:r>
            <a:endParaRPr lang="en-AU" dirty="0"/>
          </a:p>
          <a:p>
            <a:pPr lvl="2"/>
            <a:r>
              <a:rPr lang="en-AU" dirty="0"/>
              <a:t>Voting results in </a:t>
            </a:r>
            <a:r>
              <a:rPr lang="en-AU" dirty="0" smtClean="0"/>
              <a:t>N15829</a:t>
            </a:r>
            <a:endParaRPr lang="en-AU" dirty="0"/>
          </a:p>
          <a:p>
            <a:pPr lvl="2"/>
            <a:r>
              <a:rPr lang="en-AU" dirty="0"/>
              <a:t>China NB only negative vote, with comments from China NB &amp; Switzerland NB</a:t>
            </a:r>
          </a:p>
          <a:p>
            <a:pPr lvl="1"/>
            <a:r>
              <a:rPr lang="en-AU" dirty="0">
                <a:hlinkClick r:id="rId2"/>
              </a:rPr>
              <a:t>FDIS </a:t>
            </a:r>
            <a:r>
              <a:rPr lang="en-AU" dirty="0" smtClean="0">
                <a:hlinkClick r:id="rId2"/>
              </a:rPr>
              <a:t>comment responses </a:t>
            </a:r>
            <a:r>
              <a:rPr lang="en-AU" dirty="0" smtClean="0"/>
              <a:t>were approved by 802.1 WG in March 2014, and liaised to SC6 in May 2014 as N15944</a:t>
            </a:r>
          </a:p>
          <a:p>
            <a:pPr lvl="1"/>
            <a:r>
              <a:rPr lang="en-AU" dirty="0" smtClean="0"/>
              <a:t>The standard was</a:t>
            </a:r>
            <a:r>
              <a:rPr lang="en-AU" dirty="0" smtClean="0">
                <a:solidFill>
                  <a:srgbClr val="FF0000"/>
                </a:solidFill>
              </a:rPr>
              <a:t> </a:t>
            </a:r>
            <a:r>
              <a:rPr lang="en-AU" dirty="0" smtClean="0"/>
              <a:t>published </a:t>
            </a:r>
            <a:r>
              <a:rPr lang="en-AU" dirty="0"/>
              <a:t>as </a:t>
            </a:r>
            <a:r>
              <a:rPr lang="en-AU" dirty="0" smtClean="0"/>
              <a:t>ISO/IEC/IEEE 8802-1AB:2014 on 15 March 2014</a:t>
            </a:r>
            <a:endParaRPr lang="en-AU" dirty="0">
              <a:solidFill>
                <a:srgbClr val="FF0000"/>
              </a:solidFill>
            </a:endParaRPr>
          </a:p>
          <a:p>
            <a:pPr marL="184150" lvl="2" indent="0">
              <a:buNone/>
            </a:pPr>
            <a:endParaRPr lang="en-AU" dirty="0"/>
          </a:p>
          <a:p>
            <a:endParaRPr lang="en-AU" dirty="0">
              <a:solidFill>
                <a:schemeClr val="accent6"/>
              </a:solidFill>
            </a:endParaRPr>
          </a:p>
          <a:p>
            <a:endParaRPr lang="en-AU" dirty="0">
              <a:solidFill>
                <a:srgbClr val="FF0000"/>
              </a:solidFill>
            </a:endParaRPr>
          </a:p>
        </p:txBody>
      </p:sp>
    </p:spTree>
    <p:extLst>
      <p:ext uri="{BB962C8B-B14F-4D97-AF65-F5344CB8AC3E}">
        <p14:creationId xmlns:p14="http://schemas.microsoft.com/office/powerpoint/2010/main" val="902557438"/>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077200" cy="1066800"/>
          </a:xfrm>
        </p:spPr>
        <p:txBody>
          <a:bodyPr/>
          <a:lstStyle/>
          <a:p>
            <a:r>
              <a:rPr lang="en-AU" dirty="0"/>
              <a:t>IEEE </a:t>
            </a:r>
            <a:r>
              <a:rPr lang="en-AU" dirty="0" smtClean="0"/>
              <a:t>802.1AR-2009 </a:t>
            </a:r>
            <a:r>
              <a:rPr lang="en-AU" dirty="0"/>
              <a:t>has been ratified as </a:t>
            </a:r>
            <a:r>
              <a:rPr lang="en-AU" dirty="0" smtClean="0"/>
              <a:t>ISO/IEC/IEEE 8802-1AR:2014</a:t>
            </a:r>
            <a:endParaRPr lang="en-AU" dirty="0">
              <a:solidFill>
                <a:schemeClr val="accent6"/>
              </a:solidFill>
            </a:endParaRPr>
          </a:p>
        </p:txBody>
      </p:sp>
      <p:sp>
        <p:nvSpPr>
          <p:cNvPr id="5" name="Footer Placeholder 4"/>
          <p:cNvSpPr>
            <a:spLocks noGrp="1"/>
          </p:cNvSpPr>
          <p:nvPr>
            <p:ph type="ftr" sz="quarter" idx="10"/>
          </p:nvPr>
        </p:nvSpPr>
        <p:spPr>
          <a:xfrm>
            <a:off x="8053388" y="6523038"/>
            <a:ext cx="490537" cy="182562"/>
          </a:xfrm>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a:xfrm>
            <a:off x="4327525" y="6523038"/>
            <a:ext cx="565150" cy="182562"/>
          </a:xfrm>
        </p:spPr>
        <p:txBody>
          <a:bodyPr/>
          <a:lstStyle/>
          <a:p>
            <a:pPr>
              <a:defRPr/>
            </a:pPr>
            <a:r>
              <a:rPr lang="en-US" smtClean="0"/>
              <a:t>Slide </a:t>
            </a:r>
            <a:fld id="{FCE5288C-F87B-4810-A6B2-740CE13BD34D}" type="slidenum">
              <a:rPr lang="en-US" smtClean="0"/>
              <a:pPr>
                <a:defRPr/>
              </a:pPr>
              <a:t>157</a:t>
            </a:fld>
            <a:endParaRPr lang="en-US"/>
          </a:p>
        </p:txBody>
      </p:sp>
      <p:sp>
        <p:nvSpPr>
          <p:cNvPr id="10" name="Content Placeholder 9"/>
          <p:cNvSpPr>
            <a:spLocks noGrp="1"/>
          </p:cNvSpPr>
          <p:nvPr>
            <p:ph idx="1"/>
          </p:nvPr>
        </p:nvSpPr>
        <p:spPr>
          <a:xfrm>
            <a:off x="685800" y="1828800"/>
            <a:ext cx="7772400" cy="4114800"/>
          </a:xfrm>
        </p:spPr>
        <p:txBody>
          <a:bodyPr/>
          <a:lstStyle/>
          <a:p>
            <a:r>
              <a:rPr lang="en-US" dirty="0" smtClean="0"/>
              <a:t>60-day</a:t>
            </a:r>
            <a:r>
              <a:rPr lang="en-AU" dirty="0" smtClean="0"/>
              <a:t> pre-ballot: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smtClean="0"/>
              <a:t>Submission of IEEE 802.1AR-2009 </a:t>
            </a:r>
            <a:r>
              <a:rPr lang="en-AU" dirty="0"/>
              <a:t>in N15589 in March 2013</a:t>
            </a:r>
            <a:endParaRPr lang="en-AU" dirty="0" smtClean="0"/>
          </a:p>
          <a:p>
            <a:pPr lvl="1"/>
            <a:r>
              <a:rPr lang="en-AU" dirty="0"/>
              <a:t>Pre-ballot passed in </a:t>
            </a:r>
            <a:r>
              <a:rPr lang="en-AU" dirty="0" smtClean="0"/>
              <a:t>May 2013</a:t>
            </a:r>
            <a:endParaRPr lang="en-AU" dirty="0"/>
          </a:p>
          <a:p>
            <a:pPr lvl="2"/>
            <a:r>
              <a:rPr lang="en-AU" dirty="0" smtClean="0"/>
              <a:t>Voting results in N15627</a:t>
            </a:r>
          </a:p>
          <a:p>
            <a:pPr lvl="2"/>
            <a:r>
              <a:rPr lang="en-AU" dirty="0" smtClean="0"/>
              <a:t>Comments from China replied to in </a:t>
            </a:r>
            <a:r>
              <a:rPr lang="en-AU" dirty="0"/>
              <a:t>N15659 </a:t>
            </a:r>
            <a:endParaRPr lang="en-AU" dirty="0" smtClean="0"/>
          </a:p>
          <a:p>
            <a:r>
              <a:rPr lang="en-AU" dirty="0" smtClean="0"/>
              <a:t>FDIS ballot: </a:t>
            </a:r>
            <a:r>
              <a:rPr lang="en-AU" dirty="0">
                <a:solidFill>
                  <a:srgbClr val="00B050"/>
                </a:solidFill>
              </a:rPr>
              <a:t>passed &amp; comment</a:t>
            </a:r>
            <a:r>
              <a:rPr lang="en-AU" dirty="0"/>
              <a:t> </a:t>
            </a:r>
            <a:r>
              <a:rPr lang="en-AU" dirty="0">
                <a:solidFill>
                  <a:srgbClr val="00B050"/>
                </a:solidFill>
              </a:rPr>
              <a:t>resolutions </a:t>
            </a:r>
            <a:r>
              <a:rPr lang="en-AU" dirty="0" smtClean="0">
                <a:solidFill>
                  <a:srgbClr val="00B050"/>
                </a:solidFill>
              </a:rPr>
              <a:t>liaised</a:t>
            </a:r>
          </a:p>
          <a:p>
            <a:pPr lvl="1"/>
            <a:r>
              <a:rPr lang="en-AU" dirty="0" smtClean="0"/>
              <a:t>FDIS passed 17/2/16 on 18 Dec 2013</a:t>
            </a:r>
          </a:p>
          <a:p>
            <a:pPr lvl="2"/>
            <a:r>
              <a:rPr lang="en-AU" dirty="0" smtClean="0"/>
              <a:t>Voting </a:t>
            </a:r>
            <a:r>
              <a:rPr lang="en-AU" dirty="0"/>
              <a:t>results in </a:t>
            </a:r>
            <a:r>
              <a:rPr lang="en-AU" dirty="0" smtClean="0"/>
              <a:t>N15830</a:t>
            </a:r>
            <a:endParaRPr lang="en-AU" dirty="0"/>
          </a:p>
          <a:p>
            <a:pPr lvl="2"/>
            <a:r>
              <a:rPr lang="en-AU" dirty="0"/>
              <a:t>China NB </a:t>
            </a:r>
            <a:r>
              <a:rPr lang="en-AU" dirty="0" smtClean="0"/>
              <a:t>&amp; Switzerland NB voted “no” and commented</a:t>
            </a:r>
            <a:endParaRPr lang="en-AU" dirty="0"/>
          </a:p>
          <a:p>
            <a:pPr lvl="1"/>
            <a:r>
              <a:rPr lang="en-AU" dirty="0">
                <a:hlinkClick r:id="rId2"/>
              </a:rPr>
              <a:t>FDIS comment responses </a:t>
            </a:r>
            <a:r>
              <a:rPr lang="en-AU" dirty="0"/>
              <a:t>were approved by 802.1 </a:t>
            </a:r>
            <a:r>
              <a:rPr lang="en-AU" dirty="0" smtClean="0"/>
              <a:t>WG </a:t>
            </a:r>
            <a:r>
              <a:rPr lang="en-AU" dirty="0"/>
              <a:t>in March 2014</a:t>
            </a:r>
            <a:r>
              <a:rPr lang="en-AU" dirty="0" smtClean="0"/>
              <a:t>, </a:t>
            </a:r>
            <a:r>
              <a:rPr lang="en-AU" dirty="0"/>
              <a:t>and liaised to SC6 in May </a:t>
            </a:r>
            <a:r>
              <a:rPr lang="en-AU" dirty="0" smtClean="0"/>
              <a:t>2014 as N15947</a:t>
            </a:r>
            <a:endParaRPr lang="en-AU" dirty="0"/>
          </a:p>
          <a:p>
            <a:pPr lvl="1"/>
            <a:r>
              <a:rPr lang="en-AU" dirty="0" smtClean="0"/>
              <a:t>Standard was published </a:t>
            </a:r>
            <a:r>
              <a:rPr lang="en-AU" dirty="0"/>
              <a:t>as </a:t>
            </a:r>
            <a:r>
              <a:rPr lang="en-AU" dirty="0" smtClean="0"/>
              <a:t>ISO/IEC/IEEE </a:t>
            </a:r>
            <a:r>
              <a:rPr lang="en-AU" dirty="0"/>
              <a:t>8802-1AR:2014 on 15 </a:t>
            </a:r>
            <a:r>
              <a:rPr lang="en-AU" dirty="0" smtClean="0"/>
              <a:t>March 2014</a:t>
            </a:r>
            <a:endParaRPr lang="en-AU" dirty="0">
              <a:solidFill>
                <a:srgbClr val="FF0000"/>
              </a:solidFill>
            </a:endParaRPr>
          </a:p>
          <a:p>
            <a:pPr marL="184150" lvl="2" indent="0">
              <a:buNone/>
            </a:pPr>
            <a:endParaRPr lang="en-AU" dirty="0"/>
          </a:p>
          <a:p>
            <a:endParaRPr lang="en-AU" dirty="0">
              <a:solidFill>
                <a:schemeClr val="accent6"/>
              </a:solidFill>
            </a:endParaRPr>
          </a:p>
        </p:txBody>
      </p:sp>
    </p:spTree>
    <p:extLst>
      <p:ext uri="{BB962C8B-B14F-4D97-AF65-F5344CB8AC3E}">
        <p14:creationId xmlns:p14="http://schemas.microsoft.com/office/powerpoint/2010/main" val="2791031475"/>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802.1AS-2011 </a:t>
            </a:r>
            <a:r>
              <a:rPr lang="en-AU" dirty="0"/>
              <a:t>has been ratified as ISO/IEC </a:t>
            </a:r>
            <a:r>
              <a:rPr lang="en-AU" dirty="0" smtClean="0"/>
              <a:t>8802-1AS:2014</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158</a:t>
            </a:fld>
            <a:endParaRPr lang="en-US"/>
          </a:p>
        </p:txBody>
      </p:sp>
      <p:sp>
        <p:nvSpPr>
          <p:cNvPr id="10" name="Content Placeholder 9"/>
          <p:cNvSpPr>
            <a:spLocks noGrp="1"/>
          </p:cNvSpPr>
          <p:nvPr>
            <p:ph idx="1"/>
          </p:nvPr>
        </p:nvSpPr>
        <p:spPr>
          <a:xfrm>
            <a:off x="685800" y="1828800"/>
            <a:ext cx="7772400" cy="4114800"/>
          </a:xfrm>
        </p:spPr>
        <p:txBody>
          <a:bodyPr/>
          <a:lstStyle/>
          <a:p>
            <a:r>
              <a:rPr lang="en-US" dirty="0" smtClean="0"/>
              <a:t>60-day</a:t>
            </a:r>
            <a:r>
              <a:rPr lang="en-AU" dirty="0" smtClean="0"/>
              <a:t> pre-ballot: </a:t>
            </a:r>
            <a:r>
              <a:rPr lang="en-AU" dirty="0">
                <a:solidFill>
                  <a:srgbClr val="00B050"/>
                </a:solidFill>
              </a:rPr>
              <a:t>passed &amp; comment</a:t>
            </a:r>
            <a:r>
              <a:rPr lang="en-AU" dirty="0"/>
              <a:t> </a:t>
            </a:r>
            <a:r>
              <a:rPr lang="en-AU" dirty="0">
                <a:solidFill>
                  <a:srgbClr val="00B050"/>
                </a:solidFill>
              </a:rPr>
              <a:t>resolutions liaised</a:t>
            </a:r>
            <a:endParaRPr lang="en-AU" dirty="0" smtClean="0"/>
          </a:p>
          <a:p>
            <a:pPr lvl="1"/>
            <a:r>
              <a:rPr lang="en-AU" dirty="0" smtClean="0"/>
              <a:t>Submission </a:t>
            </a:r>
            <a:r>
              <a:rPr lang="en-AU" dirty="0"/>
              <a:t>of IEEE </a:t>
            </a:r>
            <a:r>
              <a:rPr lang="en-AU" dirty="0" smtClean="0"/>
              <a:t>802.1AS-2011 </a:t>
            </a:r>
            <a:r>
              <a:rPr lang="en-AU" dirty="0"/>
              <a:t>in </a:t>
            </a:r>
            <a:r>
              <a:rPr lang="en-AU" dirty="0" smtClean="0"/>
              <a:t>N15590 in March 2013</a:t>
            </a:r>
          </a:p>
          <a:p>
            <a:pPr lvl="1"/>
            <a:r>
              <a:rPr lang="en-AU" dirty="0"/>
              <a:t>Pre-ballot passed in May 2013</a:t>
            </a:r>
          </a:p>
          <a:p>
            <a:pPr lvl="2"/>
            <a:r>
              <a:rPr lang="en-AU" dirty="0"/>
              <a:t>Voting results in </a:t>
            </a:r>
            <a:r>
              <a:rPr lang="en-AU" dirty="0" smtClean="0"/>
              <a:t>N15628</a:t>
            </a:r>
            <a:endParaRPr lang="en-AU" dirty="0"/>
          </a:p>
          <a:p>
            <a:pPr lvl="2"/>
            <a:r>
              <a:rPr lang="en-AU" dirty="0"/>
              <a:t>Comments from China replied to in N15659 </a:t>
            </a:r>
            <a:endParaRPr lang="en-AU" dirty="0" smtClean="0"/>
          </a:p>
          <a:p>
            <a:r>
              <a:rPr lang="en-AU" dirty="0" smtClean="0"/>
              <a:t>FDIS ballot: </a:t>
            </a:r>
            <a:r>
              <a:rPr lang="en-AU" dirty="0" smtClean="0">
                <a:solidFill>
                  <a:srgbClr val="00B050"/>
                </a:solidFill>
              </a:rPr>
              <a:t>passed </a:t>
            </a:r>
            <a:r>
              <a:rPr lang="en-AU" dirty="0">
                <a:solidFill>
                  <a:srgbClr val="00B050"/>
                </a:solidFill>
              </a:rPr>
              <a:t>&amp; comment</a:t>
            </a:r>
            <a:r>
              <a:rPr lang="en-AU" dirty="0"/>
              <a:t> </a:t>
            </a:r>
            <a:r>
              <a:rPr lang="en-AU" dirty="0">
                <a:solidFill>
                  <a:srgbClr val="00B050"/>
                </a:solidFill>
              </a:rPr>
              <a:t>resolutions </a:t>
            </a:r>
            <a:r>
              <a:rPr lang="en-AU" dirty="0" smtClean="0">
                <a:solidFill>
                  <a:srgbClr val="00B050"/>
                </a:solidFill>
              </a:rPr>
              <a:t>liaised</a:t>
            </a:r>
            <a:endParaRPr lang="en-AU" dirty="0">
              <a:solidFill>
                <a:srgbClr val="00B050"/>
              </a:solidFill>
            </a:endParaRPr>
          </a:p>
          <a:p>
            <a:pPr lvl="1"/>
            <a:r>
              <a:rPr lang="en-AU" dirty="0"/>
              <a:t>FDIS passed </a:t>
            </a:r>
            <a:r>
              <a:rPr lang="en-AU" dirty="0" smtClean="0"/>
              <a:t>18/1/16 </a:t>
            </a:r>
            <a:r>
              <a:rPr lang="en-AU" dirty="0"/>
              <a:t>on 18 </a:t>
            </a:r>
            <a:r>
              <a:rPr lang="en-AU" dirty="0" smtClean="0"/>
              <a:t>Dec </a:t>
            </a:r>
            <a:r>
              <a:rPr lang="en-AU" dirty="0"/>
              <a:t>2013</a:t>
            </a:r>
          </a:p>
          <a:p>
            <a:pPr lvl="2"/>
            <a:r>
              <a:rPr lang="en-AU" dirty="0"/>
              <a:t>Voting results in </a:t>
            </a:r>
            <a:r>
              <a:rPr lang="en-AU" dirty="0" smtClean="0"/>
              <a:t>N15831</a:t>
            </a:r>
            <a:endParaRPr lang="en-AU" dirty="0"/>
          </a:p>
          <a:p>
            <a:pPr lvl="2"/>
            <a:r>
              <a:rPr lang="en-AU" dirty="0"/>
              <a:t>China NB </a:t>
            </a:r>
            <a:r>
              <a:rPr lang="en-AU" dirty="0" smtClean="0"/>
              <a:t>voted </a:t>
            </a:r>
            <a:r>
              <a:rPr lang="en-AU" dirty="0"/>
              <a:t>“no” and </a:t>
            </a:r>
            <a:r>
              <a:rPr lang="en-AU" dirty="0" smtClean="0"/>
              <a:t>China NB &amp; Switzerland NB commented</a:t>
            </a:r>
            <a:endParaRPr lang="en-AU" dirty="0"/>
          </a:p>
          <a:p>
            <a:pPr lvl="1"/>
            <a:r>
              <a:rPr lang="en-AU" dirty="0">
                <a:hlinkClick r:id="rId2"/>
              </a:rPr>
              <a:t>FDIS comment responses </a:t>
            </a:r>
            <a:r>
              <a:rPr lang="en-AU" dirty="0"/>
              <a:t>were approved by 802.1 </a:t>
            </a:r>
            <a:r>
              <a:rPr lang="en-AU" dirty="0" smtClean="0"/>
              <a:t>WG </a:t>
            </a:r>
            <a:r>
              <a:rPr lang="en-AU" dirty="0"/>
              <a:t>in March 2014</a:t>
            </a:r>
            <a:r>
              <a:rPr lang="en-AU" dirty="0" smtClean="0"/>
              <a:t>, </a:t>
            </a:r>
            <a:r>
              <a:rPr lang="en-AU" dirty="0"/>
              <a:t>and liaised to SC6 in May </a:t>
            </a:r>
            <a:r>
              <a:rPr lang="en-AU" dirty="0" smtClean="0"/>
              <a:t>2014 as N15948</a:t>
            </a:r>
            <a:endParaRPr lang="en-AU" dirty="0"/>
          </a:p>
          <a:p>
            <a:pPr lvl="1"/>
            <a:r>
              <a:rPr lang="en-AU" dirty="0" smtClean="0"/>
              <a:t>Standard was published </a:t>
            </a:r>
            <a:r>
              <a:rPr lang="en-AU" dirty="0"/>
              <a:t>as </a:t>
            </a:r>
            <a:r>
              <a:rPr lang="en-AU" dirty="0" smtClean="0"/>
              <a:t>ISO/IEC/IEEE </a:t>
            </a:r>
            <a:r>
              <a:rPr lang="en-AU" dirty="0"/>
              <a:t>8802-1AS:2014 on 15 </a:t>
            </a:r>
            <a:r>
              <a:rPr lang="en-AU" dirty="0" smtClean="0"/>
              <a:t>March 2014</a:t>
            </a:r>
            <a:endParaRPr lang="en-AU" dirty="0">
              <a:solidFill>
                <a:srgbClr val="FF0000"/>
              </a:solidFill>
            </a:endParaRPr>
          </a:p>
          <a:p>
            <a:endParaRPr lang="en-AU" dirty="0">
              <a:solidFill>
                <a:schemeClr val="accent6"/>
              </a:solidFill>
            </a:endParaRPr>
          </a:p>
        </p:txBody>
      </p:sp>
    </p:spTree>
    <p:extLst>
      <p:ext uri="{BB962C8B-B14F-4D97-AF65-F5344CB8AC3E}">
        <p14:creationId xmlns:p14="http://schemas.microsoft.com/office/powerpoint/2010/main" val="701764219"/>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802.1BA-2011</a:t>
            </a:r>
            <a:r>
              <a:rPr lang="en-GB" dirty="0" smtClean="0"/>
              <a:t> </a:t>
            </a:r>
            <a:r>
              <a:rPr lang="en-AU" dirty="0" smtClean="0"/>
              <a:t>FDIS </a:t>
            </a:r>
            <a:r>
              <a:rPr lang="en-AU" dirty="0" smtClean="0">
                <a:solidFill>
                  <a:schemeClr val="accent6"/>
                </a:solidFill>
              </a:rPr>
              <a:t>passed on </a:t>
            </a:r>
            <a:r>
              <a:rPr lang="en-AU" dirty="0">
                <a:solidFill>
                  <a:schemeClr val="accent6"/>
                </a:solidFill>
              </a:rPr>
              <a:t>17 Aug </a:t>
            </a:r>
            <a:r>
              <a:rPr lang="en-AU" dirty="0" smtClean="0">
                <a:solidFill>
                  <a:schemeClr val="accent6"/>
                </a:solidFill>
              </a:rPr>
              <a:t>2016 and no comments were received</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159</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smtClean="0">
                <a:solidFill>
                  <a:srgbClr val="00B050"/>
                </a:solidFill>
              </a:rPr>
              <a:t>sent</a:t>
            </a:r>
          </a:p>
          <a:p>
            <a:pPr lvl="1"/>
            <a:r>
              <a:rPr lang="en-AU" dirty="0"/>
              <a:t>IEEE </a:t>
            </a:r>
            <a:r>
              <a:rPr lang="en-AU" dirty="0" smtClean="0"/>
              <a:t>802.1BA-2011 was </a:t>
            </a:r>
            <a:r>
              <a:rPr lang="en-AU" dirty="0"/>
              <a:t>liaised (N16149) to SC6 on 7 April 2015</a:t>
            </a:r>
            <a:endParaRPr lang="en-AU" dirty="0">
              <a:solidFill>
                <a:srgbClr val="00B050"/>
              </a:solidFill>
            </a:endParaRPr>
          </a:p>
          <a:p>
            <a:r>
              <a:rPr lang="en-US" dirty="0" smtClean="0"/>
              <a:t>60-day</a:t>
            </a:r>
            <a:r>
              <a:rPr lang="en-AU" dirty="0" smtClean="0"/>
              <a:t> </a:t>
            </a:r>
            <a:r>
              <a:rPr lang="en-AU" dirty="0"/>
              <a:t>pre-ballot</a:t>
            </a:r>
            <a:r>
              <a:rPr lang="en-AU" dirty="0" smtClean="0"/>
              <a:t>: </a:t>
            </a:r>
            <a:r>
              <a:rPr lang="en-AU" dirty="0">
                <a:solidFill>
                  <a:srgbClr val="00B050"/>
                </a:solidFill>
              </a:rPr>
              <a:t>passed &amp; comment responses liaised</a:t>
            </a:r>
            <a:endParaRPr lang="en-AU" dirty="0" smtClean="0">
              <a:solidFill>
                <a:srgbClr val="00B050"/>
              </a:solidFill>
            </a:endParaRPr>
          </a:p>
          <a:p>
            <a:pPr lvl="1"/>
            <a:r>
              <a:rPr lang="en-AU" dirty="0" smtClean="0"/>
              <a:t>The </a:t>
            </a:r>
            <a:r>
              <a:rPr lang="en-AU" dirty="0"/>
              <a:t>60 ballot passed on 23 Sept 2015</a:t>
            </a:r>
          </a:p>
          <a:p>
            <a:pPr lvl="2"/>
            <a:r>
              <a:rPr lang="en-AU" dirty="0"/>
              <a:t>Support need for ISO standard? Passed 10/0/9</a:t>
            </a:r>
          </a:p>
          <a:p>
            <a:pPr lvl="2"/>
            <a:r>
              <a:rPr lang="en-AU" dirty="0"/>
              <a:t>Support this submission being sent to FDIS? </a:t>
            </a:r>
            <a:r>
              <a:rPr lang="en-AU" dirty="0" smtClean="0"/>
              <a:t>Passed 8/0/11 </a:t>
            </a:r>
            <a:endParaRPr lang="en-AU" dirty="0"/>
          </a:p>
          <a:p>
            <a:pPr lvl="2"/>
            <a:r>
              <a:rPr lang="en-AU" dirty="0"/>
              <a:t>Only </a:t>
            </a:r>
            <a:r>
              <a:rPr lang="en-AU" dirty="0" smtClean="0"/>
              <a:t>two substantive comments </a:t>
            </a:r>
            <a:r>
              <a:rPr lang="en-AU" dirty="0"/>
              <a:t>that </a:t>
            </a:r>
            <a:r>
              <a:rPr lang="en-AU" dirty="0" smtClean="0"/>
              <a:t>needed </a:t>
            </a:r>
            <a:r>
              <a:rPr lang="en-AU" dirty="0"/>
              <a:t>a </a:t>
            </a:r>
            <a:r>
              <a:rPr lang="en-AU" dirty="0" smtClean="0"/>
              <a:t>response</a:t>
            </a:r>
          </a:p>
          <a:p>
            <a:pPr lvl="1"/>
            <a:r>
              <a:rPr lang="en-AU" dirty="0"/>
              <a:t>A response was s</a:t>
            </a:r>
            <a:r>
              <a:rPr lang="en-AU" dirty="0" smtClean="0"/>
              <a:t>ent </a:t>
            </a:r>
            <a:r>
              <a:rPr lang="en-AU" dirty="0"/>
              <a:t>in Jan </a:t>
            </a:r>
            <a:r>
              <a:rPr lang="en-AU" dirty="0" smtClean="0"/>
              <a:t>2016</a:t>
            </a:r>
            <a:endParaRPr lang="en-AU" dirty="0"/>
          </a:p>
          <a:p>
            <a:r>
              <a:rPr lang="en-AU" dirty="0"/>
              <a:t>FDIS ballot: </a:t>
            </a:r>
            <a:r>
              <a:rPr lang="en-AU" dirty="0">
                <a:solidFill>
                  <a:srgbClr val="00B050"/>
                </a:solidFill>
              </a:rPr>
              <a:t>passed</a:t>
            </a:r>
          </a:p>
          <a:p>
            <a:pPr lvl="1"/>
            <a:r>
              <a:rPr lang="en-AU" dirty="0">
                <a:solidFill>
                  <a:srgbClr val="000000"/>
                </a:solidFill>
              </a:rPr>
              <a:t>Ballot passed on 17 Aug 2016 (see </a:t>
            </a:r>
            <a:r>
              <a:rPr lang="en-AU" dirty="0" smtClean="0">
                <a:solidFill>
                  <a:srgbClr val="000000"/>
                </a:solidFill>
              </a:rPr>
              <a:t>N16461)</a:t>
            </a:r>
            <a:endParaRPr lang="en-AU" dirty="0">
              <a:solidFill>
                <a:srgbClr val="000000"/>
              </a:solidFill>
            </a:endParaRPr>
          </a:p>
          <a:p>
            <a:pPr lvl="2"/>
            <a:r>
              <a:rPr lang="en-AU" dirty="0">
                <a:solidFill>
                  <a:srgbClr val="000000"/>
                </a:solidFill>
              </a:rPr>
              <a:t>Passed 14/0/18, with no </a:t>
            </a:r>
            <a:r>
              <a:rPr lang="en-AU" dirty="0" smtClean="0">
                <a:solidFill>
                  <a:srgbClr val="000000"/>
                </a:solidFill>
              </a:rPr>
              <a:t>comments</a:t>
            </a:r>
          </a:p>
          <a:p>
            <a:pPr lvl="1"/>
            <a:r>
              <a:rPr lang="en-AU" dirty="0">
                <a:solidFill>
                  <a:srgbClr val="000000"/>
                </a:solidFill>
              </a:rPr>
              <a:t>Staff will arrange publication</a:t>
            </a:r>
          </a:p>
          <a:p>
            <a:pPr lvl="2"/>
            <a:endParaRPr lang="en-AU" dirty="0">
              <a:solidFill>
                <a:srgbClr val="000000"/>
              </a:solidFill>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4143935397"/>
              </p:ext>
            </p:extLst>
          </p:nvPr>
        </p:nvGraphicFramePr>
        <p:xfrm>
          <a:off x="4724400" y="4572000"/>
          <a:ext cx="914400" cy="771525"/>
        </p:xfrm>
        <a:graphic>
          <a:graphicData uri="http://schemas.openxmlformats.org/presentationml/2006/ole">
            <mc:AlternateContent xmlns:mc="http://schemas.openxmlformats.org/markup-compatibility/2006">
              <mc:Choice xmlns:v="urn:schemas-microsoft-com:vml" Requires="v">
                <p:oleObj spid="_x0000_s241840" name="Acrobat Document" showAsIcon="1" r:id="rId3" imgW="914400" imgH="771480" progId="AcroExch.Document.DC">
                  <p:embed/>
                </p:oleObj>
              </mc:Choice>
              <mc:Fallback>
                <p:oleObj name="Acrobat Document" showAsIcon="1" r:id="rId3" imgW="914400" imgH="771480" progId="AcroExch.Document.DC">
                  <p:embed/>
                  <p:pic>
                    <p:nvPicPr>
                      <p:cNvPr id="0" name=""/>
                      <p:cNvPicPr>
                        <a:picLocks noChangeAspect="1" noChangeArrowheads="1"/>
                      </p:cNvPicPr>
                      <p:nvPr/>
                    </p:nvPicPr>
                    <p:blipFill>
                      <a:blip r:embed="rId4"/>
                      <a:srcRect/>
                      <a:stretch>
                        <a:fillRect/>
                      </a:stretch>
                    </p:blipFill>
                    <p:spPr bwMode="auto">
                      <a:xfrm>
                        <a:off x="4724400" y="4572000"/>
                        <a:ext cx="9144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8670774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 has pushed 22 standards completely through the PSDO ratification process</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16</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95778433"/>
              </p:ext>
            </p:extLst>
          </p:nvPr>
        </p:nvGraphicFramePr>
        <p:xfrm>
          <a:off x="762000" y="1600200"/>
          <a:ext cx="7620000" cy="4602480"/>
        </p:xfrm>
        <a:graphic>
          <a:graphicData uri="http://schemas.openxmlformats.org/drawingml/2006/table">
            <a:tbl>
              <a:tblPr firstRow="1" bandRow="1">
                <a:tableStyleId>{21E4AEA4-8DFA-4A89-87EB-49C32662AFE0}</a:tableStyleId>
              </a:tblPr>
              <a:tblGrid>
                <a:gridCol w="1371600"/>
                <a:gridCol w="2030186"/>
                <a:gridCol w="2109107"/>
                <a:gridCol w="2109107"/>
              </a:tblGrid>
              <a:tr h="536222">
                <a:tc>
                  <a:txBody>
                    <a:bodyPr/>
                    <a:lstStyle/>
                    <a:p>
                      <a:r>
                        <a:rPr lang="en-AU" sz="1600" dirty="0" smtClean="0"/>
                        <a:t>IEEE 802</a:t>
                      </a:r>
                      <a:br>
                        <a:rPr lang="en-AU" sz="1600" dirty="0" smtClean="0"/>
                      </a:br>
                      <a:r>
                        <a:rPr lang="en-AU" sz="1600" dirty="0" smtClean="0"/>
                        <a:t>standard</a:t>
                      </a:r>
                      <a:endParaRPr lang="en-AU" sz="1600" dirty="0"/>
                    </a:p>
                  </a:txBody>
                  <a:tcPr marL="115147" marR="115147"/>
                </a:tc>
                <a:tc>
                  <a:txBody>
                    <a:bodyPr/>
                    <a:lstStyle/>
                    <a:p>
                      <a:pPr algn="ctr"/>
                      <a:r>
                        <a:rPr lang="en-US" sz="1600" dirty="0" smtClean="0"/>
                        <a:t>60-day</a:t>
                      </a:r>
                      <a:r>
                        <a:rPr lang="en-AU" sz="1600" dirty="0" smtClean="0"/>
                        <a:t/>
                      </a:r>
                      <a:br>
                        <a:rPr lang="en-AU" sz="1600" dirty="0" smtClean="0"/>
                      </a:br>
                      <a:r>
                        <a:rPr lang="en-AU" sz="1600" dirty="0" smtClean="0"/>
                        <a:t>pre-ballot</a:t>
                      </a:r>
                      <a:endParaRPr lang="en-AU" sz="1600" dirty="0"/>
                    </a:p>
                  </a:txBody>
                  <a:tcPr marL="115147" marR="115147"/>
                </a:tc>
                <a:tc>
                  <a:txBody>
                    <a:bodyPr/>
                    <a:lstStyle/>
                    <a:p>
                      <a:pPr algn="ctr"/>
                      <a:r>
                        <a:rPr lang="en-AU" sz="1600" dirty="0" smtClean="0"/>
                        <a:t>5-month</a:t>
                      </a:r>
                      <a:br>
                        <a:rPr lang="en-AU" sz="1600" dirty="0" smtClean="0"/>
                      </a:br>
                      <a:r>
                        <a:rPr lang="en-AU" sz="1600" dirty="0" smtClean="0"/>
                        <a:t>FDIS ballot</a:t>
                      </a:r>
                      <a:endParaRPr lang="en-AU" sz="1600" dirty="0"/>
                    </a:p>
                  </a:txBody>
                  <a:tcPr marL="115147" marR="115147"/>
                </a:tc>
                <a:tc>
                  <a:txBody>
                    <a:bodyPr/>
                    <a:lstStyle/>
                    <a:p>
                      <a:pPr algn="ctr"/>
                      <a:r>
                        <a:rPr lang="en-AU" sz="1600" dirty="0" smtClean="0"/>
                        <a:t>Comments</a:t>
                      </a:r>
                      <a:r>
                        <a:rPr lang="en-AU" sz="1600" baseline="0" dirty="0" smtClean="0"/>
                        <a:t> resolved by IEEE</a:t>
                      </a:r>
                      <a:endParaRPr lang="en-AU" sz="1600" dirty="0"/>
                    </a:p>
                  </a:txBody>
                  <a:tcPr marL="115147" marR="115147"/>
                </a:tc>
              </a:tr>
              <a:tr h="310444">
                <a:tc>
                  <a:txBody>
                    <a:bodyPr/>
                    <a:lstStyle/>
                    <a:p>
                      <a:r>
                        <a:rPr lang="en-AU" sz="1600" b="0" dirty="0" smtClean="0"/>
                        <a:t>802</a:t>
                      </a:r>
                      <a:endParaRPr lang="en-AU" sz="1600" b="0" dirty="0">
                        <a:latin typeface="+mj-lt"/>
                        <a:cs typeface="Arial" panose="020B0604020202020204" pitchFamily="34" charset="0"/>
                      </a:endParaRPr>
                    </a:p>
                  </a:txBody>
                  <a:tcPr marL="115147" marR="115147"/>
                </a:tc>
                <a:tc>
                  <a:txBody>
                    <a:bodyPr/>
                    <a:lstStyle/>
                    <a:p>
                      <a:pPr algn="ctr"/>
                      <a:r>
                        <a:rPr lang="en-AU" sz="1600" b="0" kern="1200" dirty="0" smtClean="0">
                          <a:solidFill>
                            <a:srgbClr val="00B050"/>
                          </a:solidFill>
                        </a:rPr>
                        <a:t>Oct 2014</a:t>
                      </a:r>
                      <a:endParaRPr lang="en-AU" sz="1600" b="0" kern="1200" dirty="0">
                        <a:solidFill>
                          <a:srgbClr val="00B050"/>
                        </a:solidFill>
                        <a:latin typeface="+mn-lt"/>
                        <a:ea typeface="+mn-ea"/>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latin typeface="+mj-lt"/>
                        </a:rPr>
                        <a:t>Nov 2015</a:t>
                      </a:r>
                      <a:endParaRPr lang="en-AU" sz="1600" b="0" dirty="0" smtClean="0">
                        <a:solidFill>
                          <a:srgbClr val="00B050"/>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rgbClr val="00B050"/>
                          </a:solidFill>
                        </a:rPr>
                        <a:t>Jan 2016</a:t>
                      </a:r>
                      <a:endParaRPr lang="en-AU" sz="1600" b="0" kern="1200" dirty="0" smtClean="0">
                        <a:solidFill>
                          <a:srgbClr val="00B050"/>
                        </a:solidFill>
                        <a:latin typeface="+mn-lt"/>
                        <a:ea typeface="+mn-ea"/>
                        <a:cs typeface="+mn-cs"/>
                      </a:endParaRPr>
                    </a:p>
                  </a:txBody>
                  <a:tcPr marL="115147" marR="115147"/>
                </a:tc>
              </a:tr>
              <a:tr h="310444">
                <a:tc>
                  <a:txBody>
                    <a:bodyPr/>
                    <a:lstStyle/>
                    <a:p>
                      <a:r>
                        <a:rPr lang="en-AU" sz="1600" b="0" dirty="0" smtClean="0"/>
                        <a:t>802.1X</a:t>
                      </a:r>
                    </a:p>
                  </a:txBody>
                  <a:tcPr marL="115147" marR="115147"/>
                </a:tc>
                <a:tc>
                  <a:txBody>
                    <a:bodyPr/>
                    <a:lstStyle/>
                    <a:p>
                      <a:pPr algn="ctr"/>
                      <a:r>
                        <a:rPr lang="en-AU" sz="1600" b="0" dirty="0" smtClean="0">
                          <a:solidFill>
                            <a:srgbClr val="00B050"/>
                          </a:solidFill>
                        </a:rPr>
                        <a:t>2013</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Oct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Jan 2014</a:t>
                      </a:r>
                    </a:p>
                  </a:txBody>
                  <a:tcPr marL="115147" marR="115147"/>
                </a:tc>
              </a:tr>
              <a:tr h="310444">
                <a:tc>
                  <a:txBody>
                    <a:bodyPr/>
                    <a:lstStyle/>
                    <a:p>
                      <a:r>
                        <a:rPr lang="en-AU" sz="1600" b="0" dirty="0" smtClean="0"/>
                        <a:t>802.1AE</a:t>
                      </a:r>
                      <a:endParaRPr lang="en-AU" sz="1600" b="0" dirty="0"/>
                    </a:p>
                  </a:txBody>
                  <a:tcPr marL="115147" marR="115147"/>
                </a:tc>
                <a:tc>
                  <a:txBody>
                    <a:bodyPr/>
                    <a:lstStyle/>
                    <a:p>
                      <a:pPr algn="ctr"/>
                      <a:r>
                        <a:rPr lang="en-AU" sz="1600" b="0" baseline="0" dirty="0" smtClean="0">
                          <a:solidFill>
                            <a:srgbClr val="00B050"/>
                          </a:solidFill>
                        </a:rPr>
                        <a:t>2013</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Oct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Jan 2014</a:t>
                      </a:r>
                    </a:p>
                  </a:txBody>
                  <a:tcPr marL="115147" marR="115147"/>
                </a:tc>
              </a:tr>
              <a:tr h="310444">
                <a:tc>
                  <a:txBody>
                    <a:bodyPr/>
                    <a:lstStyle/>
                    <a:p>
                      <a:r>
                        <a:rPr lang="en-AU" sz="1600" b="0" dirty="0" smtClean="0"/>
                        <a:t>802.1AB</a:t>
                      </a:r>
                      <a:endParaRPr lang="en-AU" sz="1600" b="0" dirty="0"/>
                    </a:p>
                  </a:txBody>
                  <a:tcPr marL="115147" marR="115147"/>
                </a:tc>
                <a:tc>
                  <a:txBody>
                    <a:bodyPr/>
                    <a:lstStyle/>
                    <a:p>
                      <a:pPr algn="ctr"/>
                      <a:r>
                        <a:rPr lang="en-AU" sz="1600" b="0" dirty="0" smtClean="0">
                          <a:solidFill>
                            <a:srgbClr val="00B050"/>
                          </a:solidFill>
                        </a:rPr>
                        <a:t>May 2013</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Dec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rPr>
                        <a:t>May 2014</a:t>
                      </a:r>
                    </a:p>
                  </a:txBody>
                  <a:tcPr marL="115147" marR="115147"/>
                </a:tc>
              </a:tr>
              <a:tr h="310444">
                <a:tc>
                  <a:txBody>
                    <a:bodyPr/>
                    <a:lstStyle/>
                    <a:p>
                      <a:r>
                        <a:rPr lang="en-AU" sz="1600" b="0" dirty="0" smtClean="0"/>
                        <a:t>802.1AR</a:t>
                      </a:r>
                      <a:endParaRPr lang="en-AU" sz="1600" b="0" dirty="0"/>
                    </a:p>
                  </a:txBody>
                  <a:tcPr marL="115147" marR="115147"/>
                </a:tc>
                <a:tc>
                  <a:txBody>
                    <a:bodyPr/>
                    <a:lstStyle/>
                    <a:p>
                      <a:pPr algn="ctr"/>
                      <a:r>
                        <a:rPr lang="en-AU" sz="1600" b="0" dirty="0" smtClean="0">
                          <a:solidFill>
                            <a:srgbClr val="00B050"/>
                          </a:solidFill>
                        </a:rPr>
                        <a:t>May 2013</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Dec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rPr>
                        <a:t>May 2014</a:t>
                      </a:r>
                    </a:p>
                  </a:txBody>
                  <a:tcPr marL="115147" marR="115147"/>
                </a:tc>
              </a:tr>
              <a:tr h="310444">
                <a:tc>
                  <a:txBody>
                    <a:bodyPr/>
                    <a:lstStyle/>
                    <a:p>
                      <a:r>
                        <a:rPr lang="en-AU" sz="1600" b="0" dirty="0" smtClean="0"/>
                        <a:t>802.1AS</a:t>
                      </a:r>
                    </a:p>
                  </a:txBody>
                  <a:tcPr marL="115147" marR="115147"/>
                </a:tc>
                <a:tc>
                  <a:txBody>
                    <a:bodyPr/>
                    <a:lstStyle/>
                    <a:p>
                      <a:pPr algn="ctr"/>
                      <a:r>
                        <a:rPr lang="en-AU" sz="1600" b="0" dirty="0" smtClean="0">
                          <a:solidFill>
                            <a:srgbClr val="00B050"/>
                          </a:solidFill>
                        </a:rPr>
                        <a:t>May 2013</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Dec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rPr>
                        <a:t>May 2014</a:t>
                      </a:r>
                    </a:p>
                  </a:txBody>
                  <a:tcPr marL="115147" marR="115147"/>
                </a:tc>
              </a:tr>
              <a:tr h="310444">
                <a:tc>
                  <a:txBody>
                    <a:bodyPr/>
                    <a:lstStyle/>
                    <a:p>
                      <a:r>
                        <a:rPr lang="en-AU" sz="1600" b="0" dirty="0" smtClean="0">
                          <a:latin typeface="+mj-lt"/>
                          <a:cs typeface="Arial" panose="020B0604020202020204" pitchFamily="34" charset="0"/>
                        </a:rPr>
                        <a:t>802.1AEbw</a:t>
                      </a:r>
                      <a:endParaRPr lang="en-AU" sz="1600" b="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rPr>
                        <a:t>Jan 2014</a:t>
                      </a:r>
                      <a:endParaRPr lang="en-AU" sz="1600" b="0"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rPr>
                        <a:t>Feb 2015</a:t>
                      </a:r>
                      <a:endParaRPr lang="en-AU" sz="1600" b="0"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Apr</a:t>
                      </a:r>
                      <a:r>
                        <a:rPr lang="en-AU" sz="1600" b="0" baseline="0" dirty="0" smtClean="0">
                          <a:solidFill>
                            <a:srgbClr val="00B050"/>
                          </a:solidFill>
                        </a:rPr>
                        <a:t> 2015</a:t>
                      </a:r>
                    </a:p>
                  </a:txBody>
                  <a:tcPr marL="115147" marR="115147"/>
                </a:tc>
              </a:tr>
              <a:tr h="310444">
                <a:tc>
                  <a:txBody>
                    <a:bodyPr/>
                    <a:lstStyle/>
                    <a:p>
                      <a:r>
                        <a:rPr lang="en-AU" sz="1600" b="0" dirty="0" smtClean="0">
                          <a:latin typeface="+mj-lt"/>
                          <a:cs typeface="Arial" panose="020B0604020202020204" pitchFamily="34" charset="0"/>
                        </a:rPr>
                        <a:t>802.1AEbn</a:t>
                      </a:r>
                      <a:endParaRPr lang="en-AU" sz="1600" b="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rPr>
                        <a:t>Jan 2014</a:t>
                      </a:r>
                      <a:endParaRPr lang="en-AU" sz="1600" b="0"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rPr>
                        <a:t>Feb 2015</a:t>
                      </a:r>
                      <a:endParaRPr lang="en-AU" sz="1600" b="0"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Apr</a:t>
                      </a:r>
                      <a:r>
                        <a:rPr lang="en-AU" sz="1600" b="0" baseline="0" dirty="0" smtClean="0">
                          <a:solidFill>
                            <a:srgbClr val="00B050"/>
                          </a:solidFill>
                        </a:rPr>
                        <a:t> 2015</a:t>
                      </a:r>
                    </a:p>
                  </a:txBody>
                  <a:tcPr marL="115147" marR="115147"/>
                </a:tc>
              </a:tr>
              <a:tr h="310444">
                <a:tc>
                  <a:txBody>
                    <a:bodyPr/>
                    <a:lstStyle/>
                    <a:p>
                      <a:r>
                        <a:rPr lang="en-AU" sz="1600" b="0" dirty="0" smtClean="0">
                          <a:latin typeface="+mj-lt"/>
                          <a:cs typeface="Arial" panose="020B0604020202020204" pitchFamily="34" charset="0"/>
                        </a:rPr>
                        <a:t>802.1AX</a:t>
                      </a:r>
                      <a:endParaRPr lang="en-AU" sz="1600" b="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May 2015</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Nov 2015</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n/a</a:t>
                      </a:r>
                    </a:p>
                  </a:txBody>
                  <a:tcPr marL="115147" marR="115147"/>
                </a:tc>
              </a:tr>
              <a:tr h="310444">
                <a:tc>
                  <a:txBody>
                    <a:bodyPr/>
                    <a:lstStyle/>
                    <a:p>
                      <a:r>
                        <a:rPr lang="en-AU" sz="1600" b="0" dirty="0" smtClean="0">
                          <a:latin typeface="+mj-lt"/>
                          <a:cs typeface="Arial" panose="020B0604020202020204" pitchFamily="34" charset="0"/>
                        </a:rPr>
                        <a:t>802.1Xbx</a:t>
                      </a:r>
                      <a:endParaRPr lang="en-AU" sz="1600" b="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Ma</a:t>
                      </a:r>
                      <a:r>
                        <a:rPr lang="en-AU" sz="1600" b="0" baseline="0" dirty="0" smtClean="0">
                          <a:solidFill>
                            <a:srgbClr val="00B050"/>
                          </a:solidFill>
                        </a:rPr>
                        <a:t>r 2015</a:t>
                      </a:r>
                      <a:endParaRPr lang="en-AU" sz="1600" b="0"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Dec</a:t>
                      </a:r>
                      <a:r>
                        <a:rPr lang="en-AU" sz="1600" b="0" baseline="0" dirty="0" smtClean="0">
                          <a:solidFill>
                            <a:srgbClr val="00B050"/>
                          </a:solidFill>
                        </a:rPr>
                        <a:t> 2015</a:t>
                      </a:r>
                      <a:endParaRPr lang="en-AU" sz="1600" b="0"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May 2016</a:t>
                      </a:r>
                    </a:p>
                  </a:txBody>
                  <a:tcPr marL="115147" marR="115147"/>
                </a:tc>
              </a:tr>
              <a:tr h="310444">
                <a:tc>
                  <a:txBody>
                    <a:bodyPr/>
                    <a:lstStyle/>
                    <a:p>
                      <a:r>
                        <a:rPr lang="en-AU" sz="1600" b="0" dirty="0" smtClean="0">
                          <a:latin typeface="+mj-lt"/>
                          <a:cs typeface="Arial" panose="020B0604020202020204" pitchFamily="34" charset="0"/>
                        </a:rPr>
                        <a:t>802.1Q-Rev</a:t>
                      </a:r>
                      <a:endParaRPr lang="en-AU" sz="1600" b="0" dirty="0">
                        <a:latin typeface="+mj-lt"/>
                        <a:cs typeface="Arial" panose="020B0604020202020204" pitchFamily="34" charset="0"/>
                      </a:endParaRPr>
                    </a:p>
                  </a:txBody>
                  <a:tcPr marL="115147" marR="115147">
                    <a:lnB w="12700" cmpd="sng">
                      <a:noFill/>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rPr>
                        <a:t>Mar 2015</a:t>
                      </a:r>
                      <a:endParaRPr lang="en-AU" sz="1600" b="0"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Jan 2016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May 2016</a:t>
                      </a:r>
                    </a:p>
                  </a:txBody>
                  <a:tcPr marL="115147" marR="115147"/>
                </a:tc>
              </a:tr>
              <a:tr h="310444">
                <a:tc>
                  <a:txBody>
                    <a:bodyPr/>
                    <a:lstStyle/>
                    <a:p>
                      <a:r>
                        <a:rPr lang="en-AU" sz="1600" dirty="0" smtClean="0"/>
                        <a:t>802.1BA</a:t>
                      </a:r>
                      <a:endParaRPr lang="en-AU" sz="1600" dirty="0"/>
                    </a:p>
                  </a:txBody>
                  <a:tcPr marL="115147" marR="115147">
                    <a:lnL w="381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rPr>
                        <a:t>Sep 2015</a:t>
                      </a:r>
                      <a:endParaRPr lang="en-AU" sz="1600" b="0" dirty="0" smtClean="0">
                        <a:solidFill>
                          <a:srgbClr val="00B050"/>
                        </a:solidFill>
                      </a:endParaRPr>
                    </a:p>
                  </a:txBody>
                  <a:tcPr marL="115147" marR="115147">
                    <a:lnL w="12700" cmpd="sng">
                      <a:noFill/>
                    </a:ln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Aug</a:t>
                      </a:r>
                      <a:r>
                        <a:rPr lang="en-AU" sz="1600" b="0" baseline="0" dirty="0" smtClean="0">
                          <a:solidFill>
                            <a:srgbClr val="00B050"/>
                          </a:solidFill>
                        </a:rPr>
                        <a:t> </a:t>
                      </a:r>
                      <a:r>
                        <a:rPr lang="en-AU" sz="1600" b="0" dirty="0" smtClean="0">
                          <a:solidFill>
                            <a:srgbClr val="00B050"/>
                          </a:solidFill>
                        </a:rPr>
                        <a:t>2016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n/a</a:t>
                      </a:r>
                    </a:p>
                  </a:txBody>
                  <a:tcPr marL="115147" marR="115147"/>
                </a:tc>
              </a:tr>
            </a:tbl>
          </a:graphicData>
        </a:graphic>
      </p:graphicFrame>
    </p:spTree>
    <p:extLst>
      <p:ext uri="{BB962C8B-B14F-4D97-AF65-F5344CB8AC3E}">
        <p14:creationId xmlns:p14="http://schemas.microsoft.com/office/powerpoint/2010/main" val="2006924699"/>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001000" cy="1066800"/>
          </a:xfrm>
        </p:spPr>
        <p:txBody>
          <a:bodyPr/>
          <a:lstStyle/>
          <a:p>
            <a:r>
              <a:rPr lang="en-AU" dirty="0"/>
              <a:t>IEEE </a:t>
            </a:r>
            <a:r>
              <a:rPr lang="en-AU" dirty="0" smtClean="0"/>
              <a:t>802.1BR-2012</a:t>
            </a:r>
            <a:r>
              <a:rPr lang="en-GB" dirty="0" smtClean="0"/>
              <a:t> </a:t>
            </a:r>
            <a:r>
              <a:rPr lang="en-AU" dirty="0" smtClean="0"/>
              <a:t>FDIS </a:t>
            </a:r>
            <a:r>
              <a:rPr lang="en-AU" dirty="0" smtClean="0">
                <a:solidFill>
                  <a:schemeClr val="accent6"/>
                </a:solidFill>
              </a:rPr>
              <a:t>passed on </a:t>
            </a:r>
            <a:r>
              <a:rPr lang="en-AU" dirty="0">
                <a:solidFill>
                  <a:schemeClr val="accent6"/>
                </a:solidFill>
              </a:rPr>
              <a:t>17 Aug 2016 and no comments were received</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160</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smtClean="0">
                <a:solidFill>
                  <a:srgbClr val="00B050"/>
                </a:solidFill>
              </a:rPr>
              <a:t>sent</a:t>
            </a:r>
          </a:p>
          <a:p>
            <a:pPr marL="177800" lvl="1" indent="-177800"/>
            <a:r>
              <a:rPr lang="en-AU" dirty="0"/>
              <a:t>IEEE 802.1BR-2012 was liaised </a:t>
            </a:r>
            <a:r>
              <a:rPr lang="en-AU" dirty="0" smtClean="0"/>
              <a:t>to </a:t>
            </a:r>
            <a:r>
              <a:rPr lang="en-AU" dirty="0"/>
              <a:t>SC6 on 7 April </a:t>
            </a:r>
            <a:r>
              <a:rPr lang="en-AU" dirty="0" smtClean="0"/>
              <a:t>2015</a:t>
            </a:r>
            <a:endParaRPr lang="en-AU" dirty="0">
              <a:solidFill>
                <a:srgbClr val="00B050"/>
              </a:solidFill>
            </a:endParaRPr>
          </a:p>
          <a:p>
            <a:r>
              <a:rPr lang="en-US" dirty="0" smtClean="0"/>
              <a:t>60-day</a:t>
            </a:r>
            <a:r>
              <a:rPr lang="en-AU" dirty="0" smtClean="0"/>
              <a:t> pre-ballot: </a:t>
            </a:r>
            <a:r>
              <a:rPr lang="en-AU" dirty="0">
                <a:solidFill>
                  <a:srgbClr val="00B050"/>
                </a:solidFill>
              </a:rPr>
              <a:t>passed &amp; comment responses liaised</a:t>
            </a:r>
            <a:endParaRPr lang="en-AU" dirty="0" smtClean="0">
              <a:solidFill>
                <a:schemeClr val="accent6"/>
              </a:solidFill>
            </a:endParaRPr>
          </a:p>
          <a:p>
            <a:pPr lvl="1"/>
            <a:r>
              <a:rPr lang="en-AU" dirty="0" smtClean="0"/>
              <a:t>The 60 ballot passed on 23 Sept 2015</a:t>
            </a:r>
          </a:p>
          <a:p>
            <a:pPr lvl="2"/>
            <a:r>
              <a:rPr lang="en-AU" dirty="0" smtClean="0"/>
              <a:t>Support need for ISO standard? Passed 10/0/9</a:t>
            </a:r>
          </a:p>
          <a:p>
            <a:pPr lvl="2"/>
            <a:r>
              <a:rPr lang="en-AU" dirty="0" smtClean="0"/>
              <a:t>Support this submission being sent to FDIS? Passed 9/0/10 </a:t>
            </a:r>
          </a:p>
          <a:p>
            <a:pPr lvl="2"/>
            <a:r>
              <a:rPr lang="en-AU" dirty="0" smtClean="0"/>
              <a:t>Only one substantive comment that needed a response</a:t>
            </a:r>
          </a:p>
          <a:p>
            <a:pPr lvl="1"/>
            <a:r>
              <a:rPr lang="en-AU" dirty="0"/>
              <a:t>A response </a:t>
            </a:r>
            <a:r>
              <a:rPr lang="en-AU" dirty="0" smtClean="0"/>
              <a:t>was sent in Jan 16</a:t>
            </a:r>
          </a:p>
          <a:p>
            <a:r>
              <a:rPr lang="en-AU" dirty="0" smtClean="0"/>
              <a:t>FDIS ballot: </a:t>
            </a:r>
            <a:r>
              <a:rPr lang="en-AU" dirty="0" smtClean="0">
                <a:solidFill>
                  <a:srgbClr val="00B050"/>
                </a:solidFill>
              </a:rPr>
              <a:t>passed</a:t>
            </a:r>
          </a:p>
          <a:p>
            <a:pPr lvl="1"/>
            <a:r>
              <a:rPr lang="en-AU" dirty="0" smtClean="0">
                <a:solidFill>
                  <a:srgbClr val="000000"/>
                </a:solidFill>
              </a:rPr>
              <a:t>Ballot passed on 17 </a:t>
            </a:r>
            <a:r>
              <a:rPr lang="en-AU" dirty="0">
                <a:solidFill>
                  <a:srgbClr val="000000"/>
                </a:solidFill>
              </a:rPr>
              <a:t>Aug 2016 (see </a:t>
            </a:r>
            <a:r>
              <a:rPr lang="en-AU" dirty="0" smtClean="0">
                <a:solidFill>
                  <a:srgbClr val="000000"/>
                </a:solidFill>
              </a:rPr>
              <a:t>N16462)</a:t>
            </a:r>
          </a:p>
          <a:p>
            <a:pPr lvl="2"/>
            <a:r>
              <a:rPr lang="en-AU" dirty="0" smtClean="0">
                <a:solidFill>
                  <a:srgbClr val="000000"/>
                </a:solidFill>
              </a:rPr>
              <a:t>Passed 14/0/18, with no comments</a:t>
            </a:r>
          </a:p>
          <a:p>
            <a:pPr lvl="1"/>
            <a:r>
              <a:rPr lang="en-AU" dirty="0" smtClean="0">
                <a:solidFill>
                  <a:srgbClr val="000000"/>
                </a:solidFill>
              </a:rPr>
              <a:t>Staff will arrange publication</a:t>
            </a:r>
            <a:endParaRPr lang="en-AU" dirty="0">
              <a:solidFill>
                <a:srgbClr val="000000"/>
              </a:solidFill>
            </a:endParaRPr>
          </a:p>
          <a:p>
            <a:endParaRPr lang="en-AU" dirty="0" smtClean="0">
              <a:solidFill>
                <a:schemeClr val="accent2"/>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5181727"/>
              </p:ext>
            </p:extLst>
          </p:nvPr>
        </p:nvGraphicFramePr>
        <p:xfrm>
          <a:off x="4724400" y="4572000"/>
          <a:ext cx="914400" cy="771525"/>
        </p:xfrm>
        <a:graphic>
          <a:graphicData uri="http://schemas.openxmlformats.org/presentationml/2006/ole">
            <mc:AlternateContent xmlns:mc="http://schemas.openxmlformats.org/markup-compatibility/2006">
              <mc:Choice xmlns:v="urn:schemas-microsoft-com:vml" Requires="v">
                <p:oleObj spid="_x0000_s242864"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4724400" y="45720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445249666"/>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802.3-2012 </a:t>
            </a:r>
            <a:r>
              <a:rPr lang="en-AU" dirty="0"/>
              <a:t>has been ratified as </a:t>
            </a:r>
            <a:r>
              <a:rPr lang="en-AU" dirty="0" smtClean="0"/>
              <a:t>ISO/IEC/IEEE 8802-3:2014</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161</a:t>
            </a:fld>
            <a:endParaRPr lang="en-US"/>
          </a:p>
        </p:txBody>
      </p:sp>
      <p:sp>
        <p:nvSpPr>
          <p:cNvPr id="10" name="Content Placeholder 9"/>
          <p:cNvSpPr>
            <a:spLocks noGrp="1"/>
          </p:cNvSpPr>
          <p:nvPr>
            <p:ph idx="1"/>
          </p:nvPr>
        </p:nvSpPr>
        <p:spPr/>
        <p:txBody>
          <a:bodyPr/>
          <a:lstStyle/>
          <a:p>
            <a:r>
              <a:rPr lang="en-US" dirty="0" smtClean="0"/>
              <a:t>60-day</a:t>
            </a:r>
            <a:r>
              <a:rPr lang="en-AU" dirty="0" smtClean="0"/>
              <a:t> pre-ballot: </a:t>
            </a:r>
            <a:r>
              <a:rPr lang="en-AU" dirty="0">
                <a:solidFill>
                  <a:srgbClr val="00B050"/>
                </a:solidFill>
              </a:rPr>
              <a:t>passed &amp; comment</a:t>
            </a:r>
            <a:r>
              <a:rPr lang="en-AU" dirty="0"/>
              <a:t> </a:t>
            </a:r>
            <a:r>
              <a:rPr lang="en-AU" dirty="0">
                <a:solidFill>
                  <a:srgbClr val="00B050"/>
                </a:solidFill>
              </a:rPr>
              <a:t>resolutions liaised</a:t>
            </a:r>
            <a:endParaRPr lang="en-AU" dirty="0" smtClean="0"/>
          </a:p>
          <a:p>
            <a:pPr lvl="1"/>
            <a:r>
              <a:rPr lang="en-AU" dirty="0" smtClean="0"/>
              <a:t>Pre-ballot </a:t>
            </a:r>
            <a:r>
              <a:rPr lang="en-AU" dirty="0"/>
              <a:t>on N15595 passed in </a:t>
            </a:r>
            <a:r>
              <a:rPr lang="en-AU" dirty="0" smtClean="0"/>
              <a:t>May 2013</a:t>
            </a:r>
            <a:endParaRPr lang="en-AU" dirty="0"/>
          </a:p>
          <a:p>
            <a:pPr lvl="2"/>
            <a:r>
              <a:rPr lang="en-AU" dirty="0" smtClean="0"/>
              <a:t>Voting results in N15632</a:t>
            </a:r>
          </a:p>
          <a:p>
            <a:pPr lvl="2"/>
            <a:r>
              <a:rPr lang="en-AU" dirty="0" smtClean="0"/>
              <a:t>Comments from China were responded to by the </a:t>
            </a:r>
            <a:r>
              <a:rPr lang="en-US" dirty="0" smtClean="0"/>
              <a:t>802.3 Maintenance TF in Geneva in N15724</a:t>
            </a:r>
          </a:p>
          <a:p>
            <a:r>
              <a:rPr lang="en-AU" dirty="0" smtClean="0"/>
              <a:t>FDIS ballot: </a:t>
            </a:r>
            <a:r>
              <a:rPr lang="en-AU" dirty="0">
                <a:solidFill>
                  <a:srgbClr val="00B050"/>
                </a:solidFill>
              </a:rPr>
              <a:t>passed &amp; </a:t>
            </a:r>
            <a:r>
              <a:rPr lang="en-AU" dirty="0" smtClean="0">
                <a:solidFill>
                  <a:srgbClr val="00B050"/>
                </a:solidFill>
              </a:rPr>
              <a:t>no comment resolutions required</a:t>
            </a:r>
            <a:endParaRPr lang="en-AU" dirty="0">
              <a:solidFill>
                <a:srgbClr val="00B050"/>
              </a:solidFill>
            </a:endParaRPr>
          </a:p>
          <a:p>
            <a:pPr lvl="1"/>
            <a:r>
              <a:rPr lang="en-AU" dirty="0"/>
              <a:t>FDIS passed </a:t>
            </a:r>
            <a:r>
              <a:rPr lang="en-AU" dirty="0" smtClean="0"/>
              <a:t>16/0/20 </a:t>
            </a:r>
            <a:r>
              <a:rPr lang="en-AU" dirty="0"/>
              <a:t>on </a:t>
            </a:r>
            <a:r>
              <a:rPr lang="en-AU" dirty="0" smtClean="0"/>
              <a:t>16 Feb 2014</a:t>
            </a:r>
            <a:endParaRPr lang="en-AU" dirty="0"/>
          </a:p>
          <a:p>
            <a:pPr lvl="2"/>
            <a:r>
              <a:rPr lang="en-AU" dirty="0"/>
              <a:t>Voting results in </a:t>
            </a:r>
            <a:r>
              <a:rPr lang="en-AU" dirty="0" smtClean="0"/>
              <a:t>N15893</a:t>
            </a:r>
            <a:endParaRPr lang="en-AU" dirty="0"/>
          </a:p>
          <a:p>
            <a:pPr lvl="1"/>
            <a:r>
              <a:rPr lang="en-AU" dirty="0" smtClean="0"/>
              <a:t>No FDIS </a:t>
            </a:r>
            <a:r>
              <a:rPr lang="en-AU" dirty="0"/>
              <a:t>comments </a:t>
            </a:r>
            <a:r>
              <a:rPr lang="en-AU" dirty="0" smtClean="0"/>
              <a:t>need to be resolved </a:t>
            </a:r>
            <a:r>
              <a:rPr lang="en-AU" dirty="0" smtClean="0">
                <a:sym typeface="Wingdings" panose="05000000000000000000" pitchFamily="2" charset="2"/>
              </a:rPr>
              <a:t></a:t>
            </a:r>
            <a:endParaRPr lang="en-AU" dirty="0"/>
          </a:p>
          <a:p>
            <a:pPr lvl="1"/>
            <a:r>
              <a:rPr lang="en-AU" dirty="0"/>
              <a:t>Standard </a:t>
            </a:r>
            <a:r>
              <a:rPr lang="en-AU" dirty="0" smtClean="0"/>
              <a:t>was published </a:t>
            </a:r>
            <a:r>
              <a:rPr lang="en-AU" dirty="0"/>
              <a:t>as </a:t>
            </a:r>
            <a:r>
              <a:rPr lang="en-AU" dirty="0" smtClean="0"/>
              <a:t>ISO/IEC/IEEE 8802-3:2014</a:t>
            </a:r>
            <a:endParaRPr lang="en-AU" dirty="0" smtClean="0">
              <a:solidFill>
                <a:srgbClr val="FF0000"/>
              </a:solidFill>
            </a:endParaRPr>
          </a:p>
        </p:txBody>
      </p:sp>
    </p:spTree>
    <p:extLst>
      <p:ext uri="{BB962C8B-B14F-4D97-AF65-F5344CB8AC3E}">
        <p14:creationId xmlns:p14="http://schemas.microsoft.com/office/powerpoint/2010/main" val="936975170"/>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a:t>
            </a:r>
            <a:r>
              <a:rPr lang="en-AU" dirty="0" smtClean="0"/>
              <a:t>802.11ae-2012 </a:t>
            </a:r>
            <a:r>
              <a:rPr lang="en-AU" dirty="0"/>
              <a:t>has been ratified as ISO/IEC 8802-11:2012/</a:t>
            </a:r>
            <a:r>
              <a:rPr lang="en-AU" dirty="0" err="1"/>
              <a:t>Amd</a:t>
            </a:r>
            <a:r>
              <a:rPr lang="en-AU" dirty="0"/>
              <a:t> </a:t>
            </a:r>
            <a:r>
              <a:rPr lang="en-AU" dirty="0" smtClean="0"/>
              <a:t>1:2014</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162</a:t>
            </a:fld>
            <a:endParaRPr lang="en-US"/>
          </a:p>
        </p:txBody>
      </p:sp>
      <p:sp>
        <p:nvSpPr>
          <p:cNvPr id="10" name="Content Placeholder 9"/>
          <p:cNvSpPr>
            <a:spLocks noGrp="1"/>
          </p:cNvSpPr>
          <p:nvPr>
            <p:ph idx="1"/>
          </p:nvPr>
        </p:nvSpPr>
        <p:spPr/>
        <p:txBody>
          <a:bodyPr/>
          <a:lstStyle/>
          <a:p>
            <a:r>
              <a:rPr lang="en-US" dirty="0" smtClean="0"/>
              <a:t>60-day</a:t>
            </a:r>
            <a:r>
              <a:rPr lang="en-AU" dirty="0" smtClean="0"/>
              <a:t> pre-ballot: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smtClean="0"/>
              <a:t>Pre-ballot </a:t>
            </a:r>
            <a:r>
              <a:rPr lang="en-AU" dirty="0"/>
              <a:t>on </a:t>
            </a:r>
            <a:r>
              <a:rPr lang="en-AU" dirty="0" smtClean="0"/>
              <a:t>N15552 passed </a:t>
            </a:r>
            <a:r>
              <a:rPr lang="en-AU" dirty="0"/>
              <a:t>in </a:t>
            </a:r>
            <a:r>
              <a:rPr lang="en-AU" dirty="0" smtClean="0"/>
              <a:t>Feb 2013</a:t>
            </a:r>
            <a:endParaRPr lang="en-AU" dirty="0"/>
          </a:p>
          <a:p>
            <a:pPr lvl="2"/>
            <a:r>
              <a:rPr lang="en-AU" dirty="0" smtClean="0"/>
              <a:t>Voting results in N15599</a:t>
            </a:r>
          </a:p>
          <a:p>
            <a:pPr lvl="2"/>
            <a:r>
              <a:rPr lang="en-AU" dirty="0"/>
              <a:t>Comments from China replied </a:t>
            </a:r>
            <a:r>
              <a:rPr lang="en-AU" dirty="0" smtClean="0"/>
              <a:t>to by IEEE 802 </a:t>
            </a:r>
            <a:r>
              <a:rPr lang="en-AU" dirty="0"/>
              <a:t>in </a:t>
            </a:r>
            <a:r>
              <a:rPr lang="en-AU" dirty="0" smtClean="0"/>
              <a:t>N15647</a:t>
            </a:r>
          </a:p>
          <a:p>
            <a:pPr lvl="2"/>
            <a:r>
              <a:rPr lang="en-AU" dirty="0" smtClean="0"/>
              <a:t>Comments </a:t>
            </a:r>
            <a:r>
              <a:rPr lang="en-AU" dirty="0"/>
              <a:t>from Japan in </a:t>
            </a:r>
            <a:r>
              <a:rPr lang="en-AU" dirty="0" smtClean="0"/>
              <a:t>N15664 were resolved in discussions with commenter</a:t>
            </a:r>
          </a:p>
          <a:p>
            <a:r>
              <a:rPr lang="en-AU" dirty="0" smtClean="0"/>
              <a:t>FDIS 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a:t>FDIS passed </a:t>
            </a:r>
            <a:r>
              <a:rPr lang="en-AU" dirty="0" smtClean="0"/>
              <a:t>14/1/20 </a:t>
            </a:r>
            <a:r>
              <a:rPr lang="en-AU" dirty="0"/>
              <a:t>on </a:t>
            </a:r>
            <a:r>
              <a:rPr lang="en-AU" dirty="0" smtClean="0"/>
              <a:t>28 Jan  2014</a:t>
            </a:r>
            <a:endParaRPr lang="en-AU" dirty="0"/>
          </a:p>
          <a:p>
            <a:pPr lvl="2"/>
            <a:r>
              <a:rPr lang="en-AU" dirty="0"/>
              <a:t>Voting results in </a:t>
            </a:r>
            <a:r>
              <a:rPr lang="en-AU" dirty="0" smtClean="0"/>
              <a:t>N15883</a:t>
            </a:r>
            <a:endParaRPr lang="en-AU" dirty="0"/>
          </a:p>
          <a:p>
            <a:pPr lvl="2"/>
            <a:r>
              <a:rPr lang="en-AU" dirty="0"/>
              <a:t>China NB voted “no” and </a:t>
            </a:r>
            <a:r>
              <a:rPr lang="en-AU" dirty="0" smtClean="0"/>
              <a:t>commented they will not recognise result</a:t>
            </a:r>
            <a:endParaRPr lang="en-AU" dirty="0"/>
          </a:p>
          <a:p>
            <a:pPr lvl="1"/>
            <a:r>
              <a:rPr lang="en-AU" dirty="0"/>
              <a:t>FDIS </a:t>
            </a:r>
            <a:r>
              <a:rPr lang="en-AU" dirty="0" smtClean="0"/>
              <a:t>comment responses were approved by 802  in July 2014</a:t>
            </a:r>
          </a:p>
          <a:p>
            <a:pPr lvl="2"/>
            <a:r>
              <a:rPr lang="en-AU" dirty="0"/>
              <a:t>See </a:t>
            </a:r>
            <a:r>
              <a:rPr lang="en-AU" dirty="0" smtClean="0">
                <a:hlinkClick r:id="rId2"/>
              </a:rPr>
              <a:t>11-14-0552-00</a:t>
            </a:r>
            <a:endParaRPr lang="en-AU" dirty="0"/>
          </a:p>
          <a:p>
            <a:pPr lvl="1"/>
            <a:r>
              <a:rPr lang="en-AU" dirty="0" smtClean="0"/>
              <a:t>Standard was published as 8802-11:2012/</a:t>
            </a:r>
            <a:r>
              <a:rPr lang="en-AU" dirty="0" err="1" smtClean="0"/>
              <a:t>Amd</a:t>
            </a:r>
            <a:r>
              <a:rPr lang="en-AU" dirty="0" smtClean="0"/>
              <a:t> 1:2014</a:t>
            </a:r>
          </a:p>
          <a:p>
            <a:pPr lvl="1"/>
            <a:endParaRPr lang="en-AU" dirty="0">
              <a:solidFill>
                <a:schemeClr val="accent6"/>
              </a:solidFill>
            </a:endParaRPr>
          </a:p>
        </p:txBody>
      </p:sp>
    </p:spTree>
    <p:extLst>
      <p:ext uri="{BB962C8B-B14F-4D97-AF65-F5344CB8AC3E}">
        <p14:creationId xmlns:p14="http://schemas.microsoft.com/office/powerpoint/2010/main" val="3029142107"/>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458200" cy="1066800"/>
          </a:xfrm>
        </p:spPr>
        <p:txBody>
          <a:bodyPr/>
          <a:lstStyle/>
          <a:p>
            <a:r>
              <a:rPr lang="en-AU" dirty="0"/>
              <a:t>IEEE </a:t>
            </a:r>
            <a:r>
              <a:rPr lang="en-AU" dirty="0" smtClean="0"/>
              <a:t>802.11aa-2012 </a:t>
            </a:r>
            <a:r>
              <a:rPr lang="en-AU" dirty="0"/>
              <a:t>has been ratified as ISO/IEC 8802-11:2012/</a:t>
            </a:r>
            <a:r>
              <a:rPr lang="en-AU" dirty="0" err="1"/>
              <a:t>Amd</a:t>
            </a:r>
            <a:r>
              <a:rPr lang="en-AU" dirty="0"/>
              <a:t> </a:t>
            </a:r>
            <a:r>
              <a:rPr lang="en-AU" dirty="0" smtClean="0"/>
              <a:t>2:2014</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163</a:t>
            </a:fld>
            <a:endParaRPr lang="en-US"/>
          </a:p>
        </p:txBody>
      </p:sp>
      <p:sp>
        <p:nvSpPr>
          <p:cNvPr id="10" name="Content Placeholder 9"/>
          <p:cNvSpPr>
            <a:spLocks noGrp="1"/>
          </p:cNvSpPr>
          <p:nvPr>
            <p:ph idx="1"/>
          </p:nvPr>
        </p:nvSpPr>
        <p:spPr/>
        <p:txBody>
          <a:bodyPr/>
          <a:lstStyle/>
          <a:p>
            <a:r>
              <a:rPr lang="en-US" dirty="0" smtClean="0"/>
              <a:t>60-day</a:t>
            </a:r>
            <a:r>
              <a:rPr lang="en-AU" dirty="0" smtClean="0"/>
              <a:t> pre-ballot: </a:t>
            </a:r>
            <a:r>
              <a:rPr lang="en-AU" dirty="0">
                <a:solidFill>
                  <a:srgbClr val="00B050"/>
                </a:solidFill>
              </a:rPr>
              <a:t>passed &amp; comment</a:t>
            </a:r>
            <a:r>
              <a:rPr lang="en-AU" dirty="0"/>
              <a:t> </a:t>
            </a:r>
            <a:r>
              <a:rPr lang="en-AU" dirty="0">
                <a:solidFill>
                  <a:srgbClr val="00B050"/>
                </a:solidFill>
              </a:rPr>
              <a:t>resolutions liaised</a:t>
            </a:r>
            <a:endParaRPr lang="en-AU" dirty="0" smtClean="0"/>
          </a:p>
          <a:p>
            <a:pPr lvl="1"/>
            <a:r>
              <a:rPr lang="en-AU" dirty="0"/>
              <a:t>Pre-ballot on </a:t>
            </a:r>
            <a:r>
              <a:rPr lang="en-AU" dirty="0" smtClean="0"/>
              <a:t>N15554 passed </a:t>
            </a:r>
            <a:r>
              <a:rPr lang="en-AU" dirty="0"/>
              <a:t>in Feb 2013</a:t>
            </a:r>
          </a:p>
          <a:p>
            <a:pPr lvl="2"/>
            <a:r>
              <a:rPr lang="en-AU" dirty="0"/>
              <a:t>Voting results in </a:t>
            </a:r>
            <a:r>
              <a:rPr lang="en-AU" dirty="0" smtClean="0"/>
              <a:t>N15602</a:t>
            </a:r>
          </a:p>
          <a:p>
            <a:pPr lvl="2"/>
            <a:r>
              <a:rPr lang="en-AU" dirty="0" smtClean="0"/>
              <a:t>Comments </a:t>
            </a:r>
            <a:r>
              <a:rPr lang="en-AU" dirty="0"/>
              <a:t>from China replied to by IEEE 802 in N15647</a:t>
            </a:r>
          </a:p>
          <a:p>
            <a:pPr lvl="2"/>
            <a:r>
              <a:rPr lang="en-AU" dirty="0" smtClean="0"/>
              <a:t>Comments </a:t>
            </a:r>
            <a:r>
              <a:rPr lang="en-AU" dirty="0"/>
              <a:t>from Japan in N15664 were resolved in discussions with commenter</a:t>
            </a:r>
          </a:p>
          <a:p>
            <a:r>
              <a:rPr lang="en-AU" dirty="0" smtClean="0"/>
              <a:t>FDIS 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a:t>FDIS passed </a:t>
            </a:r>
            <a:r>
              <a:rPr lang="en-AU" dirty="0" smtClean="0"/>
              <a:t>16/1/18 </a:t>
            </a:r>
            <a:r>
              <a:rPr lang="en-AU" dirty="0"/>
              <a:t>on 28 Jan  2014</a:t>
            </a:r>
          </a:p>
          <a:p>
            <a:pPr lvl="2"/>
            <a:r>
              <a:rPr lang="en-AU" dirty="0"/>
              <a:t>Voting results in </a:t>
            </a:r>
            <a:r>
              <a:rPr lang="en-AU" dirty="0" smtClean="0"/>
              <a:t>N15884</a:t>
            </a:r>
            <a:endParaRPr lang="en-AU" dirty="0"/>
          </a:p>
          <a:p>
            <a:pPr lvl="2"/>
            <a:r>
              <a:rPr lang="en-AU" dirty="0"/>
              <a:t>China NB voted “no” and commented they will not recognise result</a:t>
            </a:r>
          </a:p>
          <a:p>
            <a:pPr lvl="1"/>
            <a:r>
              <a:rPr lang="en-AU" dirty="0"/>
              <a:t>FDIS comment responses were approved by 802  in July 2014</a:t>
            </a:r>
          </a:p>
          <a:p>
            <a:pPr lvl="2"/>
            <a:r>
              <a:rPr lang="en-AU" dirty="0"/>
              <a:t>See </a:t>
            </a:r>
            <a:r>
              <a:rPr lang="en-AU" dirty="0">
                <a:hlinkClick r:id="rId2"/>
              </a:rPr>
              <a:t>11-14-0552-00</a:t>
            </a:r>
            <a:endParaRPr lang="en-AU" dirty="0"/>
          </a:p>
          <a:p>
            <a:pPr lvl="1"/>
            <a:r>
              <a:rPr lang="en-AU" dirty="0" smtClean="0"/>
              <a:t>Standard was published </a:t>
            </a:r>
            <a:r>
              <a:rPr lang="en-AU" dirty="0"/>
              <a:t>as 8802-11:2012/</a:t>
            </a:r>
            <a:r>
              <a:rPr lang="en-AU" dirty="0" err="1"/>
              <a:t>Amd</a:t>
            </a:r>
            <a:r>
              <a:rPr lang="en-AU" dirty="0"/>
              <a:t> 2: </a:t>
            </a:r>
            <a:r>
              <a:rPr lang="en-AU" dirty="0" smtClean="0"/>
              <a:t>2014</a:t>
            </a:r>
            <a:endParaRPr lang="en-AU" dirty="0"/>
          </a:p>
        </p:txBody>
      </p:sp>
    </p:spTree>
    <p:extLst>
      <p:ext uri="{BB962C8B-B14F-4D97-AF65-F5344CB8AC3E}">
        <p14:creationId xmlns:p14="http://schemas.microsoft.com/office/powerpoint/2010/main" val="2520273937"/>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458200" cy="1066800"/>
          </a:xfrm>
        </p:spPr>
        <p:txBody>
          <a:bodyPr/>
          <a:lstStyle/>
          <a:p>
            <a:r>
              <a:rPr lang="en-AU" dirty="0"/>
              <a:t>IEEE </a:t>
            </a:r>
            <a:r>
              <a:rPr lang="en-AU" dirty="0" smtClean="0"/>
              <a:t>802.11ad-2012 </a:t>
            </a:r>
            <a:r>
              <a:rPr lang="en-AU" dirty="0"/>
              <a:t>has been ratified as ISO/IEC 8802-11:2012/</a:t>
            </a:r>
            <a:r>
              <a:rPr lang="en-AU" dirty="0" err="1"/>
              <a:t>Amd</a:t>
            </a:r>
            <a:r>
              <a:rPr lang="en-AU" dirty="0"/>
              <a:t> </a:t>
            </a:r>
            <a:r>
              <a:rPr lang="en-AU" dirty="0" smtClean="0"/>
              <a:t>3:2014</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164</a:t>
            </a:fld>
            <a:endParaRPr lang="en-US"/>
          </a:p>
        </p:txBody>
      </p:sp>
      <p:sp>
        <p:nvSpPr>
          <p:cNvPr id="10" name="Content Placeholder 9"/>
          <p:cNvSpPr>
            <a:spLocks noGrp="1"/>
          </p:cNvSpPr>
          <p:nvPr>
            <p:ph idx="1"/>
          </p:nvPr>
        </p:nvSpPr>
        <p:spPr/>
        <p:txBody>
          <a:bodyPr/>
          <a:lstStyle/>
          <a:p>
            <a:r>
              <a:rPr lang="en-US" dirty="0" smtClean="0"/>
              <a:t>60-day</a:t>
            </a:r>
            <a:r>
              <a:rPr lang="en-AU" dirty="0" smtClean="0"/>
              <a:t> pre-ballot: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smtClean="0"/>
              <a:t>Pre-ballot </a:t>
            </a:r>
            <a:r>
              <a:rPr lang="en-AU" dirty="0"/>
              <a:t>on N15553 passed in Feb 2013</a:t>
            </a:r>
          </a:p>
          <a:p>
            <a:pPr lvl="2"/>
            <a:r>
              <a:rPr lang="en-AU" dirty="0"/>
              <a:t>Voting results in </a:t>
            </a:r>
            <a:r>
              <a:rPr lang="en-AU" dirty="0" smtClean="0"/>
              <a:t>N15601</a:t>
            </a:r>
          </a:p>
          <a:p>
            <a:pPr lvl="2"/>
            <a:r>
              <a:rPr lang="en-AU" dirty="0"/>
              <a:t>Comments from China replied to by IEEE 802 in N15647</a:t>
            </a:r>
          </a:p>
          <a:p>
            <a:pPr lvl="2"/>
            <a:r>
              <a:rPr lang="en-AU" dirty="0" smtClean="0"/>
              <a:t>Comments </a:t>
            </a:r>
            <a:r>
              <a:rPr lang="en-AU" dirty="0"/>
              <a:t>from Japan in N15664 were resolved in discussions with commenter</a:t>
            </a:r>
          </a:p>
          <a:p>
            <a:r>
              <a:rPr lang="en-AU" dirty="0" smtClean="0"/>
              <a:t>FDIS 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a:t>FDIS passed </a:t>
            </a:r>
            <a:r>
              <a:rPr lang="en-AU" dirty="0" smtClean="0"/>
              <a:t>16/1/17 </a:t>
            </a:r>
            <a:r>
              <a:rPr lang="en-AU" dirty="0"/>
              <a:t>on 28 Jan  2014</a:t>
            </a:r>
          </a:p>
          <a:p>
            <a:pPr lvl="2"/>
            <a:r>
              <a:rPr lang="en-AU" dirty="0"/>
              <a:t>Voting results in </a:t>
            </a:r>
            <a:r>
              <a:rPr lang="en-AU" dirty="0" smtClean="0"/>
              <a:t>N15885</a:t>
            </a:r>
            <a:endParaRPr lang="en-AU" dirty="0"/>
          </a:p>
          <a:p>
            <a:pPr lvl="2"/>
            <a:r>
              <a:rPr lang="en-AU" dirty="0"/>
              <a:t>China NB voted “no” and commented they will not recognise </a:t>
            </a:r>
            <a:r>
              <a:rPr lang="en-AU" dirty="0" smtClean="0"/>
              <a:t>result</a:t>
            </a:r>
          </a:p>
          <a:p>
            <a:pPr lvl="2"/>
            <a:r>
              <a:rPr lang="en-AU" dirty="0" smtClean="0"/>
              <a:t>Switzerland commented on editorial matters similar to comments on 802.1X/AE</a:t>
            </a:r>
            <a:endParaRPr lang="en-AU" dirty="0"/>
          </a:p>
          <a:p>
            <a:pPr lvl="1"/>
            <a:r>
              <a:rPr lang="en-AU" dirty="0"/>
              <a:t>FDIS comment responses were approved by 802  in July 2014</a:t>
            </a:r>
          </a:p>
          <a:p>
            <a:pPr lvl="2"/>
            <a:r>
              <a:rPr lang="en-AU" dirty="0"/>
              <a:t>See </a:t>
            </a:r>
            <a:r>
              <a:rPr lang="en-AU" dirty="0">
                <a:hlinkClick r:id="rId2"/>
              </a:rPr>
              <a:t>11-14-0552-00</a:t>
            </a:r>
            <a:endParaRPr lang="en-AU" dirty="0"/>
          </a:p>
          <a:p>
            <a:pPr lvl="1"/>
            <a:r>
              <a:rPr lang="en-AU" dirty="0" smtClean="0"/>
              <a:t>Standard was </a:t>
            </a:r>
            <a:r>
              <a:rPr lang="en-AU" dirty="0"/>
              <a:t>published as 8802-11:2012/</a:t>
            </a:r>
            <a:r>
              <a:rPr lang="en-AU" dirty="0" err="1"/>
              <a:t>Amd</a:t>
            </a:r>
            <a:r>
              <a:rPr lang="en-AU" dirty="0"/>
              <a:t> 3: 2014</a:t>
            </a:r>
            <a:endParaRPr lang="en-AU" dirty="0">
              <a:solidFill>
                <a:schemeClr val="accent6"/>
              </a:solidFill>
            </a:endParaRPr>
          </a:p>
        </p:txBody>
      </p:sp>
    </p:spTree>
    <p:extLst>
      <p:ext uri="{BB962C8B-B14F-4D97-AF65-F5344CB8AC3E}">
        <p14:creationId xmlns:p14="http://schemas.microsoft.com/office/powerpoint/2010/main" val="3658026414"/>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802.22 </a:t>
            </a:r>
            <a:r>
              <a:rPr lang="en-AU" dirty="0"/>
              <a:t>has been ratified as ISO/IEC </a:t>
            </a:r>
            <a:r>
              <a:rPr lang="en-AU" dirty="0" smtClean="0"/>
              <a:t>8802-22:2015</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165</a:t>
            </a:fld>
            <a:endParaRPr lang="en-US"/>
          </a:p>
        </p:txBody>
      </p:sp>
      <p:sp>
        <p:nvSpPr>
          <p:cNvPr id="10" name="Content Placeholder 9"/>
          <p:cNvSpPr>
            <a:spLocks noGrp="1"/>
          </p:cNvSpPr>
          <p:nvPr>
            <p:ph idx="1"/>
          </p:nvPr>
        </p:nvSpPr>
        <p:spPr/>
        <p:txBody>
          <a:bodyPr/>
          <a:lstStyle/>
          <a:p>
            <a:r>
              <a:rPr lang="en-US" dirty="0" smtClean="0"/>
              <a:t>60-day</a:t>
            </a:r>
            <a:r>
              <a:rPr lang="en-AU" dirty="0" smtClean="0"/>
              <a:t> pre-ballot: </a:t>
            </a:r>
            <a:r>
              <a:rPr lang="en-AU" dirty="0">
                <a:solidFill>
                  <a:srgbClr val="00B050"/>
                </a:solidFill>
              </a:rPr>
              <a:t>passed &amp; comment resolutions liaised</a:t>
            </a:r>
            <a:endParaRPr lang="en-AU" dirty="0" smtClean="0"/>
          </a:p>
          <a:p>
            <a:pPr lvl="1"/>
            <a:r>
              <a:rPr lang="en-AU" dirty="0" smtClean="0"/>
              <a:t>Pre-ballot on 802.22 (N15925) passed in May 2014</a:t>
            </a:r>
          </a:p>
          <a:p>
            <a:pPr lvl="2"/>
            <a:r>
              <a:rPr lang="en-AU" dirty="0" smtClean="0"/>
              <a:t>Voting results </a:t>
            </a:r>
            <a:r>
              <a:rPr lang="en-AU" dirty="0"/>
              <a:t>in </a:t>
            </a:r>
            <a:r>
              <a:rPr lang="en-AU" dirty="0" smtClean="0"/>
              <a:t>N15954</a:t>
            </a:r>
          </a:p>
          <a:p>
            <a:pPr lvl="2"/>
            <a:r>
              <a:rPr lang="en-AU" dirty="0" smtClean="0"/>
              <a:t>Passed 8/1/10</a:t>
            </a:r>
            <a:endParaRPr lang="en-AU" dirty="0"/>
          </a:p>
          <a:p>
            <a:pPr lvl="1"/>
            <a:r>
              <a:rPr lang="en-AU" dirty="0"/>
              <a:t>FDIS comment responses were approved by </a:t>
            </a:r>
            <a:r>
              <a:rPr lang="en-AU" dirty="0" smtClean="0"/>
              <a:t>802.22 </a:t>
            </a:r>
            <a:r>
              <a:rPr lang="en-AU" dirty="0"/>
              <a:t>WG in </a:t>
            </a:r>
            <a:r>
              <a:rPr lang="en-AU" dirty="0" smtClean="0"/>
              <a:t>July 2014</a:t>
            </a:r>
            <a:r>
              <a:rPr lang="en-AU" dirty="0"/>
              <a:t>, and were liaised to SC6 as </a:t>
            </a:r>
            <a:r>
              <a:rPr lang="en-AU" dirty="0" smtClean="0"/>
              <a:t>N16001</a:t>
            </a:r>
            <a:endParaRPr lang="en-AU" dirty="0"/>
          </a:p>
          <a:p>
            <a:r>
              <a:rPr lang="en-AU" dirty="0" smtClean="0"/>
              <a:t>FDIS </a:t>
            </a:r>
            <a:r>
              <a:rPr lang="en-AU" dirty="0"/>
              <a:t>ballot: </a:t>
            </a:r>
            <a:r>
              <a:rPr lang="en-AU" dirty="0" smtClean="0">
                <a:solidFill>
                  <a:srgbClr val="00B050"/>
                </a:solidFill>
              </a:rPr>
              <a:t>passed 15 Feb 2015 with no comments</a:t>
            </a:r>
          </a:p>
          <a:p>
            <a:pPr lvl="1"/>
            <a:r>
              <a:rPr lang="en-AU" dirty="0" smtClean="0"/>
              <a:t>IEEE staff will facilitate the final process steps to make it an ISO/IEC/IEEE standard</a:t>
            </a:r>
          </a:p>
          <a:p>
            <a:pPr lvl="1"/>
            <a:r>
              <a:rPr lang="en-AU" dirty="0" smtClean="0"/>
              <a:t>Was published on 1 </a:t>
            </a:r>
            <a:r>
              <a:rPr lang="en-AU" dirty="0"/>
              <a:t>May 2015 as ISO/IEC 8802-22:2015</a:t>
            </a:r>
          </a:p>
        </p:txBody>
      </p:sp>
      <p:graphicFrame>
        <p:nvGraphicFramePr>
          <p:cNvPr id="3" name="Object 2"/>
          <p:cNvGraphicFramePr>
            <a:graphicFrameLocks noChangeAspect="1"/>
          </p:cNvGraphicFramePr>
          <p:nvPr>
            <p:extLst>
              <p:ext uri="{D42A27DB-BD31-4B8C-83A1-F6EECF244321}">
                <p14:modId xmlns:p14="http://schemas.microsoft.com/office/powerpoint/2010/main" val="3567165876"/>
              </p:ext>
            </p:extLst>
          </p:nvPr>
        </p:nvGraphicFramePr>
        <p:xfrm>
          <a:off x="16625" y="2438400"/>
          <a:ext cx="914400" cy="771525"/>
        </p:xfrm>
        <a:graphic>
          <a:graphicData uri="http://schemas.openxmlformats.org/presentationml/2006/ole">
            <mc:AlternateContent xmlns:mc="http://schemas.openxmlformats.org/markup-compatibility/2006">
              <mc:Choice xmlns:v="urn:schemas-microsoft-com:vml" Requires="v">
                <p:oleObj spid="_x0000_s260097"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16625" y="2438400"/>
                        <a:ext cx="914400" cy="771525"/>
                      </a:xfrm>
                      <a:prstGeom prst="rect">
                        <a:avLst/>
                      </a:prstGeom>
                    </p:spPr>
                  </p:pic>
                </p:oleObj>
              </mc:Fallback>
            </mc:AlternateContent>
          </a:graphicData>
        </a:graphic>
      </p:graphicFrame>
      <p:graphicFrame>
        <p:nvGraphicFramePr>
          <p:cNvPr id="2" name="Object 1"/>
          <p:cNvGraphicFramePr>
            <a:graphicFrameLocks noChangeAspect="1"/>
          </p:cNvGraphicFramePr>
          <p:nvPr>
            <p:extLst>
              <p:ext uri="{D42A27DB-BD31-4B8C-83A1-F6EECF244321}">
                <p14:modId xmlns:p14="http://schemas.microsoft.com/office/powerpoint/2010/main" val="2683687627"/>
              </p:ext>
            </p:extLst>
          </p:nvPr>
        </p:nvGraphicFramePr>
        <p:xfrm>
          <a:off x="-4156" y="3505200"/>
          <a:ext cx="914400" cy="771525"/>
        </p:xfrm>
        <a:graphic>
          <a:graphicData uri="http://schemas.openxmlformats.org/presentationml/2006/ole">
            <mc:AlternateContent xmlns:mc="http://schemas.openxmlformats.org/markup-compatibility/2006">
              <mc:Choice xmlns:v="urn:schemas-microsoft-com:vml" Requires="v">
                <p:oleObj spid="_x0000_s260098" name="Acrobat Document" showAsIcon="1" r:id="rId5" imgW="914400" imgH="771480" progId="AcroExch.Document.11">
                  <p:embed/>
                </p:oleObj>
              </mc:Choice>
              <mc:Fallback>
                <p:oleObj name="Acrobat Document" showAsIcon="1" r:id="rId5" imgW="914400" imgH="771480" progId="AcroExch.Document.11">
                  <p:embed/>
                  <p:pic>
                    <p:nvPicPr>
                      <p:cNvPr id="0" name=""/>
                      <p:cNvPicPr/>
                      <p:nvPr/>
                    </p:nvPicPr>
                    <p:blipFill>
                      <a:blip r:embed="rId6"/>
                      <a:stretch>
                        <a:fillRect/>
                      </a:stretch>
                    </p:blipFill>
                    <p:spPr>
                      <a:xfrm>
                        <a:off x="-4156" y="35052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695614049"/>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a:t>
            </a:r>
            <a:r>
              <a:rPr lang="en-AU" dirty="0"/>
              <a:t>802.1AEbn-2011 has been ratified as ISO/IEC </a:t>
            </a:r>
            <a:r>
              <a:rPr lang="en-AU" dirty="0" smtClean="0"/>
              <a:t>8802-1AE:2015/</a:t>
            </a:r>
            <a:r>
              <a:rPr lang="en-AU" dirty="0" err="1" smtClean="0"/>
              <a:t>Amd</a:t>
            </a:r>
            <a:r>
              <a:rPr lang="en-AU" dirty="0" smtClean="0"/>
              <a:t> 1</a:t>
            </a:r>
            <a:endParaRPr lang="en-AU" dirty="0"/>
          </a:p>
        </p:txBody>
      </p:sp>
      <p:sp>
        <p:nvSpPr>
          <p:cNvPr id="6" name="Slide Number Placeholder 5"/>
          <p:cNvSpPr>
            <a:spLocks noGrp="1"/>
          </p:cNvSpPr>
          <p:nvPr>
            <p:ph type="sldNum" sz="quarter" idx="11"/>
          </p:nvPr>
        </p:nvSpPr>
        <p:spPr/>
        <p:txBody>
          <a:bodyPr/>
          <a:lstStyle/>
          <a:p>
            <a:pPr>
              <a:defRPr/>
            </a:pPr>
            <a:r>
              <a:rPr lang="en-US" smtClean="0">
                <a:solidFill>
                  <a:srgbClr val="000000"/>
                </a:solidFill>
              </a:rPr>
              <a:t>Slide </a:t>
            </a:r>
            <a:fld id="{FCE5288C-F87B-4810-A6B2-740CE13BD34D}" type="slidenum">
              <a:rPr lang="en-US" smtClean="0">
                <a:solidFill>
                  <a:srgbClr val="000000"/>
                </a:solidFill>
              </a:rPr>
              <a:pPr>
                <a:defRPr/>
              </a:pPr>
              <a:t>166</a:t>
            </a:fld>
            <a:endParaRPr lang="en-US">
              <a:solidFill>
                <a:srgbClr val="000000"/>
              </a:solidFill>
            </a:endParaRPr>
          </a:p>
        </p:txBody>
      </p:sp>
      <p:sp>
        <p:nvSpPr>
          <p:cNvPr id="10" name="Content Placeholder 9"/>
          <p:cNvSpPr>
            <a:spLocks noGrp="1"/>
          </p:cNvSpPr>
          <p:nvPr>
            <p:ph idx="1"/>
          </p:nvPr>
        </p:nvSpPr>
        <p:spPr/>
        <p:txBody>
          <a:bodyPr/>
          <a:lstStyle/>
          <a:p>
            <a:r>
              <a:rPr lang="en-US" dirty="0" smtClean="0"/>
              <a:t>60-day</a:t>
            </a:r>
            <a:r>
              <a:rPr lang="en-AU" dirty="0" smtClean="0"/>
              <a:t> </a:t>
            </a:r>
            <a:r>
              <a:rPr lang="en-AU" dirty="0"/>
              <a:t>pre-ballot: </a:t>
            </a:r>
            <a:r>
              <a:rPr lang="en-AU" dirty="0">
                <a:solidFill>
                  <a:srgbClr val="00B050"/>
                </a:solidFill>
              </a:rPr>
              <a:t>passed &amp; comment resolutions liaised</a:t>
            </a:r>
            <a:endParaRPr lang="en-AU" dirty="0"/>
          </a:p>
          <a:p>
            <a:pPr lvl="1"/>
            <a:r>
              <a:rPr lang="en-AU" dirty="0"/>
              <a:t>Pre-ballot </a:t>
            </a:r>
            <a:r>
              <a:rPr lang="en-AU" dirty="0" smtClean="0"/>
              <a:t>on IEEE 802.1AEbn-2011 (N15809) </a:t>
            </a:r>
            <a:r>
              <a:rPr lang="en-AU" dirty="0"/>
              <a:t>passed in Jan 2014</a:t>
            </a:r>
          </a:p>
          <a:p>
            <a:pPr lvl="2"/>
            <a:r>
              <a:rPr lang="en-AU" dirty="0"/>
              <a:t>Voting results in </a:t>
            </a:r>
            <a:r>
              <a:rPr lang="en-AU" dirty="0" smtClean="0"/>
              <a:t>N15857</a:t>
            </a:r>
          </a:p>
          <a:p>
            <a:pPr lvl="2"/>
            <a:r>
              <a:rPr lang="en-AU" dirty="0"/>
              <a:t>Passed 9/1/7</a:t>
            </a:r>
          </a:p>
          <a:p>
            <a:pPr lvl="2"/>
            <a:r>
              <a:rPr lang="en-AU" dirty="0"/>
              <a:t>Usual comment from China saying they will not recognise the </a:t>
            </a:r>
            <a:r>
              <a:rPr lang="en-AU" dirty="0" smtClean="0"/>
              <a:t>result</a:t>
            </a:r>
          </a:p>
          <a:p>
            <a:pPr lvl="1"/>
            <a:r>
              <a:rPr lang="en-AU" dirty="0" smtClean="0">
                <a:hlinkClick r:id="rId3"/>
              </a:rPr>
              <a:t>Pre-ballot </a:t>
            </a:r>
            <a:r>
              <a:rPr lang="en-AU" dirty="0">
                <a:hlinkClick r:id="rId3"/>
              </a:rPr>
              <a:t>comment responses </a:t>
            </a:r>
            <a:r>
              <a:rPr lang="en-AU" dirty="0"/>
              <a:t>were approved by 802.1 WG in March 2014, and were liaised to SC6 as </a:t>
            </a:r>
            <a:r>
              <a:rPr lang="en-AU" dirty="0" smtClean="0"/>
              <a:t>N15945</a:t>
            </a:r>
          </a:p>
          <a:p>
            <a:r>
              <a:rPr lang="en-AU" dirty="0"/>
              <a:t>FDIS ballot: </a:t>
            </a:r>
            <a:r>
              <a:rPr lang="en-AU" kern="1200" dirty="0">
                <a:solidFill>
                  <a:srgbClr val="00B050"/>
                </a:solidFill>
              </a:rPr>
              <a:t>p</a:t>
            </a:r>
            <a:r>
              <a:rPr lang="en-AU" kern="1200" dirty="0" smtClean="0">
                <a:solidFill>
                  <a:srgbClr val="00B050"/>
                </a:solidFill>
              </a:rPr>
              <a:t>assed on 1 </a:t>
            </a:r>
            <a:r>
              <a:rPr lang="en-AU" kern="1200" dirty="0">
                <a:solidFill>
                  <a:srgbClr val="00B050"/>
                </a:solidFill>
              </a:rPr>
              <a:t>Feb </a:t>
            </a:r>
            <a:r>
              <a:rPr lang="en-AU" kern="1200" dirty="0" smtClean="0">
                <a:solidFill>
                  <a:srgbClr val="00B050"/>
                </a:solidFill>
              </a:rPr>
              <a:t>2015 </a:t>
            </a:r>
            <a:r>
              <a:rPr lang="en-AU" dirty="0">
                <a:solidFill>
                  <a:srgbClr val="00B050"/>
                </a:solidFill>
              </a:rPr>
              <a:t>&amp; comment resolutions liaised</a:t>
            </a:r>
            <a:endParaRPr lang="en-AU" kern="1200" dirty="0" smtClean="0">
              <a:solidFill>
                <a:srgbClr val="00B050"/>
              </a:solidFill>
            </a:endParaRPr>
          </a:p>
          <a:p>
            <a:pPr lvl="1"/>
            <a:r>
              <a:rPr lang="en-AU" kern="1200" dirty="0"/>
              <a:t>FDIS </a:t>
            </a:r>
            <a:r>
              <a:rPr lang="en-AU" kern="1200" dirty="0" smtClean="0"/>
              <a:t>closed on 1 </a:t>
            </a:r>
            <a:r>
              <a:rPr lang="en-AU" kern="1200" dirty="0"/>
              <a:t>Feb 2015, </a:t>
            </a:r>
            <a:r>
              <a:rPr lang="en-AU" kern="1200" dirty="0" smtClean="0"/>
              <a:t>with </a:t>
            </a:r>
            <a:r>
              <a:rPr lang="en-AU" kern="1200" dirty="0"/>
              <a:t>one comment </a:t>
            </a:r>
            <a:r>
              <a:rPr lang="en-AU" kern="1200" dirty="0" smtClean="0"/>
              <a:t>(N16123) </a:t>
            </a:r>
            <a:r>
              <a:rPr lang="en-AU" kern="1200" dirty="0"/>
              <a:t>from China NB</a:t>
            </a:r>
            <a:endParaRPr lang="en-AU" kern="1200" dirty="0" smtClean="0"/>
          </a:p>
          <a:p>
            <a:pPr lvl="2"/>
            <a:r>
              <a:rPr lang="en-AU" kern="1200" dirty="0"/>
              <a:t>Passed </a:t>
            </a:r>
            <a:r>
              <a:rPr lang="en-AU" kern="1200" dirty="0" smtClean="0"/>
              <a:t>12/1/23</a:t>
            </a:r>
          </a:p>
          <a:p>
            <a:pPr lvl="2"/>
            <a:r>
              <a:rPr lang="en-AU" kern="1200" dirty="0" smtClean="0">
                <a:solidFill>
                  <a:schemeClr val="accent4"/>
                </a:solidFill>
              </a:rPr>
              <a:t>Response was liaised in April 2015 (see N16187)</a:t>
            </a:r>
          </a:p>
          <a:p>
            <a:pPr lvl="1"/>
            <a:r>
              <a:rPr lang="en-AU" kern="1200" dirty="0" smtClean="0"/>
              <a:t>Standard is called </a:t>
            </a:r>
            <a:r>
              <a:rPr lang="en-AU" kern="1200" dirty="0"/>
              <a:t>ISO/IEC/IEEE </a:t>
            </a:r>
            <a:r>
              <a:rPr lang="en-AU" dirty="0" smtClean="0"/>
              <a:t>8802-1AE:2015/</a:t>
            </a:r>
            <a:r>
              <a:rPr lang="en-AU" dirty="0" err="1" smtClean="0"/>
              <a:t>Amd</a:t>
            </a:r>
            <a:r>
              <a:rPr lang="en-AU" dirty="0" smtClean="0"/>
              <a:t> 1 and was published on 28 April 2015</a:t>
            </a:r>
            <a:endParaRPr lang="en-AU" dirty="0">
              <a:solidFill>
                <a:srgbClr val="FF0000"/>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2923477449"/>
              </p:ext>
            </p:extLst>
          </p:nvPr>
        </p:nvGraphicFramePr>
        <p:xfrm>
          <a:off x="17929" y="2819400"/>
          <a:ext cx="914400" cy="771525"/>
        </p:xfrm>
        <a:graphic>
          <a:graphicData uri="http://schemas.openxmlformats.org/presentationml/2006/ole">
            <mc:AlternateContent xmlns:mc="http://schemas.openxmlformats.org/markup-compatibility/2006">
              <mc:Choice xmlns:v="urn:schemas-microsoft-com:vml" Requires="v">
                <p:oleObj spid="_x0000_s224770" name="Acrobat Document" showAsIcon="1" r:id="rId4" imgW="914400" imgH="771480" progId="AcroExch.Document.11">
                  <p:embed/>
                </p:oleObj>
              </mc:Choice>
              <mc:Fallback>
                <p:oleObj name="Acrobat Document" showAsIcon="1" r:id="rId4" imgW="914400" imgH="771480" progId="AcroExch.Document.11">
                  <p:embed/>
                  <p:pic>
                    <p:nvPicPr>
                      <p:cNvPr id="0" name=""/>
                      <p:cNvPicPr/>
                      <p:nvPr/>
                    </p:nvPicPr>
                    <p:blipFill>
                      <a:blip r:embed="rId5"/>
                      <a:stretch>
                        <a:fillRect/>
                      </a:stretch>
                    </p:blipFill>
                    <p:spPr>
                      <a:xfrm>
                        <a:off x="17929" y="28194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08485491"/>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802.1AEbw-2013 has been ratified as </a:t>
            </a:r>
            <a:r>
              <a:rPr lang="en-AU" dirty="0"/>
              <a:t>ISO/IEC 8802-1AE:2015/</a:t>
            </a:r>
            <a:r>
              <a:rPr lang="en-AU" dirty="0" err="1"/>
              <a:t>Amd</a:t>
            </a:r>
            <a:r>
              <a:rPr lang="en-AU" dirty="0"/>
              <a:t> </a:t>
            </a:r>
            <a:r>
              <a:rPr lang="en-AU" dirty="0" smtClean="0"/>
              <a:t>2</a:t>
            </a:r>
            <a:endParaRPr lang="en-AU" dirty="0"/>
          </a:p>
        </p:txBody>
      </p:sp>
      <p:sp>
        <p:nvSpPr>
          <p:cNvPr id="6" name="Slide Number Placeholder 5"/>
          <p:cNvSpPr>
            <a:spLocks noGrp="1"/>
          </p:cNvSpPr>
          <p:nvPr>
            <p:ph type="sldNum" sz="quarter" idx="11"/>
          </p:nvPr>
        </p:nvSpPr>
        <p:spPr/>
        <p:txBody>
          <a:bodyPr/>
          <a:lstStyle/>
          <a:p>
            <a:pPr>
              <a:defRPr/>
            </a:pPr>
            <a:r>
              <a:rPr lang="en-US" smtClean="0">
                <a:solidFill>
                  <a:srgbClr val="000000"/>
                </a:solidFill>
              </a:rPr>
              <a:t>Slide </a:t>
            </a:r>
            <a:fld id="{FCE5288C-F87B-4810-A6B2-740CE13BD34D}" type="slidenum">
              <a:rPr lang="en-US" smtClean="0">
                <a:solidFill>
                  <a:srgbClr val="000000"/>
                </a:solidFill>
              </a:rPr>
              <a:pPr>
                <a:defRPr/>
              </a:pPr>
              <a:t>167</a:t>
            </a:fld>
            <a:endParaRPr lang="en-US">
              <a:solidFill>
                <a:srgbClr val="000000"/>
              </a:solidFill>
            </a:endParaRPr>
          </a:p>
        </p:txBody>
      </p:sp>
      <p:sp>
        <p:nvSpPr>
          <p:cNvPr id="10" name="Content Placeholder 9"/>
          <p:cNvSpPr>
            <a:spLocks noGrp="1"/>
          </p:cNvSpPr>
          <p:nvPr>
            <p:ph idx="1"/>
          </p:nvPr>
        </p:nvSpPr>
        <p:spPr/>
        <p:txBody>
          <a:bodyPr/>
          <a:lstStyle/>
          <a:p>
            <a:r>
              <a:rPr lang="en-US" dirty="0" smtClean="0"/>
              <a:t>60-day</a:t>
            </a:r>
            <a:r>
              <a:rPr lang="en-AU" dirty="0" smtClean="0"/>
              <a:t> pre-ballot: </a:t>
            </a:r>
            <a:r>
              <a:rPr lang="en-AU" dirty="0" smtClean="0">
                <a:solidFill>
                  <a:srgbClr val="00B050"/>
                </a:solidFill>
              </a:rPr>
              <a:t>passed &amp; </a:t>
            </a:r>
            <a:r>
              <a:rPr lang="en-AU" dirty="0">
                <a:solidFill>
                  <a:srgbClr val="00B050"/>
                </a:solidFill>
              </a:rPr>
              <a:t>comment resolutions liaised</a:t>
            </a:r>
            <a:endParaRPr lang="en-AU" dirty="0" smtClean="0"/>
          </a:p>
          <a:p>
            <a:pPr lvl="1"/>
            <a:r>
              <a:rPr lang="en-AU" dirty="0" smtClean="0"/>
              <a:t>Pre-ballot on IEEE 802.1AEbw-2013 (N15810) passed in Jan 2014</a:t>
            </a:r>
          </a:p>
          <a:p>
            <a:pPr lvl="2"/>
            <a:r>
              <a:rPr lang="en-AU" dirty="0" smtClean="0"/>
              <a:t>Voting results </a:t>
            </a:r>
            <a:r>
              <a:rPr lang="en-AU" dirty="0"/>
              <a:t>in </a:t>
            </a:r>
            <a:r>
              <a:rPr lang="en-AU" dirty="0" smtClean="0"/>
              <a:t>N15858 </a:t>
            </a:r>
          </a:p>
          <a:p>
            <a:pPr lvl="2"/>
            <a:r>
              <a:rPr lang="en-AU" dirty="0" smtClean="0"/>
              <a:t>Passed 9/1/7</a:t>
            </a:r>
          </a:p>
          <a:p>
            <a:pPr lvl="2"/>
            <a:r>
              <a:rPr lang="en-AU" dirty="0" smtClean="0"/>
              <a:t>Usual comment from China saying they will not recognise the result</a:t>
            </a:r>
          </a:p>
          <a:p>
            <a:pPr lvl="1"/>
            <a:r>
              <a:rPr lang="en-AU" dirty="0" smtClean="0">
                <a:hlinkClick r:id="rId3"/>
              </a:rPr>
              <a:t>Pre-ballot </a:t>
            </a:r>
            <a:r>
              <a:rPr lang="en-AU" dirty="0">
                <a:hlinkClick r:id="rId3"/>
              </a:rPr>
              <a:t>comment responses </a:t>
            </a:r>
            <a:r>
              <a:rPr lang="en-AU" dirty="0"/>
              <a:t>were approved by 802.1 WG in March 2014, </a:t>
            </a:r>
            <a:r>
              <a:rPr lang="en-AU" dirty="0" smtClean="0"/>
              <a:t>and were liaised </a:t>
            </a:r>
            <a:r>
              <a:rPr lang="en-AU" dirty="0"/>
              <a:t>to </a:t>
            </a:r>
            <a:r>
              <a:rPr lang="en-AU" dirty="0" smtClean="0"/>
              <a:t>SC6 as N15946</a:t>
            </a:r>
          </a:p>
          <a:p>
            <a:r>
              <a:rPr lang="en-AU" dirty="0" smtClean="0"/>
              <a:t>FDIS ballot: </a:t>
            </a:r>
            <a:r>
              <a:rPr lang="en-AU" kern="1200" dirty="0" smtClean="0">
                <a:solidFill>
                  <a:srgbClr val="00B050"/>
                </a:solidFill>
              </a:rPr>
              <a:t>passed on 1 </a:t>
            </a:r>
            <a:r>
              <a:rPr lang="en-AU" kern="1200" dirty="0">
                <a:solidFill>
                  <a:srgbClr val="00B050"/>
                </a:solidFill>
              </a:rPr>
              <a:t>Feb </a:t>
            </a:r>
            <a:r>
              <a:rPr lang="en-AU" kern="1200" dirty="0" smtClean="0">
                <a:solidFill>
                  <a:srgbClr val="00B050"/>
                </a:solidFill>
              </a:rPr>
              <a:t>2015 </a:t>
            </a:r>
            <a:r>
              <a:rPr lang="en-AU" dirty="0" smtClean="0">
                <a:solidFill>
                  <a:srgbClr val="00B050"/>
                </a:solidFill>
              </a:rPr>
              <a:t>&amp; </a:t>
            </a:r>
            <a:r>
              <a:rPr lang="en-AU" dirty="0">
                <a:solidFill>
                  <a:srgbClr val="00B050"/>
                </a:solidFill>
              </a:rPr>
              <a:t>comment resolutions liaised</a:t>
            </a:r>
            <a:endParaRPr lang="en-AU" kern="1200" dirty="0" smtClean="0">
              <a:solidFill>
                <a:srgbClr val="00B050"/>
              </a:solidFill>
            </a:endParaRPr>
          </a:p>
          <a:p>
            <a:pPr lvl="1"/>
            <a:r>
              <a:rPr lang="en-AU" kern="1200" dirty="0" smtClean="0"/>
              <a:t>FDIS closed on 1 Feb 2015, with one comment (N16124) from China NB</a:t>
            </a:r>
          </a:p>
          <a:p>
            <a:pPr lvl="2"/>
            <a:r>
              <a:rPr lang="en-AU" kern="1200" dirty="0" smtClean="0"/>
              <a:t>Passed 12/1/23</a:t>
            </a:r>
          </a:p>
          <a:p>
            <a:pPr lvl="2"/>
            <a:r>
              <a:rPr lang="en-AU" kern="1200" dirty="0">
                <a:solidFill>
                  <a:schemeClr val="accent4"/>
                </a:solidFill>
              </a:rPr>
              <a:t>Response was liaised in April 2015 (see </a:t>
            </a:r>
            <a:r>
              <a:rPr lang="en-AU" kern="1200" dirty="0" smtClean="0">
                <a:solidFill>
                  <a:schemeClr val="accent4"/>
                </a:solidFill>
              </a:rPr>
              <a:t>N16187)</a:t>
            </a:r>
          </a:p>
          <a:p>
            <a:pPr lvl="1"/>
            <a:r>
              <a:rPr lang="en-AU" kern="1200" dirty="0" smtClean="0"/>
              <a:t>Standard will be called ISO/IEC/IEEE </a:t>
            </a:r>
            <a:r>
              <a:rPr lang="en-AU" dirty="0" smtClean="0"/>
              <a:t>8802-1AE:2015/</a:t>
            </a:r>
            <a:r>
              <a:rPr lang="en-AU" dirty="0" err="1" smtClean="0"/>
              <a:t>Amd</a:t>
            </a:r>
            <a:r>
              <a:rPr lang="en-AU" dirty="0" smtClean="0"/>
              <a:t> </a:t>
            </a:r>
            <a:r>
              <a:rPr lang="en-AU" dirty="0"/>
              <a:t>2 and was published on 28 April </a:t>
            </a:r>
            <a:r>
              <a:rPr lang="en-AU" dirty="0" smtClean="0"/>
              <a:t>2015</a:t>
            </a:r>
            <a:endParaRPr lang="en-AU" dirty="0">
              <a:solidFill>
                <a:srgbClr val="FF0000"/>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4255066040"/>
              </p:ext>
            </p:extLst>
          </p:nvPr>
        </p:nvGraphicFramePr>
        <p:xfrm>
          <a:off x="0" y="2819400"/>
          <a:ext cx="914400" cy="771525"/>
        </p:xfrm>
        <a:graphic>
          <a:graphicData uri="http://schemas.openxmlformats.org/presentationml/2006/ole">
            <mc:AlternateContent xmlns:mc="http://schemas.openxmlformats.org/markup-compatibility/2006">
              <mc:Choice xmlns:v="urn:schemas-microsoft-com:vml" Requires="v">
                <p:oleObj spid="_x0000_s225794" name="Acrobat Document" showAsIcon="1" r:id="rId4" imgW="914400" imgH="771480" progId="AcroExch.Document.11">
                  <p:embed/>
                </p:oleObj>
              </mc:Choice>
              <mc:Fallback>
                <p:oleObj name="Acrobat Document" showAsIcon="1" r:id="rId4" imgW="914400" imgH="771480" progId="AcroExch.Document.11">
                  <p:embed/>
                  <p:pic>
                    <p:nvPicPr>
                      <p:cNvPr id="0" name=""/>
                      <p:cNvPicPr/>
                      <p:nvPr/>
                    </p:nvPicPr>
                    <p:blipFill>
                      <a:blip r:embed="rId5"/>
                      <a:stretch>
                        <a:fillRect/>
                      </a:stretch>
                    </p:blipFill>
                    <p:spPr>
                      <a:xfrm>
                        <a:off x="0" y="28194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2618777199"/>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82000" cy="1066800"/>
          </a:xfrm>
        </p:spPr>
        <p:txBody>
          <a:bodyPr/>
          <a:lstStyle/>
          <a:p>
            <a:r>
              <a:rPr lang="en-AU" dirty="0"/>
              <a:t>IEEE </a:t>
            </a:r>
            <a:r>
              <a:rPr lang="en-AU" dirty="0" smtClean="0"/>
              <a:t>802.3.1-2013 has been published as “Definitions </a:t>
            </a:r>
            <a:r>
              <a:rPr lang="en-AU" dirty="0"/>
              <a:t>for Ethernet — Part </a:t>
            </a:r>
            <a:r>
              <a:rPr lang="en-AU" dirty="0" smtClean="0"/>
              <a:t>3-1”</a:t>
            </a:r>
            <a:endParaRPr lang="en-AU" dirty="0">
              <a:solidFill>
                <a:srgbClr val="FF0000"/>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168</a:t>
            </a:fld>
            <a:endParaRPr lang="en-US"/>
          </a:p>
        </p:txBody>
      </p:sp>
      <p:sp>
        <p:nvSpPr>
          <p:cNvPr id="10" name="Content Placeholder 9"/>
          <p:cNvSpPr>
            <a:spLocks noGrp="1"/>
          </p:cNvSpPr>
          <p:nvPr>
            <p:ph idx="1"/>
          </p:nvPr>
        </p:nvSpPr>
        <p:spPr/>
        <p:txBody>
          <a:bodyPr/>
          <a:lstStyle/>
          <a:p>
            <a:r>
              <a:rPr lang="en-US" dirty="0" smtClean="0"/>
              <a:t>60-day</a:t>
            </a:r>
            <a:r>
              <a:rPr lang="en-AU" dirty="0" smtClean="0"/>
              <a:t> pre-ballot: </a:t>
            </a:r>
            <a:r>
              <a:rPr lang="en-AU" dirty="0">
                <a:solidFill>
                  <a:srgbClr val="00B050"/>
                </a:solidFill>
              </a:rPr>
              <a:t>passed &amp; comment resolutions liaised</a:t>
            </a:r>
            <a:endParaRPr lang="en-AU" dirty="0" smtClean="0">
              <a:solidFill>
                <a:schemeClr val="accent2"/>
              </a:solidFill>
            </a:endParaRPr>
          </a:p>
          <a:p>
            <a:pPr lvl="1"/>
            <a:r>
              <a:rPr lang="en-AU" dirty="0" smtClean="0"/>
              <a:t>The request to submit IEEE 802.3.1-2013 for approval under the PSDO was liaised in August 2014</a:t>
            </a:r>
          </a:p>
          <a:p>
            <a:pPr lvl="1"/>
            <a:r>
              <a:rPr lang="en-AU" dirty="0" smtClean="0"/>
              <a:t>The </a:t>
            </a:r>
            <a:r>
              <a:rPr lang="en-AU" dirty="0"/>
              <a:t>pre-ballot closed on 6 Oct 2014</a:t>
            </a:r>
            <a:r>
              <a:rPr lang="en-AU" dirty="0" smtClean="0"/>
              <a:t>, </a:t>
            </a:r>
            <a:r>
              <a:rPr lang="en-AU" dirty="0"/>
              <a:t>and </a:t>
            </a:r>
            <a:r>
              <a:rPr lang="en-AU" dirty="0" smtClean="0"/>
              <a:t>passed 11/0/5 &amp; 10/1/5</a:t>
            </a:r>
            <a:endParaRPr lang="en-AU" dirty="0"/>
          </a:p>
          <a:p>
            <a:pPr lvl="2"/>
            <a:r>
              <a:rPr lang="en-AU" dirty="0" smtClean="0"/>
              <a:t>Resolutions of “No” comment from China NB was </a:t>
            </a:r>
            <a:r>
              <a:rPr lang="en-AU" dirty="0"/>
              <a:t>liaised to SC6 as </a:t>
            </a:r>
            <a:r>
              <a:rPr lang="en-AU" dirty="0" smtClean="0"/>
              <a:t>N16086 in Nov 2014</a:t>
            </a:r>
            <a:endParaRPr lang="en-AU" dirty="0"/>
          </a:p>
          <a:p>
            <a:r>
              <a:rPr lang="en-AU" dirty="0" smtClean="0"/>
              <a:t>FDIS ballot: </a:t>
            </a:r>
            <a:r>
              <a:rPr lang="en-AU" dirty="0">
                <a:solidFill>
                  <a:srgbClr val="00B050"/>
                </a:solidFill>
              </a:rPr>
              <a:t>passed </a:t>
            </a:r>
            <a:r>
              <a:rPr lang="en-AU" dirty="0" smtClean="0">
                <a:solidFill>
                  <a:srgbClr val="00B050"/>
                </a:solidFill>
              </a:rPr>
              <a:t>with no comments</a:t>
            </a:r>
          </a:p>
          <a:p>
            <a:pPr lvl="1"/>
            <a:r>
              <a:rPr lang="en-AU" dirty="0" smtClean="0"/>
              <a:t>FDIS passed on 19 June 2015 with 100% approval and no comments</a:t>
            </a:r>
          </a:p>
          <a:p>
            <a:pPr lvl="1"/>
            <a:r>
              <a:rPr lang="en-AU" dirty="0" smtClean="0"/>
              <a:t>IEEE </a:t>
            </a:r>
            <a:r>
              <a:rPr lang="en-AU" dirty="0"/>
              <a:t>802.3.1-2013 has been published as </a:t>
            </a:r>
            <a:r>
              <a:rPr lang="en-AU" dirty="0" smtClean="0"/>
              <a:t>“</a:t>
            </a:r>
            <a:r>
              <a:rPr lang="en-AU" dirty="0"/>
              <a:t>Standard for Management Information Base (MIB) — Definitions for Ethernet — Part </a:t>
            </a:r>
            <a:r>
              <a:rPr lang="en-AU" dirty="0" smtClean="0"/>
              <a:t>3-1”</a:t>
            </a:r>
          </a:p>
        </p:txBody>
      </p:sp>
      <p:graphicFrame>
        <p:nvGraphicFramePr>
          <p:cNvPr id="4" name="Object 3"/>
          <p:cNvGraphicFramePr>
            <a:graphicFrameLocks noChangeAspect="1"/>
          </p:cNvGraphicFramePr>
          <p:nvPr>
            <p:extLst>
              <p:ext uri="{D42A27DB-BD31-4B8C-83A1-F6EECF244321}">
                <p14:modId xmlns:p14="http://schemas.microsoft.com/office/powerpoint/2010/main" val="2942364077"/>
              </p:ext>
            </p:extLst>
          </p:nvPr>
        </p:nvGraphicFramePr>
        <p:xfrm>
          <a:off x="0" y="3200400"/>
          <a:ext cx="914400" cy="771525"/>
        </p:xfrm>
        <a:graphic>
          <a:graphicData uri="http://schemas.openxmlformats.org/presentationml/2006/ole">
            <mc:AlternateContent xmlns:mc="http://schemas.openxmlformats.org/markup-compatibility/2006">
              <mc:Choice xmlns:v="urn:schemas-microsoft-com:vml" Requires="v">
                <p:oleObj spid="_x0000_s226818"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0" y="32004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820247857"/>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a:t>
            </a:r>
            <a:r>
              <a:rPr lang="en-AU" dirty="0" smtClean="0"/>
              <a:t>802.11ac-2013 </a:t>
            </a:r>
            <a:r>
              <a:rPr lang="en-GB" dirty="0" smtClean="0"/>
              <a:t>has been ratified as </a:t>
            </a:r>
            <a:r>
              <a:rPr lang="en-AU" kern="1200" dirty="0"/>
              <a:t>ISO/IEC/IEEE </a:t>
            </a:r>
            <a:r>
              <a:rPr lang="en-AU" dirty="0" smtClean="0"/>
              <a:t>8802-11:2015/</a:t>
            </a:r>
            <a:r>
              <a:rPr lang="en-AU" dirty="0" err="1" smtClean="0"/>
              <a:t>Amd</a:t>
            </a:r>
            <a:r>
              <a:rPr lang="en-AU" dirty="0" smtClean="0"/>
              <a:t> 4</a:t>
            </a:r>
            <a:endParaRPr lang="en-AU" dirty="0">
              <a:solidFill>
                <a:srgbClr val="FF0000"/>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169</a:t>
            </a:fld>
            <a:endParaRPr lang="en-US"/>
          </a:p>
        </p:txBody>
      </p:sp>
      <p:sp>
        <p:nvSpPr>
          <p:cNvPr id="10" name="Content Placeholder 9"/>
          <p:cNvSpPr>
            <a:spLocks noGrp="1"/>
          </p:cNvSpPr>
          <p:nvPr>
            <p:ph idx="1"/>
          </p:nvPr>
        </p:nvSpPr>
        <p:spPr/>
        <p:txBody>
          <a:bodyPr/>
          <a:lstStyle/>
          <a:p>
            <a:r>
              <a:rPr lang="en-US" dirty="0" smtClean="0"/>
              <a:t>60-day</a:t>
            </a:r>
            <a:r>
              <a:rPr lang="en-AU" dirty="0" smtClean="0"/>
              <a:t> pre-ballot: </a:t>
            </a:r>
            <a:r>
              <a:rPr lang="en-AU" dirty="0" smtClean="0">
                <a:solidFill>
                  <a:srgbClr val="00B050"/>
                </a:solidFill>
              </a:rPr>
              <a:t>passed &amp; </a:t>
            </a:r>
            <a:r>
              <a:rPr lang="en-AU" dirty="0">
                <a:solidFill>
                  <a:srgbClr val="00B050"/>
                </a:solidFill>
              </a:rPr>
              <a:t>comment</a:t>
            </a:r>
            <a:r>
              <a:rPr lang="en-AU" dirty="0"/>
              <a:t> </a:t>
            </a:r>
            <a:r>
              <a:rPr lang="en-AU" dirty="0">
                <a:solidFill>
                  <a:srgbClr val="00B050"/>
                </a:solidFill>
              </a:rPr>
              <a:t>resolutions liaised</a:t>
            </a:r>
            <a:endParaRPr lang="en-AU" dirty="0" smtClean="0">
              <a:solidFill>
                <a:srgbClr val="00B050"/>
              </a:solidFill>
            </a:endParaRPr>
          </a:p>
          <a:p>
            <a:pPr lvl="1"/>
            <a:r>
              <a:rPr lang="en-AU" dirty="0"/>
              <a:t>The request to submit IEEE </a:t>
            </a:r>
            <a:r>
              <a:rPr lang="en-AU" dirty="0" smtClean="0"/>
              <a:t>802.11ac-2013 </a:t>
            </a:r>
            <a:r>
              <a:rPr lang="en-AU" dirty="0"/>
              <a:t>for approval under the PSDO was liaised in </a:t>
            </a:r>
            <a:r>
              <a:rPr lang="en-AU" dirty="0" smtClean="0"/>
              <a:t>July 2014</a:t>
            </a:r>
          </a:p>
          <a:p>
            <a:pPr lvl="1"/>
            <a:r>
              <a:rPr lang="en-US" dirty="0" smtClean="0"/>
              <a:t>60-day</a:t>
            </a:r>
            <a:r>
              <a:rPr lang="en-AU" dirty="0" smtClean="0"/>
              <a:t> pre-ballot closed on 22 Sept 2014 and passed 11/1/4</a:t>
            </a:r>
          </a:p>
          <a:p>
            <a:pPr lvl="2"/>
            <a:r>
              <a:rPr lang="en-AU" dirty="0" smtClean="0"/>
              <a:t>Resolutions of “No” comments from China NB were liaised to SC6 as N16085 in Nov 2014</a:t>
            </a:r>
          </a:p>
          <a:p>
            <a:r>
              <a:rPr lang="en-AU" dirty="0" smtClean="0"/>
              <a:t>FDIS ballot: </a:t>
            </a:r>
            <a:r>
              <a:rPr lang="en-AU" dirty="0">
                <a:solidFill>
                  <a:srgbClr val="00B050"/>
                </a:solidFill>
              </a:rPr>
              <a:t>passed &amp; comment resolutions liaised</a:t>
            </a:r>
            <a:endParaRPr lang="en-AU" dirty="0">
              <a:solidFill>
                <a:schemeClr val="accent2"/>
              </a:solidFill>
            </a:endParaRPr>
          </a:p>
          <a:p>
            <a:pPr lvl="1"/>
            <a:r>
              <a:rPr lang="en-AU" dirty="0"/>
              <a:t>FDIS closed on 11 July 2015 and passed 15/1/0</a:t>
            </a:r>
          </a:p>
          <a:p>
            <a:pPr lvl="2"/>
            <a:r>
              <a:rPr lang="en-AU" dirty="0" smtClean="0"/>
              <a:t>Resolutions of “No” comments from China NB were liaised as 11-15-0958r1 in July 2015</a:t>
            </a:r>
          </a:p>
          <a:p>
            <a:pPr lvl="1"/>
            <a:r>
              <a:rPr lang="en-AU" dirty="0"/>
              <a:t>IEEE 802.11ac-2013 </a:t>
            </a:r>
            <a:r>
              <a:rPr lang="en-GB" dirty="0"/>
              <a:t>has been ratified as </a:t>
            </a:r>
            <a:r>
              <a:rPr lang="en-AU" dirty="0" smtClean="0"/>
              <a:t>8802-11:2012/</a:t>
            </a:r>
            <a:r>
              <a:rPr lang="en-AU" dirty="0" err="1" smtClean="0"/>
              <a:t>Amd</a:t>
            </a:r>
            <a:r>
              <a:rPr lang="en-AU" dirty="0" smtClean="0"/>
              <a:t> 4:2015</a:t>
            </a:r>
            <a:endParaRPr lang="en-AU" dirty="0">
              <a:solidFill>
                <a:srgbClr val="FF0000"/>
              </a:solidFill>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4112833648"/>
              </p:ext>
            </p:extLst>
          </p:nvPr>
        </p:nvGraphicFramePr>
        <p:xfrm>
          <a:off x="0" y="3200400"/>
          <a:ext cx="914400" cy="771525"/>
        </p:xfrm>
        <a:graphic>
          <a:graphicData uri="http://schemas.openxmlformats.org/presentationml/2006/ole">
            <mc:AlternateContent xmlns:mc="http://schemas.openxmlformats.org/markup-compatibility/2006">
              <mc:Choice xmlns:v="urn:schemas-microsoft-com:vml" Requires="v">
                <p:oleObj spid="_x0000_s227843" name="Packager Shell Object" showAsIcon="1" r:id="rId3" imgW="914400" imgH="771480" progId="Package">
                  <p:embed/>
                </p:oleObj>
              </mc:Choice>
              <mc:Fallback>
                <p:oleObj name="Packager Shell Object" showAsIcon="1" r:id="rId3" imgW="914400" imgH="771480" progId="Package">
                  <p:embed/>
                  <p:pic>
                    <p:nvPicPr>
                      <p:cNvPr id="0" name=""/>
                      <p:cNvPicPr/>
                      <p:nvPr/>
                    </p:nvPicPr>
                    <p:blipFill>
                      <a:blip r:embed="rId4"/>
                      <a:stretch>
                        <a:fillRect/>
                      </a:stretch>
                    </p:blipFill>
                    <p:spPr>
                      <a:xfrm>
                        <a:off x="0" y="32004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42876260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 has pushed 22 standards completely through the PSDO ratification process</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17</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724704007"/>
              </p:ext>
            </p:extLst>
          </p:nvPr>
        </p:nvGraphicFramePr>
        <p:xfrm>
          <a:off x="761999" y="1712148"/>
          <a:ext cx="7696200" cy="4126089"/>
        </p:xfrm>
        <a:graphic>
          <a:graphicData uri="http://schemas.openxmlformats.org/drawingml/2006/table">
            <a:tbl>
              <a:tblPr firstRow="1" bandRow="1">
                <a:tableStyleId>{21E4AEA4-8DFA-4A89-87EB-49C32662AFE0}</a:tableStyleId>
              </a:tblPr>
              <a:tblGrid>
                <a:gridCol w="1371601"/>
                <a:gridCol w="2064203"/>
                <a:gridCol w="2130198"/>
                <a:gridCol w="2130198"/>
              </a:tblGrid>
              <a:tr h="607719">
                <a:tc>
                  <a:txBody>
                    <a:bodyPr/>
                    <a:lstStyle/>
                    <a:p>
                      <a:r>
                        <a:rPr lang="en-AU" sz="1600" dirty="0" smtClean="0"/>
                        <a:t>IEEE 802</a:t>
                      </a:r>
                      <a:br>
                        <a:rPr lang="en-AU" sz="1600" dirty="0" smtClean="0"/>
                      </a:br>
                      <a:r>
                        <a:rPr lang="en-AU" sz="1600" dirty="0" smtClean="0"/>
                        <a:t>standard</a:t>
                      </a:r>
                      <a:endParaRPr lang="en-AU" sz="1600" dirty="0"/>
                    </a:p>
                  </a:txBody>
                  <a:tcPr marL="115147" marR="115147"/>
                </a:tc>
                <a:tc>
                  <a:txBody>
                    <a:bodyPr/>
                    <a:lstStyle/>
                    <a:p>
                      <a:pPr algn="ctr"/>
                      <a:r>
                        <a:rPr lang="en-US" sz="1600" dirty="0" smtClean="0"/>
                        <a:t>60-day</a:t>
                      </a:r>
                      <a:r>
                        <a:rPr lang="en-AU" sz="1600" dirty="0" smtClean="0"/>
                        <a:t/>
                      </a:r>
                      <a:br>
                        <a:rPr lang="en-AU" sz="1600" dirty="0" smtClean="0"/>
                      </a:br>
                      <a:r>
                        <a:rPr lang="en-AU" sz="1600" dirty="0" smtClean="0"/>
                        <a:t>pre-ballot</a:t>
                      </a:r>
                      <a:endParaRPr lang="en-AU" sz="1600" dirty="0"/>
                    </a:p>
                  </a:txBody>
                  <a:tcPr marL="115147" marR="115147"/>
                </a:tc>
                <a:tc>
                  <a:txBody>
                    <a:bodyPr/>
                    <a:lstStyle/>
                    <a:p>
                      <a:pPr algn="ctr"/>
                      <a:r>
                        <a:rPr lang="en-AU" sz="1600" dirty="0" smtClean="0"/>
                        <a:t>5-month</a:t>
                      </a:r>
                      <a:br>
                        <a:rPr lang="en-AU" sz="1600" dirty="0" smtClean="0"/>
                      </a:br>
                      <a:r>
                        <a:rPr lang="en-AU" sz="1600" dirty="0" smtClean="0"/>
                        <a:t>FDIS ballot</a:t>
                      </a:r>
                      <a:endParaRPr lang="en-AU" sz="1600" dirty="0"/>
                    </a:p>
                  </a:txBody>
                  <a:tcPr marL="115147" marR="115147"/>
                </a:tc>
                <a:tc>
                  <a:txBody>
                    <a:bodyPr/>
                    <a:lstStyle/>
                    <a:p>
                      <a:pPr algn="ctr"/>
                      <a:r>
                        <a:rPr lang="en-AU" sz="1600" dirty="0" smtClean="0"/>
                        <a:t>Comments</a:t>
                      </a:r>
                      <a:r>
                        <a:rPr lang="en-AU" sz="1600" baseline="0" dirty="0" smtClean="0"/>
                        <a:t> resolved by IEEE</a:t>
                      </a:r>
                      <a:endParaRPr lang="en-AU" sz="1600" dirty="0"/>
                    </a:p>
                  </a:txBody>
                  <a:tcPr marL="115147" marR="115147"/>
                </a:tc>
              </a:tr>
              <a:tr h="351837">
                <a:tc>
                  <a:txBody>
                    <a:bodyPr/>
                    <a:lstStyle/>
                    <a:p>
                      <a:r>
                        <a:rPr lang="en-AU" sz="1600" dirty="0" smtClean="0"/>
                        <a:t>802.1BR</a:t>
                      </a:r>
                      <a:endParaRPr lang="en-AU" sz="1600" dirty="0"/>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rPr>
                        <a:t>Sep 2015</a:t>
                      </a:r>
                      <a:endParaRPr lang="en-AU" sz="1600" b="0"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Aug</a:t>
                      </a:r>
                      <a:r>
                        <a:rPr lang="en-AU" sz="1600" b="0" baseline="0" dirty="0" smtClean="0">
                          <a:solidFill>
                            <a:srgbClr val="00B050"/>
                          </a:solidFill>
                        </a:rPr>
                        <a:t> </a:t>
                      </a:r>
                      <a:r>
                        <a:rPr lang="en-AU" sz="1600" b="0" dirty="0" smtClean="0">
                          <a:solidFill>
                            <a:srgbClr val="00B050"/>
                          </a:solidFill>
                        </a:rPr>
                        <a:t>2016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n/a</a:t>
                      </a:r>
                    </a:p>
                  </a:txBody>
                  <a:tcPr marL="115147" marR="115147"/>
                </a:tc>
              </a:tr>
              <a:tr h="351837">
                <a:tc>
                  <a:txBody>
                    <a:bodyPr/>
                    <a:lstStyle/>
                    <a:p>
                      <a:r>
                        <a:rPr lang="en-AU" sz="1600" b="0" dirty="0" smtClean="0"/>
                        <a:t>802.3</a:t>
                      </a:r>
                      <a:endParaRPr lang="en-AU" sz="1600" b="0" dirty="0"/>
                    </a:p>
                  </a:txBody>
                  <a:tcPr marL="115147" marR="115147"/>
                </a:tc>
                <a:tc>
                  <a:txBody>
                    <a:bodyPr/>
                    <a:lstStyle/>
                    <a:p>
                      <a:pPr algn="ctr"/>
                      <a:r>
                        <a:rPr lang="en-AU" sz="1600" b="0" dirty="0" smtClean="0">
                          <a:solidFill>
                            <a:srgbClr val="00B050"/>
                          </a:solidFill>
                        </a:rPr>
                        <a:t>2013</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Feb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n/a</a:t>
                      </a:r>
                    </a:p>
                  </a:txBody>
                  <a:tcPr marL="115147" marR="115147"/>
                </a:tc>
              </a:tr>
              <a:tr h="351837">
                <a:tc>
                  <a:txBody>
                    <a:bodyPr/>
                    <a:lstStyle/>
                    <a:p>
                      <a:r>
                        <a:rPr lang="en-AU" sz="1600" b="0" dirty="0" smtClean="0">
                          <a:latin typeface="+mj-lt"/>
                          <a:cs typeface="Arial" panose="020B0604020202020204" pitchFamily="34" charset="0"/>
                        </a:rPr>
                        <a:t>802.3.1</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rPr>
                        <a:t>Oct 2014</a:t>
                      </a:r>
                      <a:endParaRPr lang="en-AU" sz="1600" b="0"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rPr>
                        <a:t>Jun 2015</a:t>
                      </a:r>
                      <a:endParaRPr lang="en-AU" sz="1600" b="0"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Apr</a:t>
                      </a:r>
                      <a:r>
                        <a:rPr lang="en-AU" sz="1600" b="0" baseline="0" dirty="0" smtClean="0">
                          <a:solidFill>
                            <a:srgbClr val="00B050"/>
                          </a:solidFill>
                        </a:rPr>
                        <a:t> 2015</a:t>
                      </a:r>
                    </a:p>
                  </a:txBody>
                  <a:tcPr marL="115147" marR="115147"/>
                </a:tc>
              </a:tr>
              <a:tr h="351837">
                <a:tc>
                  <a:txBody>
                    <a:bodyPr/>
                    <a:lstStyle/>
                    <a:p>
                      <a:r>
                        <a:rPr lang="en-AU" sz="1600" b="0" dirty="0" smtClean="0"/>
                        <a:t>802.11</a:t>
                      </a:r>
                      <a:endParaRPr lang="en-AU" sz="1600" b="0" dirty="0"/>
                    </a:p>
                  </a:txBody>
                  <a:tcPr marL="115147" marR="115147"/>
                </a:tc>
                <a:tc>
                  <a:txBody>
                    <a:bodyPr/>
                    <a:lstStyle/>
                    <a:p>
                      <a:pPr algn="ctr"/>
                      <a:r>
                        <a:rPr lang="en-AU" sz="1600" b="0" dirty="0" smtClean="0">
                          <a:solidFill>
                            <a:srgbClr val="00B050"/>
                          </a:solidFill>
                        </a:rPr>
                        <a:t>2012</a:t>
                      </a:r>
                      <a:endParaRPr lang="en-AU" sz="1600" b="0" dirty="0">
                        <a:solidFill>
                          <a:srgbClr val="00B050"/>
                        </a:solidFill>
                      </a:endParaRPr>
                    </a:p>
                  </a:txBody>
                  <a:tcPr marL="115147" marR="115147"/>
                </a:tc>
                <a:tc>
                  <a:txBody>
                    <a:bodyPr/>
                    <a:lstStyle/>
                    <a:p>
                      <a:pPr algn="ctr"/>
                      <a:r>
                        <a:rPr lang="en-AU" sz="1600" b="0" dirty="0" smtClean="0">
                          <a:solidFill>
                            <a:srgbClr val="00B050"/>
                          </a:solidFill>
                        </a:rPr>
                        <a:t>2012</a:t>
                      </a:r>
                      <a:endParaRPr lang="en-AU" sz="1600" b="0" dirty="0">
                        <a:solidFill>
                          <a:srgbClr val="00B050"/>
                        </a:solidFill>
                      </a:endParaRPr>
                    </a:p>
                  </a:txBody>
                  <a:tcPr marL="115147" marR="115147"/>
                </a:tc>
                <a:tc>
                  <a:txBody>
                    <a:bodyPr/>
                    <a:lstStyle/>
                    <a:p>
                      <a:pPr algn="ctr"/>
                      <a:r>
                        <a:rPr lang="en-AU" sz="1600" b="0" dirty="0" smtClean="0">
                          <a:solidFill>
                            <a:srgbClr val="00B050"/>
                          </a:solidFill>
                        </a:rPr>
                        <a:t>Nov 2013</a:t>
                      </a:r>
                      <a:endParaRPr lang="en-AU" sz="1600" b="0" dirty="0">
                        <a:solidFill>
                          <a:srgbClr val="00B050"/>
                        </a:solidFill>
                      </a:endParaRPr>
                    </a:p>
                  </a:txBody>
                  <a:tcPr marL="115147" marR="115147"/>
                </a:tc>
              </a:tr>
              <a:tr h="351837">
                <a:tc>
                  <a:txBody>
                    <a:bodyPr/>
                    <a:lstStyle/>
                    <a:p>
                      <a:r>
                        <a:rPr lang="en-AU" sz="1600" b="0" dirty="0" smtClean="0"/>
                        <a:t>802.11aa</a:t>
                      </a:r>
                      <a:endParaRPr lang="en-AU" sz="1600" b="0" dirty="0"/>
                    </a:p>
                  </a:txBody>
                  <a:tcPr marL="115147" marR="115147"/>
                </a:tc>
                <a:tc>
                  <a:txBody>
                    <a:bodyPr/>
                    <a:lstStyle/>
                    <a:p>
                      <a:pPr algn="ctr"/>
                      <a:r>
                        <a:rPr lang="en-AU" sz="1600" b="0" dirty="0" smtClean="0">
                          <a:solidFill>
                            <a:srgbClr val="00B050"/>
                          </a:solidFill>
                        </a:rPr>
                        <a:t>Feb</a:t>
                      </a:r>
                      <a:r>
                        <a:rPr lang="en-AU" sz="1600" b="0" baseline="0" dirty="0" smtClean="0">
                          <a:solidFill>
                            <a:srgbClr val="00B050"/>
                          </a:solidFill>
                        </a:rPr>
                        <a:t> 2013</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Jan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rPr>
                        <a:t>July 2014</a:t>
                      </a:r>
                    </a:p>
                  </a:txBody>
                  <a:tcPr marL="115147" marR="115147"/>
                </a:tc>
              </a:tr>
              <a:tr h="351837">
                <a:tc>
                  <a:txBody>
                    <a:bodyPr/>
                    <a:lstStyle/>
                    <a:p>
                      <a:r>
                        <a:rPr lang="en-AU" sz="1600" b="0" dirty="0" smtClean="0"/>
                        <a:t>802.11ad</a:t>
                      </a:r>
                      <a:endParaRPr lang="en-AU" sz="1600" b="0" dirty="0"/>
                    </a:p>
                  </a:txBody>
                  <a:tcPr marL="115147" marR="115147"/>
                </a:tc>
                <a:tc>
                  <a:txBody>
                    <a:bodyPr/>
                    <a:lstStyle/>
                    <a:p>
                      <a:pPr algn="ctr"/>
                      <a:r>
                        <a:rPr lang="en-AU" sz="1600" b="0" dirty="0" smtClean="0">
                          <a:solidFill>
                            <a:srgbClr val="00B050"/>
                          </a:solidFill>
                        </a:rPr>
                        <a:t>Feb</a:t>
                      </a:r>
                      <a:r>
                        <a:rPr lang="en-AU" sz="1600" b="0" baseline="0" dirty="0" smtClean="0">
                          <a:solidFill>
                            <a:srgbClr val="00B050"/>
                          </a:solidFill>
                        </a:rPr>
                        <a:t> 2013</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Jan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rPr>
                        <a:t>July 2014</a:t>
                      </a:r>
                    </a:p>
                  </a:txBody>
                  <a:tcPr marL="115147" marR="115147"/>
                </a:tc>
              </a:tr>
              <a:tr h="351837">
                <a:tc>
                  <a:txBody>
                    <a:bodyPr/>
                    <a:lstStyle/>
                    <a:p>
                      <a:r>
                        <a:rPr lang="en-AU" sz="1600" b="0" dirty="0" smtClean="0"/>
                        <a:t>802.11ae</a:t>
                      </a:r>
                      <a:endParaRPr lang="en-AU" sz="1600" b="0" dirty="0"/>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Feb</a:t>
                      </a:r>
                      <a:r>
                        <a:rPr lang="en-AU" sz="1600" b="0" baseline="0" dirty="0" smtClean="0">
                          <a:solidFill>
                            <a:srgbClr val="00B050"/>
                          </a:solidFill>
                        </a:rPr>
                        <a:t> 2013</a:t>
                      </a:r>
                      <a:endParaRPr lang="en-AU" sz="1600" b="0"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Jan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rPr>
                        <a:t>July 2014</a:t>
                      </a:r>
                    </a:p>
                  </a:txBody>
                  <a:tcPr marL="115147" marR="115147"/>
                </a:tc>
              </a:tr>
              <a:tr h="351837">
                <a:tc>
                  <a:txBody>
                    <a:bodyPr/>
                    <a:lstStyle/>
                    <a:p>
                      <a:r>
                        <a:rPr lang="en-AU" sz="1600" b="0" dirty="0" smtClean="0">
                          <a:latin typeface="+mj-lt"/>
                          <a:cs typeface="Arial" panose="020B0604020202020204" pitchFamily="34" charset="0"/>
                        </a:rPr>
                        <a:t>802.11ac</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rPr>
                        <a:t>Sep 2014</a:t>
                      </a:r>
                      <a:endParaRPr lang="en-AU" sz="1600" b="0"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rPr>
                        <a:t>Jul 2015</a:t>
                      </a:r>
                      <a:endParaRPr lang="en-AU" sz="1600" b="0"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Jul </a:t>
                      </a:r>
                      <a:r>
                        <a:rPr lang="en-AU" sz="1600" b="0" baseline="0" dirty="0" smtClean="0">
                          <a:solidFill>
                            <a:srgbClr val="00B050"/>
                          </a:solidFill>
                        </a:rPr>
                        <a:t>2015</a:t>
                      </a:r>
                    </a:p>
                  </a:txBody>
                  <a:tcPr marL="115147" marR="115147"/>
                </a:tc>
              </a:tr>
              <a:tr h="351837">
                <a:tc>
                  <a:txBody>
                    <a:bodyPr/>
                    <a:lstStyle/>
                    <a:p>
                      <a:r>
                        <a:rPr lang="en-AU" sz="1600" b="0" dirty="0" smtClean="0">
                          <a:latin typeface="+mj-lt"/>
                          <a:cs typeface="Arial" panose="020B0604020202020204" pitchFamily="34" charset="0"/>
                        </a:rPr>
                        <a:t>802.11af</a:t>
                      </a:r>
                      <a:endParaRPr lang="en-AU" sz="1600" b="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rPr>
                        <a:t>Sep 2014</a:t>
                      </a:r>
                      <a:endParaRPr lang="en-AU" sz="1600" b="0"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rPr>
                        <a:t>Jul 2015</a:t>
                      </a:r>
                      <a:endParaRPr lang="en-AU" sz="1600" b="0"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Jul </a:t>
                      </a:r>
                      <a:r>
                        <a:rPr lang="en-AU" sz="1600" b="0" baseline="0" dirty="0" smtClean="0">
                          <a:solidFill>
                            <a:srgbClr val="00B050"/>
                          </a:solidFill>
                        </a:rPr>
                        <a:t>2015</a:t>
                      </a:r>
                    </a:p>
                  </a:txBody>
                  <a:tcPr marL="115147" marR="115147"/>
                </a:tc>
              </a:tr>
              <a:tr h="351837">
                <a:tc>
                  <a:txBody>
                    <a:bodyPr/>
                    <a:lstStyle/>
                    <a:p>
                      <a:r>
                        <a:rPr lang="en-AU" sz="1600" b="0" dirty="0" smtClean="0">
                          <a:latin typeface="+mj-lt"/>
                          <a:cs typeface="Arial" panose="020B0604020202020204" pitchFamily="34" charset="0"/>
                        </a:rPr>
                        <a:t>802.22</a:t>
                      </a:r>
                      <a:endParaRPr lang="en-AU" sz="1600" b="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May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rPr>
                        <a:t>Feb 2015</a:t>
                      </a:r>
                      <a:endParaRPr lang="en-AU" sz="1600" b="0"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n/a</a:t>
                      </a:r>
                    </a:p>
                  </a:txBody>
                  <a:tcPr marL="115147" marR="115147"/>
                </a:tc>
              </a:tr>
            </a:tbl>
          </a:graphicData>
        </a:graphic>
      </p:graphicFrame>
    </p:spTree>
    <p:extLst>
      <p:ext uri="{BB962C8B-B14F-4D97-AF65-F5344CB8AC3E}">
        <p14:creationId xmlns:p14="http://schemas.microsoft.com/office/powerpoint/2010/main" val="2095311513"/>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a:t>
            </a:r>
            <a:r>
              <a:rPr lang="en-AU" dirty="0" smtClean="0"/>
              <a:t>802.11af-2013 </a:t>
            </a:r>
            <a:r>
              <a:rPr lang="en-GB" dirty="0" smtClean="0"/>
              <a:t>has </a:t>
            </a:r>
            <a:r>
              <a:rPr lang="en-GB" dirty="0"/>
              <a:t>been ratified as </a:t>
            </a:r>
            <a:r>
              <a:rPr lang="en-AU" dirty="0"/>
              <a:t>8802-11:2015/</a:t>
            </a:r>
            <a:r>
              <a:rPr lang="en-AU" dirty="0" err="1"/>
              <a:t>Amd</a:t>
            </a:r>
            <a:r>
              <a:rPr lang="en-AU" dirty="0"/>
              <a:t> 5</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170</a:t>
            </a:fld>
            <a:endParaRPr lang="en-US"/>
          </a:p>
        </p:txBody>
      </p:sp>
      <p:sp>
        <p:nvSpPr>
          <p:cNvPr id="10" name="Content Placeholder 9"/>
          <p:cNvSpPr>
            <a:spLocks noGrp="1"/>
          </p:cNvSpPr>
          <p:nvPr>
            <p:ph idx="1"/>
          </p:nvPr>
        </p:nvSpPr>
        <p:spPr/>
        <p:txBody>
          <a:bodyPr/>
          <a:lstStyle/>
          <a:p>
            <a:r>
              <a:rPr lang="en-US" dirty="0" smtClean="0"/>
              <a:t>60-day</a:t>
            </a:r>
            <a:r>
              <a:rPr lang="en-AU" dirty="0" smtClean="0"/>
              <a:t> </a:t>
            </a:r>
            <a:r>
              <a:rPr lang="en-AU" dirty="0"/>
              <a:t>pre-ballot: </a:t>
            </a:r>
            <a:r>
              <a:rPr lang="en-AU" dirty="0">
                <a:solidFill>
                  <a:srgbClr val="00B050"/>
                </a:solidFill>
              </a:rPr>
              <a:t>passed &amp; comment resolutions </a:t>
            </a:r>
            <a:r>
              <a:rPr lang="en-AU" dirty="0" smtClean="0">
                <a:solidFill>
                  <a:srgbClr val="00B050"/>
                </a:solidFill>
              </a:rPr>
              <a:t>liaised</a:t>
            </a:r>
            <a:endParaRPr lang="en-AU" dirty="0">
              <a:solidFill>
                <a:srgbClr val="00B050"/>
              </a:solidFill>
            </a:endParaRPr>
          </a:p>
          <a:p>
            <a:pPr lvl="1"/>
            <a:r>
              <a:rPr lang="en-AU" dirty="0"/>
              <a:t>The request to submit IEEE </a:t>
            </a:r>
            <a:r>
              <a:rPr lang="en-AU" dirty="0" smtClean="0"/>
              <a:t>802.11af-2013 </a:t>
            </a:r>
            <a:r>
              <a:rPr lang="en-AU" dirty="0"/>
              <a:t>for approval under the PSDO was liaised in July 2014</a:t>
            </a:r>
          </a:p>
          <a:p>
            <a:pPr lvl="1"/>
            <a:r>
              <a:rPr lang="en-AU" dirty="0"/>
              <a:t>The </a:t>
            </a:r>
            <a:r>
              <a:rPr lang="en-US" dirty="0" smtClean="0"/>
              <a:t>60-day</a:t>
            </a:r>
            <a:r>
              <a:rPr lang="en-AU" dirty="0" smtClean="0"/>
              <a:t> pre-ballot </a:t>
            </a:r>
            <a:r>
              <a:rPr lang="en-AU" dirty="0"/>
              <a:t>closed on 22 Sept 2014, and </a:t>
            </a:r>
            <a:r>
              <a:rPr lang="en-AU" dirty="0" smtClean="0"/>
              <a:t>passed 11/1/4</a:t>
            </a:r>
            <a:endParaRPr lang="en-AU" dirty="0"/>
          </a:p>
          <a:p>
            <a:pPr lvl="2"/>
            <a:r>
              <a:rPr lang="en-AU" dirty="0" smtClean="0"/>
              <a:t>Resolutions of “No</a:t>
            </a:r>
            <a:r>
              <a:rPr lang="en-AU" dirty="0"/>
              <a:t>” comments from China NB were liaised to SC6 as </a:t>
            </a:r>
            <a:r>
              <a:rPr lang="en-AU" dirty="0" smtClean="0"/>
              <a:t>N16085 (see previous page)  </a:t>
            </a:r>
            <a:r>
              <a:rPr lang="en-AU" dirty="0"/>
              <a:t>in Nov 2014</a:t>
            </a:r>
          </a:p>
          <a:p>
            <a:r>
              <a:rPr lang="en-AU" dirty="0" smtClean="0"/>
              <a:t>FDIS </a:t>
            </a:r>
            <a:r>
              <a:rPr lang="en-AU" dirty="0"/>
              <a:t>ballot</a:t>
            </a:r>
            <a:r>
              <a:rPr lang="en-AU" dirty="0" smtClean="0"/>
              <a:t>: </a:t>
            </a:r>
            <a:r>
              <a:rPr lang="en-AU" dirty="0">
                <a:solidFill>
                  <a:srgbClr val="00B050"/>
                </a:solidFill>
              </a:rPr>
              <a:t>passed &amp; comment resolutions liaised</a:t>
            </a:r>
            <a:endParaRPr lang="en-AU" dirty="0" smtClean="0">
              <a:solidFill>
                <a:schemeClr val="accent2"/>
              </a:solidFill>
            </a:endParaRPr>
          </a:p>
          <a:p>
            <a:pPr lvl="1"/>
            <a:r>
              <a:rPr lang="en-AU" b="0" dirty="0" smtClean="0"/>
              <a:t>FDIS closed on 11 </a:t>
            </a:r>
            <a:r>
              <a:rPr lang="en-AU" b="0" dirty="0"/>
              <a:t>July </a:t>
            </a:r>
            <a:r>
              <a:rPr lang="en-AU" b="0" dirty="0" smtClean="0"/>
              <a:t>2015 and passed 15/1/0</a:t>
            </a:r>
          </a:p>
          <a:p>
            <a:pPr lvl="2"/>
            <a:r>
              <a:rPr lang="en-AU" dirty="0" smtClean="0"/>
              <a:t>Resolutions of “No</a:t>
            </a:r>
            <a:r>
              <a:rPr lang="en-AU" dirty="0"/>
              <a:t>” comments from China NB were liaised as 11-15-0958r1 in July 2015</a:t>
            </a:r>
          </a:p>
          <a:p>
            <a:pPr lvl="1"/>
            <a:r>
              <a:rPr lang="en-AU" dirty="0"/>
              <a:t>IEEE </a:t>
            </a:r>
            <a:r>
              <a:rPr lang="en-AU" dirty="0" smtClean="0"/>
              <a:t>802.11af-2013 </a:t>
            </a:r>
            <a:r>
              <a:rPr lang="en-GB" dirty="0"/>
              <a:t>has been ratified as </a:t>
            </a:r>
            <a:r>
              <a:rPr lang="en-AU" dirty="0" smtClean="0"/>
              <a:t>8802-11:2012/</a:t>
            </a:r>
            <a:r>
              <a:rPr lang="en-AU" dirty="0" err="1" smtClean="0"/>
              <a:t>Amd</a:t>
            </a:r>
            <a:r>
              <a:rPr lang="en-AU" dirty="0" smtClean="0"/>
              <a:t> 5:2015</a:t>
            </a:r>
            <a:endParaRPr lang="en-AU" dirty="0">
              <a:solidFill>
                <a:srgbClr val="FF0000"/>
              </a:solidFill>
            </a:endParaRPr>
          </a:p>
        </p:txBody>
      </p:sp>
    </p:spTree>
    <p:extLst>
      <p:ext uri="{BB962C8B-B14F-4D97-AF65-F5344CB8AC3E}">
        <p14:creationId xmlns:p14="http://schemas.microsoft.com/office/powerpoint/2010/main" val="3346054735"/>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a:t>
            </a:r>
            <a:r>
              <a:rPr lang="en-AU" dirty="0"/>
              <a:t>802.1AX-2014 </a:t>
            </a:r>
            <a:r>
              <a:rPr lang="en-GB" dirty="0" smtClean="0"/>
              <a:t>FDIS ballot closes on 20 Nov 2015</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171</a:t>
            </a:fld>
            <a:endParaRPr lang="en-US"/>
          </a:p>
        </p:txBody>
      </p:sp>
      <p:sp>
        <p:nvSpPr>
          <p:cNvPr id="10" name="Content Placeholder 9"/>
          <p:cNvSpPr>
            <a:spLocks noGrp="1"/>
          </p:cNvSpPr>
          <p:nvPr>
            <p:ph idx="1"/>
          </p:nvPr>
        </p:nvSpPr>
        <p:spPr/>
        <p:txBody>
          <a:bodyPr/>
          <a:lstStyle/>
          <a:p>
            <a:r>
              <a:rPr lang="en-US" dirty="0" smtClean="0"/>
              <a:t>60-day</a:t>
            </a:r>
            <a:r>
              <a:rPr lang="en-AU" dirty="0" smtClean="0"/>
              <a:t> </a:t>
            </a:r>
            <a:r>
              <a:rPr lang="en-AU" dirty="0"/>
              <a:t>pre-ballot</a:t>
            </a:r>
            <a:r>
              <a:rPr lang="en-AU" dirty="0" smtClean="0"/>
              <a:t>: </a:t>
            </a:r>
            <a:r>
              <a:rPr lang="en-AU" dirty="0">
                <a:solidFill>
                  <a:srgbClr val="00B050"/>
                </a:solidFill>
              </a:rPr>
              <a:t>passed &amp; </a:t>
            </a:r>
            <a:r>
              <a:rPr lang="en-AU" dirty="0" smtClean="0">
                <a:solidFill>
                  <a:srgbClr val="00B050"/>
                </a:solidFill>
              </a:rPr>
              <a:t>no comment </a:t>
            </a:r>
            <a:r>
              <a:rPr lang="en-AU" dirty="0">
                <a:solidFill>
                  <a:srgbClr val="00B050"/>
                </a:solidFill>
              </a:rPr>
              <a:t>responses </a:t>
            </a:r>
            <a:r>
              <a:rPr lang="en-AU" dirty="0" smtClean="0">
                <a:solidFill>
                  <a:srgbClr val="00B050"/>
                </a:solidFill>
              </a:rPr>
              <a:t>required</a:t>
            </a:r>
            <a:endParaRPr lang="en-AU" dirty="0">
              <a:solidFill>
                <a:srgbClr val="00B050"/>
              </a:solidFill>
            </a:endParaRPr>
          </a:p>
          <a:p>
            <a:pPr lvl="1"/>
            <a:r>
              <a:rPr lang="en-AU" dirty="0" smtClean="0"/>
              <a:t>IEEE 802.1AX-2014 was liaised (N16142) to SC6 on 30 March 2015 for ratification under the PSDO process</a:t>
            </a:r>
          </a:p>
          <a:p>
            <a:pPr lvl="1"/>
            <a:r>
              <a:rPr lang="en-AU" dirty="0"/>
              <a:t>The 60-day pre-ballot ballot </a:t>
            </a:r>
            <a:r>
              <a:rPr lang="en-AU" dirty="0" smtClean="0"/>
              <a:t>closed </a:t>
            </a:r>
            <a:r>
              <a:rPr lang="en-AU" dirty="0"/>
              <a:t>on </a:t>
            </a:r>
            <a:r>
              <a:rPr lang="en-AU" dirty="0" smtClean="0"/>
              <a:t>30 May 2015</a:t>
            </a:r>
          </a:p>
          <a:p>
            <a:pPr lvl="1"/>
            <a:r>
              <a:rPr lang="en-AU" dirty="0" smtClean="0"/>
              <a:t>It passed with 100% approval and no comments</a:t>
            </a:r>
            <a:endParaRPr lang="en-AU" dirty="0"/>
          </a:p>
          <a:p>
            <a:r>
              <a:rPr lang="en-AU" dirty="0" smtClean="0"/>
              <a:t>FDIS ballot: </a:t>
            </a:r>
            <a:r>
              <a:rPr lang="en-AU" dirty="0">
                <a:solidFill>
                  <a:srgbClr val="00B050"/>
                </a:solidFill>
              </a:rPr>
              <a:t>passed &amp; no comment responses required</a:t>
            </a:r>
            <a:endParaRPr lang="en-AU" dirty="0">
              <a:solidFill>
                <a:schemeClr val="accent6"/>
              </a:solidFill>
            </a:endParaRPr>
          </a:p>
          <a:p>
            <a:pPr lvl="1"/>
            <a:r>
              <a:rPr lang="en-AU" dirty="0"/>
              <a:t>FDIS ballot </a:t>
            </a:r>
            <a:r>
              <a:rPr lang="en-AU" dirty="0" smtClean="0"/>
              <a:t>closed on 20 Nov 2015</a:t>
            </a:r>
          </a:p>
          <a:p>
            <a:pPr lvl="1"/>
            <a:r>
              <a:rPr lang="en-AU" dirty="0"/>
              <a:t>It passed with 100% approval and no </a:t>
            </a:r>
            <a:r>
              <a:rPr lang="en-AU" dirty="0" smtClean="0"/>
              <a:t>comments</a:t>
            </a:r>
          </a:p>
          <a:p>
            <a:pPr lvl="1"/>
            <a:r>
              <a:rPr lang="en-AU" dirty="0" smtClean="0"/>
              <a:t>It will be known as 8802-1AX:2015</a:t>
            </a:r>
            <a:endParaRPr lang="en-AU" dirty="0"/>
          </a:p>
        </p:txBody>
      </p:sp>
    </p:spTree>
    <p:extLst>
      <p:ext uri="{BB962C8B-B14F-4D97-AF65-F5344CB8AC3E}">
        <p14:creationId xmlns:p14="http://schemas.microsoft.com/office/powerpoint/2010/main" val="2309488072"/>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a:t>
            </a:r>
            <a:r>
              <a:rPr lang="en-GB" dirty="0" smtClean="0"/>
              <a:t>-2014 FDIS ballot passed on 2 Nov 2015 and comment response liaised </a:t>
            </a:r>
            <a:r>
              <a:rPr lang="en-GB" dirty="0"/>
              <a:t>i</a:t>
            </a:r>
            <a:r>
              <a:rPr lang="en-GB" dirty="0" smtClean="0"/>
              <a:t>n Jan 16 </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172</a:t>
            </a:fld>
            <a:endParaRPr lang="en-US"/>
          </a:p>
        </p:txBody>
      </p:sp>
      <p:sp>
        <p:nvSpPr>
          <p:cNvPr id="10" name="Content Placeholder 9"/>
          <p:cNvSpPr>
            <a:spLocks noGrp="1"/>
          </p:cNvSpPr>
          <p:nvPr>
            <p:ph idx="1"/>
          </p:nvPr>
        </p:nvSpPr>
        <p:spPr>
          <a:xfrm>
            <a:off x="685800" y="1905000"/>
            <a:ext cx="7772400" cy="4114800"/>
          </a:xfrm>
        </p:spPr>
        <p:txBody>
          <a:bodyPr/>
          <a:lstStyle/>
          <a:p>
            <a:r>
              <a:rPr lang="en-US" dirty="0" smtClean="0"/>
              <a:t>60-day</a:t>
            </a:r>
            <a:r>
              <a:rPr lang="en-AU" dirty="0" smtClean="0"/>
              <a:t> </a:t>
            </a:r>
            <a:r>
              <a:rPr lang="en-AU" dirty="0"/>
              <a:t>pre-ballot</a:t>
            </a:r>
            <a:r>
              <a:rPr lang="en-AU" dirty="0" smtClean="0"/>
              <a:t>: </a:t>
            </a:r>
            <a:r>
              <a:rPr lang="en-AU" dirty="0">
                <a:solidFill>
                  <a:srgbClr val="00B050"/>
                </a:solidFill>
              </a:rPr>
              <a:t>p</a:t>
            </a:r>
            <a:r>
              <a:rPr lang="en-AU" dirty="0" smtClean="0">
                <a:solidFill>
                  <a:srgbClr val="00B050"/>
                </a:solidFill>
              </a:rPr>
              <a:t>assed &amp; comment responses liaised</a:t>
            </a:r>
          </a:p>
          <a:p>
            <a:pPr lvl="1"/>
            <a:r>
              <a:rPr lang="en-AU" dirty="0" smtClean="0"/>
              <a:t>The submission of IEEE 802-2014 under the PSDO was approved by</a:t>
            </a:r>
            <a:r>
              <a:rPr lang="en-AU" dirty="0" smtClean="0">
                <a:solidFill>
                  <a:srgbClr val="FF0000"/>
                </a:solidFill>
              </a:rPr>
              <a:t> </a:t>
            </a:r>
            <a:r>
              <a:rPr lang="en-AU" dirty="0" smtClean="0"/>
              <a:t>802 EC in July 2014, and the </a:t>
            </a:r>
            <a:r>
              <a:rPr lang="en-US" dirty="0" smtClean="0"/>
              <a:t>60-day</a:t>
            </a:r>
            <a:r>
              <a:rPr lang="en-AU" dirty="0" smtClean="0"/>
              <a:t> pre-ballot passed on 26 Oct 014</a:t>
            </a:r>
          </a:p>
          <a:p>
            <a:pPr lvl="1"/>
            <a:r>
              <a:rPr lang="en-AU" dirty="0" smtClean="0"/>
              <a:t>Comment </a:t>
            </a:r>
            <a:r>
              <a:rPr lang="en-AU" dirty="0"/>
              <a:t>responses </a:t>
            </a:r>
            <a:r>
              <a:rPr lang="en-AU" dirty="0" smtClean="0"/>
              <a:t>approved </a:t>
            </a:r>
            <a:r>
              <a:rPr lang="en-AU" dirty="0"/>
              <a:t>by 802 EC </a:t>
            </a:r>
            <a:r>
              <a:rPr lang="en-AU" dirty="0" smtClean="0"/>
              <a:t>on </a:t>
            </a:r>
            <a:r>
              <a:rPr lang="en-AU" dirty="0"/>
              <a:t>16 Feb </a:t>
            </a:r>
            <a:r>
              <a:rPr lang="en-AU" dirty="0" smtClean="0"/>
              <a:t>2015</a:t>
            </a:r>
          </a:p>
          <a:p>
            <a:pPr lvl="2"/>
            <a:r>
              <a:rPr lang="en-AU" dirty="0" smtClean="0"/>
              <a:t>See N6133</a:t>
            </a:r>
          </a:p>
          <a:p>
            <a:r>
              <a:rPr lang="en-AU" dirty="0" smtClean="0"/>
              <a:t>FDIS ballot: </a:t>
            </a:r>
            <a:r>
              <a:rPr lang="en-AU" dirty="0" smtClean="0">
                <a:solidFill>
                  <a:srgbClr val="00B050"/>
                </a:solidFill>
              </a:rPr>
              <a:t>passed and response liaised in Jan 16</a:t>
            </a:r>
            <a:r>
              <a:rPr lang="en-AU" dirty="0" smtClean="0">
                <a:solidFill>
                  <a:schemeClr val="accent2"/>
                </a:solidFill>
              </a:rPr>
              <a:t> </a:t>
            </a:r>
          </a:p>
          <a:p>
            <a:pPr lvl="1"/>
            <a:r>
              <a:rPr lang="en-AU" dirty="0"/>
              <a:t>FDIS ballot </a:t>
            </a:r>
            <a:r>
              <a:rPr lang="en-AU" dirty="0" smtClean="0"/>
              <a:t>passed 2 Nov 2015</a:t>
            </a:r>
          </a:p>
          <a:p>
            <a:pPr lvl="2"/>
            <a:r>
              <a:rPr lang="en-AU" dirty="0" smtClean="0"/>
              <a:t>Passed 14/1/19, with negative comment from China NB</a:t>
            </a:r>
            <a:endParaRPr lang="en-AU" dirty="0"/>
          </a:p>
          <a:p>
            <a:pPr lvl="1"/>
            <a:r>
              <a:rPr lang="en-AU" dirty="0" smtClean="0"/>
              <a:t>A response was discussed in Nov 2015 but it was decided that the 802.1 WG would take responsibility for sending</a:t>
            </a:r>
          </a:p>
          <a:p>
            <a:pPr lvl="2"/>
            <a:r>
              <a:rPr lang="en-AU" dirty="0" smtClean="0"/>
              <a:t>Sent in Jan 16</a:t>
            </a:r>
            <a:fld id="{6840C84E-14C7-48AC-90D9-054B6866C0EE}" type="slidenum">
              <a:rPr lang="en-AU" smtClean="0"/>
              <a:t>172</a:t>
            </a:fld>
            <a:endParaRPr lang="en-AU" dirty="0" smtClean="0"/>
          </a:p>
          <a:p>
            <a:pPr lvl="1"/>
            <a:r>
              <a:rPr lang="en-AU" dirty="0" smtClean="0"/>
              <a:t>It is likely the final standard will be known as ISO/IEC/IEEE 8802</a:t>
            </a:r>
            <a:endParaRPr lang="en-AU" dirty="0"/>
          </a:p>
          <a:p>
            <a:endParaRPr lang="en-AU" dirty="0" smtClean="0">
              <a:solidFill>
                <a:schemeClr val="accent2"/>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2195020480"/>
              </p:ext>
            </p:extLst>
          </p:nvPr>
        </p:nvGraphicFramePr>
        <p:xfrm>
          <a:off x="0" y="3190875"/>
          <a:ext cx="914400" cy="771525"/>
        </p:xfrm>
        <a:graphic>
          <a:graphicData uri="http://schemas.openxmlformats.org/presentationml/2006/ole">
            <mc:AlternateContent xmlns:mc="http://schemas.openxmlformats.org/markup-compatibility/2006">
              <mc:Choice xmlns:v="urn:schemas-microsoft-com:vml" Requires="v">
                <p:oleObj spid="_x0000_s235321"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0" y="3190875"/>
                        <a:ext cx="914400" cy="771525"/>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1126654211"/>
              </p:ext>
            </p:extLst>
          </p:nvPr>
        </p:nvGraphicFramePr>
        <p:xfrm>
          <a:off x="10886" y="5257800"/>
          <a:ext cx="914400" cy="771525"/>
        </p:xfrm>
        <a:graphic>
          <a:graphicData uri="http://schemas.openxmlformats.org/presentationml/2006/ole">
            <mc:AlternateContent xmlns:mc="http://schemas.openxmlformats.org/markup-compatibility/2006">
              <mc:Choice xmlns:v="urn:schemas-microsoft-com:vml" Requires="v">
                <p:oleObj spid="_x0000_s235322" name="Acrobat Document" showAsIcon="1" r:id="rId5" imgW="914400" imgH="771480" progId="AcroExch.Document.11">
                  <p:embed/>
                </p:oleObj>
              </mc:Choice>
              <mc:Fallback>
                <p:oleObj name="Acrobat Document" showAsIcon="1" r:id="rId5" imgW="914400" imgH="771480" progId="AcroExch.Document.11">
                  <p:embed/>
                  <p:pic>
                    <p:nvPicPr>
                      <p:cNvPr id="0" name=""/>
                      <p:cNvPicPr/>
                      <p:nvPr/>
                    </p:nvPicPr>
                    <p:blipFill>
                      <a:blip r:embed="rId6"/>
                      <a:stretch>
                        <a:fillRect/>
                      </a:stretch>
                    </p:blipFill>
                    <p:spPr>
                      <a:xfrm>
                        <a:off x="10886" y="52578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276718352"/>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7924800" cy="1066800"/>
          </a:xfrm>
        </p:spPr>
        <p:txBody>
          <a:bodyPr/>
          <a:lstStyle/>
          <a:p>
            <a:r>
              <a:rPr lang="en-AU" dirty="0" smtClean="0"/>
              <a:t>IEEE 802.</a:t>
            </a:r>
            <a:r>
              <a:rPr lang="en-GB" dirty="0"/>
              <a:t>1Xbx-2014 </a:t>
            </a:r>
            <a:r>
              <a:rPr lang="en-GB" dirty="0" smtClean="0"/>
              <a:t>has been published as a ISO/IEC/IEEE standard </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173</a:t>
            </a:fld>
            <a:endParaRPr lang="en-US"/>
          </a:p>
        </p:txBody>
      </p:sp>
      <p:sp>
        <p:nvSpPr>
          <p:cNvPr id="10" name="Content Placeholder 9"/>
          <p:cNvSpPr>
            <a:spLocks noGrp="1"/>
          </p:cNvSpPr>
          <p:nvPr>
            <p:ph idx="1"/>
          </p:nvPr>
        </p:nvSpPr>
        <p:spPr>
          <a:xfrm>
            <a:off x="685800" y="1524000"/>
            <a:ext cx="7772400" cy="4114800"/>
          </a:xfrm>
        </p:spPr>
        <p:txBody>
          <a:bodyPr/>
          <a:lstStyle/>
          <a:p>
            <a:r>
              <a:rPr lang="en-AU" dirty="0" smtClean="0"/>
              <a:t>Drafts </a:t>
            </a:r>
            <a:r>
              <a:rPr lang="en-GB" dirty="0"/>
              <a:t>sent to </a:t>
            </a:r>
            <a:r>
              <a:rPr lang="en-GB" dirty="0" smtClean="0"/>
              <a:t>SC6</a:t>
            </a:r>
            <a:r>
              <a:rPr lang="en-AU" dirty="0" smtClean="0"/>
              <a:t>: </a:t>
            </a:r>
            <a:r>
              <a:rPr lang="en-AU" dirty="0" smtClean="0">
                <a:solidFill>
                  <a:srgbClr val="00B050"/>
                </a:solidFill>
              </a:rPr>
              <a:t>sent</a:t>
            </a:r>
          </a:p>
          <a:p>
            <a:pPr lvl="1" eaLnBrk="1" fontAlgn="t" hangingPunct="1"/>
            <a:r>
              <a:rPr lang="en-GB" dirty="0" smtClean="0"/>
              <a:t>D1.0, D1.2 (May 14), with s</a:t>
            </a:r>
            <a:r>
              <a:rPr lang="en-AU" dirty="0" err="1" smtClean="0"/>
              <a:t>ubmission</a:t>
            </a:r>
            <a:r>
              <a:rPr lang="en-AU" dirty="0" smtClean="0"/>
              <a:t> to </a:t>
            </a:r>
            <a:r>
              <a:rPr lang="en-AU" dirty="0"/>
              <a:t>PSDO approved </a:t>
            </a:r>
            <a:r>
              <a:rPr lang="en-AU" dirty="0" smtClean="0"/>
              <a:t>in </a:t>
            </a:r>
            <a:r>
              <a:rPr lang="en-AU" dirty="0"/>
              <a:t>July </a:t>
            </a:r>
            <a:r>
              <a:rPr lang="en-AU" dirty="0" smtClean="0"/>
              <a:t>2014</a:t>
            </a:r>
            <a:endParaRPr lang="en-AU" b="0" dirty="0"/>
          </a:p>
          <a:p>
            <a:r>
              <a:rPr lang="en-US" dirty="0" smtClean="0"/>
              <a:t>60-day</a:t>
            </a:r>
            <a:r>
              <a:rPr lang="en-AU" dirty="0" smtClean="0"/>
              <a:t> </a:t>
            </a:r>
            <a:r>
              <a:rPr lang="en-AU" dirty="0"/>
              <a:t>pre-ballot</a:t>
            </a:r>
            <a:r>
              <a:rPr lang="en-AU" dirty="0" smtClean="0"/>
              <a:t>: </a:t>
            </a:r>
            <a:r>
              <a:rPr lang="en-AU" dirty="0">
                <a:solidFill>
                  <a:srgbClr val="00B050"/>
                </a:solidFill>
              </a:rPr>
              <a:t>passed &amp; comment responses liaised</a:t>
            </a:r>
          </a:p>
          <a:p>
            <a:pPr lvl="1"/>
            <a:r>
              <a:rPr lang="en-AU" dirty="0" smtClean="0"/>
              <a:t>Passed on 19 Mar 2015 with a China NB comment</a:t>
            </a:r>
            <a:endParaRPr lang="en-AU" dirty="0"/>
          </a:p>
          <a:p>
            <a:pPr lvl="2"/>
            <a:r>
              <a:rPr lang="en-AU" dirty="0"/>
              <a:t>Passed </a:t>
            </a:r>
            <a:r>
              <a:rPr lang="en-AU" dirty="0" smtClean="0"/>
              <a:t>9/1/9 </a:t>
            </a:r>
            <a:r>
              <a:rPr lang="en-AU" dirty="0"/>
              <a:t>on need for an ISO </a:t>
            </a:r>
            <a:r>
              <a:rPr lang="en-AU" dirty="0" smtClean="0"/>
              <a:t>standard </a:t>
            </a:r>
            <a:r>
              <a:rPr lang="en-AU" dirty="0"/>
              <a:t>– China NB voted </a:t>
            </a:r>
            <a:r>
              <a:rPr lang="en-AU" dirty="0" smtClean="0"/>
              <a:t>no</a:t>
            </a:r>
            <a:endParaRPr lang="en-AU" dirty="0"/>
          </a:p>
          <a:p>
            <a:pPr lvl="2"/>
            <a:r>
              <a:rPr lang="en-AU" dirty="0"/>
              <a:t>Passed </a:t>
            </a:r>
            <a:r>
              <a:rPr lang="en-AU" dirty="0" smtClean="0"/>
              <a:t>8/1/10 </a:t>
            </a:r>
            <a:r>
              <a:rPr lang="en-AU" dirty="0"/>
              <a:t>on submission to FDIS – China NB voted </a:t>
            </a:r>
            <a:r>
              <a:rPr lang="en-AU" dirty="0" smtClean="0"/>
              <a:t>no</a:t>
            </a:r>
          </a:p>
          <a:p>
            <a:pPr lvl="1"/>
            <a:r>
              <a:rPr lang="en-AU" dirty="0" smtClean="0"/>
              <a:t>802.1 WG responded to comments in June 2015 (see N16255)</a:t>
            </a:r>
            <a:endParaRPr lang="en-AU" dirty="0"/>
          </a:p>
          <a:p>
            <a:r>
              <a:rPr lang="en-AU" dirty="0" smtClean="0"/>
              <a:t>FDIS </a:t>
            </a:r>
            <a:r>
              <a:rPr lang="en-AU" dirty="0"/>
              <a:t>ballot</a:t>
            </a:r>
            <a:r>
              <a:rPr lang="en-AU" dirty="0" smtClean="0"/>
              <a:t>: </a:t>
            </a:r>
            <a:r>
              <a:rPr lang="en-AU" dirty="0" smtClean="0">
                <a:solidFill>
                  <a:srgbClr val="00B050"/>
                </a:solidFill>
              </a:rPr>
              <a:t>passed </a:t>
            </a:r>
            <a:r>
              <a:rPr lang="en-AU" dirty="0">
                <a:solidFill>
                  <a:srgbClr val="00B050"/>
                </a:solidFill>
              </a:rPr>
              <a:t>&amp; comment responses liaised</a:t>
            </a:r>
            <a:endParaRPr lang="en-AU" dirty="0" smtClean="0">
              <a:solidFill>
                <a:srgbClr val="00B050"/>
              </a:solidFill>
            </a:endParaRPr>
          </a:p>
          <a:p>
            <a:pPr lvl="1"/>
            <a:r>
              <a:rPr lang="en-AU" dirty="0" smtClean="0"/>
              <a:t>Passed on 24 Dec 2015 with </a:t>
            </a:r>
            <a:r>
              <a:rPr lang="en-AU" dirty="0"/>
              <a:t>a China </a:t>
            </a:r>
            <a:r>
              <a:rPr lang="en-AU" dirty="0" smtClean="0"/>
              <a:t>comment</a:t>
            </a:r>
          </a:p>
          <a:p>
            <a:pPr lvl="2"/>
            <a:r>
              <a:rPr lang="en-AU" dirty="0" smtClean="0"/>
              <a:t>Passed 15/1/18 – China NB voted no, with comments (see 6N16364)</a:t>
            </a:r>
          </a:p>
          <a:p>
            <a:pPr lvl="1"/>
            <a:r>
              <a:rPr lang="en-AU" dirty="0"/>
              <a:t>802.1 WG responded to the comment </a:t>
            </a:r>
            <a:r>
              <a:rPr lang="en-AU" dirty="0" smtClean="0"/>
              <a:t>on 21 Apr 2016 (see N16424)</a:t>
            </a:r>
          </a:p>
          <a:p>
            <a:pPr lvl="1"/>
            <a:r>
              <a:rPr lang="en-AU" dirty="0" smtClean="0"/>
              <a:t>The standard </a:t>
            </a:r>
            <a:r>
              <a:rPr lang="en-AU" dirty="0"/>
              <a:t>will be known </a:t>
            </a:r>
            <a:r>
              <a:rPr lang="en-AU" dirty="0" smtClean="0"/>
              <a:t>as ISO/IEC/IEEE 8802-1X:2014/Amd1</a:t>
            </a:r>
          </a:p>
          <a:p>
            <a:pPr lvl="2"/>
            <a:r>
              <a:rPr lang="en-AU" dirty="0" smtClean="0"/>
              <a:t>It has been published as of June 2016</a:t>
            </a:r>
            <a:endParaRPr lang="en-AU" dirty="0"/>
          </a:p>
        </p:txBody>
      </p:sp>
      <p:graphicFrame>
        <p:nvGraphicFramePr>
          <p:cNvPr id="2" name="Object 1"/>
          <p:cNvGraphicFramePr>
            <a:graphicFrameLocks noChangeAspect="1"/>
          </p:cNvGraphicFramePr>
          <p:nvPr>
            <p:extLst>
              <p:ext uri="{D42A27DB-BD31-4B8C-83A1-F6EECF244321}">
                <p14:modId xmlns:p14="http://schemas.microsoft.com/office/powerpoint/2010/main" val="2054529409"/>
              </p:ext>
            </p:extLst>
          </p:nvPr>
        </p:nvGraphicFramePr>
        <p:xfrm>
          <a:off x="7391400" y="4105275"/>
          <a:ext cx="914400" cy="771525"/>
        </p:xfrm>
        <a:graphic>
          <a:graphicData uri="http://schemas.openxmlformats.org/presentationml/2006/ole">
            <mc:AlternateContent xmlns:mc="http://schemas.openxmlformats.org/markup-compatibility/2006">
              <mc:Choice xmlns:v="urn:schemas-microsoft-com:vml" Requires="v">
                <p:oleObj spid="_x0000_s237876"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7391400" y="4105275"/>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911587170"/>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7848600" cy="1066800"/>
          </a:xfrm>
        </p:spPr>
        <p:txBody>
          <a:bodyPr/>
          <a:lstStyle/>
          <a:p>
            <a:pPr eaLnBrk="1" fontAlgn="auto" hangingPunct="1">
              <a:spcBef>
                <a:spcPts val="0"/>
              </a:spcBef>
              <a:spcAft>
                <a:spcPts val="0"/>
              </a:spcAft>
              <a:defRPr/>
            </a:pPr>
            <a:r>
              <a:rPr lang="en-AU" dirty="0"/>
              <a:t>IEEE 802.</a:t>
            </a:r>
            <a:r>
              <a:rPr lang="en-GB" dirty="0" smtClean="0"/>
              <a:t>1Q-Rev-2014 </a:t>
            </a:r>
            <a:r>
              <a:rPr lang="en-GB" dirty="0"/>
              <a:t>has been published as a ISO/IEC/IEEE standard </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174</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eaLnBrk="1" fontAlgn="t" hangingPunct="1"/>
            <a:r>
              <a:rPr lang="en-GB" dirty="0" smtClean="0"/>
              <a:t>D2.0 (Jan </a:t>
            </a:r>
            <a:r>
              <a:rPr lang="en-GB" dirty="0"/>
              <a:t>14)</a:t>
            </a:r>
          </a:p>
          <a:p>
            <a:r>
              <a:rPr lang="en-US" dirty="0" smtClean="0"/>
              <a:t>60-day</a:t>
            </a:r>
            <a:r>
              <a:rPr lang="en-AU" dirty="0" smtClean="0"/>
              <a:t> </a:t>
            </a:r>
            <a:r>
              <a:rPr lang="en-AU" dirty="0"/>
              <a:t>pre-ballot: </a:t>
            </a:r>
            <a:r>
              <a:rPr lang="en-AU" dirty="0">
                <a:solidFill>
                  <a:srgbClr val="00B050"/>
                </a:solidFill>
              </a:rPr>
              <a:t>passed &amp; comment responses liaised</a:t>
            </a:r>
            <a:endParaRPr lang="en-AU" dirty="0">
              <a:solidFill>
                <a:schemeClr val="accent2"/>
              </a:solidFill>
            </a:endParaRPr>
          </a:p>
          <a:p>
            <a:pPr lvl="1"/>
            <a:r>
              <a:rPr lang="en-AU" dirty="0" smtClean="0"/>
              <a:t>Passed on 23 </a:t>
            </a:r>
            <a:r>
              <a:rPr lang="en-AU" dirty="0"/>
              <a:t>Mar </a:t>
            </a:r>
            <a:r>
              <a:rPr lang="en-AU" dirty="0" smtClean="0"/>
              <a:t>2015 </a:t>
            </a:r>
            <a:r>
              <a:rPr lang="en-AU" dirty="0"/>
              <a:t>with a China NB </a:t>
            </a:r>
            <a:r>
              <a:rPr lang="en-AU" dirty="0" smtClean="0"/>
              <a:t>comment</a:t>
            </a:r>
            <a:endParaRPr lang="en-AU" dirty="0"/>
          </a:p>
          <a:p>
            <a:pPr lvl="2"/>
            <a:r>
              <a:rPr lang="en-AU" dirty="0" smtClean="0"/>
              <a:t>Passed </a:t>
            </a:r>
            <a:r>
              <a:rPr lang="en-AU" dirty="0"/>
              <a:t>11/1/16 – China NB voted no (see N16135)</a:t>
            </a:r>
          </a:p>
          <a:p>
            <a:pPr lvl="1"/>
            <a:r>
              <a:rPr lang="en-AU" dirty="0"/>
              <a:t>802.1 WG responded to comments in June </a:t>
            </a:r>
            <a:r>
              <a:rPr lang="en-AU" dirty="0" smtClean="0"/>
              <a:t>2015 (see N16255)</a:t>
            </a:r>
            <a:endParaRPr lang="en-AU" dirty="0"/>
          </a:p>
          <a:p>
            <a:r>
              <a:rPr lang="en-AU" dirty="0" smtClean="0"/>
              <a:t>FDIS </a:t>
            </a:r>
            <a:r>
              <a:rPr lang="en-AU" dirty="0"/>
              <a:t>ballot</a:t>
            </a:r>
            <a:r>
              <a:rPr lang="en-AU" dirty="0" smtClean="0"/>
              <a:t>: </a:t>
            </a:r>
            <a:r>
              <a:rPr lang="en-AU" dirty="0">
                <a:solidFill>
                  <a:srgbClr val="00B050"/>
                </a:solidFill>
              </a:rPr>
              <a:t>passed &amp; comment responses </a:t>
            </a:r>
            <a:r>
              <a:rPr lang="en-AU" dirty="0" smtClean="0">
                <a:solidFill>
                  <a:srgbClr val="00B050"/>
                </a:solidFill>
              </a:rPr>
              <a:t>liaised</a:t>
            </a:r>
            <a:endParaRPr lang="en-AU" dirty="0">
              <a:solidFill>
                <a:srgbClr val="00B050"/>
              </a:solidFill>
            </a:endParaRPr>
          </a:p>
          <a:p>
            <a:pPr lvl="1"/>
            <a:r>
              <a:rPr lang="en-AU" dirty="0"/>
              <a:t>P</a:t>
            </a:r>
            <a:r>
              <a:rPr lang="en-AU" dirty="0" smtClean="0"/>
              <a:t>assed on 28 </a:t>
            </a:r>
            <a:r>
              <a:rPr lang="en-AU" dirty="0"/>
              <a:t>Jan </a:t>
            </a:r>
            <a:r>
              <a:rPr lang="en-AU" dirty="0" smtClean="0"/>
              <a:t>2016 with China NB comments</a:t>
            </a:r>
          </a:p>
          <a:p>
            <a:pPr lvl="2"/>
            <a:r>
              <a:rPr lang="en-AU" dirty="0" smtClean="0"/>
              <a:t>Passed 15/1/20 - </a:t>
            </a:r>
            <a:r>
              <a:rPr lang="en-AU" dirty="0"/>
              <a:t>China NB voted </a:t>
            </a:r>
            <a:r>
              <a:rPr lang="en-AU" dirty="0" smtClean="0"/>
              <a:t>no and commented (see N16377)</a:t>
            </a:r>
          </a:p>
          <a:p>
            <a:pPr lvl="1"/>
            <a:r>
              <a:rPr lang="en-AU" dirty="0"/>
              <a:t>802.1 WG responded to the comment </a:t>
            </a:r>
            <a:r>
              <a:rPr lang="en-AU" dirty="0" smtClean="0"/>
              <a:t>on 21 Apr 2016 (see N16425)</a:t>
            </a:r>
          </a:p>
          <a:p>
            <a:pPr lvl="1"/>
            <a:r>
              <a:rPr lang="en-AU" dirty="0" smtClean="0"/>
              <a:t>The </a:t>
            </a:r>
            <a:r>
              <a:rPr lang="en-AU" dirty="0"/>
              <a:t>standard will be known as ISO/IEC/IEEE </a:t>
            </a:r>
            <a:r>
              <a:rPr lang="en-AU" dirty="0" smtClean="0"/>
              <a:t>8802-1Q:2015</a:t>
            </a:r>
          </a:p>
          <a:p>
            <a:pPr lvl="2"/>
            <a:r>
              <a:rPr lang="en-AU" dirty="0"/>
              <a:t>It has been published as of June 2016</a:t>
            </a:r>
          </a:p>
          <a:p>
            <a:pPr lvl="1"/>
            <a:endParaRPr lang="en-AU" dirty="0" smtClean="0"/>
          </a:p>
          <a:p>
            <a:endParaRPr lang="en-AU" dirty="0">
              <a:solidFill>
                <a:srgbClr val="FF0000"/>
              </a:solidFill>
            </a:endParaRPr>
          </a:p>
        </p:txBody>
      </p:sp>
    </p:spTree>
    <p:extLst>
      <p:ext uri="{BB962C8B-B14F-4D97-AF65-F5344CB8AC3E}">
        <p14:creationId xmlns:p14="http://schemas.microsoft.com/office/powerpoint/2010/main" val="26415301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solidFill>
                  <a:schemeClr val="accent6"/>
                </a:solidFill>
              </a:rPr>
              <a:t>IEEE 802.1 has thirteen standards in the pipeline for ratification under the PSDO</a:t>
            </a:r>
            <a:endParaRPr lang="en-AU" dirty="0">
              <a:solidFill>
                <a:schemeClr val="accent6"/>
              </a:solidFill>
            </a:endParaRPr>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18</a:t>
            </a:fld>
            <a:endParaRPr lang="en-US"/>
          </a:p>
        </p:txBody>
      </p:sp>
      <p:graphicFrame>
        <p:nvGraphicFramePr>
          <p:cNvPr id="7" name="Content Placeholder 5"/>
          <p:cNvGraphicFramePr>
            <a:graphicFrameLocks noGrp="1"/>
          </p:cNvGraphicFramePr>
          <p:nvPr>
            <p:ph idx="1"/>
            <p:extLst>
              <p:ext uri="{D42A27DB-BD31-4B8C-83A1-F6EECF244321}">
                <p14:modId xmlns:p14="http://schemas.microsoft.com/office/powerpoint/2010/main" val="1474235669"/>
              </p:ext>
            </p:extLst>
          </p:nvPr>
        </p:nvGraphicFramePr>
        <p:xfrm>
          <a:off x="152399" y="1600200"/>
          <a:ext cx="8839199" cy="4938840"/>
        </p:xfrm>
        <a:graphic>
          <a:graphicData uri="http://schemas.openxmlformats.org/drawingml/2006/table">
            <a:tbl>
              <a:tblPr firstRow="1" bandRow="1">
                <a:tableStyleId>{21E4AEA4-8DFA-4A89-87EB-49C32662AFE0}</a:tableStyleId>
              </a:tblPr>
              <a:tblGrid>
                <a:gridCol w="1219201"/>
                <a:gridCol w="827314"/>
                <a:gridCol w="1132114"/>
                <a:gridCol w="1132114"/>
                <a:gridCol w="1132114"/>
                <a:gridCol w="1132114"/>
                <a:gridCol w="1132114"/>
                <a:gridCol w="1132114"/>
              </a:tblGrid>
              <a:tr h="531963">
                <a:tc>
                  <a:txBody>
                    <a:bodyPr/>
                    <a:lstStyle/>
                    <a:p>
                      <a:pPr algn="ctr"/>
                      <a:r>
                        <a:rPr lang="en-AU" sz="1600" dirty="0" smtClean="0">
                          <a:latin typeface="+mj-lt"/>
                        </a:rPr>
                        <a:t>802</a:t>
                      </a:r>
                      <a:endParaRPr lang="en-AU" sz="1600" dirty="0">
                        <a:latin typeface="+mj-lt"/>
                      </a:endParaRPr>
                    </a:p>
                  </a:txBody>
                  <a:tcPr marL="115147" marR="115147"/>
                </a:tc>
                <a:tc gridSpan="2">
                  <a:txBody>
                    <a:bodyPr/>
                    <a:lstStyle/>
                    <a:p>
                      <a:pPr algn="ctr"/>
                      <a:r>
                        <a:rPr lang="en-AU" sz="1600" dirty="0" smtClean="0">
                          <a:latin typeface="+mj-lt"/>
                        </a:rPr>
                        <a:t>Last draft liaised</a:t>
                      </a:r>
                      <a:endParaRPr lang="en-AU" sz="1600" dirty="0">
                        <a:latin typeface="+mj-lt"/>
                      </a:endParaRPr>
                    </a:p>
                  </a:txBody>
                  <a:tcPr marL="115147" marR="115147"/>
                </a:tc>
                <a:tc hMerge="1">
                  <a:txBody>
                    <a:bodyPr/>
                    <a:lstStyle/>
                    <a:p>
                      <a:endParaRPr lang="en-AU" sz="1600" dirty="0"/>
                    </a:p>
                  </a:txBody>
                  <a:tcPr marL="115147" marR="115147"/>
                </a:tc>
                <a:tc gridSpan="2">
                  <a:txBody>
                    <a:bodyPr/>
                    <a:lstStyle/>
                    <a:p>
                      <a:pPr algn="ctr"/>
                      <a:r>
                        <a:rPr lang="en-US" sz="1600" dirty="0" smtClean="0">
                          <a:latin typeface="+mj-lt"/>
                        </a:rPr>
                        <a:t>60-day</a:t>
                      </a:r>
                      <a:r>
                        <a:rPr lang="en-AU" sz="1600" dirty="0" smtClean="0">
                          <a:latin typeface="+mj-lt"/>
                        </a:rPr>
                        <a:t/>
                      </a:r>
                      <a:br>
                        <a:rPr lang="en-AU" sz="1600" dirty="0" smtClean="0">
                          <a:latin typeface="+mj-lt"/>
                        </a:rPr>
                      </a:br>
                      <a:r>
                        <a:rPr lang="en-AU" sz="1600" dirty="0" smtClean="0">
                          <a:latin typeface="+mj-lt"/>
                        </a:rPr>
                        <a:t>pre-ballot</a:t>
                      </a:r>
                      <a:endParaRPr lang="en-AU" sz="1600" dirty="0">
                        <a:latin typeface="+mj-lt"/>
                      </a:endParaRPr>
                    </a:p>
                  </a:txBody>
                  <a:tcPr marL="115147" marR="115147"/>
                </a:tc>
                <a:tc hMerge="1">
                  <a:txBody>
                    <a:bodyPr/>
                    <a:lstStyle/>
                    <a:p>
                      <a:endParaRPr lang="en-AU"/>
                    </a:p>
                  </a:txBody>
                  <a:tcPr/>
                </a:tc>
                <a:tc gridSpan="2">
                  <a:txBody>
                    <a:bodyPr/>
                    <a:lstStyle/>
                    <a:p>
                      <a:pPr algn="ctr"/>
                      <a:r>
                        <a:rPr lang="en-AU" sz="1600" dirty="0" smtClean="0">
                          <a:latin typeface="+mj-lt"/>
                        </a:rPr>
                        <a:t>5-month</a:t>
                      </a:r>
                      <a:br>
                        <a:rPr lang="en-AU" sz="1600" dirty="0" smtClean="0">
                          <a:latin typeface="+mj-lt"/>
                        </a:rPr>
                      </a:br>
                      <a:r>
                        <a:rPr lang="en-AU" sz="1600" dirty="0" smtClean="0">
                          <a:latin typeface="+mj-lt"/>
                        </a:rPr>
                        <a:t>FDIS ballot</a:t>
                      </a:r>
                      <a:endParaRPr lang="en-AU" sz="1600" dirty="0">
                        <a:latin typeface="+mj-lt"/>
                      </a:endParaRPr>
                    </a:p>
                  </a:txBody>
                  <a:tcPr marL="115147" marR="115147"/>
                </a:tc>
                <a:tc hMerge="1">
                  <a:txBody>
                    <a:bodyPr/>
                    <a:lstStyle/>
                    <a:p>
                      <a:endParaRPr lang="en-AU"/>
                    </a:p>
                  </a:txBody>
                  <a:tcPr/>
                </a:tc>
                <a:tc>
                  <a:txBody>
                    <a:bodyPr/>
                    <a:lstStyle/>
                    <a:p>
                      <a:pPr algn="ctr"/>
                      <a:r>
                        <a:rPr lang="en-AU" sz="1600" dirty="0" smtClean="0">
                          <a:latin typeface="+mj-lt"/>
                        </a:rPr>
                        <a:t>Comments</a:t>
                      </a:r>
                      <a:r>
                        <a:rPr lang="en-AU" sz="1600" baseline="0" dirty="0" smtClean="0">
                          <a:latin typeface="+mj-lt"/>
                        </a:rPr>
                        <a:t> resolved</a:t>
                      </a:r>
                      <a:endParaRPr lang="en-AU" sz="1600" dirty="0">
                        <a:latin typeface="+mj-lt"/>
                      </a:endParaRPr>
                    </a:p>
                  </a:txBody>
                  <a:tcPr marL="0" marR="0"/>
                </a:tc>
              </a:tr>
              <a:tr h="330320">
                <a:tc>
                  <a:txBody>
                    <a:bodyPr/>
                    <a:lstStyle/>
                    <a:p>
                      <a:r>
                        <a:rPr lang="en-AU" sz="1600" kern="1200" dirty="0" smtClean="0">
                          <a:solidFill>
                            <a:schemeClr val="dk1"/>
                          </a:solidFill>
                          <a:latin typeface="+mj-lt"/>
                          <a:ea typeface="+mn-ea"/>
                          <a:cs typeface="Arial" panose="020B0604020202020204" pitchFamily="34" charset="0"/>
                        </a:rPr>
                        <a:t>.1Qbv-2015</a:t>
                      </a:r>
                      <a:endParaRPr lang="en-AU" sz="1600" dirty="0">
                        <a:latin typeface="+mj-lt"/>
                        <a:cs typeface="Arial" panose="020B0604020202020204" pitchFamily="34" charset="0"/>
                      </a:endParaRPr>
                    </a:p>
                  </a:txBody>
                  <a:tcPr marL="115147" marR="0"/>
                </a:tc>
                <a:tc>
                  <a:txBody>
                    <a:bodyPr/>
                    <a:lstStyle/>
                    <a:p>
                      <a:pPr algn="ctr"/>
                      <a:r>
                        <a:rPr lang="en-AU" sz="1600" b="0" dirty="0" smtClean="0">
                          <a:solidFill>
                            <a:schemeClr val="tx1"/>
                          </a:solidFill>
                          <a:latin typeface="+mj-lt"/>
                          <a:cs typeface="Arial" panose="020B0604020202020204" pitchFamily="34" charset="0"/>
                        </a:rPr>
                        <a:t>D3.0</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Nov</a:t>
                      </a:r>
                      <a:r>
                        <a:rPr lang="en-AU" sz="1600" b="0" baseline="0" dirty="0" smtClean="0">
                          <a:solidFill>
                            <a:schemeClr val="tx1"/>
                          </a:solidFill>
                          <a:latin typeface="+mj-lt"/>
                          <a:cs typeface="Arial" panose="020B0604020202020204" pitchFamily="34" charset="0"/>
                        </a:rPr>
                        <a:t> 15</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latin typeface="+mj-lt"/>
                        </a:rPr>
                        <a:t>Passed</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30</a:t>
                      </a:r>
                      <a:r>
                        <a:rPr lang="en-AU" sz="1600" b="0" baseline="0" dirty="0" smtClean="0">
                          <a:solidFill>
                            <a:schemeClr val="tx1"/>
                          </a:solidFill>
                          <a:latin typeface="+mj-lt"/>
                        </a:rPr>
                        <a:t> May 16</a:t>
                      </a:r>
                      <a:endParaRPr lang="en-AU" sz="1600" b="0" dirty="0" smtClean="0">
                        <a:solidFill>
                          <a:schemeClr val="tx1"/>
                        </a:solidFill>
                        <a:latin typeface="+mj-lt"/>
                      </a:endParaRPr>
                    </a:p>
                  </a:txBody>
                  <a:tcPr marL="0" marR="0" marT="4680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accent6"/>
                          </a:solidFill>
                          <a:latin typeface="+mj-lt"/>
                        </a:rPr>
                        <a:t>Closes</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18</a:t>
                      </a:r>
                      <a:r>
                        <a:rPr lang="en-AU" sz="1600" b="0" baseline="0" dirty="0" smtClean="0">
                          <a:solidFill>
                            <a:schemeClr val="tx1"/>
                          </a:solidFill>
                          <a:latin typeface="+mj-lt"/>
                        </a:rPr>
                        <a:t> Apr 17</a:t>
                      </a:r>
                      <a:endParaRPr lang="en-AU" sz="1600" b="0" dirty="0" smtClean="0">
                        <a:solidFill>
                          <a:schemeClr val="tx1"/>
                        </a:solidFill>
                        <a:latin typeface="+mj-lt"/>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Sep </a:t>
                      </a:r>
                      <a:r>
                        <a:rPr lang="en-AU" sz="1600" b="0" baseline="0" dirty="0" smtClean="0">
                          <a:solidFill>
                            <a:schemeClr val="tx1"/>
                          </a:solidFill>
                          <a:latin typeface="+mj-lt"/>
                        </a:rPr>
                        <a:t>16</a:t>
                      </a:r>
                      <a:endParaRPr lang="en-AU" sz="1600" b="0" dirty="0" smtClean="0">
                        <a:solidFill>
                          <a:schemeClr val="tx1"/>
                        </a:solidFill>
                        <a:latin typeface="+mj-lt"/>
                      </a:endParaRPr>
                    </a:p>
                  </a:txBody>
                  <a:tcPr marL="115147" marR="115147"/>
                </a:tc>
              </a:tr>
              <a:tr h="330320">
                <a:tc>
                  <a:txBody>
                    <a:bodyPr/>
                    <a:lstStyle/>
                    <a:p>
                      <a:r>
                        <a:rPr lang="en-AU" sz="1600" dirty="0" smtClean="0">
                          <a:latin typeface="+mj-lt"/>
                          <a:cs typeface="Arial" panose="020B0604020202020204" pitchFamily="34" charset="0"/>
                        </a:rPr>
                        <a:t>.1AB-2016</a:t>
                      </a:r>
                      <a:endParaRPr lang="en-AU" sz="1600" dirty="0">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D1.2</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Dec</a:t>
                      </a:r>
                      <a:r>
                        <a:rPr lang="en-AU" sz="1600" b="0" baseline="0" dirty="0" smtClean="0">
                          <a:solidFill>
                            <a:schemeClr val="tx1"/>
                          </a:solidFill>
                          <a:latin typeface="+mj-lt"/>
                          <a:cs typeface="Arial" panose="020B0604020202020204" pitchFamily="34" charset="0"/>
                        </a:rPr>
                        <a:t> 15</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rgbClr val="00B050"/>
                          </a:solidFill>
                          <a:latin typeface="+mn-lt"/>
                          <a:ea typeface="+mn-ea"/>
                          <a:cs typeface="+mn-cs"/>
                        </a:rPr>
                        <a:t>Passed</a:t>
                      </a:r>
                      <a:endParaRPr lang="en-AU" sz="1600" b="0" kern="1200" dirty="0" smtClean="0">
                        <a:solidFill>
                          <a:schemeClr val="accent2"/>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13 Jul 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accent6"/>
                          </a:solidFill>
                          <a:latin typeface="+mj-lt"/>
                        </a:rPr>
                        <a:t>Closes</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11</a:t>
                      </a:r>
                      <a:r>
                        <a:rPr lang="en-AU" sz="1600" b="0" baseline="0" dirty="0" smtClean="0">
                          <a:solidFill>
                            <a:schemeClr val="tx1"/>
                          </a:solidFill>
                          <a:latin typeface="+mj-lt"/>
                        </a:rPr>
                        <a:t> Apr 17</a:t>
                      </a:r>
                      <a:endParaRPr lang="en-AU" sz="1600" b="0" dirty="0" smtClean="0">
                        <a:solidFill>
                          <a:schemeClr val="tx1"/>
                        </a:solidFill>
                        <a:latin typeface="+mj-lt"/>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chemeClr val="tx1"/>
                          </a:solidFill>
                          <a:latin typeface="+mj-lt"/>
                        </a:rPr>
                        <a:t>Sep 16</a:t>
                      </a:r>
                      <a:endParaRPr lang="en-AU" sz="1600" b="0" dirty="0" smtClean="0">
                        <a:solidFill>
                          <a:schemeClr val="tx1"/>
                        </a:solidFill>
                        <a:latin typeface="+mj-lt"/>
                      </a:endParaRPr>
                    </a:p>
                  </a:txBody>
                  <a:tcPr marL="115147" marR="115147"/>
                </a:tc>
              </a:tr>
              <a:tr h="330320">
                <a:tc>
                  <a:txBody>
                    <a:bodyPr/>
                    <a:lstStyle/>
                    <a:p>
                      <a:r>
                        <a:rPr lang="en-AU" sz="1600" dirty="0" smtClean="0">
                          <a:latin typeface="+mj-lt"/>
                          <a:cs typeface="Arial" panose="020B0604020202020204" pitchFamily="34" charset="0"/>
                        </a:rPr>
                        <a:t>.1Qca-2015</a:t>
                      </a:r>
                      <a:endParaRPr lang="en-AU" sz="1600" dirty="0">
                        <a:latin typeface="+mj-lt"/>
                        <a:cs typeface="Arial" panose="020B0604020202020204" pitchFamily="34" charset="0"/>
                      </a:endParaRPr>
                    </a:p>
                  </a:txBody>
                  <a:tcPr marL="115147" marR="0"/>
                </a:tc>
                <a:tc>
                  <a:txBody>
                    <a:bodyPr/>
                    <a:lstStyle/>
                    <a:p>
                      <a:pPr algn="ctr"/>
                      <a:r>
                        <a:rPr lang="en-AU" sz="1600" b="0" dirty="0" smtClean="0">
                          <a:solidFill>
                            <a:schemeClr val="tx1"/>
                          </a:solidFill>
                          <a:latin typeface="+mj-lt"/>
                          <a:cs typeface="Arial" panose="020B0604020202020204" pitchFamily="34" charset="0"/>
                        </a:rPr>
                        <a:t>D2.1</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Nov</a:t>
                      </a:r>
                      <a:r>
                        <a:rPr lang="en-AU" sz="1600" b="0" baseline="0" dirty="0" smtClean="0">
                          <a:solidFill>
                            <a:schemeClr val="tx1"/>
                          </a:solidFill>
                          <a:latin typeface="+mj-lt"/>
                          <a:cs typeface="Arial" panose="020B0604020202020204" pitchFamily="34" charset="0"/>
                        </a:rPr>
                        <a:t> 15</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rgbClr val="00B050"/>
                          </a:solidFill>
                          <a:latin typeface="+mn-lt"/>
                          <a:ea typeface="+mn-ea"/>
                          <a:cs typeface="+mn-cs"/>
                        </a:rPr>
                        <a:t>Passed</a:t>
                      </a:r>
                      <a:endParaRPr lang="en-AU" sz="1600" b="0" kern="1200" dirty="0" smtClean="0">
                        <a:solidFill>
                          <a:schemeClr val="accent2"/>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13 Jul</a:t>
                      </a:r>
                      <a:r>
                        <a:rPr lang="en-AU" sz="1600" b="0" baseline="0" dirty="0" smtClean="0">
                          <a:solidFill>
                            <a:schemeClr val="tx1"/>
                          </a:solidFill>
                          <a:latin typeface="+mj-lt"/>
                        </a:rPr>
                        <a:t> 16</a:t>
                      </a:r>
                      <a:endParaRPr lang="en-AU" sz="1600" b="0" dirty="0" smtClean="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accent6"/>
                          </a:solidFill>
                          <a:latin typeface="+mj-lt"/>
                        </a:rPr>
                        <a:t>Closes</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18</a:t>
                      </a:r>
                      <a:r>
                        <a:rPr lang="en-AU" sz="1600" b="0" baseline="0" dirty="0" smtClean="0">
                          <a:solidFill>
                            <a:schemeClr val="tx1"/>
                          </a:solidFill>
                          <a:latin typeface="+mj-lt"/>
                        </a:rPr>
                        <a:t> Apr 17</a:t>
                      </a:r>
                      <a:endParaRPr lang="en-AU" sz="1600" b="0" dirty="0" smtClean="0">
                        <a:solidFill>
                          <a:schemeClr val="tx1"/>
                        </a:solidFill>
                        <a:latin typeface="+mj-lt"/>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chemeClr val="tx1"/>
                          </a:solidFill>
                          <a:latin typeface="+mj-lt"/>
                        </a:rPr>
                        <a:t>Sep 16</a:t>
                      </a:r>
                      <a:endParaRPr lang="en-AU" sz="1600" b="0" dirty="0" smtClean="0">
                        <a:solidFill>
                          <a:schemeClr val="tx1"/>
                        </a:solidFill>
                        <a:latin typeface="+mj-lt"/>
                      </a:endParaRPr>
                    </a:p>
                  </a:txBody>
                  <a:tcPr marL="115147" marR="115147"/>
                </a:tc>
              </a:tr>
              <a:tr h="330320">
                <a:tc>
                  <a:txBody>
                    <a:bodyPr/>
                    <a:lstStyle/>
                    <a:p>
                      <a:r>
                        <a:rPr lang="en-AU" sz="1600" dirty="0" smtClean="0">
                          <a:latin typeface="+mj-lt"/>
                        </a:rPr>
                        <a:t>.1Qbu</a:t>
                      </a:r>
                      <a:endParaRPr lang="en-AU" sz="1600" dirty="0">
                        <a:latin typeface="+mj-lt"/>
                      </a:endParaRPr>
                    </a:p>
                  </a:txBody>
                  <a:tcPr/>
                </a:tc>
                <a:tc>
                  <a:txBody>
                    <a:bodyPr/>
                    <a:lstStyle/>
                    <a:p>
                      <a:pPr algn="ctr"/>
                      <a:r>
                        <a:rPr lang="en-AU" sz="1600" b="0" dirty="0" smtClean="0">
                          <a:solidFill>
                            <a:schemeClr val="tx1"/>
                          </a:solidFill>
                          <a:latin typeface="+mj-lt"/>
                          <a:cs typeface="Arial" panose="020B0604020202020204" pitchFamily="34" charset="0"/>
                        </a:rPr>
                        <a:t>D3.0</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Nov</a:t>
                      </a:r>
                      <a:r>
                        <a:rPr lang="en-AU" sz="1600" b="0" baseline="0" dirty="0" smtClean="0">
                          <a:solidFill>
                            <a:schemeClr val="tx1"/>
                          </a:solidFill>
                          <a:latin typeface="+mj-lt"/>
                          <a:cs typeface="Arial" panose="020B0604020202020204" pitchFamily="34" charset="0"/>
                        </a:rPr>
                        <a:t> 15</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rgbClr val="00B050"/>
                          </a:solidFill>
                          <a:latin typeface="+mn-lt"/>
                          <a:ea typeface="+mn-ea"/>
                          <a:cs typeface="+mn-cs"/>
                        </a:rPr>
                        <a:t>Passed</a:t>
                      </a:r>
                      <a:endParaRPr lang="en-AU" sz="1600" b="0" dirty="0" smtClean="0">
                        <a:solidFill>
                          <a:schemeClr val="accent2"/>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7 Feb 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accent2"/>
                          </a:solidFill>
                          <a:latin typeface="+mn-lt"/>
                          <a:ea typeface="+mn-ea"/>
                          <a:cs typeface="+mn-cs"/>
                        </a:rPr>
                        <a:t>Waiting</a:t>
                      </a:r>
                      <a:endParaRPr lang="en-AU" sz="1600" b="0" dirty="0" smtClean="0">
                        <a:solidFill>
                          <a:schemeClr val="tx1"/>
                        </a:solidFill>
                        <a:latin typeface="+mj-lt"/>
                      </a:endParaRPr>
                    </a:p>
                  </a:txBody>
                  <a:tcPr marL="115147" marR="115147"/>
                </a:tc>
              </a:tr>
              <a:tr h="330320">
                <a:tc>
                  <a:txBody>
                    <a:bodyPr/>
                    <a:lstStyle/>
                    <a:p>
                      <a:r>
                        <a:rPr lang="en-AU" sz="1600" dirty="0" smtClean="0">
                          <a:latin typeface="+mj-lt"/>
                        </a:rPr>
                        <a:t>.1Qbz</a:t>
                      </a:r>
                      <a:endParaRPr lang="en-AU" sz="1600" dirty="0">
                        <a:latin typeface="+mj-lt"/>
                      </a:endParaRPr>
                    </a:p>
                  </a:txBody>
                  <a:tcPr/>
                </a:tc>
                <a:tc>
                  <a:txBody>
                    <a:bodyPr/>
                    <a:lstStyle/>
                    <a:p>
                      <a:pPr algn="ctr"/>
                      <a:r>
                        <a:rPr lang="en-AU" sz="1600" b="0" dirty="0" smtClean="0">
                          <a:solidFill>
                            <a:schemeClr val="tx1"/>
                          </a:solidFill>
                          <a:latin typeface="+mj-lt"/>
                          <a:cs typeface="Arial" panose="020B0604020202020204" pitchFamily="34" charset="0"/>
                        </a:rPr>
                        <a:t>D2.3</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Dec</a:t>
                      </a:r>
                      <a:r>
                        <a:rPr lang="en-AU" sz="1600" b="0" baseline="0" dirty="0" smtClean="0">
                          <a:solidFill>
                            <a:schemeClr val="tx1"/>
                          </a:solidFill>
                          <a:latin typeface="+mj-lt"/>
                          <a:cs typeface="Arial" panose="020B0604020202020204" pitchFamily="34" charset="0"/>
                        </a:rPr>
                        <a:t> 15</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rgbClr val="00B050"/>
                          </a:solidFill>
                          <a:latin typeface="+mn-lt"/>
                          <a:ea typeface="+mn-ea"/>
                          <a:cs typeface="+mn-cs"/>
                        </a:rPr>
                        <a:t>Passed</a:t>
                      </a:r>
                      <a:endParaRPr lang="en-AU" sz="1600" b="0" dirty="0" smtClean="0">
                        <a:solidFill>
                          <a:schemeClr val="accent2"/>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7</a:t>
                      </a:r>
                      <a:r>
                        <a:rPr lang="en-AU" sz="1600" b="0" baseline="0" dirty="0" smtClean="0">
                          <a:solidFill>
                            <a:schemeClr val="tx1"/>
                          </a:solidFill>
                          <a:latin typeface="+mj-lt"/>
                        </a:rPr>
                        <a:t> Feb 17</a:t>
                      </a:r>
                      <a:endParaRPr lang="en-AU" sz="1600" b="0" dirty="0" smtClean="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accent2"/>
                          </a:solidFill>
                          <a:latin typeface="+mn-lt"/>
                          <a:ea typeface="+mn-ea"/>
                          <a:cs typeface="+mn-cs"/>
                        </a:rPr>
                        <a:t>Waiting</a:t>
                      </a:r>
                      <a:endParaRPr lang="en-AU" sz="1600" b="0" dirty="0" smtClean="0">
                        <a:solidFill>
                          <a:schemeClr val="tx1"/>
                        </a:solidFill>
                        <a:latin typeface="+mj-lt"/>
                      </a:endParaRPr>
                    </a:p>
                  </a:txBody>
                  <a:tcPr marL="115147" marR="115147"/>
                </a:tc>
              </a:tr>
              <a:tr h="330320">
                <a:tc>
                  <a:txBody>
                    <a:bodyPr/>
                    <a:lstStyle/>
                    <a:p>
                      <a:r>
                        <a:rPr lang="en-AU" sz="1600" dirty="0" smtClean="0">
                          <a:latin typeface="+mj-lt"/>
                        </a:rPr>
                        <a:t>.1AC-Rev</a:t>
                      </a:r>
                      <a:endParaRPr lang="en-AU" sz="1600" dirty="0">
                        <a:latin typeface="+mj-lt"/>
                      </a:endParaRPr>
                    </a:p>
                  </a:txBody>
                  <a:tcPr/>
                </a:tc>
                <a:tc>
                  <a:txBody>
                    <a:bodyPr/>
                    <a:lstStyle/>
                    <a:p>
                      <a:pPr algn="ctr"/>
                      <a:r>
                        <a:rPr lang="en-AU" sz="1600" b="0" dirty="0" smtClean="0">
                          <a:solidFill>
                            <a:schemeClr val="tx1"/>
                          </a:solidFill>
                          <a:latin typeface="+mj-lt"/>
                          <a:cs typeface="Arial" panose="020B0604020202020204" pitchFamily="34" charset="0"/>
                        </a:rPr>
                        <a:t>D3.0</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Dec 15</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accent2"/>
                          </a:solidFill>
                          <a:latin typeface="+mj-lt"/>
                        </a:rPr>
                        <a:t>Waiting</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30320">
                <a:tc>
                  <a:txBody>
                    <a:bodyPr/>
                    <a:lstStyle/>
                    <a:p>
                      <a:r>
                        <a:rPr lang="en-AU" sz="1600" dirty="0" smtClean="0">
                          <a:latin typeface="+mj-lt"/>
                          <a:cs typeface="Arial" panose="020B0604020202020204" pitchFamily="34" charset="0"/>
                        </a:rPr>
                        <a:t>.1Qcd-2015</a:t>
                      </a:r>
                      <a:endParaRPr lang="en-AU" sz="1600" dirty="0">
                        <a:latin typeface="+mj-lt"/>
                        <a:cs typeface="Arial" panose="020B0604020202020204" pitchFamily="34" charset="0"/>
                      </a:endParaRPr>
                    </a:p>
                  </a:txBody>
                  <a:tcPr marL="115147" marR="0"/>
                </a:tc>
                <a:tc>
                  <a:txBody>
                    <a:bodyPr/>
                    <a:lstStyle/>
                    <a:p>
                      <a:pPr algn="ctr"/>
                      <a:r>
                        <a:rPr lang="en-AU" sz="1600" b="0" dirty="0" err="1" smtClean="0">
                          <a:solidFill>
                            <a:schemeClr val="tx1"/>
                          </a:solidFill>
                          <a:latin typeface="+mj-lt"/>
                          <a:cs typeface="Arial" panose="020B0604020202020204" pitchFamily="34" charset="0"/>
                        </a:rPr>
                        <a:t>Std</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May 16</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rgbClr val="00B050"/>
                          </a:solidFill>
                          <a:latin typeface="+mn-lt"/>
                          <a:ea typeface="+mn-ea"/>
                          <a:cs typeface="+mn-cs"/>
                        </a:rPr>
                        <a:t>Passed</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tx1"/>
                          </a:solidFill>
                          <a:latin typeface="+mn-lt"/>
                          <a:ea typeface="+mn-ea"/>
                          <a:cs typeface="+mn-cs"/>
                        </a:rPr>
                        <a:t>23</a:t>
                      </a:r>
                      <a:r>
                        <a:rPr lang="en-AU" sz="1600" b="0" kern="1200" baseline="0" dirty="0" smtClean="0">
                          <a:solidFill>
                            <a:schemeClr val="tx1"/>
                          </a:solidFill>
                          <a:latin typeface="+mn-lt"/>
                          <a:ea typeface="+mn-ea"/>
                          <a:cs typeface="+mn-cs"/>
                        </a:rPr>
                        <a:t> Oct 16</a:t>
                      </a:r>
                      <a:endParaRPr lang="en-AU" sz="1600" b="0" kern="1200" dirty="0" smtClean="0">
                        <a:solidFill>
                          <a:schemeClr val="tx1"/>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accent2"/>
                          </a:solidFill>
                          <a:latin typeface="+mj-lt"/>
                        </a:rPr>
                        <a:t>Closes</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18</a:t>
                      </a:r>
                      <a:r>
                        <a:rPr lang="en-AU" sz="1600" b="0" baseline="0" dirty="0" smtClean="0">
                          <a:solidFill>
                            <a:schemeClr val="tx1"/>
                          </a:solidFill>
                          <a:latin typeface="+mj-lt"/>
                        </a:rPr>
                        <a:t> Apr 17</a:t>
                      </a:r>
                      <a:endParaRPr lang="en-AU" sz="1600" b="0" dirty="0" smtClean="0">
                        <a:solidFill>
                          <a:schemeClr val="tx1"/>
                        </a:solidFill>
                        <a:latin typeface="+mj-lt"/>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smtClean="0">
                          <a:solidFill>
                            <a:schemeClr val="tx1"/>
                          </a:solidFill>
                          <a:latin typeface="+mj-lt"/>
                        </a:rPr>
                        <a:t>Nov</a:t>
                      </a:r>
                      <a:r>
                        <a:rPr lang="en-AU" sz="1600" b="0" baseline="0" smtClean="0">
                          <a:solidFill>
                            <a:schemeClr val="tx1"/>
                          </a:solidFill>
                          <a:latin typeface="+mj-lt"/>
                        </a:rPr>
                        <a:t> 16</a:t>
                      </a:r>
                      <a:endParaRPr lang="en-AU" sz="1600" b="0" dirty="0" smtClean="0">
                        <a:solidFill>
                          <a:schemeClr val="tx1"/>
                        </a:solidFill>
                        <a:latin typeface="+mj-lt"/>
                      </a:endParaRPr>
                    </a:p>
                  </a:txBody>
                  <a:tcPr marL="115147" marR="115147"/>
                </a:tc>
              </a:tr>
              <a:tr h="330320">
                <a:tc>
                  <a:txBody>
                    <a:bodyPr/>
                    <a:lstStyle/>
                    <a:p>
                      <a:r>
                        <a:rPr lang="en-AU" sz="1600" dirty="0" smtClean="0">
                          <a:latin typeface="+mj-lt"/>
                          <a:cs typeface="Arial" panose="020B0604020202020204" pitchFamily="34" charset="0"/>
                        </a:rPr>
                        <a:t>802d</a:t>
                      </a:r>
                      <a:endParaRPr lang="en-AU" sz="1600" dirty="0">
                        <a:latin typeface="+mj-lt"/>
                        <a:cs typeface="Arial" panose="020B0604020202020204" pitchFamily="34" charset="0"/>
                      </a:endParaRPr>
                    </a:p>
                  </a:txBody>
                  <a:tcPr marL="115147" marR="0"/>
                </a:tc>
                <a:tc>
                  <a:txBody>
                    <a:bodyPr/>
                    <a:lstStyle/>
                    <a:p>
                      <a:pPr algn="ctr"/>
                      <a:r>
                        <a:rPr lang="en-AU" sz="1600" b="0" dirty="0" smtClean="0">
                          <a:solidFill>
                            <a:schemeClr val="tx1"/>
                          </a:solidFill>
                          <a:latin typeface="+mj-lt"/>
                          <a:cs typeface="Arial" panose="020B0604020202020204" pitchFamily="34" charset="0"/>
                        </a:rPr>
                        <a:t>D1.0</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Sep 16</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30320">
                <a:tc>
                  <a:txBody>
                    <a:bodyPr/>
                    <a:lstStyle/>
                    <a:p>
                      <a:r>
                        <a:rPr lang="en-AU" sz="1600" dirty="0" smtClean="0">
                          <a:latin typeface="+mj-lt"/>
                          <a:cs typeface="Arial" panose="020B0604020202020204" pitchFamily="34" charset="0"/>
                        </a:rPr>
                        <a:t>.1AEcg</a:t>
                      </a:r>
                      <a:endParaRPr lang="en-AU" sz="1600" dirty="0">
                        <a:latin typeface="+mj-lt"/>
                        <a:cs typeface="Arial" panose="020B0604020202020204" pitchFamily="34" charset="0"/>
                      </a:endParaRPr>
                    </a:p>
                  </a:txBody>
                  <a:tcPr marL="115147" marR="0"/>
                </a:tc>
                <a:tc>
                  <a:txBody>
                    <a:bodyPr/>
                    <a:lstStyle/>
                    <a:p>
                      <a:pPr algn="ctr"/>
                      <a:r>
                        <a:rPr lang="en-AU" sz="1600" b="0" dirty="0" smtClean="0">
                          <a:solidFill>
                            <a:schemeClr val="tx1"/>
                          </a:solidFill>
                          <a:latin typeface="+mj-lt"/>
                          <a:cs typeface="Arial" panose="020B0604020202020204" pitchFamily="34" charset="0"/>
                        </a:rPr>
                        <a:t>D1.4</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Sep 16</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30320">
                <a:tc>
                  <a:txBody>
                    <a:bodyPr/>
                    <a:lstStyle/>
                    <a:p>
                      <a:r>
                        <a:rPr lang="en-AU" sz="1600" dirty="0" smtClean="0">
                          <a:latin typeface="+mj-lt"/>
                          <a:cs typeface="Arial" panose="020B0604020202020204" pitchFamily="34" charset="0"/>
                        </a:rPr>
                        <a:t>.1CB</a:t>
                      </a:r>
                      <a:endParaRPr lang="en-AU" sz="1600" dirty="0">
                        <a:latin typeface="+mj-lt"/>
                        <a:cs typeface="Arial" panose="020B0604020202020204" pitchFamily="34" charset="0"/>
                      </a:endParaRPr>
                    </a:p>
                  </a:txBody>
                  <a:tcPr marL="115147" marR="0"/>
                </a:tc>
                <a:tc>
                  <a:txBody>
                    <a:bodyPr/>
                    <a:lstStyle/>
                    <a:p>
                      <a:pPr algn="ctr"/>
                      <a:r>
                        <a:rPr lang="en-AU" sz="1600" b="0" dirty="0" smtClean="0">
                          <a:solidFill>
                            <a:schemeClr val="tx1"/>
                          </a:solidFill>
                          <a:latin typeface="+mj-lt"/>
                          <a:cs typeface="Arial" panose="020B0604020202020204" pitchFamily="34" charset="0"/>
                        </a:rPr>
                        <a:t>D2.6</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Sep 16</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30320">
                <a:tc>
                  <a:txBody>
                    <a:bodyPr/>
                    <a:lstStyle/>
                    <a:p>
                      <a:r>
                        <a:rPr lang="en-AU" sz="1600" dirty="0" smtClean="0">
                          <a:latin typeface="+mj-lt"/>
                          <a:cs typeface="Arial" panose="020B0604020202020204" pitchFamily="34" charset="0"/>
                        </a:rPr>
                        <a:t>.1Qci</a:t>
                      </a:r>
                      <a:endParaRPr lang="en-AU" sz="1600" dirty="0">
                        <a:latin typeface="+mj-lt"/>
                        <a:cs typeface="Arial" panose="020B0604020202020204" pitchFamily="34" charset="0"/>
                      </a:endParaRPr>
                    </a:p>
                  </a:txBody>
                  <a:tcPr marL="115147" marR="0"/>
                </a:tc>
                <a:tc>
                  <a:txBody>
                    <a:bodyPr/>
                    <a:lstStyle/>
                    <a:p>
                      <a:pPr algn="ctr"/>
                      <a:r>
                        <a:rPr lang="en-AU" sz="1600" b="0" dirty="0" smtClean="0">
                          <a:solidFill>
                            <a:schemeClr val="tx1"/>
                          </a:solidFill>
                          <a:latin typeface="+mj-lt"/>
                          <a:cs typeface="Arial" panose="020B0604020202020204" pitchFamily="34" charset="0"/>
                        </a:rPr>
                        <a:t>D2.0</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Oct 16</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30320">
                <a:tc>
                  <a:txBody>
                    <a:bodyPr/>
                    <a:lstStyle/>
                    <a:p>
                      <a:r>
                        <a:rPr lang="en-AU" sz="1600" dirty="0" smtClean="0">
                          <a:latin typeface="+mj-lt"/>
                          <a:cs typeface="Arial" panose="020B0604020202020204" pitchFamily="34" charset="0"/>
                        </a:rPr>
                        <a:t>.1Qch</a:t>
                      </a:r>
                      <a:endParaRPr lang="en-AU" sz="1600" dirty="0">
                        <a:latin typeface="+mj-lt"/>
                        <a:cs typeface="Arial" panose="020B0604020202020204" pitchFamily="34" charset="0"/>
                      </a:endParaRPr>
                    </a:p>
                  </a:txBody>
                  <a:tcPr marL="115147" marR="0"/>
                </a:tc>
                <a:tc>
                  <a:txBody>
                    <a:bodyPr/>
                    <a:lstStyle/>
                    <a:p>
                      <a:pPr algn="ctr"/>
                      <a:r>
                        <a:rPr lang="en-AU" sz="1600" b="0" dirty="0" smtClean="0">
                          <a:solidFill>
                            <a:schemeClr val="tx1"/>
                          </a:solidFill>
                          <a:latin typeface="+mj-lt"/>
                          <a:cs typeface="Arial" panose="020B0604020202020204" pitchFamily="34" charset="0"/>
                        </a:rPr>
                        <a:t>D2.0</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Nov 16</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30320">
                <a:tc>
                  <a:txBody>
                    <a:bodyPr/>
                    <a:lstStyle/>
                    <a:p>
                      <a:r>
                        <a:rPr lang="en-GB" sz="1600" dirty="0" smtClean="0"/>
                        <a:t>.1Q-Cor 1</a:t>
                      </a:r>
                      <a:endParaRPr lang="en-AU" sz="1600" dirty="0">
                        <a:latin typeface="+mj-lt"/>
                        <a:cs typeface="Arial" panose="020B0604020202020204" pitchFamily="34" charset="0"/>
                      </a:endParaRPr>
                    </a:p>
                  </a:txBody>
                  <a:tcPr marL="115147" marR="0"/>
                </a:tc>
                <a:tc>
                  <a:txBody>
                    <a:bodyPr/>
                    <a:lstStyle/>
                    <a:p>
                      <a:pPr algn="ctr"/>
                      <a:r>
                        <a:rPr lang="en-AU" sz="1600" b="0" dirty="0" err="1" smtClean="0">
                          <a:solidFill>
                            <a:schemeClr val="tx1"/>
                          </a:solidFill>
                          <a:latin typeface="+mj-lt"/>
                          <a:cs typeface="Arial" panose="020B0604020202020204" pitchFamily="34" charset="0"/>
                        </a:rPr>
                        <a:t>Std</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Dec</a:t>
                      </a:r>
                      <a:r>
                        <a:rPr lang="en-AU" sz="1600" b="0" baseline="0" dirty="0" smtClean="0">
                          <a:solidFill>
                            <a:schemeClr val="tx1"/>
                          </a:solidFill>
                          <a:latin typeface="+mj-lt"/>
                          <a:cs typeface="Arial" panose="020B0604020202020204" pitchFamily="34" charset="0"/>
                        </a:rPr>
                        <a:t> 16</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tx1"/>
                          </a:solidFill>
                          <a:latin typeface="+mn-lt"/>
                          <a:ea typeface="+mn-ea"/>
                          <a:cs typeface="+mn-cs"/>
                        </a:rPr>
                        <a:t>n/a</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tx1"/>
                          </a:solidFill>
                          <a:latin typeface="+mn-lt"/>
                          <a:ea typeface="+mn-ea"/>
                          <a:cs typeface="+mn-cs"/>
                        </a:rPr>
                        <a:t>n/a</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accent2"/>
                          </a:solidFill>
                          <a:latin typeface="+mj-lt"/>
                        </a:rPr>
                        <a:t>Closes</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16 Mar 17</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bl>
          </a:graphicData>
        </a:graphic>
      </p:graphicFrame>
    </p:spTree>
    <p:extLst>
      <p:ext uri="{BB962C8B-B14F-4D97-AF65-F5344CB8AC3E}">
        <p14:creationId xmlns:p14="http://schemas.microsoft.com/office/powerpoint/2010/main" val="1183884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802.1Qbv-2015 FDIS ballot closes on 18 April 2017</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19</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smtClean="0">
                <a:solidFill>
                  <a:srgbClr val="00B050"/>
                </a:solidFill>
              </a:rPr>
              <a:t>sent</a:t>
            </a:r>
          </a:p>
          <a:p>
            <a:pPr lvl="1"/>
            <a:r>
              <a:rPr lang="en-AU" dirty="0" smtClean="0"/>
              <a:t>IEEE 802.1Qbv D3.0 </a:t>
            </a:r>
            <a:r>
              <a:rPr lang="en-AU" dirty="0"/>
              <a:t>was liaised for information in Nov </a:t>
            </a:r>
            <a:r>
              <a:rPr lang="en-AU" dirty="0" smtClean="0"/>
              <a:t>2015</a:t>
            </a:r>
          </a:p>
          <a:p>
            <a:r>
              <a:rPr lang="en-US" dirty="0" smtClean="0"/>
              <a:t>60-day</a:t>
            </a:r>
            <a:r>
              <a:rPr lang="en-AU" dirty="0" smtClean="0"/>
              <a:t> </a:t>
            </a:r>
            <a:r>
              <a:rPr lang="en-AU" dirty="0"/>
              <a:t>pre-ballot</a:t>
            </a:r>
            <a:r>
              <a:rPr lang="en-AU" dirty="0" smtClean="0"/>
              <a:t>: </a:t>
            </a:r>
            <a:r>
              <a:rPr lang="en-AU" dirty="0" smtClean="0">
                <a:solidFill>
                  <a:srgbClr val="00B050"/>
                </a:solidFill>
              </a:rPr>
              <a:t>passed &amp; response liaised</a:t>
            </a:r>
            <a:endParaRPr lang="en-AU" dirty="0" smtClean="0">
              <a:solidFill>
                <a:schemeClr val="accent2"/>
              </a:solidFill>
            </a:endParaRPr>
          </a:p>
          <a:p>
            <a:pPr lvl="1"/>
            <a:r>
              <a:rPr lang="en-AU" dirty="0" smtClean="0"/>
              <a:t>The </a:t>
            </a:r>
            <a:r>
              <a:rPr lang="en-AU" dirty="0"/>
              <a:t>60 ballot pre-ballot on IEEE 802.1Qbv-2015 passed on 30 May 2016</a:t>
            </a:r>
          </a:p>
          <a:p>
            <a:pPr lvl="2"/>
            <a:r>
              <a:rPr lang="en-AU" dirty="0"/>
              <a:t>Support need for ISO standard? Passed </a:t>
            </a:r>
            <a:r>
              <a:rPr lang="en-AU" dirty="0" smtClean="0"/>
              <a:t>6/1/11</a:t>
            </a:r>
            <a:endParaRPr lang="en-AU" dirty="0"/>
          </a:p>
          <a:p>
            <a:pPr lvl="2"/>
            <a:r>
              <a:rPr lang="en-AU" dirty="0"/>
              <a:t>Support this submission being sent to FDIS? Passed 6</a:t>
            </a:r>
            <a:r>
              <a:rPr lang="en-AU" dirty="0" smtClean="0"/>
              <a:t>/1/11 </a:t>
            </a:r>
            <a:endParaRPr lang="en-AU" dirty="0"/>
          </a:p>
          <a:p>
            <a:pPr lvl="2"/>
            <a:r>
              <a:rPr lang="en-AU" dirty="0"/>
              <a:t>Only one </a:t>
            </a:r>
            <a:r>
              <a:rPr lang="en-AU" dirty="0" smtClean="0"/>
              <a:t>comment (from China NB) that </a:t>
            </a:r>
            <a:r>
              <a:rPr lang="en-AU" dirty="0"/>
              <a:t>needs a </a:t>
            </a:r>
            <a:r>
              <a:rPr lang="en-AU" dirty="0" smtClean="0"/>
              <a:t>response (see N16412)</a:t>
            </a:r>
          </a:p>
          <a:p>
            <a:pPr lvl="1"/>
            <a:r>
              <a:rPr lang="en-AU" dirty="0" smtClean="0"/>
              <a:t>A response was approved in July 2016 </a:t>
            </a:r>
            <a:r>
              <a:rPr lang="en-AU" dirty="0"/>
              <a:t>and liaised in </a:t>
            </a:r>
            <a:r>
              <a:rPr lang="en-AU" dirty="0" smtClean="0"/>
              <a:t>Oct 2016</a:t>
            </a:r>
          </a:p>
          <a:p>
            <a:pPr lvl="2"/>
            <a:r>
              <a:rPr lang="en-AU" dirty="0" smtClean="0"/>
              <a:t>See N16486</a:t>
            </a:r>
          </a:p>
          <a:p>
            <a:r>
              <a:rPr lang="en-AU" dirty="0" smtClean="0"/>
              <a:t>FDIS ballot: </a:t>
            </a:r>
            <a:r>
              <a:rPr lang="en-AU" dirty="0" smtClean="0">
                <a:solidFill>
                  <a:schemeClr val="accent6"/>
                </a:solidFill>
              </a:rPr>
              <a:t>closes 18 Apr 2017</a:t>
            </a:r>
            <a:endParaRPr lang="en-AU" dirty="0">
              <a:solidFill>
                <a:schemeClr val="accent6"/>
              </a:solidFill>
            </a:endParaRPr>
          </a:p>
          <a:p>
            <a:endParaRPr lang="en-AU" dirty="0"/>
          </a:p>
        </p:txBody>
      </p:sp>
    </p:spTree>
    <p:extLst>
      <p:ext uri="{BB962C8B-B14F-4D97-AF65-F5344CB8AC3E}">
        <p14:creationId xmlns:p14="http://schemas.microsoft.com/office/powerpoint/2010/main" val="8850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title"/>
          </p:nvPr>
        </p:nvSpPr>
        <p:spPr/>
        <p:txBody>
          <a:bodyPr/>
          <a:lstStyle/>
          <a:p>
            <a:r>
              <a:rPr lang="en-US" dirty="0" smtClean="0"/>
              <a:t>This document will be used to run the IEEE 802 JTC1 SC meetings in Vancouver in Mar 2016</a:t>
            </a:r>
          </a:p>
        </p:txBody>
      </p:sp>
      <p:sp>
        <p:nvSpPr>
          <p:cNvPr id="3075" name="Rectangle 5"/>
          <p:cNvSpPr>
            <a:spLocks noGrp="1" noChangeArrowheads="1"/>
          </p:cNvSpPr>
          <p:nvPr>
            <p:ph idx="1"/>
          </p:nvPr>
        </p:nvSpPr>
        <p:spPr/>
        <p:txBody>
          <a:bodyPr/>
          <a:lstStyle/>
          <a:p>
            <a:pPr lvl="1"/>
            <a:r>
              <a:rPr lang="en-US" dirty="0" smtClean="0"/>
              <a:t>This presentation contains a proposed running order for the IEEE 802 JTC1 Standing Committee meeting, including</a:t>
            </a:r>
          </a:p>
          <a:p>
            <a:pPr lvl="2"/>
            <a:r>
              <a:rPr lang="en-US" dirty="0" smtClean="0"/>
              <a:t>Proposed agenda</a:t>
            </a:r>
          </a:p>
          <a:p>
            <a:pPr lvl="2"/>
            <a:r>
              <a:rPr lang="en-US" dirty="0" smtClean="0"/>
              <a:t>Other supporting material</a:t>
            </a:r>
          </a:p>
          <a:p>
            <a:pPr lvl="1"/>
            <a:r>
              <a:rPr lang="en-US" dirty="0" smtClean="0"/>
              <a:t>It will be modified during the meeting to include motions, straw polls and other material referred to during the meeting</a:t>
            </a:r>
          </a:p>
        </p:txBody>
      </p:sp>
      <p:sp>
        <p:nvSpPr>
          <p:cNvPr id="5" name="Footer Placeholder 4"/>
          <p:cNvSpPr>
            <a:spLocks noGrp="1"/>
          </p:cNvSpPr>
          <p:nvPr>
            <p:ph type="ftr" sz="quarter" idx="10"/>
          </p:nvPr>
        </p:nvSpPr>
        <p:spPr/>
        <p:txBody>
          <a:bodyPr/>
          <a:lstStyle/>
          <a:p>
            <a:pPr>
              <a:defRPr/>
            </a:pPr>
            <a:r>
              <a:rPr lang="en-US" dirty="0" smtClean="0"/>
              <a:t>Andrew Myles, Cisco</a:t>
            </a:r>
            <a:endParaRPr lang="en-US" dirty="0"/>
          </a:p>
        </p:txBody>
      </p:sp>
      <p:sp>
        <p:nvSpPr>
          <p:cNvPr id="6" name="Slide Number Placeholder 5"/>
          <p:cNvSpPr>
            <a:spLocks noGrp="1"/>
          </p:cNvSpPr>
          <p:nvPr>
            <p:ph type="sldNum" sz="quarter" idx="11"/>
          </p:nvPr>
        </p:nvSpPr>
        <p:spPr/>
        <p:txBody>
          <a:bodyPr/>
          <a:lstStyle/>
          <a:p>
            <a:pPr>
              <a:defRPr/>
            </a:pPr>
            <a:r>
              <a:rPr lang="en-US" dirty="0" smtClean="0"/>
              <a:t>Slide </a:t>
            </a:r>
            <a:fld id="{81B19452-AD8F-4A10-B8E5-1701707FC4DF}" type="slidenum">
              <a:rPr lang="en-US" smtClean="0"/>
              <a:pPr>
                <a:defRPr/>
              </a:pPr>
              <a:t>2</a:t>
            </a:fld>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802.1AB-2016 </a:t>
            </a:r>
            <a:r>
              <a:rPr lang="en-AU" dirty="0"/>
              <a:t>FDIS ballot closes on </a:t>
            </a:r>
            <a:r>
              <a:rPr lang="en-AU" dirty="0" smtClean="0"/>
              <a:t>11 April </a:t>
            </a:r>
            <a:r>
              <a:rPr lang="en-AU" dirty="0"/>
              <a:t>2017</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20</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smtClean="0">
                <a:solidFill>
                  <a:srgbClr val="00B050"/>
                </a:solidFill>
              </a:rPr>
              <a:t>sent</a:t>
            </a:r>
          </a:p>
          <a:p>
            <a:pPr lvl="1"/>
            <a:r>
              <a:rPr lang="en-AU" dirty="0" smtClean="0"/>
              <a:t>IEEE 802.1AB D1.2 was liaised </a:t>
            </a:r>
            <a:r>
              <a:rPr lang="en-AU" dirty="0"/>
              <a:t>for </a:t>
            </a:r>
            <a:r>
              <a:rPr lang="en-AU" dirty="0" smtClean="0"/>
              <a:t>information in Dec 2015</a:t>
            </a:r>
            <a:endParaRPr lang="en-AU" dirty="0">
              <a:solidFill>
                <a:srgbClr val="00B050"/>
              </a:solidFill>
            </a:endParaRPr>
          </a:p>
          <a:p>
            <a:r>
              <a:rPr lang="en-US" dirty="0" smtClean="0"/>
              <a:t>60-day</a:t>
            </a:r>
            <a:r>
              <a:rPr lang="en-AU" dirty="0" smtClean="0"/>
              <a:t> </a:t>
            </a:r>
            <a:r>
              <a:rPr lang="en-AU" dirty="0"/>
              <a:t>pre-ballot</a:t>
            </a:r>
            <a:r>
              <a:rPr lang="en-AU" dirty="0" smtClean="0"/>
              <a:t>: </a:t>
            </a:r>
            <a:r>
              <a:rPr lang="en-AU" dirty="0">
                <a:solidFill>
                  <a:srgbClr val="00B050"/>
                </a:solidFill>
              </a:rPr>
              <a:t>passed </a:t>
            </a:r>
            <a:r>
              <a:rPr lang="en-AU" dirty="0" smtClean="0">
                <a:solidFill>
                  <a:srgbClr val="00B050"/>
                </a:solidFill>
              </a:rPr>
              <a:t>&amp; response </a:t>
            </a:r>
            <a:r>
              <a:rPr lang="en-AU" dirty="0">
                <a:solidFill>
                  <a:srgbClr val="00B050"/>
                </a:solidFill>
              </a:rPr>
              <a:t>liaised</a:t>
            </a:r>
            <a:endParaRPr lang="en-AU" dirty="0">
              <a:solidFill>
                <a:schemeClr val="accent6"/>
              </a:solidFill>
            </a:endParaRPr>
          </a:p>
          <a:p>
            <a:pPr lvl="1"/>
            <a:r>
              <a:rPr lang="en-AU" dirty="0"/>
              <a:t>IEEE </a:t>
            </a:r>
            <a:r>
              <a:rPr lang="en-AU" dirty="0" smtClean="0"/>
              <a:t>802.1QAB-2016 </a:t>
            </a:r>
            <a:r>
              <a:rPr lang="en-AU" dirty="0"/>
              <a:t>passed </a:t>
            </a:r>
            <a:r>
              <a:rPr lang="en-AU" dirty="0" smtClean="0"/>
              <a:t>60-day </a:t>
            </a:r>
            <a:r>
              <a:rPr lang="en-AU" dirty="0"/>
              <a:t>pre-ballot 13 July 2016</a:t>
            </a:r>
          </a:p>
          <a:p>
            <a:pPr lvl="2"/>
            <a:r>
              <a:rPr lang="en-AU" dirty="0"/>
              <a:t>Passed 8/1/9 on need for ISO standard</a:t>
            </a:r>
          </a:p>
          <a:p>
            <a:pPr lvl="2"/>
            <a:r>
              <a:rPr lang="en-AU" dirty="0"/>
              <a:t>Passed 8/1/9 on support for submission to FDIS</a:t>
            </a:r>
          </a:p>
          <a:p>
            <a:pPr lvl="2"/>
            <a:r>
              <a:rPr lang="en-AU" dirty="0"/>
              <a:t>China NB voted no with one comment</a:t>
            </a:r>
          </a:p>
          <a:p>
            <a:pPr lvl="1"/>
            <a:r>
              <a:rPr lang="en-AU" dirty="0"/>
              <a:t>A response was approved in July 2016 and liaised </a:t>
            </a:r>
            <a:r>
              <a:rPr lang="en-AU" dirty="0" smtClean="0"/>
              <a:t>in Oct 2016</a:t>
            </a:r>
          </a:p>
          <a:p>
            <a:pPr lvl="2"/>
            <a:r>
              <a:rPr lang="en-AU" dirty="0" smtClean="0"/>
              <a:t>See N16487</a:t>
            </a:r>
            <a:endParaRPr lang="en-AU" dirty="0"/>
          </a:p>
          <a:p>
            <a:r>
              <a:rPr lang="en-AU" dirty="0" smtClean="0"/>
              <a:t>FDIS ballot: </a:t>
            </a:r>
            <a:r>
              <a:rPr lang="en-AU" dirty="0" smtClean="0">
                <a:solidFill>
                  <a:schemeClr val="accent6"/>
                </a:solidFill>
              </a:rPr>
              <a:t>closes 11 April 2017</a:t>
            </a:r>
          </a:p>
          <a:p>
            <a:endParaRPr lang="en-AU" dirty="0">
              <a:solidFill>
                <a:schemeClr val="accent6"/>
              </a:solidFill>
            </a:endParaRPr>
          </a:p>
          <a:p>
            <a:endParaRPr lang="en-AU" dirty="0" smtClean="0">
              <a:solidFill>
                <a:schemeClr val="accent2"/>
              </a:solidFill>
            </a:endParaRPr>
          </a:p>
        </p:txBody>
      </p:sp>
    </p:spTree>
    <p:extLst>
      <p:ext uri="{BB962C8B-B14F-4D97-AF65-F5344CB8AC3E}">
        <p14:creationId xmlns:p14="http://schemas.microsoft.com/office/powerpoint/2010/main" val="376301561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802.1Qca-2015</a:t>
            </a:r>
            <a:r>
              <a:rPr lang="en-GB" dirty="0" smtClean="0"/>
              <a:t> </a:t>
            </a:r>
            <a:r>
              <a:rPr lang="en-AU" dirty="0"/>
              <a:t>FDIS ballot closes on 18 April 2017</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21</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smtClean="0">
                <a:solidFill>
                  <a:srgbClr val="00B050"/>
                </a:solidFill>
              </a:rPr>
              <a:t>sent</a:t>
            </a:r>
          </a:p>
          <a:p>
            <a:pPr marL="342900" lvl="1" indent="-342900"/>
            <a:r>
              <a:rPr lang="en-AU" dirty="0"/>
              <a:t>IEEE 802.1Qca D2.1 was liaised for information in Nov 2015</a:t>
            </a:r>
          </a:p>
          <a:p>
            <a:r>
              <a:rPr lang="en-US" dirty="0" smtClean="0"/>
              <a:t>60-day</a:t>
            </a:r>
            <a:r>
              <a:rPr lang="en-AU" dirty="0" smtClean="0"/>
              <a:t> </a:t>
            </a:r>
            <a:r>
              <a:rPr lang="en-AU" dirty="0"/>
              <a:t>pre-ballot</a:t>
            </a:r>
            <a:r>
              <a:rPr lang="en-AU" dirty="0" smtClean="0"/>
              <a:t>: </a:t>
            </a:r>
            <a:r>
              <a:rPr lang="en-AU" dirty="0">
                <a:solidFill>
                  <a:srgbClr val="00B050"/>
                </a:solidFill>
              </a:rPr>
              <a:t>passed </a:t>
            </a:r>
            <a:r>
              <a:rPr lang="en-AU" dirty="0" smtClean="0">
                <a:solidFill>
                  <a:srgbClr val="00B050"/>
                </a:solidFill>
              </a:rPr>
              <a:t>&amp; response </a:t>
            </a:r>
            <a:r>
              <a:rPr lang="en-AU" dirty="0">
                <a:solidFill>
                  <a:srgbClr val="00B050"/>
                </a:solidFill>
              </a:rPr>
              <a:t>liaised</a:t>
            </a:r>
            <a:endParaRPr lang="en-AU" dirty="0">
              <a:solidFill>
                <a:schemeClr val="accent6"/>
              </a:solidFill>
            </a:endParaRPr>
          </a:p>
          <a:p>
            <a:pPr lvl="1"/>
            <a:r>
              <a:rPr lang="en-AU" dirty="0" smtClean="0"/>
              <a:t>IEEE 802.1Qca-2015 passed 60-day pre-ballot 13 July 2016</a:t>
            </a:r>
          </a:p>
          <a:p>
            <a:pPr lvl="2"/>
            <a:r>
              <a:rPr lang="en-AU" dirty="0" smtClean="0"/>
              <a:t>Passed 8/1/9 on need for ISO standard</a:t>
            </a:r>
          </a:p>
          <a:p>
            <a:pPr lvl="2"/>
            <a:r>
              <a:rPr lang="en-AU" dirty="0" smtClean="0"/>
              <a:t>Passed 8/1/9 on support for submission to FDIS</a:t>
            </a:r>
          </a:p>
          <a:p>
            <a:pPr lvl="2"/>
            <a:r>
              <a:rPr lang="en-AU" dirty="0" smtClean="0"/>
              <a:t>China NB voted no with one comment</a:t>
            </a:r>
          </a:p>
          <a:p>
            <a:pPr lvl="1"/>
            <a:r>
              <a:rPr lang="en-AU" dirty="0"/>
              <a:t>A response was approved in July 2016 </a:t>
            </a:r>
            <a:r>
              <a:rPr lang="en-AU" dirty="0" smtClean="0"/>
              <a:t>and liaised in Oct 2016</a:t>
            </a:r>
          </a:p>
          <a:p>
            <a:pPr lvl="2"/>
            <a:r>
              <a:rPr lang="en-AU" dirty="0" smtClean="0"/>
              <a:t>See N16485</a:t>
            </a:r>
          </a:p>
          <a:p>
            <a:r>
              <a:rPr lang="en-AU" dirty="0" smtClean="0"/>
              <a:t>FDIS ballot: </a:t>
            </a:r>
            <a:r>
              <a:rPr lang="en-AU" dirty="0" smtClean="0">
                <a:solidFill>
                  <a:schemeClr val="accent6"/>
                </a:solidFill>
              </a:rPr>
              <a:t>closes 18 April 2017</a:t>
            </a:r>
          </a:p>
        </p:txBody>
      </p:sp>
    </p:spTree>
    <p:extLst>
      <p:ext uri="{BB962C8B-B14F-4D97-AF65-F5344CB8AC3E}">
        <p14:creationId xmlns:p14="http://schemas.microsoft.com/office/powerpoint/2010/main" val="122315837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802.1Qbu passed its 60-day </a:t>
            </a:r>
            <a:r>
              <a:rPr lang="en-AU" dirty="0"/>
              <a:t>ballot </a:t>
            </a:r>
            <a:r>
              <a:rPr lang="en-AU" dirty="0" smtClean="0"/>
              <a:t>on </a:t>
            </a:r>
            <a:r>
              <a:rPr lang="en-AU" dirty="0"/>
              <a:t>7 Feb </a:t>
            </a:r>
            <a:r>
              <a:rPr lang="en-AU" dirty="0" smtClean="0"/>
              <a:t>2017, with comment response required</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22</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marL="285750" lvl="1" indent="-285750"/>
            <a:r>
              <a:rPr lang="en-AU" dirty="0"/>
              <a:t>IEEE </a:t>
            </a:r>
            <a:r>
              <a:rPr lang="en-AU" dirty="0" smtClean="0"/>
              <a:t>802.1Qbu D3.0 </a:t>
            </a:r>
            <a:r>
              <a:rPr lang="en-AU" dirty="0"/>
              <a:t>was liaised for information in Nov </a:t>
            </a:r>
            <a:r>
              <a:rPr lang="en-AU" dirty="0" smtClean="0"/>
              <a:t>2015</a:t>
            </a:r>
          </a:p>
          <a:p>
            <a:r>
              <a:rPr lang="en-US" dirty="0" smtClean="0"/>
              <a:t>60-day</a:t>
            </a:r>
            <a:r>
              <a:rPr lang="en-AU" dirty="0" smtClean="0"/>
              <a:t> pre-ballot: </a:t>
            </a:r>
            <a:r>
              <a:rPr lang="en-AU" dirty="0" smtClean="0">
                <a:solidFill>
                  <a:srgbClr val="00B050"/>
                </a:solidFill>
              </a:rPr>
              <a:t>passed</a:t>
            </a:r>
            <a:r>
              <a:rPr lang="en-AU" dirty="0" smtClean="0">
                <a:solidFill>
                  <a:schemeClr val="accent2"/>
                </a:solidFill>
              </a:rPr>
              <a:t> with comments</a:t>
            </a:r>
            <a:endParaRPr lang="en-AU" dirty="0" smtClean="0"/>
          </a:p>
          <a:p>
            <a:pPr lvl="1"/>
            <a:r>
              <a:rPr lang="en-AU" dirty="0"/>
              <a:t>IEEE 802.1Qbu-2016 </a:t>
            </a:r>
            <a:r>
              <a:rPr lang="en-AU" dirty="0" smtClean="0"/>
              <a:t>passed its 60-day </a:t>
            </a:r>
            <a:r>
              <a:rPr lang="en-AU" dirty="0"/>
              <a:t>ballot </a:t>
            </a:r>
            <a:r>
              <a:rPr lang="en-AU" dirty="0" smtClean="0"/>
              <a:t>on </a:t>
            </a:r>
            <a:r>
              <a:rPr lang="en-AU" dirty="0"/>
              <a:t>7 Feb </a:t>
            </a:r>
            <a:r>
              <a:rPr lang="en-AU" dirty="0" smtClean="0"/>
              <a:t>2017</a:t>
            </a:r>
          </a:p>
          <a:p>
            <a:pPr lvl="2"/>
            <a:r>
              <a:rPr lang="en-AU" dirty="0"/>
              <a:t>Passed </a:t>
            </a:r>
            <a:r>
              <a:rPr lang="en-AU" dirty="0" smtClean="0"/>
              <a:t>9/0/11 on </a:t>
            </a:r>
            <a:r>
              <a:rPr lang="en-AU" dirty="0"/>
              <a:t>need for ISO standard</a:t>
            </a:r>
          </a:p>
          <a:p>
            <a:pPr lvl="2"/>
            <a:r>
              <a:rPr lang="en-AU" dirty="0"/>
              <a:t>Passed </a:t>
            </a:r>
            <a:r>
              <a:rPr lang="en-AU" dirty="0" smtClean="0"/>
              <a:t>7/1/12 on </a:t>
            </a:r>
            <a:r>
              <a:rPr lang="en-AU" dirty="0"/>
              <a:t>support for submission to FDIS</a:t>
            </a:r>
          </a:p>
          <a:p>
            <a:pPr lvl="2"/>
            <a:r>
              <a:rPr lang="en-AU" dirty="0"/>
              <a:t>China NB voted no with one </a:t>
            </a:r>
            <a:r>
              <a:rPr lang="en-AU" dirty="0" smtClean="0"/>
              <a:t>comment</a:t>
            </a:r>
            <a:endParaRPr lang="en-AU" dirty="0"/>
          </a:p>
          <a:p>
            <a:r>
              <a:rPr lang="en-AU" dirty="0" smtClean="0"/>
              <a:t>FDIS ballot: </a:t>
            </a:r>
            <a:endParaRPr lang="en-AU" dirty="0"/>
          </a:p>
        </p:txBody>
      </p:sp>
    </p:spTree>
    <p:extLst>
      <p:ext uri="{BB962C8B-B14F-4D97-AF65-F5344CB8AC3E}">
        <p14:creationId xmlns:p14="http://schemas.microsoft.com/office/powerpoint/2010/main" val="182246037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60 ballot </a:t>
            </a:r>
            <a:r>
              <a:rPr lang="en-AU" dirty="0"/>
              <a:t>on IEEE </a:t>
            </a:r>
            <a:r>
              <a:rPr lang="en-AU" dirty="0" smtClean="0"/>
              <a:t>802.1Qbu </a:t>
            </a:r>
            <a:endParaRPr lang="en-AU" dirty="0"/>
          </a:p>
        </p:txBody>
      </p:sp>
      <p:sp>
        <p:nvSpPr>
          <p:cNvPr id="3" name="Content Placeholder 2"/>
          <p:cNvSpPr>
            <a:spLocks noGrp="1"/>
          </p:cNvSpPr>
          <p:nvPr>
            <p:ph idx="1"/>
          </p:nvPr>
        </p:nvSpPr>
        <p:spPr/>
        <p:txBody>
          <a:bodyPr/>
          <a:lstStyle/>
          <a:p>
            <a:r>
              <a:rPr lang="en-GB" dirty="0" smtClean="0"/>
              <a:t>China NB comment 1</a:t>
            </a:r>
          </a:p>
          <a:p>
            <a:pPr lvl="1"/>
            <a:r>
              <a:rPr lang="en-AU" i="1" dirty="0"/>
              <a:t>IEEE 802.1Qbu-2016 is an amendment to IEEE 802.1Q-2014 that is based on IEEE </a:t>
            </a:r>
            <a:r>
              <a:rPr lang="en-AU" i="1" dirty="0" smtClean="0"/>
              <a:t>802.1x-2010</a:t>
            </a:r>
          </a:p>
          <a:p>
            <a:pPr lvl="1"/>
            <a:r>
              <a:rPr lang="en-AU" i="1" dirty="0" smtClean="0"/>
              <a:t>China </a:t>
            </a:r>
            <a:r>
              <a:rPr lang="en-AU" i="1" dirty="0"/>
              <a:t>has already submitted the comments on IEEE </a:t>
            </a:r>
            <a:r>
              <a:rPr lang="en-AU" i="1" dirty="0" smtClean="0"/>
              <a:t>802.1Q-2014 </a:t>
            </a:r>
            <a:r>
              <a:rPr lang="en-AU" i="1" dirty="0"/>
              <a:t>during its pre-FDIS ballot and FDIS ballot about the security problems in IEEE 802.1x-2010 that is referenced by IEEE </a:t>
            </a:r>
            <a:r>
              <a:rPr lang="en-AU" i="1" dirty="0" smtClean="0"/>
              <a:t>802.1Q-2014</a:t>
            </a:r>
          </a:p>
          <a:p>
            <a:pPr lvl="1"/>
            <a:r>
              <a:rPr lang="en-AU" i="1" dirty="0" smtClean="0"/>
              <a:t>Up </a:t>
            </a:r>
            <a:r>
              <a:rPr lang="en-AU" i="1" dirty="0"/>
              <a:t>to now, there is no reasonable and appropriate disposition on Chinese </a:t>
            </a:r>
            <a:r>
              <a:rPr lang="en-AU" i="1" dirty="0" smtClean="0"/>
              <a:t>comments</a:t>
            </a:r>
          </a:p>
          <a:p>
            <a:pPr lvl="1"/>
            <a:r>
              <a:rPr lang="en-AU" i="1" dirty="0" smtClean="0"/>
              <a:t>Since IEEE 802.1Qbu-2016 </a:t>
            </a:r>
            <a:r>
              <a:rPr lang="en-AU" i="1" dirty="0"/>
              <a:t>is based on the standard with technical flaws; </a:t>
            </a:r>
            <a:r>
              <a:rPr lang="en-AU" i="1" dirty="0" smtClean="0"/>
              <a:t>therefore, China </a:t>
            </a:r>
            <a:r>
              <a:rPr lang="en-AU" i="1" dirty="0"/>
              <a:t>NB cannot give support on IEEE 802.1Q-2014 and its amendment.</a:t>
            </a:r>
            <a:r>
              <a:rPr lang="en-AU" dirty="0"/>
              <a:t>	</a:t>
            </a:r>
          </a:p>
          <a:p>
            <a:endParaRPr lang="en-GB" dirty="0" smtClean="0"/>
          </a:p>
          <a:p>
            <a:pPr lvl="1"/>
            <a:endParaRPr lang="en-GB"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23</a:t>
            </a:fld>
            <a:endParaRPr lang="en-US"/>
          </a:p>
        </p:txBody>
      </p:sp>
    </p:spTree>
    <p:extLst>
      <p:ext uri="{BB962C8B-B14F-4D97-AF65-F5344CB8AC3E}">
        <p14:creationId xmlns:p14="http://schemas.microsoft.com/office/powerpoint/2010/main" val="14712449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60 ballot </a:t>
            </a:r>
            <a:r>
              <a:rPr lang="en-AU" dirty="0"/>
              <a:t>on IEEE </a:t>
            </a:r>
            <a:r>
              <a:rPr lang="en-AU" dirty="0" smtClean="0"/>
              <a:t>802.1Qbu</a:t>
            </a:r>
            <a:endParaRPr lang="en-AU" dirty="0"/>
          </a:p>
        </p:txBody>
      </p:sp>
      <p:sp>
        <p:nvSpPr>
          <p:cNvPr id="3" name="Content Placeholder 2"/>
          <p:cNvSpPr>
            <a:spLocks noGrp="1"/>
          </p:cNvSpPr>
          <p:nvPr>
            <p:ph idx="1"/>
          </p:nvPr>
        </p:nvSpPr>
        <p:spPr/>
        <p:txBody>
          <a:bodyPr/>
          <a:lstStyle/>
          <a:p>
            <a:r>
              <a:rPr lang="en-GB" dirty="0" smtClean="0"/>
              <a:t>China NB change 1</a:t>
            </a:r>
          </a:p>
          <a:p>
            <a:pPr lvl="1"/>
            <a:r>
              <a:rPr lang="en-AU" i="1" dirty="0"/>
              <a:t>Recommend not referencing the standard with technical flaws or recommend enhancing its security </a:t>
            </a:r>
            <a:r>
              <a:rPr lang="en-AU" i="1" dirty="0" smtClean="0"/>
              <a:t>mechanism</a:t>
            </a:r>
            <a:endParaRPr lang="en-AU" i="1" dirty="0"/>
          </a:p>
          <a:p>
            <a:endParaRPr lang="en-GB" dirty="0" smtClean="0"/>
          </a:p>
          <a:p>
            <a:pPr lvl="1"/>
            <a:endParaRPr lang="en-GB"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24</a:t>
            </a:fld>
            <a:endParaRPr lang="en-US"/>
          </a:p>
        </p:txBody>
      </p:sp>
    </p:spTree>
    <p:extLst>
      <p:ext uri="{BB962C8B-B14F-4D97-AF65-F5344CB8AC3E}">
        <p14:creationId xmlns:p14="http://schemas.microsoft.com/office/powerpoint/2010/main" val="32034945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The SC needs to determine a response to China NB comments on IEEE 802.1Qbu </a:t>
            </a:r>
            <a:endParaRPr lang="en-AU" dirty="0"/>
          </a:p>
        </p:txBody>
      </p:sp>
      <p:sp>
        <p:nvSpPr>
          <p:cNvPr id="3" name="Content Placeholder 2"/>
          <p:cNvSpPr>
            <a:spLocks noGrp="1"/>
          </p:cNvSpPr>
          <p:nvPr>
            <p:ph idx="1"/>
          </p:nvPr>
        </p:nvSpPr>
        <p:spPr/>
        <p:txBody>
          <a:bodyPr/>
          <a:lstStyle/>
          <a:p>
            <a:r>
              <a:rPr lang="en-AU" dirty="0" smtClean="0"/>
              <a:t>Proposed response to China NB comment 1</a:t>
            </a:r>
          </a:p>
          <a:p>
            <a:pPr lvl="1"/>
            <a:r>
              <a:rPr lang="en-AU" i="1" dirty="0" smtClean="0"/>
              <a:t>The China NB’s ballot response states it will not approve IEEE 802.1Qbu-2016 because it references IEEE 802.1X-2010 (ISO/IEC/IEEE 8802-1X:2013), which the China NB has consistently and repeatedly asserted is defective since at least 2012. However, the China NB has failed to substantiate these assertions, despite numerous requests from IEEE 802. IEEE 802 will not make changes to IEEE 802.1Qbu-2016 without substantiation of these assertions. In addition, we note that conformance to and use of IEEE 802.1X is not a requirement for conformance to IEEE 802.1Q-2014 in any case.</a:t>
            </a:r>
          </a:p>
          <a:p>
            <a:pPr lvl="1"/>
            <a:r>
              <a:rPr lang="en-AU" dirty="0" smtClean="0"/>
              <a:t>…</a:t>
            </a:r>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25</a:t>
            </a:fld>
            <a:endParaRPr lang="en-US"/>
          </a:p>
        </p:txBody>
      </p:sp>
    </p:spTree>
    <p:extLst>
      <p:ext uri="{BB962C8B-B14F-4D97-AF65-F5344CB8AC3E}">
        <p14:creationId xmlns:p14="http://schemas.microsoft.com/office/powerpoint/2010/main" val="13209532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The SC needs to determine a response to China NB comments on IEEE 802.1Qbu </a:t>
            </a:r>
            <a:endParaRPr lang="en-AU" dirty="0"/>
          </a:p>
        </p:txBody>
      </p:sp>
      <p:sp>
        <p:nvSpPr>
          <p:cNvPr id="3" name="Content Placeholder 2"/>
          <p:cNvSpPr>
            <a:spLocks noGrp="1"/>
          </p:cNvSpPr>
          <p:nvPr>
            <p:ph idx="1"/>
          </p:nvPr>
        </p:nvSpPr>
        <p:spPr/>
        <p:txBody>
          <a:bodyPr/>
          <a:lstStyle/>
          <a:p>
            <a:r>
              <a:rPr lang="en-AU" dirty="0" smtClean="0"/>
              <a:t>Proposed response to China NB comment 1</a:t>
            </a:r>
          </a:p>
          <a:p>
            <a:pPr lvl="1"/>
            <a:r>
              <a:rPr lang="en-AU" i="1" dirty="0" smtClean="0"/>
              <a:t>…</a:t>
            </a:r>
          </a:p>
          <a:p>
            <a:pPr lvl="1"/>
            <a:r>
              <a:rPr lang="en-AU" i="1" dirty="0" smtClean="0"/>
              <a:t>The general assertions raised in the China NB’s ballot were discussed at length in 2013 at an IEEE 802 meeting in Geneva (with IEEE 802 and Switzerland NB representatives in attendance) and in both 2013 and 2014 at SC6 meetings in Seoul and Ottawa (with IEEE 802, China NB and Switzerland NB representatives in attendance). During those meetings, IEEE 802 fully responded to all of the claims made by both the China NB and Switzerland NB representatives and also provided additional information about the design and specification of IEEE 802 technologies.</a:t>
            </a:r>
          </a:p>
          <a:p>
            <a:pPr lvl="1"/>
            <a:r>
              <a:rPr lang="en-AU" i="1" dirty="0" smtClean="0"/>
              <a:t>…</a:t>
            </a:r>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26</a:t>
            </a:fld>
            <a:endParaRPr lang="en-US"/>
          </a:p>
        </p:txBody>
      </p:sp>
    </p:spTree>
    <p:extLst>
      <p:ext uri="{BB962C8B-B14F-4D97-AF65-F5344CB8AC3E}">
        <p14:creationId xmlns:p14="http://schemas.microsoft.com/office/powerpoint/2010/main" val="8675851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The SC needs to determine a response to China NB comments on IEEE 802.1Qbu </a:t>
            </a:r>
            <a:endParaRPr lang="en-AU" dirty="0"/>
          </a:p>
        </p:txBody>
      </p:sp>
      <p:sp>
        <p:nvSpPr>
          <p:cNvPr id="3" name="Content Placeholder 2"/>
          <p:cNvSpPr>
            <a:spLocks noGrp="1"/>
          </p:cNvSpPr>
          <p:nvPr>
            <p:ph idx="1"/>
          </p:nvPr>
        </p:nvSpPr>
        <p:spPr/>
        <p:txBody>
          <a:bodyPr/>
          <a:lstStyle/>
          <a:p>
            <a:r>
              <a:rPr lang="en-AU" dirty="0" smtClean="0"/>
              <a:t>Proposed response to China NB comment 1</a:t>
            </a:r>
          </a:p>
          <a:p>
            <a:pPr lvl="1"/>
            <a:r>
              <a:rPr lang="en-AU" i="1" dirty="0" smtClean="0"/>
              <a:t>…</a:t>
            </a:r>
          </a:p>
          <a:p>
            <a:pPr lvl="1"/>
            <a:r>
              <a:rPr lang="en-AU" i="1" dirty="0" smtClean="0"/>
              <a:t>For example:</a:t>
            </a:r>
          </a:p>
          <a:p>
            <a:pPr lvl="2"/>
            <a:r>
              <a:rPr lang="en-AU" i="1" dirty="0" smtClean="0"/>
              <a:t>In June 2013 in 6N15658 (IEEE 802 Response to 6N15613), IEEE 802 explains why none of the attacks described in 6N15613 (NB’ of China’s contribution on Effective Attack on IEEE802.1X-the further analysis of 6N15523) are effective and reveals how the attacks described in the China NB contribution 6N15613 will fail.</a:t>
            </a:r>
          </a:p>
          <a:p>
            <a:pPr lvl="2"/>
            <a:r>
              <a:rPr lang="en-AU" i="1" dirty="0" smtClean="0"/>
              <a:t>In June 2013 in 6N15646 (IEEE 802 Response to 6N15523), IEEE 802 explains why the analysis in 6N15523 (NB of Switzerland’s contribution on a comparative analysis of TePAKA4 and IEEE 802.1X Security) is flawed, noting it produces erroneous results based on misunderstandings of technology, invalid assumptions, and analysis using an incorrect model.</a:t>
            </a:r>
          </a:p>
          <a:p>
            <a:pPr lvl="2"/>
            <a:r>
              <a:rPr lang="en-AU" i="1" dirty="0" smtClean="0"/>
              <a:t>…</a:t>
            </a:r>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27</a:t>
            </a:fld>
            <a:endParaRPr lang="en-US"/>
          </a:p>
        </p:txBody>
      </p:sp>
    </p:spTree>
    <p:extLst>
      <p:ext uri="{BB962C8B-B14F-4D97-AF65-F5344CB8AC3E}">
        <p14:creationId xmlns:p14="http://schemas.microsoft.com/office/powerpoint/2010/main" val="28325848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The SC needs to determine a response to China NB comments on IEEE 802.1Qbu </a:t>
            </a:r>
            <a:endParaRPr lang="en-AU" dirty="0"/>
          </a:p>
        </p:txBody>
      </p:sp>
      <p:sp>
        <p:nvSpPr>
          <p:cNvPr id="3" name="Content Placeholder 2"/>
          <p:cNvSpPr>
            <a:spLocks noGrp="1"/>
          </p:cNvSpPr>
          <p:nvPr>
            <p:ph idx="1"/>
          </p:nvPr>
        </p:nvSpPr>
        <p:spPr/>
        <p:txBody>
          <a:bodyPr/>
          <a:lstStyle/>
          <a:p>
            <a:r>
              <a:rPr lang="en-AU" dirty="0" smtClean="0"/>
              <a:t>Proposed response to China NB comment 1</a:t>
            </a:r>
          </a:p>
          <a:p>
            <a:pPr lvl="2"/>
            <a:r>
              <a:rPr lang="en-AU" i="1" dirty="0" smtClean="0"/>
              <a:t>…</a:t>
            </a:r>
          </a:p>
          <a:p>
            <a:pPr lvl="2"/>
            <a:r>
              <a:rPr lang="en-AU" i="1" dirty="0" smtClean="0"/>
              <a:t>In January 2014 in 6N15870 (IEEE 802 response to SC6N15840 – “Intentional Weaknesses in Information Security Standards and Implementations”), IEEE 802 responded to non-specific allegations by the China NB about any security standards developed outside ISO. The China NB suggested that such standards contain intentional weaknesses. IEEE 802 responded that the best way to avoid such issues is to develop standards in an open standards process, such as that provided by IEEE 802.</a:t>
            </a:r>
          </a:p>
          <a:p>
            <a:pPr lvl="2"/>
            <a:r>
              <a:rPr lang="en-AU" b="0" i="1" dirty="0"/>
              <a:t>In January 2014 in 6N15845 (Explanation of Certificate Use in 802.1X EAP-TLS), IEEE </a:t>
            </a:r>
            <a:r>
              <a:rPr lang="en-AU" b="0" i="1" dirty="0" smtClean="0"/>
              <a:t>802 described </a:t>
            </a:r>
            <a:r>
              <a:rPr lang="en-AU" b="0" i="1" dirty="0"/>
              <a:t>the use of certificates in IEEE 802.1.</a:t>
            </a:r>
          </a:p>
          <a:p>
            <a:pPr lvl="1"/>
            <a:r>
              <a:rPr lang="en-AU" b="0" i="1" dirty="0" smtClean="0"/>
              <a:t>…</a:t>
            </a:r>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28</a:t>
            </a:fld>
            <a:endParaRPr lang="en-US"/>
          </a:p>
        </p:txBody>
      </p:sp>
    </p:spTree>
    <p:extLst>
      <p:ext uri="{BB962C8B-B14F-4D97-AF65-F5344CB8AC3E}">
        <p14:creationId xmlns:p14="http://schemas.microsoft.com/office/powerpoint/2010/main" val="21242394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The SC needs to determine a response to China NB comments on IEEE 802.1Qbu </a:t>
            </a:r>
            <a:endParaRPr lang="en-AU" dirty="0"/>
          </a:p>
        </p:txBody>
      </p:sp>
      <p:sp>
        <p:nvSpPr>
          <p:cNvPr id="3" name="Content Placeholder 2"/>
          <p:cNvSpPr>
            <a:spLocks noGrp="1"/>
          </p:cNvSpPr>
          <p:nvPr>
            <p:ph idx="1"/>
          </p:nvPr>
        </p:nvSpPr>
        <p:spPr/>
        <p:txBody>
          <a:bodyPr/>
          <a:lstStyle/>
          <a:p>
            <a:r>
              <a:rPr lang="en-AU" dirty="0" smtClean="0"/>
              <a:t>Proposed response to China NB comment 1</a:t>
            </a:r>
          </a:p>
          <a:p>
            <a:pPr lvl="1"/>
            <a:r>
              <a:rPr lang="en-AU" b="0" i="1" dirty="0" smtClean="0"/>
              <a:t>…</a:t>
            </a:r>
          </a:p>
          <a:p>
            <a:pPr lvl="1"/>
            <a:r>
              <a:rPr lang="en-AU" b="0" i="1" dirty="0" smtClean="0"/>
              <a:t>At </a:t>
            </a:r>
            <a:r>
              <a:rPr lang="en-AU" b="0" i="1" dirty="0"/>
              <a:t>the SC6 meeting in Ottawa in early 2014, the China NB and Switzerland NB </a:t>
            </a:r>
            <a:r>
              <a:rPr lang="en-AU" b="0" i="1" dirty="0" smtClean="0"/>
              <a:t>representatives committed </a:t>
            </a:r>
            <a:r>
              <a:rPr lang="en-AU" b="0" i="1" dirty="0"/>
              <a:t>to providing additional technical details to justify their concerns. No such submissions </a:t>
            </a:r>
            <a:r>
              <a:rPr lang="en-AU" b="0" i="1" dirty="0" smtClean="0"/>
              <a:t>were made </a:t>
            </a:r>
            <a:r>
              <a:rPr lang="en-AU" b="0" i="1" dirty="0"/>
              <a:t>to the SC6 meeting in London later that year, and there has been no technical discussion </a:t>
            </a:r>
            <a:r>
              <a:rPr lang="en-AU" b="0" i="1" dirty="0" smtClean="0"/>
              <a:t>since that time.</a:t>
            </a:r>
          </a:p>
          <a:p>
            <a:pPr lvl="1"/>
            <a:r>
              <a:rPr lang="en-AU" b="0" i="1" dirty="0" smtClean="0"/>
              <a:t>IEEE </a:t>
            </a:r>
            <a:r>
              <a:rPr lang="en-AU" b="0" i="1" dirty="0"/>
              <a:t>802 is eager to hear and discuss further the details of any new concerns about IEEE </a:t>
            </a:r>
            <a:r>
              <a:rPr lang="en-AU" b="0" i="1" dirty="0" smtClean="0"/>
              <a:t>802.1X-2010 (ISO/IEC/IEEE </a:t>
            </a:r>
            <a:r>
              <a:rPr lang="en-AU" b="0" i="1" dirty="0"/>
              <a:t>8802-1X:2013) from the China NB. On 21 February </a:t>
            </a:r>
            <a:r>
              <a:rPr lang="en-AU" b="0" i="1" dirty="0" smtClean="0"/>
              <a:t>2017, IEEE 802 formally </a:t>
            </a:r>
            <a:r>
              <a:rPr lang="en-AU" b="0" i="1" dirty="0"/>
              <a:t>invited a </a:t>
            </a:r>
            <a:r>
              <a:rPr lang="en-AU" b="0" i="1" dirty="0" smtClean="0"/>
              <a:t>representative of </a:t>
            </a:r>
            <a:r>
              <a:rPr lang="en-AU" b="0" i="1" dirty="0"/>
              <a:t>the China NB (as well as representative from other interested SC6 NBs) to attend the IEEE 802 </a:t>
            </a:r>
            <a:r>
              <a:rPr lang="en-AU" b="0" i="1" dirty="0" smtClean="0"/>
              <a:t>Plenary meeting </a:t>
            </a:r>
            <a:r>
              <a:rPr lang="en-AU" b="0" i="1" dirty="0"/>
              <a:t>held in Vancouver, Canada the week starting Monday, 13 March 2017. </a:t>
            </a:r>
            <a:endParaRPr lang="en-AU" b="0" i="1" dirty="0" smtClean="0"/>
          </a:p>
          <a:p>
            <a:pPr lvl="1"/>
            <a:r>
              <a:rPr lang="en-AU" i="1" dirty="0" smtClean="0"/>
              <a:t>…</a:t>
            </a:r>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29</a:t>
            </a:fld>
            <a:endParaRPr lang="en-US"/>
          </a:p>
        </p:txBody>
      </p:sp>
    </p:spTree>
    <p:extLst>
      <p:ext uri="{BB962C8B-B14F-4D97-AF65-F5344CB8AC3E}">
        <p14:creationId xmlns:p14="http://schemas.microsoft.com/office/powerpoint/2010/main" val="12333581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SC will review the official IEEE-SA patent material for pre-PAR groups</a:t>
            </a:r>
            <a:endParaRPr lang="en-AU" dirty="0"/>
          </a:p>
        </p:txBody>
      </p:sp>
      <p:sp>
        <p:nvSpPr>
          <p:cNvPr id="3" name="Content Placeholder 2"/>
          <p:cNvSpPr>
            <a:spLocks noGrp="1"/>
          </p:cNvSpPr>
          <p:nvPr>
            <p:ph idx="1"/>
          </p:nvPr>
        </p:nvSpPr>
        <p:spPr/>
        <p:txBody>
          <a:bodyPr/>
          <a:lstStyle/>
          <a:p>
            <a:pPr lvl="1"/>
            <a:r>
              <a:rPr lang="en-US" altLang="en-US" dirty="0" smtClean="0"/>
              <a:t>All IEEE-SA standards meetings shall be conducted in compliance with all applicable laws, including antitrust and competition laws.</a:t>
            </a:r>
          </a:p>
          <a:p>
            <a:pPr lvl="1"/>
            <a:r>
              <a:rPr lang="en-US" altLang="en-US" dirty="0" smtClean="0"/>
              <a:t>Don’t discuss the interpretation, validity, or essentiality of patents/patent claims. </a:t>
            </a:r>
          </a:p>
          <a:p>
            <a:pPr lvl="1"/>
            <a:r>
              <a:rPr lang="en-US" altLang="en-US" dirty="0" smtClean="0"/>
              <a:t>Don’t discuss specific license rates, terms, or conditions.</a:t>
            </a:r>
          </a:p>
          <a:p>
            <a:pPr lvl="2"/>
            <a:r>
              <a:rPr lang="en-US" altLang="en-US" dirty="0" smtClean="0"/>
              <a:t>Relative costs, including licensing costs of essential patent claims, of different technical approaches may be discussed in standards development meetings. </a:t>
            </a:r>
          </a:p>
          <a:p>
            <a:pPr lvl="3"/>
            <a:r>
              <a:rPr lang="en-GB" altLang="en-US" dirty="0" smtClean="0"/>
              <a:t>Technical considerations remain primary focus</a:t>
            </a:r>
            <a:endParaRPr lang="en-US" altLang="en-US" dirty="0" smtClean="0"/>
          </a:p>
          <a:p>
            <a:pPr lvl="1"/>
            <a:r>
              <a:rPr lang="en-US" altLang="en-US" dirty="0" smtClean="0"/>
              <a:t>Don’t discuss or engage in the fixing of product prices, allocation of customers, or division of sales markets.</a:t>
            </a:r>
          </a:p>
          <a:p>
            <a:pPr lvl="1"/>
            <a:r>
              <a:rPr lang="en-US" altLang="en-US" dirty="0" smtClean="0"/>
              <a:t>Don’t discuss the status or substance of ongoing or threatened litigation.</a:t>
            </a:r>
          </a:p>
          <a:p>
            <a:pPr lvl="1"/>
            <a:r>
              <a:rPr lang="en-US" altLang="en-US" dirty="0" smtClean="0"/>
              <a:t>Don’t be silent if inappropriate topics are discussed… do formally object.</a:t>
            </a:r>
          </a:p>
        </p:txBody>
      </p:sp>
      <p:sp>
        <p:nvSpPr>
          <p:cNvPr id="4" name="Footer Placeholder 3"/>
          <p:cNvSpPr>
            <a:spLocks noGrp="1"/>
          </p:cNvSpPr>
          <p:nvPr>
            <p:ph type="ftr" sz="quarter" idx="10"/>
          </p:nvPr>
        </p:nvSpPr>
        <p:spPr/>
        <p:txBody>
          <a:bodyPr/>
          <a:lstStyle/>
          <a:p>
            <a:r>
              <a:rPr lang="en-US" dirty="0" smtClean="0"/>
              <a:t>Andrew Myles, Cisco</a:t>
            </a:r>
            <a:endParaRPr lang="en-US" dirty="0"/>
          </a:p>
        </p:txBody>
      </p:sp>
      <p:sp>
        <p:nvSpPr>
          <p:cNvPr id="5" name="Slide Number Placeholder 4"/>
          <p:cNvSpPr>
            <a:spLocks noGrp="1"/>
          </p:cNvSpPr>
          <p:nvPr>
            <p:ph type="sldNum" sz="quarter" idx="11"/>
          </p:nvPr>
        </p:nvSpPr>
        <p:spPr/>
        <p:txBody>
          <a:bodyPr/>
          <a:lstStyle/>
          <a:p>
            <a:r>
              <a:rPr lang="en-US" dirty="0" smtClean="0"/>
              <a:t>Slide </a:t>
            </a:r>
            <a:fld id="{EF4002E7-DB4D-4CC3-8382-1939D19420D8}" type="slidenum">
              <a:rPr lang="en-US" smtClean="0"/>
              <a:pPr/>
              <a:t>3</a:t>
            </a:fld>
            <a:endParaRPr lang="en-US" dirty="0"/>
          </a:p>
        </p:txBody>
      </p:sp>
    </p:spTree>
    <p:extLst>
      <p:ext uri="{BB962C8B-B14F-4D97-AF65-F5344CB8AC3E}">
        <p14:creationId xmlns:p14="http://schemas.microsoft.com/office/powerpoint/2010/main" val="536411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The SC needs to determine a response to China NB comments on IEEE 802.1Qbu </a:t>
            </a:r>
            <a:endParaRPr lang="en-AU" dirty="0"/>
          </a:p>
        </p:txBody>
      </p:sp>
      <p:sp>
        <p:nvSpPr>
          <p:cNvPr id="3" name="Content Placeholder 2"/>
          <p:cNvSpPr>
            <a:spLocks noGrp="1"/>
          </p:cNvSpPr>
          <p:nvPr>
            <p:ph idx="1"/>
          </p:nvPr>
        </p:nvSpPr>
        <p:spPr/>
        <p:txBody>
          <a:bodyPr/>
          <a:lstStyle/>
          <a:p>
            <a:r>
              <a:rPr lang="en-AU" dirty="0" smtClean="0"/>
              <a:t>Proposed response to China NB comment 1</a:t>
            </a:r>
          </a:p>
          <a:p>
            <a:pPr lvl="1"/>
            <a:r>
              <a:rPr lang="en-AU" i="1" dirty="0" smtClean="0"/>
              <a:t>…</a:t>
            </a:r>
          </a:p>
          <a:p>
            <a:pPr lvl="1"/>
            <a:r>
              <a:rPr lang="en-AU" b="0" i="1" dirty="0" smtClean="0"/>
              <a:t>Unfortunately</a:t>
            </a:r>
            <a:r>
              <a:rPr lang="en-AU" b="0" i="1" dirty="0"/>
              <a:t>, </a:t>
            </a:r>
            <a:r>
              <a:rPr lang="en-AU" b="0" i="1" dirty="0" smtClean="0"/>
              <a:t>our invitation </a:t>
            </a:r>
            <a:r>
              <a:rPr lang="en-AU" b="0" i="1" dirty="0"/>
              <a:t>was declined by the China NB. However, the invitation remains open. The next suitable </a:t>
            </a:r>
            <a:r>
              <a:rPr lang="en-AU" b="0" i="1" dirty="0" smtClean="0"/>
              <a:t>venue at </a:t>
            </a:r>
            <a:r>
              <a:rPr lang="en-AU" b="0" i="1" dirty="0"/>
              <a:t>which all the IEEE 802 security experts will be in one place is the IEEE 802 plenary meeting in </a:t>
            </a:r>
            <a:r>
              <a:rPr lang="en-AU" b="0" i="1" dirty="0" smtClean="0"/>
              <a:t>July 2017 </a:t>
            </a:r>
            <a:r>
              <a:rPr lang="en-AU" b="0" i="1" dirty="0"/>
              <a:t>in </a:t>
            </a:r>
            <a:r>
              <a:rPr lang="en-AU" b="0" i="1" dirty="0" smtClean="0"/>
              <a:t>Berlin, Germany.</a:t>
            </a:r>
          </a:p>
          <a:p>
            <a:pPr lvl="1"/>
            <a:r>
              <a:rPr lang="en-AU" b="0" i="1" dirty="0" smtClean="0"/>
              <a:t>IEEE </a:t>
            </a:r>
            <a:r>
              <a:rPr lang="en-AU" b="0" i="1" dirty="0"/>
              <a:t>802 believes that the attacks on IEEE 802.1X-2010 described by the China NB have all been </a:t>
            </a:r>
            <a:r>
              <a:rPr lang="en-AU" b="0" i="1" dirty="0" smtClean="0"/>
              <a:t>shown to </a:t>
            </a:r>
            <a:r>
              <a:rPr lang="en-AU" b="0" i="1" dirty="0"/>
              <a:t>be not valid but continues to invite the China NB to submit any additional new technical details </a:t>
            </a:r>
            <a:r>
              <a:rPr lang="en-AU" b="0" i="1" dirty="0" smtClean="0"/>
              <a:t>for consideration</a:t>
            </a:r>
            <a:r>
              <a:rPr lang="en-AU" b="0" i="1" dirty="0"/>
              <a:t>. In the absence of technical substantiation of the claims, IEEE 802 cannot </a:t>
            </a:r>
            <a:r>
              <a:rPr lang="en-AU" b="0" i="1" dirty="0" smtClean="0"/>
              <a:t>consider modification </a:t>
            </a:r>
            <a:r>
              <a:rPr lang="en-AU" b="0" i="1" dirty="0"/>
              <a:t>of the existing IEEE 802 or ISO </a:t>
            </a:r>
            <a:r>
              <a:rPr lang="en-AU" b="0" i="1" dirty="0" smtClean="0"/>
              <a:t>standards.</a:t>
            </a:r>
            <a:endParaRPr lang="en-AU" i="1" dirty="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30</a:t>
            </a:fld>
            <a:endParaRPr lang="en-US"/>
          </a:p>
        </p:txBody>
      </p:sp>
    </p:spTree>
    <p:extLst>
      <p:ext uri="{BB962C8B-B14F-4D97-AF65-F5344CB8AC3E}">
        <p14:creationId xmlns:p14="http://schemas.microsoft.com/office/powerpoint/2010/main" val="31801431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802.1Qbz </a:t>
            </a:r>
            <a:r>
              <a:rPr lang="en-AU" dirty="0"/>
              <a:t>passed its </a:t>
            </a:r>
            <a:r>
              <a:rPr lang="en-AU" dirty="0" smtClean="0"/>
              <a:t>60-day </a:t>
            </a:r>
            <a:r>
              <a:rPr lang="en-AU" dirty="0"/>
              <a:t>ballot on 7 Feb </a:t>
            </a:r>
            <a:r>
              <a:rPr lang="en-AU" dirty="0" smtClean="0"/>
              <a:t>2017, </a:t>
            </a:r>
            <a:r>
              <a:rPr lang="en-AU" dirty="0"/>
              <a:t>with comment response required</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31</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marL="342900" lvl="1" indent="-342900"/>
            <a:r>
              <a:rPr lang="en-AU" dirty="0"/>
              <a:t>IEEE </a:t>
            </a:r>
            <a:r>
              <a:rPr lang="en-AU" dirty="0" smtClean="0"/>
              <a:t>802.1Qbz D3.0 </a:t>
            </a:r>
            <a:r>
              <a:rPr lang="en-AU" dirty="0"/>
              <a:t>was liaised for information in </a:t>
            </a:r>
            <a:r>
              <a:rPr lang="en-AU" dirty="0" smtClean="0"/>
              <a:t>Dec 2015</a:t>
            </a:r>
          </a:p>
          <a:p>
            <a:r>
              <a:rPr lang="en-US" dirty="0"/>
              <a:t>60-day</a:t>
            </a:r>
            <a:r>
              <a:rPr lang="en-AU" dirty="0"/>
              <a:t> pre-ballot: </a:t>
            </a:r>
            <a:r>
              <a:rPr lang="en-AU" dirty="0">
                <a:solidFill>
                  <a:srgbClr val="00B050"/>
                </a:solidFill>
              </a:rPr>
              <a:t>passed</a:t>
            </a:r>
            <a:r>
              <a:rPr lang="en-AU" dirty="0">
                <a:solidFill>
                  <a:schemeClr val="accent2"/>
                </a:solidFill>
              </a:rPr>
              <a:t> with comments</a:t>
            </a:r>
            <a:endParaRPr lang="en-AU" dirty="0"/>
          </a:p>
          <a:p>
            <a:pPr lvl="1"/>
            <a:r>
              <a:rPr lang="en-AU" dirty="0"/>
              <a:t>IEEE </a:t>
            </a:r>
            <a:r>
              <a:rPr lang="en-AU" dirty="0" smtClean="0"/>
              <a:t>802.1Qbz-2016 </a:t>
            </a:r>
            <a:r>
              <a:rPr lang="en-AU" dirty="0"/>
              <a:t>passed its 60-day ballot on 7 Feb 2017</a:t>
            </a:r>
          </a:p>
          <a:p>
            <a:pPr lvl="2"/>
            <a:r>
              <a:rPr lang="en-AU" dirty="0"/>
              <a:t>Passed 9/0/11 on need for ISO standard</a:t>
            </a:r>
          </a:p>
          <a:p>
            <a:pPr lvl="2"/>
            <a:r>
              <a:rPr lang="en-AU" dirty="0"/>
              <a:t>Passed 7/1/12 on support for submission to FDIS</a:t>
            </a:r>
          </a:p>
          <a:p>
            <a:pPr lvl="2"/>
            <a:r>
              <a:rPr lang="en-AU" dirty="0" smtClean="0"/>
              <a:t>China NB voted no with one comment</a:t>
            </a:r>
          </a:p>
          <a:p>
            <a:r>
              <a:rPr lang="en-AU" dirty="0" smtClean="0"/>
              <a:t>FDIS </a:t>
            </a:r>
            <a:r>
              <a:rPr lang="en-AU" dirty="0"/>
              <a:t>ballot </a:t>
            </a:r>
            <a:r>
              <a:rPr lang="en-AU" dirty="0" smtClean="0"/>
              <a:t>: </a:t>
            </a:r>
            <a:endParaRPr lang="en-AU" dirty="0"/>
          </a:p>
        </p:txBody>
      </p:sp>
    </p:spTree>
    <p:extLst>
      <p:ext uri="{BB962C8B-B14F-4D97-AF65-F5344CB8AC3E}">
        <p14:creationId xmlns:p14="http://schemas.microsoft.com/office/powerpoint/2010/main" val="367613303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60 ballot </a:t>
            </a:r>
            <a:r>
              <a:rPr lang="en-AU" dirty="0"/>
              <a:t>on IEEE </a:t>
            </a:r>
            <a:r>
              <a:rPr lang="en-AU" dirty="0" smtClean="0"/>
              <a:t>802.1Qbz </a:t>
            </a:r>
            <a:endParaRPr lang="en-AU" dirty="0"/>
          </a:p>
        </p:txBody>
      </p:sp>
      <p:sp>
        <p:nvSpPr>
          <p:cNvPr id="3" name="Content Placeholder 2"/>
          <p:cNvSpPr>
            <a:spLocks noGrp="1"/>
          </p:cNvSpPr>
          <p:nvPr>
            <p:ph idx="1"/>
          </p:nvPr>
        </p:nvSpPr>
        <p:spPr/>
        <p:txBody>
          <a:bodyPr/>
          <a:lstStyle/>
          <a:p>
            <a:r>
              <a:rPr lang="en-GB" dirty="0" smtClean="0"/>
              <a:t>China NB comment 1</a:t>
            </a:r>
          </a:p>
          <a:p>
            <a:pPr lvl="1"/>
            <a:r>
              <a:rPr lang="en-AU" i="1" dirty="0"/>
              <a:t>IEEE 802.1Qbz-2016 is an amendment to IEEE 802.1Q-2014 that is based on IEEE </a:t>
            </a:r>
            <a:r>
              <a:rPr lang="en-AU" i="1" dirty="0" smtClean="0"/>
              <a:t>802.1x-2010</a:t>
            </a:r>
          </a:p>
          <a:p>
            <a:pPr lvl="1"/>
            <a:r>
              <a:rPr lang="en-AU" i="1" dirty="0" smtClean="0"/>
              <a:t>China </a:t>
            </a:r>
            <a:r>
              <a:rPr lang="en-AU" i="1" dirty="0"/>
              <a:t>has already submitted the comments on IEEE </a:t>
            </a:r>
            <a:r>
              <a:rPr lang="en-AU" i="1" dirty="0" smtClean="0"/>
              <a:t>802.1Q-2014 </a:t>
            </a:r>
            <a:r>
              <a:rPr lang="en-AU" i="1" dirty="0"/>
              <a:t>during its pre-FDIS ballot and FDIS ballot about the security problems in IEEE 802.1x-2010 that is referenced by IEEE </a:t>
            </a:r>
            <a:r>
              <a:rPr lang="en-AU" i="1" dirty="0" smtClean="0"/>
              <a:t>802.1Q-2014</a:t>
            </a:r>
          </a:p>
          <a:p>
            <a:pPr lvl="1"/>
            <a:r>
              <a:rPr lang="en-AU" i="1" dirty="0" smtClean="0"/>
              <a:t>Up </a:t>
            </a:r>
            <a:r>
              <a:rPr lang="en-AU" i="1" dirty="0"/>
              <a:t>to now, there is no reasonable and appropriate disposition on Chinese </a:t>
            </a:r>
            <a:r>
              <a:rPr lang="en-AU" i="1" dirty="0" smtClean="0"/>
              <a:t>comments</a:t>
            </a:r>
          </a:p>
          <a:p>
            <a:pPr lvl="1"/>
            <a:r>
              <a:rPr lang="en-AU" i="1" dirty="0" smtClean="0"/>
              <a:t>Since IEEE 802.1Qbz-2016 </a:t>
            </a:r>
            <a:r>
              <a:rPr lang="en-AU" i="1" dirty="0"/>
              <a:t>is based on the standard with technical flaws; therefore, China NB cannot give support on IEEE 802.1Q-2014 and its </a:t>
            </a:r>
            <a:r>
              <a:rPr lang="en-AU" i="1" dirty="0" smtClean="0"/>
              <a:t>amendment</a:t>
            </a:r>
            <a:endParaRPr lang="en-AU" i="1" dirty="0"/>
          </a:p>
          <a:p>
            <a:endParaRPr lang="en-GB" dirty="0" smtClean="0"/>
          </a:p>
          <a:p>
            <a:pPr lvl="1"/>
            <a:endParaRPr lang="en-GB"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32</a:t>
            </a:fld>
            <a:endParaRPr lang="en-US"/>
          </a:p>
        </p:txBody>
      </p:sp>
    </p:spTree>
    <p:extLst>
      <p:ext uri="{BB962C8B-B14F-4D97-AF65-F5344CB8AC3E}">
        <p14:creationId xmlns:p14="http://schemas.microsoft.com/office/powerpoint/2010/main" val="6083790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 during the 60 ballot </a:t>
            </a:r>
            <a:r>
              <a:rPr lang="en-AU" dirty="0"/>
              <a:t>on IEEE </a:t>
            </a:r>
            <a:r>
              <a:rPr lang="en-AU" dirty="0" smtClean="0"/>
              <a:t>802.1Qbz</a:t>
            </a:r>
            <a:endParaRPr lang="en-AU" dirty="0"/>
          </a:p>
        </p:txBody>
      </p:sp>
      <p:sp>
        <p:nvSpPr>
          <p:cNvPr id="3" name="Content Placeholder 2"/>
          <p:cNvSpPr>
            <a:spLocks noGrp="1"/>
          </p:cNvSpPr>
          <p:nvPr>
            <p:ph idx="1"/>
          </p:nvPr>
        </p:nvSpPr>
        <p:spPr/>
        <p:txBody>
          <a:bodyPr/>
          <a:lstStyle/>
          <a:p>
            <a:r>
              <a:rPr lang="en-GB" dirty="0" smtClean="0"/>
              <a:t>China NB change 1</a:t>
            </a:r>
          </a:p>
          <a:p>
            <a:pPr lvl="1"/>
            <a:r>
              <a:rPr lang="en-AU" i="1" dirty="0"/>
              <a:t>Recommend not referencing the standard with technical flaws or recommend enhancing its security </a:t>
            </a:r>
            <a:r>
              <a:rPr lang="en-AU" i="1" dirty="0" smtClean="0"/>
              <a:t>mechanism</a:t>
            </a:r>
            <a:endParaRPr lang="en-AU" i="1" dirty="0"/>
          </a:p>
          <a:p>
            <a:endParaRPr lang="en-GB" dirty="0" smtClean="0"/>
          </a:p>
          <a:p>
            <a:pPr lvl="1"/>
            <a:endParaRPr lang="en-GB"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33</a:t>
            </a:fld>
            <a:endParaRPr lang="en-US"/>
          </a:p>
        </p:txBody>
      </p:sp>
    </p:spTree>
    <p:extLst>
      <p:ext uri="{BB962C8B-B14F-4D97-AF65-F5344CB8AC3E}">
        <p14:creationId xmlns:p14="http://schemas.microsoft.com/office/powerpoint/2010/main" val="34780548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needs to determine a response to China NB comments on </a:t>
            </a:r>
            <a:r>
              <a:rPr lang="en-AU" dirty="0"/>
              <a:t>IEEE </a:t>
            </a:r>
            <a:r>
              <a:rPr lang="en-AU" dirty="0" smtClean="0"/>
              <a:t>802.1Qbz </a:t>
            </a:r>
            <a:endParaRPr lang="en-AU" dirty="0"/>
          </a:p>
        </p:txBody>
      </p:sp>
      <p:sp>
        <p:nvSpPr>
          <p:cNvPr id="3" name="Content Placeholder 2"/>
          <p:cNvSpPr>
            <a:spLocks noGrp="1"/>
          </p:cNvSpPr>
          <p:nvPr>
            <p:ph idx="1"/>
          </p:nvPr>
        </p:nvSpPr>
        <p:spPr/>
        <p:txBody>
          <a:bodyPr/>
          <a:lstStyle/>
          <a:p>
            <a:r>
              <a:rPr lang="en-AU" dirty="0" smtClean="0"/>
              <a:t>Proposed response to China NB comment 1</a:t>
            </a:r>
          </a:p>
          <a:p>
            <a:pPr lvl="1"/>
            <a:r>
              <a:rPr lang="en-AU" dirty="0" smtClean="0">
                <a:solidFill>
                  <a:srgbClr val="FF0000"/>
                </a:solidFill>
              </a:rPr>
              <a:t>Likely to include similar response to 802.1Qbu</a:t>
            </a:r>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34</a:t>
            </a:fld>
            <a:endParaRPr lang="en-US"/>
          </a:p>
        </p:txBody>
      </p:sp>
    </p:spTree>
    <p:extLst>
      <p:ext uri="{BB962C8B-B14F-4D97-AF65-F5344CB8AC3E}">
        <p14:creationId xmlns:p14="http://schemas.microsoft.com/office/powerpoint/2010/main" val="7506795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802.1AC-Rev will be submitted to 60-day ballot after </a:t>
            </a:r>
            <a:r>
              <a:rPr lang="en-AU" dirty="0" err="1" smtClean="0"/>
              <a:t>RevCom</a:t>
            </a:r>
            <a:r>
              <a:rPr lang="en-AU" dirty="0" smtClean="0"/>
              <a:t> approval</a:t>
            </a:r>
            <a:endParaRPr lang="en-AU" dirty="0"/>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rgbClr val="00B050"/>
                </a:solidFill>
              </a:rPr>
              <a:t>sent</a:t>
            </a:r>
          </a:p>
          <a:p>
            <a:pPr lvl="1"/>
            <a:r>
              <a:rPr lang="en-AU" dirty="0" smtClean="0"/>
              <a:t>IEEE 802.1AC-Rev D3.0 was liaised for information in Dec 2015</a:t>
            </a:r>
          </a:p>
          <a:p>
            <a:r>
              <a:rPr lang="en-US" dirty="0" smtClean="0"/>
              <a:t>60-day</a:t>
            </a:r>
            <a:r>
              <a:rPr lang="en-AU" dirty="0" smtClean="0"/>
              <a:t> pre-ballot: </a:t>
            </a:r>
            <a:r>
              <a:rPr lang="en-AU" dirty="0" smtClean="0">
                <a:solidFill>
                  <a:schemeClr val="accent2"/>
                </a:solidFill>
              </a:rPr>
              <a:t>waiting</a:t>
            </a:r>
          </a:p>
          <a:p>
            <a:pPr lvl="1"/>
            <a:r>
              <a:rPr lang="en-AU" dirty="0" smtClean="0"/>
              <a:t>The standard will be submitted for 60-day ballot after </a:t>
            </a:r>
            <a:r>
              <a:rPr lang="en-AU" dirty="0" err="1" smtClean="0"/>
              <a:t>RevCom</a:t>
            </a:r>
            <a:r>
              <a:rPr lang="en-AU" dirty="0" smtClean="0"/>
              <a:t> approval in Dec 2016</a:t>
            </a:r>
          </a:p>
          <a:p>
            <a:pPr lvl="2"/>
            <a:r>
              <a:rPr lang="en-AU" dirty="0" smtClean="0">
                <a:solidFill>
                  <a:srgbClr val="FF0000"/>
                </a:solidFill>
              </a:rPr>
              <a:t>Was approved for transmission in Dec 2016</a:t>
            </a:r>
          </a:p>
          <a:p>
            <a:pPr lvl="2"/>
            <a:r>
              <a:rPr lang="en-AU" dirty="0" smtClean="0">
                <a:solidFill>
                  <a:srgbClr val="FF0000"/>
                </a:solidFill>
              </a:rPr>
              <a:t>Will be sent as soon as published</a:t>
            </a:r>
          </a:p>
          <a:p>
            <a:r>
              <a:rPr lang="en-AU" dirty="0" smtClean="0"/>
              <a:t>FDIS ballot FDIS ballot: </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35</a:t>
            </a:fld>
            <a:endParaRPr lang="en-US"/>
          </a:p>
        </p:txBody>
      </p:sp>
    </p:spTree>
    <p:extLst>
      <p:ext uri="{BB962C8B-B14F-4D97-AF65-F5344CB8AC3E}">
        <p14:creationId xmlns:p14="http://schemas.microsoft.com/office/powerpoint/2010/main" val="8518740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802.1Qcd-2015 FDIS ballot closes 18 Apr 17</a:t>
            </a:r>
            <a:endParaRPr lang="en-AU" dirty="0"/>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rgbClr val="00B050"/>
                </a:solidFill>
              </a:rPr>
              <a:t>sent</a:t>
            </a:r>
          </a:p>
          <a:p>
            <a:pPr lvl="1"/>
            <a:r>
              <a:rPr lang="en-AU" dirty="0">
                <a:solidFill>
                  <a:schemeClr val="tx2"/>
                </a:solidFill>
              </a:rPr>
              <a:t>802.1Qcd-2015 was liaised for information on 26 May </a:t>
            </a:r>
            <a:r>
              <a:rPr lang="en-AU" dirty="0" smtClean="0">
                <a:solidFill>
                  <a:schemeClr val="tx2"/>
                </a:solidFill>
              </a:rPr>
              <a:t>2015</a:t>
            </a:r>
          </a:p>
          <a:p>
            <a:pPr lvl="2"/>
            <a:r>
              <a:rPr lang="en-AU" dirty="0" smtClean="0">
                <a:solidFill>
                  <a:schemeClr val="tx2"/>
                </a:solidFill>
              </a:rPr>
              <a:t>See WG1 N54</a:t>
            </a:r>
            <a:endParaRPr lang="en-AU" dirty="0">
              <a:solidFill>
                <a:schemeClr val="tx2"/>
              </a:solidFill>
            </a:endParaRPr>
          </a:p>
          <a:p>
            <a:r>
              <a:rPr lang="en-US" dirty="0" smtClean="0"/>
              <a:t>60-day</a:t>
            </a:r>
            <a:r>
              <a:rPr lang="en-AU" dirty="0" smtClean="0"/>
              <a:t> pre-ballot: </a:t>
            </a:r>
            <a:r>
              <a:rPr lang="en-AU" dirty="0" smtClean="0">
                <a:solidFill>
                  <a:srgbClr val="00B050"/>
                </a:solidFill>
              </a:rPr>
              <a:t>passed </a:t>
            </a:r>
            <a:r>
              <a:rPr lang="en-AU" dirty="0">
                <a:solidFill>
                  <a:srgbClr val="00B050"/>
                </a:solidFill>
              </a:rPr>
              <a:t>&amp; response </a:t>
            </a:r>
            <a:r>
              <a:rPr lang="en-AU" dirty="0" smtClean="0">
                <a:solidFill>
                  <a:srgbClr val="00B050"/>
                </a:solidFill>
              </a:rPr>
              <a:t>sent</a:t>
            </a:r>
            <a:endParaRPr lang="en-AU" dirty="0">
              <a:solidFill>
                <a:srgbClr val="00B050"/>
              </a:solidFill>
            </a:endParaRPr>
          </a:p>
          <a:p>
            <a:pPr lvl="1"/>
            <a:r>
              <a:rPr lang="en-AU" dirty="0"/>
              <a:t>IEEE </a:t>
            </a:r>
            <a:r>
              <a:rPr lang="en-AU" dirty="0" smtClean="0"/>
              <a:t>802.1Qcd-2015 </a:t>
            </a:r>
            <a:r>
              <a:rPr lang="en-AU" dirty="0"/>
              <a:t>passed </a:t>
            </a:r>
            <a:r>
              <a:rPr lang="en-AU" dirty="0" smtClean="0"/>
              <a:t>60-day </a:t>
            </a:r>
            <a:r>
              <a:rPr lang="en-AU" dirty="0"/>
              <a:t>pre-ballot on 23 Oct 2016</a:t>
            </a:r>
          </a:p>
          <a:p>
            <a:pPr lvl="2"/>
            <a:r>
              <a:rPr lang="en-AU" dirty="0"/>
              <a:t>Passed </a:t>
            </a:r>
            <a:r>
              <a:rPr lang="en-AU" dirty="0" smtClean="0"/>
              <a:t>8/0/10 </a:t>
            </a:r>
            <a:r>
              <a:rPr lang="en-AU" dirty="0"/>
              <a:t>on need for ISO standard</a:t>
            </a:r>
          </a:p>
          <a:p>
            <a:pPr lvl="2"/>
            <a:r>
              <a:rPr lang="en-AU" dirty="0"/>
              <a:t>Passed </a:t>
            </a:r>
            <a:r>
              <a:rPr lang="en-AU" dirty="0" smtClean="0"/>
              <a:t>6/1/11 on </a:t>
            </a:r>
            <a:r>
              <a:rPr lang="en-AU" dirty="0"/>
              <a:t>support for submission to FDIS</a:t>
            </a:r>
          </a:p>
          <a:p>
            <a:pPr lvl="2"/>
            <a:r>
              <a:rPr lang="en-AU" dirty="0"/>
              <a:t>China NB voted no with one </a:t>
            </a:r>
            <a:r>
              <a:rPr lang="en-AU" dirty="0" smtClean="0"/>
              <a:t>comment</a:t>
            </a:r>
          </a:p>
          <a:p>
            <a:pPr lvl="1"/>
            <a:r>
              <a:rPr lang="en-AU" dirty="0" smtClean="0"/>
              <a:t>The response was sent in Nov 2016</a:t>
            </a:r>
          </a:p>
          <a:p>
            <a:r>
              <a:rPr lang="en-AU" dirty="0" smtClean="0"/>
              <a:t>FDIS ballot FDIS ballot: </a:t>
            </a:r>
            <a:r>
              <a:rPr lang="en-AU" dirty="0" smtClean="0">
                <a:solidFill>
                  <a:schemeClr val="accent2"/>
                </a:solidFill>
              </a:rPr>
              <a:t>closes 18 Apr 17</a:t>
            </a:r>
          </a:p>
          <a:p>
            <a:pPr lvl="1"/>
            <a:endParaRPr lang="en-AU" dirty="0">
              <a:solidFill>
                <a:srgbClr val="FF0000"/>
              </a:solidFill>
            </a:endParaRPr>
          </a:p>
          <a:p>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36</a:t>
            </a:fld>
            <a:endParaRPr lang="en-US"/>
          </a:p>
        </p:txBody>
      </p:sp>
    </p:spTree>
    <p:extLst>
      <p:ext uri="{BB962C8B-B14F-4D97-AF65-F5344CB8AC3E}">
        <p14:creationId xmlns:p14="http://schemas.microsoft.com/office/powerpoint/2010/main" val="419824458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802d will be submitted to PSDO</a:t>
            </a:r>
            <a:endParaRPr lang="en-AU" dirty="0"/>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rgbClr val="00B050"/>
                </a:solidFill>
              </a:rPr>
              <a:t>sent</a:t>
            </a:r>
          </a:p>
          <a:p>
            <a:pPr lvl="1"/>
            <a:r>
              <a:rPr lang="en-AU" dirty="0" smtClean="0"/>
              <a:t>IEEE 802d D1.0 (</a:t>
            </a:r>
            <a:r>
              <a:rPr lang="en-GB" dirty="0"/>
              <a:t>Overview and Architecture—Amendment: Allocation of Uniform Resource Name (URN) values in IEEE 802 </a:t>
            </a:r>
            <a:r>
              <a:rPr lang="en-GB" dirty="0" smtClean="0"/>
              <a:t>standards) </a:t>
            </a:r>
            <a:r>
              <a:rPr lang="en-AU" dirty="0" smtClean="0"/>
              <a:t>was liaised for information in Oct 2016</a:t>
            </a:r>
          </a:p>
          <a:p>
            <a:pPr lvl="2"/>
            <a:r>
              <a:rPr lang="en-AU" dirty="0" smtClean="0"/>
              <a:t>See N16484</a:t>
            </a:r>
          </a:p>
          <a:p>
            <a:r>
              <a:rPr lang="en-US" dirty="0" smtClean="0"/>
              <a:t>60-day</a:t>
            </a:r>
            <a:r>
              <a:rPr lang="en-AU" dirty="0" smtClean="0"/>
              <a:t> pre-ballot:</a:t>
            </a:r>
          </a:p>
          <a:p>
            <a:r>
              <a:rPr lang="en-AU" dirty="0" smtClean="0"/>
              <a:t>FDIS ballot FDIS ballot: </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37</a:t>
            </a:fld>
            <a:endParaRPr lang="en-US"/>
          </a:p>
        </p:txBody>
      </p:sp>
    </p:spTree>
    <p:extLst>
      <p:ext uri="{BB962C8B-B14F-4D97-AF65-F5344CB8AC3E}">
        <p14:creationId xmlns:p14="http://schemas.microsoft.com/office/powerpoint/2010/main" val="27521351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802.1AEcg will be submitted to PSDO</a:t>
            </a:r>
            <a:endParaRPr lang="en-AU" dirty="0"/>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rgbClr val="00B050"/>
                </a:solidFill>
              </a:rPr>
              <a:t>sent</a:t>
            </a:r>
          </a:p>
          <a:p>
            <a:pPr lvl="1"/>
            <a:r>
              <a:rPr lang="en-AU" dirty="0" smtClean="0"/>
              <a:t>IEEE 802.1AEcg D1.4 (</a:t>
            </a:r>
            <a:r>
              <a:rPr lang="en-US" dirty="0"/>
              <a:t>Media Access Control (</a:t>
            </a:r>
            <a:r>
              <a:rPr lang="en-US" dirty="0" smtClean="0"/>
              <a:t>MAC) Security</a:t>
            </a:r>
            <a:r>
              <a:rPr lang="en-US" dirty="0"/>
              <a:t> </a:t>
            </a:r>
            <a:r>
              <a:rPr lang="en-US" dirty="0" smtClean="0"/>
              <a:t>Amendment </a:t>
            </a:r>
            <a:r>
              <a:rPr lang="en-US" dirty="0"/>
              <a:t>3: Ethernet Data Encryption </a:t>
            </a:r>
            <a:r>
              <a:rPr lang="en-US" dirty="0" smtClean="0"/>
              <a:t>devices) </a:t>
            </a:r>
            <a:r>
              <a:rPr lang="en-AU" dirty="0" smtClean="0"/>
              <a:t>was liaised for information in Oct 2016</a:t>
            </a:r>
          </a:p>
          <a:p>
            <a:pPr lvl="2"/>
            <a:r>
              <a:rPr lang="en-AU" dirty="0"/>
              <a:t>See </a:t>
            </a:r>
            <a:r>
              <a:rPr lang="en-AU" dirty="0" smtClean="0"/>
              <a:t>N16484</a:t>
            </a:r>
          </a:p>
          <a:p>
            <a:r>
              <a:rPr lang="en-US" dirty="0" smtClean="0"/>
              <a:t>60-day</a:t>
            </a:r>
            <a:r>
              <a:rPr lang="en-AU" dirty="0" smtClean="0"/>
              <a:t> pre-ballot:</a:t>
            </a:r>
          </a:p>
          <a:p>
            <a:r>
              <a:rPr lang="en-AU" dirty="0" smtClean="0"/>
              <a:t>FDIS ballot FDIS ballot: </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38</a:t>
            </a:fld>
            <a:endParaRPr lang="en-US"/>
          </a:p>
        </p:txBody>
      </p:sp>
    </p:spTree>
    <p:extLst>
      <p:ext uri="{BB962C8B-B14F-4D97-AF65-F5344CB8AC3E}">
        <p14:creationId xmlns:p14="http://schemas.microsoft.com/office/powerpoint/2010/main" val="191928554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802.1CB </a:t>
            </a:r>
            <a:r>
              <a:rPr lang="en-AU" dirty="0"/>
              <a:t>will be submitted to PSDO</a:t>
            </a:r>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rgbClr val="00B050"/>
                </a:solidFill>
              </a:rPr>
              <a:t>sent</a:t>
            </a:r>
          </a:p>
          <a:p>
            <a:pPr lvl="1"/>
            <a:r>
              <a:rPr lang="en-AU" dirty="0" smtClean="0"/>
              <a:t>D2.6 was submitted in Sep 2016</a:t>
            </a:r>
          </a:p>
          <a:p>
            <a:r>
              <a:rPr lang="en-US" dirty="0" smtClean="0"/>
              <a:t>60-day</a:t>
            </a:r>
            <a:r>
              <a:rPr lang="en-AU" dirty="0" smtClean="0"/>
              <a:t> pre-ballot:</a:t>
            </a:r>
          </a:p>
          <a:p>
            <a:r>
              <a:rPr lang="en-AU" dirty="0" smtClean="0"/>
              <a:t>FDIS ballot FDIS ballot: </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39</a:t>
            </a:fld>
            <a:endParaRPr lang="en-US"/>
          </a:p>
        </p:txBody>
      </p:sp>
    </p:spTree>
    <p:extLst>
      <p:ext uri="{BB962C8B-B14F-4D97-AF65-F5344CB8AC3E}">
        <p14:creationId xmlns:p14="http://schemas.microsoft.com/office/powerpoint/2010/main" val="1915351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a:t>The SC will review the official IEEE-SA patent material for pre-PAR groups</a:t>
            </a:r>
          </a:p>
        </p:txBody>
      </p:sp>
      <p:sp>
        <p:nvSpPr>
          <p:cNvPr id="3" name="Content Placeholder 2"/>
          <p:cNvSpPr>
            <a:spLocks noGrp="1"/>
          </p:cNvSpPr>
          <p:nvPr>
            <p:ph idx="1"/>
          </p:nvPr>
        </p:nvSpPr>
        <p:spPr/>
        <p:txBody>
          <a:bodyPr/>
          <a:lstStyle/>
          <a:p>
            <a:pPr lvl="1"/>
            <a:r>
              <a:rPr lang="en-US" altLang="en-US" dirty="0" smtClean="0"/>
              <a:t>If you have questions:</a:t>
            </a:r>
          </a:p>
          <a:p>
            <a:pPr lvl="2"/>
            <a:r>
              <a:rPr lang="en-US" altLang="en-US" dirty="0" smtClean="0"/>
              <a:t>Contact the IEEE-SA Standards Board Patent Committee Administrator at </a:t>
            </a:r>
            <a:r>
              <a:rPr lang="en-US" altLang="en-US" dirty="0" smtClean="0">
                <a:hlinkClick r:id="rId2"/>
              </a:rPr>
              <a:t>patcom@ieee.org</a:t>
            </a:r>
            <a:endParaRPr lang="en-US" altLang="en-US" dirty="0" smtClean="0"/>
          </a:p>
          <a:p>
            <a:pPr lvl="2"/>
            <a:r>
              <a:rPr lang="en-US" altLang="en-US" dirty="0" smtClean="0"/>
              <a:t>Visit </a:t>
            </a:r>
            <a:r>
              <a:rPr lang="en-US" altLang="en-US" dirty="0" smtClean="0">
                <a:hlinkClick r:id="rId3" action="ppaction://hlinkfile"/>
              </a:rPr>
              <a:t>standards.ieee.org/about/</a:t>
            </a:r>
            <a:r>
              <a:rPr lang="en-US" altLang="en-US" dirty="0" err="1" smtClean="0">
                <a:hlinkClick r:id="rId3" action="ppaction://hlinkfile"/>
              </a:rPr>
              <a:t>sasb</a:t>
            </a:r>
            <a:r>
              <a:rPr lang="en-US" altLang="en-US" dirty="0" smtClean="0">
                <a:hlinkClick r:id="rId3" action="ppaction://hlinkfile"/>
              </a:rPr>
              <a:t>/</a:t>
            </a:r>
            <a:r>
              <a:rPr lang="en-US" altLang="en-US" dirty="0" err="1" smtClean="0">
                <a:hlinkClick r:id="rId3" action="ppaction://hlinkfile"/>
              </a:rPr>
              <a:t>patcom</a:t>
            </a:r>
            <a:r>
              <a:rPr lang="en-US" altLang="en-US" dirty="0" smtClean="0">
                <a:hlinkClick r:id="rId3" action="ppaction://hlinkfile"/>
              </a:rPr>
              <a:t>/index.html </a:t>
            </a:r>
            <a:endParaRPr lang="en-US" altLang="en-US" dirty="0" smtClean="0"/>
          </a:p>
          <a:p>
            <a:pPr lvl="1"/>
            <a:r>
              <a:rPr lang="en-US" altLang="en-US" dirty="0" smtClean="0"/>
              <a:t>See IEEE-SA Standards Board Operations Manual, clause 5.3.10 and </a:t>
            </a:r>
            <a:r>
              <a:rPr lang="en-GB" altLang="en-US" dirty="0" smtClean="0"/>
              <a:t>“</a:t>
            </a:r>
            <a:r>
              <a:rPr lang="en-GB" altLang="en-US" i="1" dirty="0" smtClean="0"/>
              <a:t>Promoting Competition and Innovation: What You Need to Know about the IEEE Standards Association's Antitrust and Competition Policy</a:t>
            </a:r>
            <a:r>
              <a:rPr lang="en-GB" altLang="en-US" dirty="0" smtClean="0"/>
              <a:t>”</a:t>
            </a:r>
            <a:r>
              <a:rPr lang="en-US" altLang="en-US" dirty="0" smtClean="0"/>
              <a:t> for more details.</a:t>
            </a:r>
          </a:p>
          <a:p>
            <a:pPr lvl="1"/>
            <a:r>
              <a:rPr lang="en-US" altLang="en-US" dirty="0" smtClean="0"/>
              <a:t>This slide set is available at:</a:t>
            </a:r>
          </a:p>
          <a:p>
            <a:pPr lvl="2"/>
            <a:r>
              <a:rPr lang="en-US" altLang="en-US" dirty="0" smtClean="0">
                <a:hlinkClick r:id="rId4" action="ppaction://hlinkpres?slideindex=1&amp;slidetitle="/>
              </a:rPr>
              <a:t>development.standards.ieee.org/</a:t>
            </a:r>
            <a:r>
              <a:rPr lang="en-US" altLang="en-US" dirty="0" err="1" smtClean="0">
                <a:hlinkClick r:id="rId4" action="ppaction://hlinkpres?slideindex=1&amp;slidetitle="/>
              </a:rPr>
              <a:t>myproject</a:t>
            </a:r>
            <a:r>
              <a:rPr lang="en-US" altLang="en-US" dirty="0" smtClean="0">
                <a:hlinkClick r:id="rId4" action="ppaction://hlinkpres?slideindex=1&amp;slidetitle="/>
              </a:rPr>
              <a:t>/Public/</a:t>
            </a:r>
            <a:r>
              <a:rPr lang="en-US" altLang="en-US" dirty="0" err="1" smtClean="0">
                <a:hlinkClick r:id="rId4" action="ppaction://hlinkpres?slideindex=1&amp;slidetitle="/>
              </a:rPr>
              <a:t>mytools</a:t>
            </a:r>
            <a:r>
              <a:rPr lang="en-US" altLang="en-US" dirty="0" smtClean="0">
                <a:hlinkClick r:id="rId4" action="ppaction://hlinkpres?slideindex=1&amp;slidetitle="/>
              </a:rPr>
              <a:t>/mob/slideset.ppt</a:t>
            </a:r>
            <a:endParaRPr lang="en-US" altLang="en-US" dirty="0" smtClean="0"/>
          </a:p>
          <a:p>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4</a:t>
            </a:fld>
            <a:endParaRPr lang="en-US"/>
          </a:p>
        </p:txBody>
      </p:sp>
    </p:spTree>
    <p:extLst>
      <p:ext uri="{BB962C8B-B14F-4D97-AF65-F5344CB8AC3E}">
        <p14:creationId xmlns:p14="http://schemas.microsoft.com/office/powerpoint/2010/main" val="300463045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802.1Qci </a:t>
            </a:r>
            <a:r>
              <a:rPr lang="en-AU" dirty="0"/>
              <a:t>will be submitted to PSDO</a:t>
            </a:r>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rgbClr val="00B050"/>
                </a:solidFill>
              </a:rPr>
              <a:t>sent</a:t>
            </a:r>
          </a:p>
          <a:p>
            <a:pPr lvl="1"/>
            <a:r>
              <a:rPr lang="en-AU" dirty="0" smtClean="0"/>
              <a:t>D2.0 was submitted in Oct 2016</a:t>
            </a:r>
          </a:p>
          <a:p>
            <a:r>
              <a:rPr lang="en-US" dirty="0" smtClean="0"/>
              <a:t>60-day</a:t>
            </a:r>
            <a:r>
              <a:rPr lang="en-AU" dirty="0" smtClean="0"/>
              <a:t> pre-ballot:</a:t>
            </a:r>
          </a:p>
          <a:p>
            <a:r>
              <a:rPr lang="en-AU" dirty="0" smtClean="0"/>
              <a:t>FDIS ballot FDIS ballot: </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40</a:t>
            </a:fld>
            <a:endParaRPr lang="en-US"/>
          </a:p>
        </p:txBody>
      </p:sp>
    </p:spTree>
    <p:extLst>
      <p:ext uri="{BB962C8B-B14F-4D97-AF65-F5344CB8AC3E}">
        <p14:creationId xmlns:p14="http://schemas.microsoft.com/office/powerpoint/2010/main" val="262582542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802.1Qch </a:t>
            </a:r>
            <a:r>
              <a:rPr lang="en-AU" dirty="0"/>
              <a:t>will be submitted to PSDO</a:t>
            </a:r>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a:solidFill>
                  <a:srgbClr val="00B050"/>
                </a:solidFill>
              </a:rPr>
              <a:t>s</a:t>
            </a:r>
            <a:r>
              <a:rPr lang="en-AU" dirty="0" smtClean="0">
                <a:solidFill>
                  <a:srgbClr val="00B050"/>
                </a:solidFill>
              </a:rPr>
              <a:t>ent</a:t>
            </a:r>
          </a:p>
          <a:p>
            <a:pPr lvl="1"/>
            <a:r>
              <a:rPr lang="en-AU" dirty="0" smtClean="0"/>
              <a:t>D2.0 was submitted in Nov 2016</a:t>
            </a:r>
          </a:p>
          <a:p>
            <a:r>
              <a:rPr lang="en-US" dirty="0" smtClean="0"/>
              <a:t>60-day</a:t>
            </a:r>
            <a:r>
              <a:rPr lang="en-AU" dirty="0" smtClean="0"/>
              <a:t> pre-ballot:</a:t>
            </a:r>
          </a:p>
          <a:p>
            <a:r>
              <a:rPr lang="en-AU" dirty="0" smtClean="0"/>
              <a:t>FDIS ballot FDIS ballot: </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41</a:t>
            </a:fld>
            <a:endParaRPr lang="en-US"/>
          </a:p>
        </p:txBody>
      </p:sp>
    </p:spTree>
    <p:extLst>
      <p:ext uri="{BB962C8B-B14F-4D97-AF65-F5344CB8AC3E}">
        <p14:creationId xmlns:p14="http://schemas.microsoft.com/office/powerpoint/2010/main" val="45480861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smtClean="0"/>
              <a:t>IEEE </a:t>
            </a:r>
            <a:r>
              <a:rPr lang="en-GB" dirty="0"/>
              <a:t>802.1Q-2014/</a:t>
            </a:r>
            <a:r>
              <a:rPr lang="en-GB" dirty="0" err="1"/>
              <a:t>Cor</a:t>
            </a:r>
            <a:r>
              <a:rPr lang="en-GB" dirty="0"/>
              <a:t> 1-2015</a:t>
            </a:r>
            <a:r>
              <a:rPr lang="en-AU" dirty="0" smtClean="0"/>
              <a:t> special 90 day FDIS closes on 16 March 2017</a:t>
            </a:r>
            <a:endParaRPr lang="en-AU" dirty="0"/>
          </a:p>
        </p:txBody>
      </p:sp>
      <p:sp>
        <p:nvSpPr>
          <p:cNvPr id="10" name="Content Placeholder 9"/>
          <p:cNvSpPr>
            <a:spLocks noGrp="1"/>
          </p:cNvSpPr>
          <p:nvPr>
            <p:ph idx="1"/>
          </p:nvPr>
        </p:nvSpPr>
        <p:spPr/>
        <p:txBody>
          <a:bodyPr/>
          <a:lstStyle/>
          <a:p>
            <a:r>
              <a:rPr lang="en-US" dirty="0" smtClean="0"/>
              <a:t>90-day</a:t>
            </a:r>
            <a:r>
              <a:rPr lang="en-AU" dirty="0" smtClean="0"/>
              <a:t> pre-ballot: </a:t>
            </a:r>
            <a:r>
              <a:rPr lang="en-AU" dirty="0" smtClean="0">
                <a:solidFill>
                  <a:schemeClr val="accent2"/>
                </a:solidFill>
              </a:rPr>
              <a:t>closes on 16 March 2017</a:t>
            </a:r>
          </a:p>
          <a:p>
            <a:pPr lvl="1"/>
            <a:r>
              <a:rPr lang="en-AU" dirty="0"/>
              <a:t>IEEE 802.1Q-2014/</a:t>
            </a:r>
            <a:r>
              <a:rPr lang="en-AU" dirty="0" err="1"/>
              <a:t>Cor</a:t>
            </a:r>
            <a:r>
              <a:rPr lang="en-AU" dirty="0"/>
              <a:t> 1-2015 </a:t>
            </a:r>
            <a:r>
              <a:rPr lang="en-AU" dirty="0" smtClean="0"/>
              <a:t>has been submitted to PSDO using a special process for corrigenda</a:t>
            </a:r>
          </a:p>
          <a:p>
            <a:pPr lvl="1"/>
            <a:r>
              <a:rPr lang="en-AU" dirty="0" smtClean="0"/>
              <a:t>The ballot closes on 16 March 2017</a:t>
            </a:r>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42</a:t>
            </a:fld>
            <a:endParaRPr lang="en-US"/>
          </a:p>
        </p:txBody>
      </p:sp>
    </p:spTree>
    <p:extLst>
      <p:ext uri="{BB962C8B-B14F-4D97-AF65-F5344CB8AC3E}">
        <p14:creationId xmlns:p14="http://schemas.microsoft.com/office/powerpoint/2010/main" val="256771165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solidFill>
                  <a:schemeClr val="accent6"/>
                </a:solidFill>
              </a:rPr>
              <a:t>IEEE 802.3 has twelve standards in the pipeline for ratification under the PSDO</a:t>
            </a:r>
            <a:endParaRPr lang="en-AU" dirty="0">
              <a:solidFill>
                <a:schemeClr val="accent6"/>
              </a:solidFill>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820722770"/>
              </p:ext>
            </p:extLst>
          </p:nvPr>
        </p:nvGraphicFramePr>
        <p:xfrm>
          <a:off x="152399" y="1600200"/>
          <a:ext cx="8839199" cy="4894344"/>
        </p:xfrm>
        <a:graphic>
          <a:graphicData uri="http://schemas.openxmlformats.org/drawingml/2006/table">
            <a:tbl>
              <a:tblPr firstRow="1" bandRow="1">
                <a:tableStyleId>{21E4AEA4-8DFA-4A89-87EB-49C32662AFE0}</a:tableStyleId>
              </a:tblPr>
              <a:tblGrid>
                <a:gridCol w="1219201"/>
                <a:gridCol w="827314"/>
                <a:gridCol w="1132114"/>
                <a:gridCol w="1132114"/>
                <a:gridCol w="1132114"/>
                <a:gridCol w="1132114"/>
                <a:gridCol w="1132114"/>
                <a:gridCol w="1132114"/>
              </a:tblGrid>
              <a:tr h="561571">
                <a:tc>
                  <a:txBody>
                    <a:bodyPr/>
                    <a:lstStyle/>
                    <a:p>
                      <a:pPr algn="ctr"/>
                      <a:r>
                        <a:rPr lang="en-AU" sz="1600" dirty="0" smtClean="0">
                          <a:latin typeface="+mj-lt"/>
                        </a:rPr>
                        <a:t>802</a:t>
                      </a:r>
                      <a:endParaRPr lang="en-AU" sz="1600" dirty="0">
                        <a:latin typeface="+mj-lt"/>
                      </a:endParaRPr>
                    </a:p>
                  </a:txBody>
                  <a:tcPr marL="115147" marR="115147"/>
                </a:tc>
                <a:tc gridSpan="2">
                  <a:txBody>
                    <a:bodyPr/>
                    <a:lstStyle/>
                    <a:p>
                      <a:pPr algn="ctr"/>
                      <a:r>
                        <a:rPr lang="en-AU" sz="1600" dirty="0" smtClean="0">
                          <a:latin typeface="+mj-lt"/>
                        </a:rPr>
                        <a:t>Last draft liaised</a:t>
                      </a:r>
                      <a:endParaRPr lang="en-AU" sz="1600" dirty="0">
                        <a:latin typeface="+mj-lt"/>
                      </a:endParaRPr>
                    </a:p>
                  </a:txBody>
                  <a:tcPr marL="115147" marR="115147"/>
                </a:tc>
                <a:tc hMerge="1">
                  <a:txBody>
                    <a:bodyPr/>
                    <a:lstStyle/>
                    <a:p>
                      <a:endParaRPr lang="en-AU" sz="1600" dirty="0"/>
                    </a:p>
                  </a:txBody>
                  <a:tcPr marL="115147" marR="115147"/>
                </a:tc>
                <a:tc gridSpan="2">
                  <a:txBody>
                    <a:bodyPr/>
                    <a:lstStyle/>
                    <a:p>
                      <a:pPr algn="ctr"/>
                      <a:r>
                        <a:rPr lang="en-US" sz="1600" dirty="0" smtClean="0">
                          <a:latin typeface="+mj-lt"/>
                        </a:rPr>
                        <a:t>60-day</a:t>
                      </a:r>
                      <a:r>
                        <a:rPr lang="en-AU" sz="1600" dirty="0" smtClean="0">
                          <a:latin typeface="+mj-lt"/>
                        </a:rPr>
                        <a:t/>
                      </a:r>
                      <a:br>
                        <a:rPr lang="en-AU" sz="1600" dirty="0" smtClean="0">
                          <a:latin typeface="+mj-lt"/>
                        </a:rPr>
                      </a:br>
                      <a:r>
                        <a:rPr lang="en-AU" sz="1600" dirty="0" smtClean="0">
                          <a:latin typeface="+mj-lt"/>
                        </a:rPr>
                        <a:t>pre-ballot</a:t>
                      </a:r>
                      <a:endParaRPr lang="en-AU" sz="1600" dirty="0">
                        <a:latin typeface="+mj-lt"/>
                      </a:endParaRPr>
                    </a:p>
                  </a:txBody>
                  <a:tcPr marL="115147" marR="115147"/>
                </a:tc>
                <a:tc hMerge="1">
                  <a:txBody>
                    <a:bodyPr/>
                    <a:lstStyle/>
                    <a:p>
                      <a:endParaRPr lang="en-AU"/>
                    </a:p>
                  </a:txBody>
                  <a:tcPr/>
                </a:tc>
                <a:tc gridSpan="2">
                  <a:txBody>
                    <a:bodyPr/>
                    <a:lstStyle/>
                    <a:p>
                      <a:pPr algn="ctr"/>
                      <a:r>
                        <a:rPr lang="en-AU" sz="1600" dirty="0" smtClean="0">
                          <a:latin typeface="+mj-lt"/>
                        </a:rPr>
                        <a:t>5-month</a:t>
                      </a:r>
                      <a:br>
                        <a:rPr lang="en-AU" sz="1600" dirty="0" smtClean="0">
                          <a:latin typeface="+mj-lt"/>
                        </a:rPr>
                      </a:br>
                      <a:r>
                        <a:rPr lang="en-AU" sz="1600" dirty="0" smtClean="0">
                          <a:latin typeface="+mj-lt"/>
                        </a:rPr>
                        <a:t>FDIS ballot</a:t>
                      </a:r>
                      <a:endParaRPr lang="en-AU" sz="1600" dirty="0">
                        <a:latin typeface="+mj-lt"/>
                      </a:endParaRPr>
                    </a:p>
                  </a:txBody>
                  <a:tcPr marL="115147" marR="115147"/>
                </a:tc>
                <a:tc hMerge="1">
                  <a:txBody>
                    <a:bodyPr/>
                    <a:lstStyle/>
                    <a:p>
                      <a:endParaRPr lang="en-AU"/>
                    </a:p>
                  </a:txBody>
                  <a:tcPr/>
                </a:tc>
                <a:tc>
                  <a:txBody>
                    <a:bodyPr/>
                    <a:lstStyle/>
                    <a:p>
                      <a:pPr algn="ctr"/>
                      <a:r>
                        <a:rPr lang="en-AU" sz="1600" dirty="0" smtClean="0">
                          <a:latin typeface="+mj-lt"/>
                        </a:rPr>
                        <a:t>Comments</a:t>
                      </a:r>
                      <a:r>
                        <a:rPr lang="en-AU" sz="1600" baseline="0" dirty="0" smtClean="0">
                          <a:latin typeface="+mj-lt"/>
                        </a:rPr>
                        <a:t> resolved</a:t>
                      </a:r>
                      <a:endParaRPr lang="en-AU" sz="1600" dirty="0">
                        <a:latin typeface="+mj-lt"/>
                      </a:endParaRPr>
                    </a:p>
                  </a:txBody>
                  <a:tcPr marL="0" marR="0"/>
                </a:tc>
              </a:tr>
              <a:tr h="359602">
                <a:tc>
                  <a:txBody>
                    <a:bodyPr/>
                    <a:lstStyle/>
                    <a:p>
                      <a:r>
                        <a:rPr lang="en-AU" sz="1600" dirty="0" smtClean="0">
                          <a:latin typeface="+mj-lt"/>
                          <a:cs typeface="Arial" panose="020B0604020202020204" pitchFamily="34" charset="0"/>
                        </a:rPr>
                        <a:t>.3-2015</a:t>
                      </a:r>
                      <a:endParaRPr lang="en-AU" sz="1600" dirty="0">
                        <a:latin typeface="+mj-lt"/>
                        <a:cs typeface="Arial" panose="020B0604020202020204" pitchFamily="34" charset="0"/>
                      </a:endParaRPr>
                    </a:p>
                  </a:txBody>
                  <a:tcPr marL="115147" marR="115147"/>
                </a:tc>
                <a:tc>
                  <a:txBody>
                    <a:bodyPr/>
                    <a:lstStyle/>
                    <a:p>
                      <a:pPr algn="ctr"/>
                      <a:r>
                        <a:rPr lang="en-AU" sz="1600" dirty="0" smtClean="0">
                          <a:latin typeface="+mj-lt"/>
                        </a:rPr>
                        <a:t>D3.0</a:t>
                      </a:r>
                      <a:endParaRPr lang="en-AU" sz="1600" dirty="0">
                        <a:latin typeface="+mj-lt"/>
                      </a:endParaRPr>
                    </a:p>
                  </a:txBody>
                  <a:tcPr marL="115147" marR="115147"/>
                </a:tc>
                <a:tc>
                  <a:txBody>
                    <a:bodyPr/>
                    <a:lstStyle/>
                    <a:p>
                      <a:pPr algn="ctr"/>
                      <a:r>
                        <a:rPr lang="en-AU" sz="1600" dirty="0" smtClean="0">
                          <a:latin typeface="+mj-lt"/>
                        </a:rPr>
                        <a:t>Apr 15</a:t>
                      </a:r>
                      <a:endParaRPr lang="en-AU" sz="1600" dirty="0">
                        <a:latin typeface="+mj-lt"/>
                      </a:endParaRPr>
                    </a:p>
                  </a:txBody>
                  <a:tcPr marL="115147" marR="115147"/>
                </a:tc>
                <a:tc>
                  <a:txBody>
                    <a:bodyPr/>
                    <a:lstStyle/>
                    <a:p>
                      <a:pPr algn="ctr"/>
                      <a:r>
                        <a:rPr lang="en-AU" sz="1600" dirty="0" smtClean="0">
                          <a:solidFill>
                            <a:srgbClr val="00B050"/>
                          </a:solidFill>
                          <a:latin typeface="+mj-lt"/>
                        </a:rPr>
                        <a:t>Passed</a:t>
                      </a:r>
                      <a:endParaRPr lang="en-AU" sz="1600" dirty="0">
                        <a:solidFill>
                          <a:srgbClr val="00B050"/>
                        </a:solidFill>
                        <a:latin typeface="+mj-lt"/>
                      </a:endParaRPr>
                    </a:p>
                  </a:txBody>
                  <a:tcPr marL="115147" marR="115147"/>
                </a:tc>
                <a:tc>
                  <a:txBody>
                    <a:bodyPr/>
                    <a:lstStyle/>
                    <a:p>
                      <a:pPr algn="ctr"/>
                      <a:r>
                        <a:rPr lang="en-AU" sz="1600" dirty="0" smtClean="0">
                          <a:solidFill>
                            <a:schemeClr val="tx1"/>
                          </a:solidFill>
                          <a:latin typeface="+mj-lt"/>
                        </a:rPr>
                        <a:t>13 Jul 16</a:t>
                      </a:r>
                      <a:endParaRPr lang="en-AU" sz="1600" dirty="0">
                        <a:solidFill>
                          <a:schemeClr val="tx1"/>
                        </a:solidFill>
                        <a:latin typeface="+mj-lt"/>
                      </a:endParaRPr>
                    </a:p>
                  </a:txBody>
                  <a:tcPr marL="115147" marR="115147"/>
                </a:tc>
                <a:tc>
                  <a:txBody>
                    <a:bodyPr/>
                    <a:lstStyle/>
                    <a:p>
                      <a:pPr algn="ctr"/>
                      <a:r>
                        <a:rPr lang="en-AU" sz="1600" kern="1200" dirty="0" smtClean="0">
                          <a:solidFill>
                            <a:srgbClr val="00B050"/>
                          </a:solidFill>
                          <a:latin typeface="+mn-lt"/>
                          <a:ea typeface="+mn-ea"/>
                          <a:cs typeface="+mn-cs"/>
                        </a:rPr>
                        <a:t>Passed</a:t>
                      </a:r>
                      <a:endParaRPr lang="en-AU" sz="1600" dirty="0">
                        <a:solidFill>
                          <a:schemeClr val="accent6"/>
                        </a:solidFill>
                        <a:latin typeface="+mj-lt"/>
                      </a:endParaRPr>
                    </a:p>
                  </a:txBody>
                  <a:tcPr marL="115147" marR="115147"/>
                </a:tc>
                <a:tc>
                  <a:txBody>
                    <a:bodyPr/>
                    <a:lstStyle/>
                    <a:p>
                      <a:pPr algn="ctr"/>
                      <a:r>
                        <a:rPr lang="en-AU" sz="1600" dirty="0" smtClean="0">
                          <a:latin typeface="+mj-lt"/>
                        </a:rPr>
                        <a:t>6</a:t>
                      </a:r>
                      <a:r>
                        <a:rPr lang="en-AU" sz="1600" baseline="0" dirty="0" smtClean="0">
                          <a:latin typeface="+mj-lt"/>
                        </a:rPr>
                        <a:t> Mar 17</a:t>
                      </a:r>
                      <a:endParaRPr lang="en-AU" sz="1600" dirty="0">
                        <a:latin typeface="+mj-lt"/>
                      </a:endParaRPr>
                    </a:p>
                  </a:txBody>
                  <a:tcPr marL="115147" marR="115147"/>
                </a:tc>
                <a:tc>
                  <a:txBody>
                    <a:bodyPr/>
                    <a:lstStyle/>
                    <a:p>
                      <a:pPr algn="ctr"/>
                      <a:r>
                        <a:rPr lang="en-AU" sz="1600" kern="1200" dirty="0" smtClean="0">
                          <a:solidFill>
                            <a:schemeClr val="accent6"/>
                          </a:solidFill>
                          <a:latin typeface="+mn-lt"/>
                          <a:ea typeface="+mn-ea"/>
                          <a:cs typeface="+mn-cs"/>
                        </a:rPr>
                        <a:t>Waiting</a:t>
                      </a:r>
                      <a:endParaRPr lang="en-AU" sz="1600" dirty="0">
                        <a:latin typeface="+mj-lt"/>
                      </a:endParaRPr>
                    </a:p>
                  </a:txBody>
                  <a:tcPr marL="115147" marR="115147"/>
                </a:tc>
              </a:tr>
              <a:tr h="359602">
                <a:tc>
                  <a:txBody>
                    <a:bodyPr/>
                    <a:lstStyle/>
                    <a:p>
                      <a:r>
                        <a:rPr lang="en-AU" sz="1600" dirty="0" smtClean="0">
                          <a:latin typeface="+mj-lt"/>
                          <a:cs typeface="Arial" panose="020B0604020202020204" pitchFamily="34" charset="0"/>
                        </a:rPr>
                        <a:t>.3bw</a:t>
                      </a:r>
                      <a:endParaRPr lang="en-AU" sz="1600" dirty="0">
                        <a:latin typeface="+mj-lt"/>
                        <a:cs typeface="Arial" panose="020B0604020202020204" pitchFamily="34" charset="0"/>
                      </a:endParaRPr>
                    </a:p>
                  </a:txBody>
                  <a:tcPr marL="115147" marR="115147"/>
                </a:tc>
                <a:tc>
                  <a:txBody>
                    <a:bodyPr/>
                    <a:lstStyle/>
                    <a:p>
                      <a:pPr algn="ctr"/>
                      <a:r>
                        <a:rPr lang="en-AU" sz="1600" dirty="0" smtClean="0">
                          <a:latin typeface="+mj-lt"/>
                        </a:rPr>
                        <a:t>D3.3</a:t>
                      </a:r>
                      <a:endParaRPr lang="en-AU" sz="1600" dirty="0">
                        <a:latin typeface="+mj-lt"/>
                      </a:endParaRPr>
                    </a:p>
                  </a:txBody>
                  <a:tcPr marL="115147" marR="115147"/>
                </a:tc>
                <a:tc>
                  <a:txBody>
                    <a:bodyPr/>
                    <a:lstStyle/>
                    <a:p>
                      <a:pPr algn="ctr"/>
                      <a:r>
                        <a:rPr lang="en-AU" sz="1600" dirty="0" smtClean="0">
                          <a:latin typeface="+mj-lt"/>
                        </a:rPr>
                        <a:t>Nov 15</a:t>
                      </a:r>
                      <a:endParaRPr lang="en-AU" sz="1600" dirty="0">
                        <a:latin typeface="+mj-lt"/>
                      </a:endParaRPr>
                    </a:p>
                  </a:txBody>
                  <a:tcPr marL="115147" marR="115147"/>
                </a:tc>
                <a:tc>
                  <a:txBody>
                    <a:bodyPr/>
                    <a:lstStyle/>
                    <a:p>
                      <a:pPr algn="ctr"/>
                      <a:r>
                        <a:rPr lang="en-AU" sz="1600" kern="1200" dirty="0" smtClean="0">
                          <a:solidFill>
                            <a:srgbClr val="00B050"/>
                          </a:solidFill>
                          <a:latin typeface="+mn-lt"/>
                          <a:ea typeface="+mn-ea"/>
                          <a:cs typeface="+mn-cs"/>
                        </a:rPr>
                        <a:t>Passed</a:t>
                      </a:r>
                      <a:endParaRPr lang="en-AU" sz="1600" dirty="0">
                        <a:solidFill>
                          <a:schemeClr val="accent2"/>
                        </a:solidFill>
                        <a:latin typeface="+mj-lt"/>
                      </a:endParaRPr>
                    </a:p>
                  </a:txBody>
                  <a:tcPr marL="115147" marR="115147"/>
                </a:tc>
                <a:tc>
                  <a:txBody>
                    <a:bodyPr/>
                    <a:lstStyle/>
                    <a:p>
                      <a:pPr algn="ctr"/>
                      <a:r>
                        <a:rPr lang="en-AU" sz="1600" dirty="0" smtClean="0">
                          <a:solidFill>
                            <a:schemeClr val="tx1"/>
                          </a:solidFill>
                          <a:latin typeface="+mj-lt"/>
                        </a:rPr>
                        <a:t>19</a:t>
                      </a:r>
                      <a:r>
                        <a:rPr lang="en-AU" sz="1600" baseline="0" dirty="0" smtClean="0">
                          <a:solidFill>
                            <a:schemeClr val="tx1"/>
                          </a:solidFill>
                          <a:latin typeface="+mj-lt"/>
                        </a:rPr>
                        <a:t> Sep 16 </a:t>
                      </a:r>
                      <a:endParaRPr lang="en-AU" sz="1600" dirty="0">
                        <a:solidFill>
                          <a:schemeClr val="tx1"/>
                        </a:solidFill>
                        <a:latin typeface="+mj-lt"/>
                      </a:endParaRPr>
                    </a:p>
                  </a:txBody>
                  <a:tcPr marL="0" marR="0"/>
                </a:tc>
                <a:tc>
                  <a:txBody>
                    <a:bodyPr/>
                    <a:lstStyle/>
                    <a:p>
                      <a:pPr algn="ctr"/>
                      <a:r>
                        <a:rPr lang="en-AU" sz="1600" kern="1200" dirty="0" smtClean="0">
                          <a:solidFill>
                            <a:schemeClr val="accent6"/>
                          </a:solidFill>
                          <a:latin typeface="+mn-lt"/>
                          <a:ea typeface="+mn-ea"/>
                          <a:cs typeface="+mn-cs"/>
                        </a:rPr>
                        <a:t>Waiting</a:t>
                      </a:r>
                      <a:endParaRPr lang="en-AU" sz="1600" dirty="0">
                        <a:latin typeface="+mj-lt"/>
                      </a:endParaRPr>
                    </a:p>
                  </a:txBody>
                  <a:tcPr marL="115147" marR="115147"/>
                </a:tc>
                <a:tc>
                  <a:txBody>
                    <a:bodyPr/>
                    <a:lstStyle/>
                    <a:p>
                      <a:pPr algn="ctr"/>
                      <a:r>
                        <a:rPr lang="en-AU" sz="1600" dirty="0" smtClean="0">
                          <a:latin typeface="+mj-lt"/>
                        </a:rPr>
                        <a:t>-</a:t>
                      </a:r>
                      <a:endParaRPr lang="en-AU" sz="1600" dirty="0">
                        <a:latin typeface="+mj-lt"/>
                      </a:endParaRPr>
                    </a:p>
                  </a:txBody>
                  <a:tcPr marL="115147" marR="115147"/>
                </a:tc>
                <a:tc>
                  <a:txBody>
                    <a:bodyPr/>
                    <a:lstStyle/>
                    <a:p>
                      <a:pPr algn="ctr"/>
                      <a:r>
                        <a:rPr lang="en-AU" sz="1600" dirty="0" smtClean="0">
                          <a:latin typeface="+mj-lt"/>
                        </a:rPr>
                        <a:t>Nov</a:t>
                      </a:r>
                      <a:r>
                        <a:rPr lang="en-AU" sz="1600" baseline="0" dirty="0" smtClean="0">
                          <a:latin typeface="+mj-lt"/>
                        </a:rPr>
                        <a:t> 16</a:t>
                      </a:r>
                      <a:endParaRPr lang="en-AU" sz="1600" dirty="0">
                        <a:latin typeface="+mj-lt"/>
                      </a:endParaRPr>
                    </a:p>
                  </a:txBody>
                  <a:tcPr marL="115147" marR="115147"/>
                </a:tc>
              </a:tr>
              <a:tr h="359602">
                <a:tc>
                  <a:txBody>
                    <a:bodyPr/>
                    <a:lstStyle/>
                    <a:p>
                      <a:r>
                        <a:rPr lang="en-GB" sz="1600" b="0" dirty="0" smtClean="0">
                          <a:solidFill>
                            <a:schemeClr val="tx1"/>
                          </a:solidFill>
                          <a:latin typeface="+mj-lt"/>
                        </a:rPr>
                        <a:t>.3bp</a:t>
                      </a:r>
                    </a:p>
                  </a:txBody>
                  <a:tcPr/>
                </a:tc>
                <a:tc>
                  <a:txBody>
                    <a:bodyPr/>
                    <a:lstStyle/>
                    <a:p>
                      <a:pPr algn="ctr"/>
                      <a:r>
                        <a:rPr lang="en-GB" sz="1600" dirty="0" smtClean="0">
                          <a:latin typeface="+mj-lt"/>
                        </a:rPr>
                        <a:t>D3.0</a:t>
                      </a:r>
                      <a:endParaRPr lang="en-GB" sz="1600" dirty="0">
                        <a:latin typeface="+mj-l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dirty="0" smtClean="0">
                          <a:solidFill>
                            <a:schemeClr val="tx1"/>
                          </a:solidFill>
                          <a:latin typeface="+mj-lt"/>
                        </a:rPr>
                        <a:t>Feb 16</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kern="1200" dirty="0" smtClean="0">
                          <a:solidFill>
                            <a:srgbClr val="00B050"/>
                          </a:solidFill>
                          <a:latin typeface="+mn-lt"/>
                          <a:ea typeface="+mn-ea"/>
                          <a:cs typeface="+mn-cs"/>
                        </a:rPr>
                        <a:t>Passed</a:t>
                      </a:r>
                      <a:endParaRPr lang="en-AU" sz="1600" b="0" dirty="0" smtClean="0">
                        <a:solidFill>
                          <a:schemeClr val="accent2"/>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11</a:t>
                      </a:r>
                      <a:r>
                        <a:rPr lang="en-AU" sz="1600" b="0" baseline="0" dirty="0" smtClean="0">
                          <a:solidFill>
                            <a:schemeClr val="tx1"/>
                          </a:solidFill>
                          <a:latin typeface="+mj-lt"/>
                        </a:rPr>
                        <a:t> Jan 16</a:t>
                      </a:r>
                      <a:endParaRPr lang="en-AU" sz="1600" b="0" dirty="0" smtClean="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kern="1200" dirty="0" smtClean="0">
                          <a:solidFill>
                            <a:schemeClr val="accent6"/>
                          </a:solidFill>
                          <a:latin typeface="+mn-lt"/>
                          <a:ea typeface="+mn-ea"/>
                          <a:cs typeface="+mn-cs"/>
                        </a:rPr>
                        <a:t>Waiting</a:t>
                      </a:r>
                      <a:endParaRPr lang="en-AU" sz="1600" b="0" dirty="0" smtClean="0">
                        <a:solidFill>
                          <a:schemeClr val="tx1"/>
                        </a:solidFill>
                        <a:latin typeface="+mj-lt"/>
                      </a:endParaRPr>
                    </a:p>
                  </a:txBody>
                  <a:tcPr marL="115147" marR="115147"/>
                </a:tc>
              </a:tr>
              <a:tr h="359602">
                <a:tc>
                  <a:txBody>
                    <a:bodyPr/>
                    <a:lstStyle/>
                    <a:p>
                      <a:r>
                        <a:rPr lang="en-GB" sz="1600" b="0" dirty="0" smtClean="0">
                          <a:solidFill>
                            <a:schemeClr val="tx1"/>
                          </a:solidFill>
                          <a:latin typeface="+mj-lt"/>
                        </a:rPr>
                        <a:t>.3bn</a:t>
                      </a:r>
                    </a:p>
                  </a:txBody>
                  <a:tcPr/>
                </a:tc>
                <a:tc>
                  <a:txBody>
                    <a:bodyPr/>
                    <a:lstStyle/>
                    <a:p>
                      <a:pPr algn="ctr"/>
                      <a:r>
                        <a:rPr lang="en-GB" sz="1600" dirty="0" smtClean="0">
                          <a:latin typeface="+mj-lt"/>
                        </a:rPr>
                        <a:t>D3.0</a:t>
                      </a:r>
                      <a:endParaRPr lang="en-GB" sz="1600" dirty="0">
                        <a:latin typeface="+mj-lt"/>
                      </a:endParaRPr>
                    </a:p>
                  </a:txBody>
                  <a:tcPr/>
                </a:tc>
                <a:tc>
                  <a:txBody>
                    <a:bodyPr/>
                    <a:lstStyle/>
                    <a:p>
                      <a:pPr algn="ctr"/>
                      <a:r>
                        <a:rPr lang="en-GB" sz="1600" dirty="0" smtClean="0">
                          <a:solidFill>
                            <a:schemeClr val="tx1"/>
                          </a:solidFill>
                          <a:latin typeface="+mj-lt"/>
                        </a:rPr>
                        <a:t>Feb 16</a:t>
                      </a:r>
                      <a:endParaRPr lang="en-GB" sz="1600" dirty="0">
                        <a:solidFill>
                          <a:schemeClr val="tx1"/>
                        </a:solidFill>
                        <a:latin typeface="+mj-l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accent2"/>
                          </a:solidFill>
                          <a:latin typeface="+mj-lt"/>
                        </a:rPr>
                        <a:t>Closes</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16</a:t>
                      </a:r>
                      <a:r>
                        <a:rPr lang="en-AU" sz="1600" b="0" baseline="0" dirty="0" smtClean="0">
                          <a:solidFill>
                            <a:schemeClr val="tx1"/>
                          </a:solidFill>
                          <a:latin typeface="+mj-lt"/>
                        </a:rPr>
                        <a:t> Apr 17</a:t>
                      </a:r>
                      <a:endParaRPr lang="en-AU" sz="1600" b="0" dirty="0" smtClean="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59602">
                <a:tc>
                  <a:txBody>
                    <a:bodyPr/>
                    <a:lstStyle/>
                    <a:p>
                      <a:r>
                        <a:rPr lang="en-GB" sz="1600" b="0" dirty="0" smtClean="0">
                          <a:solidFill>
                            <a:schemeClr val="tx1"/>
                          </a:solidFill>
                          <a:latin typeface="+mj-lt"/>
                        </a:rPr>
                        <a:t>.3bq</a:t>
                      </a:r>
                    </a:p>
                  </a:txBody>
                  <a:tcPr/>
                </a:tc>
                <a:tc>
                  <a:txBody>
                    <a:bodyPr/>
                    <a:lstStyle/>
                    <a:p>
                      <a:pPr algn="ctr"/>
                      <a:r>
                        <a:rPr lang="en-GB" sz="1600" dirty="0" smtClean="0">
                          <a:latin typeface="+mj-lt"/>
                        </a:rPr>
                        <a:t>D3.0</a:t>
                      </a:r>
                      <a:endParaRPr lang="en-GB" sz="1600" dirty="0">
                        <a:latin typeface="+mj-l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dirty="0" smtClean="0">
                          <a:solidFill>
                            <a:schemeClr val="tx1"/>
                          </a:solidFill>
                          <a:latin typeface="+mj-lt"/>
                        </a:rPr>
                        <a:t>Feb 16</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kern="1200" dirty="0" smtClean="0">
                          <a:solidFill>
                            <a:srgbClr val="00B050"/>
                          </a:solidFill>
                          <a:latin typeface="+mn-lt"/>
                          <a:ea typeface="+mn-ea"/>
                          <a:cs typeface="+mn-cs"/>
                        </a:rPr>
                        <a:t>Passed</a:t>
                      </a:r>
                      <a:endParaRPr lang="en-AU" sz="1600" b="0" dirty="0" smtClean="0">
                        <a:solidFill>
                          <a:schemeClr val="accent2"/>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11</a:t>
                      </a:r>
                      <a:r>
                        <a:rPr lang="en-AU" sz="1600" b="0" baseline="0" dirty="0" smtClean="0">
                          <a:solidFill>
                            <a:schemeClr val="tx1"/>
                          </a:solidFill>
                          <a:latin typeface="+mj-lt"/>
                        </a:rPr>
                        <a:t> Jan 16</a:t>
                      </a:r>
                      <a:endParaRPr lang="en-AU" sz="1600" b="0" dirty="0" smtClean="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kern="1200" dirty="0" smtClean="0">
                          <a:solidFill>
                            <a:schemeClr val="accent6"/>
                          </a:solidFill>
                          <a:latin typeface="+mn-lt"/>
                          <a:ea typeface="+mn-ea"/>
                          <a:cs typeface="+mn-cs"/>
                        </a:rPr>
                        <a:t>Waiting</a:t>
                      </a:r>
                      <a:endParaRPr lang="en-AU" sz="1600" b="0" dirty="0" smtClean="0">
                        <a:solidFill>
                          <a:srgbClr val="0070C0"/>
                        </a:solidFill>
                        <a:latin typeface="+mj-lt"/>
                      </a:endParaRPr>
                    </a:p>
                  </a:txBody>
                  <a:tcPr marL="115147" marR="115147"/>
                </a:tc>
              </a:tr>
              <a:tr h="359602">
                <a:tc>
                  <a:txBody>
                    <a:bodyPr/>
                    <a:lstStyle/>
                    <a:p>
                      <a:r>
                        <a:rPr lang="en-GB" sz="1600" b="0" dirty="0" smtClean="0">
                          <a:solidFill>
                            <a:schemeClr val="tx1"/>
                          </a:solidFill>
                          <a:latin typeface="+mj-lt"/>
                        </a:rPr>
                        <a:t>.3br</a:t>
                      </a:r>
                    </a:p>
                  </a:txBody>
                  <a:tcPr/>
                </a:tc>
                <a:tc>
                  <a:txBody>
                    <a:bodyPr/>
                    <a:lstStyle/>
                    <a:p>
                      <a:pPr algn="ctr"/>
                      <a:r>
                        <a:rPr lang="en-GB" sz="1600" dirty="0" smtClean="0">
                          <a:latin typeface="+mj-lt"/>
                        </a:rPr>
                        <a:t>D3.0</a:t>
                      </a:r>
                      <a:endParaRPr lang="en-GB" sz="1600" dirty="0">
                        <a:latin typeface="+mj-l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dirty="0" smtClean="0">
                          <a:solidFill>
                            <a:schemeClr val="tx1"/>
                          </a:solidFill>
                          <a:latin typeface="+mj-lt"/>
                        </a:rPr>
                        <a:t>Feb 16</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kern="1200" dirty="0" smtClean="0">
                          <a:solidFill>
                            <a:srgbClr val="00B050"/>
                          </a:solidFill>
                          <a:latin typeface="+mn-lt"/>
                          <a:ea typeface="+mn-ea"/>
                          <a:cs typeface="+mn-cs"/>
                        </a:rPr>
                        <a:t>Passed</a:t>
                      </a:r>
                      <a:endParaRPr lang="en-AU" sz="1600" b="0" dirty="0" smtClean="0">
                        <a:solidFill>
                          <a:schemeClr val="accent2"/>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16 Feb 17</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kern="1200" dirty="0" smtClean="0">
                          <a:solidFill>
                            <a:schemeClr val="accent6"/>
                          </a:solidFill>
                          <a:latin typeface="+mn-lt"/>
                          <a:ea typeface="+mn-ea"/>
                          <a:cs typeface="+mn-cs"/>
                        </a:rPr>
                        <a:t>Waiting</a:t>
                      </a:r>
                      <a:endParaRPr lang="en-AU" sz="1600" b="0" dirty="0" smtClean="0">
                        <a:solidFill>
                          <a:schemeClr val="tx1"/>
                        </a:solidFill>
                        <a:latin typeface="+mj-lt"/>
                      </a:endParaRPr>
                    </a:p>
                  </a:txBody>
                  <a:tcPr marL="115147" marR="115147"/>
                </a:tc>
              </a:tr>
              <a:tr h="359602">
                <a:tc>
                  <a:txBody>
                    <a:bodyPr/>
                    <a:lstStyle/>
                    <a:p>
                      <a:r>
                        <a:rPr lang="en-GB" sz="1600" b="0" dirty="0" smtClean="0">
                          <a:solidFill>
                            <a:schemeClr val="tx1"/>
                          </a:solidFill>
                          <a:latin typeface="+mj-lt"/>
                        </a:rPr>
                        <a:t>.3by</a:t>
                      </a:r>
                    </a:p>
                  </a:txBody>
                  <a:tcPr/>
                </a:tc>
                <a:tc>
                  <a:txBody>
                    <a:bodyPr/>
                    <a:lstStyle/>
                    <a:p>
                      <a:pPr algn="ctr"/>
                      <a:r>
                        <a:rPr lang="en-GB" sz="1600" dirty="0" smtClean="0">
                          <a:latin typeface="+mj-lt"/>
                        </a:rPr>
                        <a:t>D3.0</a:t>
                      </a:r>
                      <a:endParaRPr lang="en-GB" sz="1600" dirty="0">
                        <a:latin typeface="+mj-l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dirty="0" smtClean="0">
                          <a:solidFill>
                            <a:schemeClr val="tx1"/>
                          </a:solidFill>
                          <a:latin typeface="+mj-lt"/>
                        </a:rPr>
                        <a:t>Feb 16</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kern="1200" dirty="0" smtClean="0">
                          <a:solidFill>
                            <a:srgbClr val="00B050"/>
                          </a:solidFill>
                          <a:latin typeface="+mn-lt"/>
                          <a:ea typeface="+mn-ea"/>
                          <a:cs typeface="+mn-cs"/>
                        </a:rPr>
                        <a:t>Passed</a:t>
                      </a:r>
                      <a:endParaRPr lang="en-AU" sz="1600" b="0" dirty="0" smtClean="0">
                        <a:solidFill>
                          <a:schemeClr val="accent2"/>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11</a:t>
                      </a:r>
                      <a:r>
                        <a:rPr lang="en-AU" sz="1600" b="0" baseline="0" dirty="0" smtClean="0">
                          <a:solidFill>
                            <a:schemeClr val="tx1"/>
                          </a:solidFill>
                          <a:latin typeface="+mj-lt"/>
                        </a:rPr>
                        <a:t> Jan 16</a:t>
                      </a:r>
                      <a:endParaRPr lang="en-AU" sz="1600" b="0" dirty="0" smtClean="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kern="1200" dirty="0" smtClean="0">
                          <a:solidFill>
                            <a:schemeClr val="accent6"/>
                          </a:solidFill>
                          <a:latin typeface="+mn-lt"/>
                          <a:ea typeface="+mn-ea"/>
                          <a:cs typeface="+mn-cs"/>
                        </a:rPr>
                        <a:t>Waiting</a:t>
                      </a:r>
                      <a:endParaRPr lang="en-AU" sz="1600" b="0" dirty="0" smtClean="0">
                        <a:solidFill>
                          <a:schemeClr val="tx1"/>
                        </a:solidFill>
                        <a:latin typeface="+mj-lt"/>
                      </a:endParaRPr>
                    </a:p>
                  </a:txBody>
                  <a:tcPr marL="115147" marR="115147"/>
                </a:tc>
              </a:tr>
              <a:tr h="359602">
                <a:tc>
                  <a:txBody>
                    <a:bodyPr/>
                    <a:lstStyle/>
                    <a:p>
                      <a:r>
                        <a:rPr lang="en-GB" sz="1600" b="0" dirty="0" smtClean="0">
                          <a:solidFill>
                            <a:schemeClr val="tx1"/>
                          </a:solidFill>
                          <a:latin typeface="+mj-lt"/>
                        </a:rPr>
                        <a:t>.3bv</a:t>
                      </a:r>
                    </a:p>
                  </a:txBody>
                  <a:tcPr/>
                </a:tc>
                <a:tc>
                  <a:txBody>
                    <a:bodyPr/>
                    <a:lstStyle/>
                    <a:p>
                      <a:pPr algn="ctr"/>
                      <a:r>
                        <a:rPr lang="en-GB" sz="1600" dirty="0" smtClean="0">
                          <a:solidFill>
                            <a:schemeClr val="tx1"/>
                          </a:solidFill>
                          <a:latin typeface="+mj-lt"/>
                        </a:rPr>
                        <a:t>D3.1</a:t>
                      </a:r>
                      <a:endParaRPr lang="en-GB" sz="1600" dirty="0">
                        <a:solidFill>
                          <a:schemeClr val="tx1"/>
                        </a:solidFill>
                        <a:latin typeface="+mj-lt"/>
                      </a:endParaRPr>
                    </a:p>
                  </a:txBody>
                  <a:tcPr marR="0"/>
                </a:tc>
                <a:tc>
                  <a:txBody>
                    <a:bodyPr/>
                    <a:lstStyle/>
                    <a:p>
                      <a:pPr algn="ctr"/>
                      <a:r>
                        <a:rPr lang="en-GB" sz="1600" dirty="0" smtClean="0">
                          <a:solidFill>
                            <a:schemeClr val="tx1"/>
                          </a:solidFill>
                          <a:latin typeface="+mj-lt"/>
                        </a:rPr>
                        <a:t>Oct</a:t>
                      </a:r>
                      <a:r>
                        <a:rPr lang="en-GB" sz="1600" baseline="0" dirty="0" smtClean="0">
                          <a:solidFill>
                            <a:schemeClr val="tx1"/>
                          </a:solidFill>
                          <a:latin typeface="+mj-lt"/>
                        </a:rPr>
                        <a:t> 16</a:t>
                      </a:r>
                      <a:endParaRPr lang="en-GB" sz="1600" dirty="0">
                        <a:solidFill>
                          <a:schemeClr val="tx1"/>
                        </a:solidFill>
                        <a:latin typeface="+mj-l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59602">
                <a:tc>
                  <a:txBody>
                    <a:bodyPr/>
                    <a:lstStyle/>
                    <a:p>
                      <a:r>
                        <a:rPr lang="en-GB" sz="1600" b="0" dirty="0" smtClean="0">
                          <a:solidFill>
                            <a:schemeClr val="tx1"/>
                          </a:solidFill>
                          <a:latin typeface="+mj-lt"/>
                        </a:rPr>
                        <a:t>.3bu</a:t>
                      </a:r>
                    </a:p>
                  </a:txBody>
                  <a:tcPr/>
                </a:tc>
                <a:tc>
                  <a:txBody>
                    <a:bodyPr/>
                    <a:lstStyle/>
                    <a:p>
                      <a:pPr algn="ctr"/>
                      <a:r>
                        <a:rPr lang="en-GB" sz="1600" dirty="0" smtClean="0">
                          <a:solidFill>
                            <a:schemeClr val="tx1"/>
                          </a:solidFill>
                          <a:latin typeface="+mj-lt"/>
                        </a:rPr>
                        <a:t>D3.2</a:t>
                      </a:r>
                      <a:endParaRPr lang="en-GB" sz="1600" dirty="0">
                        <a:solidFill>
                          <a:schemeClr val="tx1"/>
                        </a:solidFill>
                        <a:latin typeface="+mj-lt"/>
                      </a:endParaRPr>
                    </a:p>
                  </a:txBody>
                  <a:tcPr marR="0"/>
                </a:tc>
                <a:tc>
                  <a:txBody>
                    <a:bodyPr/>
                    <a:lstStyle/>
                    <a:p>
                      <a:pPr algn="ctr"/>
                      <a:r>
                        <a:rPr lang="en-GB" sz="1600" dirty="0" smtClean="0">
                          <a:solidFill>
                            <a:schemeClr val="tx1"/>
                          </a:solidFill>
                          <a:latin typeface="+mj-lt"/>
                        </a:rPr>
                        <a:t>Oct</a:t>
                      </a:r>
                      <a:r>
                        <a:rPr lang="en-GB" sz="1600" baseline="0" dirty="0" smtClean="0">
                          <a:solidFill>
                            <a:schemeClr val="tx1"/>
                          </a:solidFill>
                          <a:latin typeface="+mj-lt"/>
                        </a:rPr>
                        <a:t> 16</a:t>
                      </a:r>
                      <a:endParaRPr lang="en-GB" sz="1600" dirty="0">
                        <a:solidFill>
                          <a:schemeClr val="tx1"/>
                        </a:solidFill>
                        <a:latin typeface="+mj-l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59602">
                <a:tc>
                  <a:txBody>
                    <a:bodyPr/>
                    <a:lstStyle/>
                    <a:p>
                      <a:r>
                        <a:rPr lang="en-GB" sz="1600" b="0" dirty="0" smtClean="0">
                          <a:solidFill>
                            <a:schemeClr val="tx1"/>
                          </a:solidFill>
                          <a:latin typeface="+mj-lt"/>
                        </a:rPr>
                        <a:t>.3bz</a:t>
                      </a:r>
                    </a:p>
                  </a:txBody>
                  <a:tcPr/>
                </a:tc>
                <a:tc>
                  <a:txBody>
                    <a:bodyPr/>
                    <a:lstStyle/>
                    <a:p>
                      <a:pPr algn="ctr"/>
                      <a:r>
                        <a:rPr lang="en-GB" sz="1600" dirty="0" smtClean="0">
                          <a:solidFill>
                            <a:schemeClr val="tx1"/>
                          </a:solidFill>
                          <a:latin typeface="+mj-lt"/>
                        </a:rPr>
                        <a:t>D3.1</a:t>
                      </a:r>
                      <a:endParaRPr lang="en-GB" sz="1600" dirty="0">
                        <a:solidFill>
                          <a:schemeClr val="tx1"/>
                        </a:solidFill>
                        <a:latin typeface="+mj-lt"/>
                      </a:endParaRPr>
                    </a:p>
                  </a:txBody>
                  <a:tcPr marR="0"/>
                </a:tc>
                <a:tc>
                  <a:txBody>
                    <a:bodyPr/>
                    <a:lstStyle/>
                    <a:p>
                      <a:pPr algn="ctr"/>
                      <a:r>
                        <a:rPr lang="en-GB" sz="1600" dirty="0" smtClean="0">
                          <a:solidFill>
                            <a:schemeClr val="tx2"/>
                          </a:solidFill>
                          <a:latin typeface="+mj-lt"/>
                        </a:rPr>
                        <a:t>Jun 16</a:t>
                      </a:r>
                      <a:endParaRPr lang="en-GB" sz="1600" dirty="0">
                        <a:solidFill>
                          <a:schemeClr val="tx2"/>
                        </a:solidFill>
                        <a:latin typeface="+mj-l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kern="1200" dirty="0" smtClean="0">
                          <a:solidFill>
                            <a:srgbClr val="00B050"/>
                          </a:solidFill>
                          <a:latin typeface="+mn-lt"/>
                          <a:ea typeface="+mn-ea"/>
                          <a:cs typeface="+mn-cs"/>
                        </a:rPr>
                        <a:t>Passed</a:t>
                      </a:r>
                      <a:endParaRPr lang="en-AU" sz="1600" b="0" dirty="0" smtClean="0">
                        <a:solidFill>
                          <a:schemeClr val="accent2"/>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tx1"/>
                          </a:solidFill>
                          <a:latin typeface="+mn-lt"/>
                          <a:ea typeface="+mn-ea"/>
                          <a:cs typeface="+mn-cs"/>
                        </a:rPr>
                        <a:t>16 Feb 17</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kern="1200" dirty="0" smtClean="0">
                          <a:solidFill>
                            <a:schemeClr val="accent6"/>
                          </a:solidFill>
                          <a:latin typeface="+mn-lt"/>
                          <a:ea typeface="+mn-ea"/>
                          <a:cs typeface="+mn-cs"/>
                        </a:rPr>
                        <a:t>Waiting</a:t>
                      </a:r>
                      <a:endParaRPr lang="en-AU" sz="1600" b="0" dirty="0" smtClean="0">
                        <a:solidFill>
                          <a:schemeClr val="tx1"/>
                        </a:solidFill>
                        <a:latin typeface="+mj-lt"/>
                      </a:endParaRPr>
                    </a:p>
                  </a:txBody>
                  <a:tcPr marL="115147" marR="115147"/>
                </a:tc>
              </a:tr>
              <a:tr h="359602">
                <a:tc>
                  <a:txBody>
                    <a:bodyPr/>
                    <a:lstStyle/>
                    <a:p>
                      <a:r>
                        <a:rPr lang="en-GB" sz="1600" b="0" dirty="0" smtClean="0">
                          <a:solidFill>
                            <a:schemeClr val="tx1"/>
                          </a:solidFill>
                          <a:latin typeface="+mj-lt"/>
                        </a:rPr>
                        <a:t>.3/Cor1</a:t>
                      </a:r>
                    </a:p>
                  </a:txBody>
                  <a:tcPr/>
                </a:tc>
                <a:tc>
                  <a:txBody>
                    <a:bodyPr/>
                    <a:lstStyle/>
                    <a:p>
                      <a:pPr algn="ctr"/>
                      <a:r>
                        <a:rPr lang="en-GB" sz="1600" dirty="0" smtClean="0">
                          <a:solidFill>
                            <a:schemeClr val="tx1"/>
                          </a:solidFill>
                          <a:latin typeface="+mj-lt"/>
                        </a:rPr>
                        <a:t>D2.1</a:t>
                      </a:r>
                      <a:endParaRPr lang="en-GB" sz="1600" dirty="0">
                        <a:solidFill>
                          <a:schemeClr val="tx1"/>
                        </a:solidFill>
                        <a:latin typeface="+mj-lt"/>
                      </a:endParaRPr>
                    </a:p>
                  </a:txBody>
                  <a:tcPr marR="0"/>
                </a:tc>
                <a:tc>
                  <a:txBody>
                    <a:bodyPr/>
                    <a:lstStyle/>
                    <a:p>
                      <a:pPr algn="ctr"/>
                      <a:r>
                        <a:rPr lang="en-GB" sz="1600" dirty="0" smtClean="0">
                          <a:solidFill>
                            <a:schemeClr val="tx2"/>
                          </a:solidFill>
                          <a:latin typeface="+mj-lt"/>
                        </a:rPr>
                        <a:t>Feb 17</a:t>
                      </a:r>
                      <a:endParaRPr lang="en-GB" sz="1600" dirty="0">
                        <a:solidFill>
                          <a:schemeClr val="tx2"/>
                        </a:solidFill>
                        <a:latin typeface="+mj-l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tx1"/>
                          </a:solidFill>
                          <a:latin typeface="+mn-lt"/>
                          <a:ea typeface="+mn-ea"/>
                          <a:cs typeface="+mn-cs"/>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59602">
                <a:tc>
                  <a:txBody>
                    <a:bodyPr/>
                    <a:lstStyle/>
                    <a:p>
                      <a:r>
                        <a:rPr lang="en-GB" sz="1600" b="0" dirty="0" smtClean="0">
                          <a:solidFill>
                            <a:schemeClr val="tx1"/>
                          </a:solidFill>
                          <a:latin typeface="+mj-lt"/>
                        </a:rPr>
                        <a:t>.3bs</a:t>
                      </a:r>
                    </a:p>
                  </a:txBody>
                  <a:tcPr/>
                </a:tc>
                <a:tc>
                  <a:txBody>
                    <a:bodyPr/>
                    <a:lstStyle/>
                    <a:p>
                      <a:pPr algn="ctr"/>
                      <a:r>
                        <a:rPr lang="en-GB" sz="1600" dirty="0" smtClean="0">
                          <a:solidFill>
                            <a:schemeClr val="tx1"/>
                          </a:solidFill>
                          <a:latin typeface="+mj-lt"/>
                        </a:rPr>
                        <a:t>D3.0</a:t>
                      </a:r>
                      <a:endParaRPr lang="en-GB" sz="1600" dirty="0">
                        <a:solidFill>
                          <a:schemeClr val="tx1"/>
                        </a:solidFill>
                        <a:latin typeface="+mj-lt"/>
                      </a:endParaRPr>
                    </a:p>
                  </a:txBody>
                  <a:tcPr marR="0"/>
                </a:tc>
                <a:tc>
                  <a:txBody>
                    <a:bodyPr/>
                    <a:lstStyle/>
                    <a:p>
                      <a:pPr algn="ctr"/>
                      <a:r>
                        <a:rPr lang="en-GB" sz="1600" dirty="0" smtClean="0">
                          <a:solidFill>
                            <a:schemeClr val="tx2"/>
                          </a:solidFill>
                          <a:latin typeface="+mj-lt"/>
                        </a:rPr>
                        <a:t>Feb 17</a:t>
                      </a:r>
                      <a:endParaRPr lang="en-GB" sz="1600" dirty="0">
                        <a:solidFill>
                          <a:schemeClr val="tx2"/>
                        </a:solidFill>
                        <a:latin typeface="+mj-l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tx1"/>
                          </a:solidFill>
                          <a:latin typeface="+mn-lt"/>
                          <a:ea typeface="+mn-ea"/>
                          <a:cs typeface="+mn-cs"/>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bl>
          </a:graphicData>
        </a:graphic>
      </p:graphicFrame>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43</a:t>
            </a:fld>
            <a:endParaRPr lang="en-US"/>
          </a:p>
        </p:txBody>
      </p:sp>
    </p:spTree>
    <p:extLst>
      <p:ext uri="{BB962C8B-B14F-4D97-AF65-F5344CB8AC3E}">
        <p14:creationId xmlns:p14="http://schemas.microsoft.com/office/powerpoint/2010/main" val="279471114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a:t>
            </a:r>
            <a:r>
              <a:rPr lang="en-AU" dirty="0"/>
              <a:t>802.3-2015 </a:t>
            </a:r>
            <a:r>
              <a:rPr lang="en-AU" dirty="0" smtClean="0"/>
              <a:t>FDIS ballot passed on 6 Mar 2017 with a “disapproval” from China NB</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44</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802.3-2015 was </a:t>
            </a:r>
            <a:r>
              <a:rPr lang="en-AU" dirty="0" smtClean="0"/>
              <a:t>liaised in Apr 2015 </a:t>
            </a:r>
            <a:r>
              <a:rPr lang="en-AU" dirty="0"/>
              <a:t>to SC6  to allow them to become familiar with it before </a:t>
            </a:r>
            <a:r>
              <a:rPr lang="en-AU" dirty="0" smtClean="0"/>
              <a:t>approval </a:t>
            </a:r>
            <a:r>
              <a:rPr lang="en-AU" dirty="0"/>
              <a:t>under the PSDO process</a:t>
            </a:r>
            <a:endParaRPr lang="en-AU" dirty="0" smtClean="0"/>
          </a:p>
          <a:p>
            <a:r>
              <a:rPr lang="en-US" dirty="0" smtClean="0"/>
              <a:t>60-day</a:t>
            </a:r>
            <a:r>
              <a:rPr lang="en-AU" dirty="0" smtClean="0"/>
              <a:t> </a:t>
            </a:r>
            <a:r>
              <a:rPr lang="en-AU" dirty="0"/>
              <a:t>pre-ballot</a:t>
            </a:r>
            <a:r>
              <a:rPr lang="en-AU" dirty="0" smtClean="0"/>
              <a:t>: </a:t>
            </a:r>
            <a:r>
              <a:rPr lang="en-AU" dirty="0">
                <a:solidFill>
                  <a:srgbClr val="00B050"/>
                </a:solidFill>
              </a:rPr>
              <a:t>passed </a:t>
            </a:r>
            <a:r>
              <a:rPr lang="en-AU" dirty="0" smtClean="0">
                <a:solidFill>
                  <a:srgbClr val="00B050"/>
                </a:solidFill>
              </a:rPr>
              <a:t>&amp; responses liaised</a:t>
            </a:r>
            <a:endParaRPr lang="en-AU" dirty="0">
              <a:solidFill>
                <a:schemeClr val="accent6"/>
              </a:solidFill>
            </a:endParaRPr>
          </a:p>
          <a:p>
            <a:pPr lvl="1"/>
            <a:r>
              <a:rPr lang="en-AU" dirty="0"/>
              <a:t>IEEE </a:t>
            </a:r>
            <a:r>
              <a:rPr lang="en-AU" dirty="0" smtClean="0"/>
              <a:t>802.3-2015 </a:t>
            </a:r>
            <a:r>
              <a:rPr lang="en-AU" dirty="0"/>
              <a:t>passed </a:t>
            </a:r>
            <a:r>
              <a:rPr lang="en-AU" dirty="0" smtClean="0"/>
              <a:t>60-day </a:t>
            </a:r>
            <a:r>
              <a:rPr lang="en-AU" dirty="0"/>
              <a:t>pre-ballot 13 July 2016</a:t>
            </a:r>
          </a:p>
          <a:p>
            <a:pPr lvl="2"/>
            <a:r>
              <a:rPr lang="en-AU" dirty="0"/>
              <a:t>Passed 8/1/9 on need for ISO standard</a:t>
            </a:r>
          </a:p>
          <a:p>
            <a:pPr lvl="2"/>
            <a:r>
              <a:rPr lang="en-AU" dirty="0"/>
              <a:t>Passed 8/1/9 on support for submission to FDIS</a:t>
            </a:r>
          </a:p>
          <a:p>
            <a:pPr lvl="2"/>
            <a:r>
              <a:rPr lang="en-AU" dirty="0"/>
              <a:t>China NB voted </a:t>
            </a:r>
            <a:r>
              <a:rPr lang="en-AU" dirty="0" smtClean="0"/>
              <a:t>“no” </a:t>
            </a:r>
            <a:r>
              <a:rPr lang="en-AU" dirty="0"/>
              <a:t>with </a:t>
            </a:r>
            <a:r>
              <a:rPr lang="en-AU" dirty="0" smtClean="0"/>
              <a:t>two comments</a:t>
            </a:r>
            <a:endParaRPr lang="en-AU" dirty="0" smtClean="0">
              <a:solidFill>
                <a:srgbClr val="FF0000"/>
              </a:solidFill>
            </a:endParaRPr>
          </a:p>
          <a:p>
            <a:pPr lvl="1"/>
            <a:r>
              <a:rPr lang="en-AU" dirty="0" smtClean="0"/>
              <a:t>Responses were </a:t>
            </a:r>
            <a:r>
              <a:rPr lang="en-AU" dirty="0"/>
              <a:t>liaised </a:t>
            </a:r>
            <a:r>
              <a:rPr lang="en-AU" dirty="0" smtClean="0"/>
              <a:t>in Jul 2016 (see N16458)</a:t>
            </a:r>
          </a:p>
          <a:p>
            <a:r>
              <a:rPr lang="en-AU" dirty="0" smtClean="0"/>
              <a:t>FDIS ballot: </a:t>
            </a:r>
            <a:r>
              <a:rPr lang="en-AU" dirty="0">
                <a:solidFill>
                  <a:srgbClr val="00B050"/>
                </a:solidFill>
              </a:rPr>
              <a:t>passed </a:t>
            </a:r>
            <a:r>
              <a:rPr lang="en-AU" dirty="0">
                <a:solidFill>
                  <a:schemeClr val="accent2"/>
                </a:solidFill>
              </a:rPr>
              <a:t>&amp; responses </a:t>
            </a:r>
            <a:r>
              <a:rPr lang="en-AU" dirty="0" smtClean="0">
                <a:solidFill>
                  <a:schemeClr val="accent2"/>
                </a:solidFill>
              </a:rPr>
              <a:t>in progres</a:t>
            </a:r>
            <a:r>
              <a:rPr lang="en-AU" dirty="0">
                <a:solidFill>
                  <a:schemeClr val="accent2"/>
                </a:solidFill>
              </a:rPr>
              <a:t>s</a:t>
            </a:r>
            <a:endParaRPr lang="en-AU" dirty="0" smtClean="0">
              <a:solidFill>
                <a:schemeClr val="accent2"/>
              </a:solidFill>
            </a:endParaRPr>
          </a:p>
          <a:p>
            <a:pPr lvl="1"/>
            <a:r>
              <a:rPr lang="en-AU" dirty="0"/>
              <a:t>IEEE 802.3-2015 </a:t>
            </a:r>
            <a:r>
              <a:rPr lang="en-AU" dirty="0" smtClean="0"/>
              <a:t>passed FDIS by</a:t>
            </a:r>
            <a:r>
              <a:rPr lang="en-AU" b="0" dirty="0" smtClean="0"/>
              <a:t>16/1/20</a:t>
            </a:r>
          </a:p>
          <a:p>
            <a:pPr lvl="2"/>
            <a:r>
              <a:rPr lang="en-AU" b="0" dirty="0" smtClean="0"/>
              <a:t>China </a:t>
            </a:r>
            <a:r>
              <a:rPr lang="en-AU" b="0" dirty="0"/>
              <a:t>NB voted </a:t>
            </a:r>
            <a:r>
              <a:rPr lang="en-AU" b="0" dirty="0" smtClean="0"/>
              <a:t>“no” </a:t>
            </a:r>
            <a:r>
              <a:rPr lang="en-AU" b="0" dirty="0"/>
              <a:t>with two </a:t>
            </a:r>
            <a:r>
              <a:rPr lang="en-AU" b="0" dirty="0" smtClean="0"/>
              <a:t>comments (N16570)</a:t>
            </a:r>
            <a:endParaRPr lang="en-AU" b="0" dirty="0">
              <a:solidFill>
                <a:srgbClr val="FF0000"/>
              </a:solidFill>
            </a:endParaRPr>
          </a:p>
          <a:p>
            <a:pPr marL="342900" lvl="1" indent="-342900">
              <a:buNone/>
            </a:pPr>
            <a:endParaRPr lang="en-AU" dirty="0"/>
          </a:p>
          <a:p>
            <a:endParaRPr lang="en-AU" dirty="0" smtClean="0">
              <a:solidFill>
                <a:schemeClr val="accent2"/>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920507875"/>
              </p:ext>
            </p:extLst>
          </p:nvPr>
        </p:nvGraphicFramePr>
        <p:xfrm>
          <a:off x="5562600" y="5638800"/>
          <a:ext cx="914400" cy="771525"/>
        </p:xfrm>
        <a:graphic>
          <a:graphicData uri="http://schemas.openxmlformats.org/presentationml/2006/ole">
            <mc:AlternateContent xmlns:mc="http://schemas.openxmlformats.org/markup-compatibility/2006">
              <mc:Choice xmlns:v="urn:schemas-microsoft-com:vml" Requires="v">
                <p:oleObj spid="_x0000_s252955" name="Acrobat Document" showAsIcon="1" r:id="rId3" imgW="914400" imgH="771480" progId="AcroExch.Document.DC">
                  <p:embed/>
                </p:oleObj>
              </mc:Choice>
              <mc:Fallback>
                <p:oleObj name="Acrobat Document" showAsIcon="1" r:id="rId3" imgW="914400" imgH="771480" progId="AcroExch.Document.DC">
                  <p:embed/>
                  <p:pic>
                    <p:nvPicPr>
                      <p:cNvPr id="0" name=""/>
                      <p:cNvPicPr/>
                      <p:nvPr/>
                    </p:nvPicPr>
                    <p:blipFill>
                      <a:blip r:embed="rId4"/>
                      <a:stretch>
                        <a:fillRect/>
                      </a:stretch>
                    </p:blipFill>
                    <p:spPr>
                      <a:xfrm>
                        <a:off x="5562600" y="56388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261885645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FDIS ballot </a:t>
            </a:r>
            <a:r>
              <a:rPr lang="en-AU" dirty="0"/>
              <a:t>on IEEE </a:t>
            </a:r>
            <a:r>
              <a:rPr lang="en-AU" dirty="0" smtClean="0"/>
              <a:t>802.3-2015</a:t>
            </a:r>
            <a:endParaRPr lang="en-AU" dirty="0"/>
          </a:p>
        </p:txBody>
      </p:sp>
      <p:sp>
        <p:nvSpPr>
          <p:cNvPr id="3" name="Content Placeholder 2"/>
          <p:cNvSpPr>
            <a:spLocks noGrp="1"/>
          </p:cNvSpPr>
          <p:nvPr>
            <p:ph idx="1"/>
          </p:nvPr>
        </p:nvSpPr>
        <p:spPr/>
        <p:txBody>
          <a:bodyPr/>
          <a:lstStyle/>
          <a:p>
            <a:r>
              <a:rPr lang="en-GB" dirty="0" smtClean="0"/>
              <a:t>China NB comment 1</a:t>
            </a:r>
          </a:p>
          <a:p>
            <a:pPr lvl="1"/>
            <a:r>
              <a:rPr lang="en-AU" i="1" dirty="0"/>
              <a:t>IEEE </a:t>
            </a:r>
            <a:r>
              <a:rPr lang="en-AU" i="1" dirty="0" smtClean="0"/>
              <a:t>802.3bq-2016 </a:t>
            </a:r>
            <a:r>
              <a:rPr lang="en-AU" i="1" dirty="0"/>
              <a:t>is the amendment </a:t>
            </a:r>
            <a:r>
              <a:rPr lang="en-AU" i="1" dirty="0" smtClean="0"/>
              <a:t>to 802.3-2015</a:t>
            </a:r>
            <a:r>
              <a:rPr lang="en-AU" i="1" dirty="0"/>
              <a:t>. China has already submitted </a:t>
            </a:r>
            <a:r>
              <a:rPr lang="en-AU" i="1" dirty="0" smtClean="0"/>
              <a:t>the comments </a:t>
            </a:r>
            <a:r>
              <a:rPr lang="en-AU" i="1" dirty="0"/>
              <a:t>on the pre-FDIS ballot of </a:t>
            </a:r>
            <a:r>
              <a:rPr lang="en-AU" i="1" dirty="0" smtClean="0"/>
              <a:t>IEEE 802.3bw-2015 </a:t>
            </a:r>
            <a:r>
              <a:rPr lang="en-AU" i="1" dirty="0"/>
              <a:t>(6N16445). Security is </a:t>
            </a:r>
            <a:r>
              <a:rPr lang="en-AU" i="1" dirty="0" smtClean="0"/>
              <a:t>an essential </a:t>
            </a:r>
            <a:r>
              <a:rPr lang="en-AU" i="1" dirty="0"/>
              <a:t>part of network-related </a:t>
            </a:r>
            <a:r>
              <a:rPr lang="en-AU" i="1" dirty="0" smtClean="0"/>
              <a:t>standards, especially </a:t>
            </a:r>
            <a:r>
              <a:rPr lang="en-AU" i="1" dirty="0"/>
              <a:t>to Ethernet. The lack of </a:t>
            </a:r>
            <a:r>
              <a:rPr lang="en-AU" i="1" dirty="0" smtClean="0"/>
              <a:t>security mechanisms </a:t>
            </a:r>
            <a:r>
              <a:rPr lang="en-AU" i="1" dirty="0"/>
              <a:t>will enable Ethernet facing </a:t>
            </a:r>
            <a:r>
              <a:rPr lang="en-AU" i="1" dirty="0" smtClean="0"/>
              <a:t>various security </a:t>
            </a:r>
            <a:r>
              <a:rPr lang="en-AU" i="1" dirty="0"/>
              <a:t>threats, such as forgery </a:t>
            </a:r>
            <a:r>
              <a:rPr lang="en-AU" i="1" dirty="0" smtClean="0"/>
              <a:t>devices, communications </a:t>
            </a:r>
            <a:r>
              <a:rPr lang="en-AU" i="1" dirty="0"/>
              <a:t>from eavesdropping </a:t>
            </a:r>
            <a:r>
              <a:rPr lang="en-AU" i="1" dirty="0" smtClean="0"/>
              <a:t>and tampering</a:t>
            </a:r>
            <a:r>
              <a:rPr lang="en-AU" i="1" dirty="0"/>
              <a:t>. However, The version of IEEE </a:t>
            </a:r>
            <a:r>
              <a:rPr lang="en-AU" i="1" dirty="0" smtClean="0"/>
              <a:t>802.3-2015 </a:t>
            </a:r>
            <a:r>
              <a:rPr lang="en-AU" i="1" dirty="0"/>
              <a:t>fails to add the specification of </a:t>
            </a:r>
            <a:r>
              <a:rPr lang="en-AU" i="1" dirty="0" smtClean="0"/>
              <a:t>Ethernet security </a:t>
            </a:r>
            <a:r>
              <a:rPr lang="en-AU" i="1" dirty="0"/>
              <a:t>in the text, neither security </a:t>
            </a:r>
            <a:r>
              <a:rPr lang="en-AU" i="1" dirty="0" smtClean="0"/>
              <a:t>mechanisms nor </a:t>
            </a:r>
            <a:r>
              <a:rPr lang="en-AU" i="1" dirty="0"/>
              <a:t>references to other security specifications. </a:t>
            </a:r>
            <a:r>
              <a:rPr lang="en-AU" i="1" dirty="0" smtClean="0"/>
              <a:t>The version </a:t>
            </a:r>
            <a:r>
              <a:rPr lang="en-AU" i="1" dirty="0"/>
              <a:t>of </a:t>
            </a:r>
            <a:r>
              <a:rPr lang="en-AU" i="1" dirty="0" smtClean="0"/>
              <a:t>ISO/IEC </a:t>
            </a:r>
            <a:r>
              <a:rPr lang="en-AU" i="1" dirty="0"/>
              <a:t>IEEE FDIS 8802-3 (Ed 2) </a:t>
            </a:r>
            <a:r>
              <a:rPr lang="en-AU" i="1" dirty="0" smtClean="0"/>
              <a:t>has already </a:t>
            </a:r>
            <a:r>
              <a:rPr lang="en-AU" i="1" dirty="0"/>
              <a:t>integrated many technical </a:t>
            </a:r>
            <a:r>
              <a:rPr lang="en-AU" i="1" dirty="0" smtClean="0"/>
              <a:t>contents; however</a:t>
            </a:r>
            <a:r>
              <a:rPr lang="en-AU" i="1" dirty="0"/>
              <a:t>, it lacks of security that is essential </a:t>
            </a:r>
            <a:r>
              <a:rPr lang="en-AU" i="1" dirty="0" smtClean="0"/>
              <a:t>for implementing </a:t>
            </a:r>
            <a:r>
              <a:rPr lang="en-AU" i="1" dirty="0"/>
              <a:t>this standard.</a:t>
            </a:r>
            <a:endParaRPr lang="en-GB"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45</a:t>
            </a:fld>
            <a:endParaRPr lang="en-US"/>
          </a:p>
        </p:txBody>
      </p:sp>
    </p:spTree>
    <p:extLst>
      <p:ext uri="{BB962C8B-B14F-4D97-AF65-F5344CB8AC3E}">
        <p14:creationId xmlns:p14="http://schemas.microsoft.com/office/powerpoint/2010/main" val="2706220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a:t>
            </a:r>
            <a:r>
              <a:rPr lang="en-AU" dirty="0"/>
              <a:t>FDIS ballot on IEEE 802.3-2015</a:t>
            </a:r>
          </a:p>
        </p:txBody>
      </p:sp>
      <p:sp>
        <p:nvSpPr>
          <p:cNvPr id="3" name="Content Placeholder 2"/>
          <p:cNvSpPr>
            <a:spLocks noGrp="1"/>
          </p:cNvSpPr>
          <p:nvPr>
            <p:ph idx="1"/>
          </p:nvPr>
        </p:nvSpPr>
        <p:spPr/>
        <p:txBody>
          <a:bodyPr/>
          <a:lstStyle/>
          <a:p>
            <a:r>
              <a:rPr lang="en-GB" dirty="0" smtClean="0"/>
              <a:t>China NB change 1</a:t>
            </a:r>
          </a:p>
          <a:p>
            <a:pPr lvl="1"/>
            <a:r>
              <a:rPr lang="en-AU" i="1" dirty="0"/>
              <a:t>Recommend adding necessary security mechanisms in IEEE 802.3 standard </a:t>
            </a:r>
            <a:r>
              <a:rPr lang="en-AU" i="1" dirty="0" smtClean="0"/>
              <a:t>series</a:t>
            </a:r>
            <a:endParaRPr lang="en-GB"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46</a:t>
            </a:fld>
            <a:endParaRPr lang="en-US"/>
          </a:p>
        </p:txBody>
      </p:sp>
    </p:spTree>
    <p:extLst>
      <p:ext uri="{BB962C8B-B14F-4D97-AF65-F5344CB8AC3E}">
        <p14:creationId xmlns:p14="http://schemas.microsoft.com/office/powerpoint/2010/main" val="28465294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needs to determine a response to China NB comments on </a:t>
            </a:r>
            <a:r>
              <a:rPr lang="en-AU" dirty="0"/>
              <a:t>IEEE </a:t>
            </a:r>
            <a:r>
              <a:rPr lang="en-AU" dirty="0" smtClean="0"/>
              <a:t>802.3-2015 </a:t>
            </a:r>
            <a:endParaRPr lang="en-AU" dirty="0"/>
          </a:p>
        </p:txBody>
      </p:sp>
      <p:sp>
        <p:nvSpPr>
          <p:cNvPr id="3" name="Content Placeholder 2"/>
          <p:cNvSpPr>
            <a:spLocks noGrp="1"/>
          </p:cNvSpPr>
          <p:nvPr>
            <p:ph idx="1"/>
          </p:nvPr>
        </p:nvSpPr>
        <p:spPr/>
        <p:txBody>
          <a:bodyPr/>
          <a:lstStyle/>
          <a:p>
            <a:r>
              <a:rPr lang="en-AU" dirty="0" smtClean="0"/>
              <a:t>Proposed response to China NB comment 1</a:t>
            </a:r>
          </a:p>
          <a:p>
            <a:pPr lvl="1"/>
            <a:r>
              <a:rPr lang="en-GB" dirty="0">
                <a:solidFill>
                  <a:srgbClr val="FF0000"/>
                </a:solidFill>
              </a:rPr>
              <a:t>IEEE 802.3 is expected to push back on that comment noting that IEEE 802.3 is intentionally security agnostic, with IEEE 802.1 specifications frequently used to provide security services but not </a:t>
            </a:r>
            <a:r>
              <a:rPr lang="en-GB" dirty="0" smtClean="0">
                <a:solidFill>
                  <a:srgbClr val="FF0000"/>
                </a:solidFill>
              </a:rPr>
              <a:t>mandated</a:t>
            </a:r>
          </a:p>
          <a:p>
            <a:pPr lvl="1"/>
            <a:r>
              <a:rPr lang="en-GB" dirty="0" smtClean="0">
                <a:solidFill>
                  <a:srgbClr val="FF0000"/>
                </a:solidFill>
              </a:rPr>
              <a:t>In the 60-day ballot response, IEEE 802.1 WG responded</a:t>
            </a:r>
          </a:p>
          <a:p>
            <a:pPr lvl="2"/>
            <a:r>
              <a:rPr lang="en-AU" i="1" dirty="0">
                <a:solidFill>
                  <a:srgbClr val="FF0000"/>
                </a:solidFill>
              </a:rPr>
              <a:t>With regard to comment CN-001, IEEE </a:t>
            </a:r>
            <a:r>
              <a:rPr lang="en-AU" i="1" dirty="0" err="1">
                <a:solidFill>
                  <a:srgbClr val="FF0000"/>
                </a:solidFill>
              </a:rPr>
              <a:t>Std</a:t>
            </a:r>
            <a:r>
              <a:rPr lang="en-AU" i="1" dirty="0">
                <a:solidFill>
                  <a:srgbClr val="FF0000"/>
                </a:solidFill>
              </a:rPr>
              <a:t> 802.3-2015 is security agnostic allowing the user to run any security </a:t>
            </a:r>
            <a:r>
              <a:rPr lang="en-AU" i="1" dirty="0" smtClean="0">
                <a:solidFill>
                  <a:srgbClr val="FF0000"/>
                </a:solidFill>
              </a:rPr>
              <a:t>protocol</a:t>
            </a:r>
            <a:endParaRPr lang="en-AU" i="1" dirty="0">
              <a:solidFill>
                <a:srgbClr val="FF0000"/>
              </a:solidFill>
            </a:endParaRPr>
          </a:p>
          <a:p>
            <a:pPr lvl="1"/>
            <a:r>
              <a:rPr lang="en-AU" dirty="0" smtClean="0">
                <a:solidFill>
                  <a:srgbClr val="FF0000"/>
                </a:solidFill>
              </a:rPr>
              <a:t>It is suggested a common response be developed that covers similar issues in 802.3-2015, 802.3bp, 802.3bq, 802.3br, 802.3by and 802.3bz</a:t>
            </a:r>
            <a:endParaRPr lang="en-AU" i="1" dirty="0" smtClean="0">
              <a:solidFill>
                <a:srgbClr val="FF0000"/>
              </a:solidFill>
            </a:endParaRPr>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47</a:t>
            </a:fld>
            <a:endParaRPr lang="en-US"/>
          </a:p>
        </p:txBody>
      </p:sp>
    </p:spTree>
    <p:extLst>
      <p:ext uri="{BB962C8B-B14F-4D97-AF65-F5344CB8AC3E}">
        <p14:creationId xmlns:p14="http://schemas.microsoft.com/office/powerpoint/2010/main" val="30778066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a:t>
            </a:r>
            <a:r>
              <a:rPr lang="en-AU" dirty="0"/>
              <a:t>FDIS ballot on IEEE 802.3-2015</a:t>
            </a:r>
          </a:p>
        </p:txBody>
      </p:sp>
      <p:sp>
        <p:nvSpPr>
          <p:cNvPr id="3" name="Content Placeholder 2"/>
          <p:cNvSpPr>
            <a:spLocks noGrp="1"/>
          </p:cNvSpPr>
          <p:nvPr>
            <p:ph idx="1"/>
          </p:nvPr>
        </p:nvSpPr>
        <p:spPr/>
        <p:txBody>
          <a:bodyPr/>
          <a:lstStyle/>
          <a:p>
            <a:r>
              <a:rPr lang="en-GB" dirty="0" smtClean="0"/>
              <a:t>China NB comment 2</a:t>
            </a:r>
          </a:p>
          <a:p>
            <a:pPr lvl="1"/>
            <a:r>
              <a:rPr lang="en-AU" i="1" dirty="0"/>
              <a:t>IEEE 802.3 WG declared that it didn’t expect to submit any further versions to ISO/IEC for approval in 6N13919. Now it may be confusing that ISOIEC IEEE FDIS 8802-3 (Ed 2) is submitted to SC6 for approval</a:t>
            </a:r>
            <a:r>
              <a:rPr lang="en-AU" i="1" dirty="0" smtClean="0"/>
              <a:t>. We </a:t>
            </a:r>
            <a:r>
              <a:rPr lang="en-AU" i="1" dirty="0"/>
              <a:t>noticed that IEEE 802.3 WG only explained that they reconsidered the position in 6N16458 and didn’t provide any further positive explanation. China NB recommended IEEE 802.3 WG providing positive response or the basis for such an action during the pre-FDIS ballot of IEEE </a:t>
            </a:r>
            <a:r>
              <a:rPr lang="en-AU" i="1" dirty="0" smtClean="0"/>
              <a:t>802.3bw </a:t>
            </a:r>
            <a:r>
              <a:rPr lang="en-AU" i="1" dirty="0"/>
              <a:t>-2015; however, we still hasn’t got any response from IEEE 802.3 </a:t>
            </a:r>
            <a:r>
              <a:rPr lang="en-AU" i="1" dirty="0" smtClean="0"/>
              <a:t>WG.</a:t>
            </a:r>
            <a:endParaRPr lang="en-GB"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48</a:t>
            </a:fld>
            <a:endParaRPr lang="en-US"/>
          </a:p>
        </p:txBody>
      </p:sp>
    </p:spTree>
    <p:extLst>
      <p:ext uri="{BB962C8B-B14F-4D97-AF65-F5344CB8AC3E}">
        <p14:creationId xmlns:p14="http://schemas.microsoft.com/office/powerpoint/2010/main" val="23357125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a:t>
            </a:r>
            <a:r>
              <a:rPr lang="en-AU" dirty="0"/>
              <a:t>FDIS ballot on IEEE 802.3-2015</a:t>
            </a:r>
          </a:p>
        </p:txBody>
      </p:sp>
      <p:sp>
        <p:nvSpPr>
          <p:cNvPr id="3" name="Content Placeholder 2"/>
          <p:cNvSpPr>
            <a:spLocks noGrp="1"/>
          </p:cNvSpPr>
          <p:nvPr>
            <p:ph idx="1"/>
          </p:nvPr>
        </p:nvSpPr>
        <p:spPr/>
        <p:txBody>
          <a:bodyPr/>
          <a:lstStyle/>
          <a:p>
            <a:r>
              <a:rPr lang="en-GB" dirty="0" smtClean="0"/>
              <a:t>China NB change 2</a:t>
            </a:r>
          </a:p>
          <a:p>
            <a:pPr lvl="1"/>
            <a:r>
              <a:rPr lang="en-AU" i="1" dirty="0"/>
              <a:t>Considering that IEEE 802.3 WG’s </a:t>
            </a:r>
            <a:r>
              <a:rPr lang="en-AU" i="1" dirty="0" smtClean="0"/>
              <a:t>standards development </a:t>
            </a:r>
            <a:r>
              <a:rPr lang="en-AU" i="1" dirty="0"/>
              <a:t>plan in SC6 will impact a lot on </a:t>
            </a:r>
            <a:r>
              <a:rPr lang="en-AU" i="1" dirty="0" smtClean="0"/>
              <a:t>SC6 NBs</a:t>
            </a:r>
            <a:r>
              <a:rPr lang="en-AU" i="1" dirty="0"/>
              <a:t>’ international contributions to the field of </a:t>
            </a:r>
            <a:r>
              <a:rPr lang="en-AU" i="1" dirty="0" smtClean="0"/>
              <a:t>wired local </a:t>
            </a:r>
            <a:r>
              <a:rPr lang="en-AU" i="1" dirty="0"/>
              <a:t>area network. Therefore, please provide </a:t>
            </a:r>
            <a:r>
              <a:rPr lang="en-AU" i="1" dirty="0" smtClean="0"/>
              <a:t>more bases </a:t>
            </a:r>
            <a:r>
              <a:rPr lang="en-AU" i="1" dirty="0"/>
              <a:t>for such a changed action.</a:t>
            </a:r>
            <a:endParaRPr lang="en-GB"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49</a:t>
            </a:fld>
            <a:endParaRPr lang="en-US"/>
          </a:p>
        </p:txBody>
      </p:sp>
    </p:spTree>
    <p:extLst>
      <p:ext uri="{BB962C8B-B14F-4D97-AF65-F5344CB8AC3E}">
        <p14:creationId xmlns:p14="http://schemas.microsoft.com/office/powerpoint/2010/main" val="8370954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37B97089-911D-4B51-9A41-20DA9337DAE6}" type="slidenum">
              <a:rPr lang="en-US" smtClean="0"/>
              <a:pPr>
                <a:defRPr/>
              </a:pPr>
              <a:t>5</a:t>
            </a:fld>
            <a:endParaRPr lang="en-US"/>
          </a:p>
        </p:txBody>
      </p:sp>
      <p:sp>
        <p:nvSpPr>
          <p:cNvPr id="8196" name="Rectangle 6"/>
          <p:cNvSpPr>
            <a:spLocks noGrp="1" noChangeArrowheads="1"/>
          </p:cNvSpPr>
          <p:nvPr>
            <p:ph type="title"/>
          </p:nvPr>
        </p:nvSpPr>
        <p:spPr/>
        <p:txBody>
          <a:bodyPr/>
          <a:lstStyle/>
          <a:p>
            <a:r>
              <a:rPr lang="en-US" smtClean="0"/>
              <a:t>Links are available to a variety of other useful resources</a:t>
            </a:r>
          </a:p>
        </p:txBody>
      </p:sp>
      <p:sp>
        <p:nvSpPr>
          <p:cNvPr id="8197" name="Rectangle 7"/>
          <p:cNvSpPr>
            <a:spLocks noGrp="1" noChangeArrowheads="1"/>
          </p:cNvSpPr>
          <p:nvPr>
            <p:ph type="body" idx="1"/>
          </p:nvPr>
        </p:nvSpPr>
        <p:spPr/>
        <p:txBody>
          <a:bodyPr/>
          <a:lstStyle/>
          <a:p>
            <a:pPr lvl="1"/>
            <a:r>
              <a:rPr lang="en-US" smtClean="0"/>
              <a:t>Link to IEEE Disclosure of Affiliation </a:t>
            </a:r>
          </a:p>
          <a:p>
            <a:pPr lvl="2"/>
            <a:r>
              <a:rPr lang="en-US" smtClean="0">
                <a:hlinkClick r:id="rId3"/>
              </a:rPr>
              <a:t>http://standards.ieee.org/faqs/affiliationFAQ.html</a:t>
            </a:r>
            <a:endParaRPr lang="en-US" smtClean="0"/>
          </a:p>
          <a:p>
            <a:pPr lvl="1"/>
            <a:r>
              <a:rPr lang="en-US" smtClean="0"/>
              <a:t>Links to IEEE Antitrust Guidelines</a:t>
            </a:r>
          </a:p>
          <a:p>
            <a:pPr lvl="2"/>
            <a:r>
              <a:rPr lang="en-US" smtClean="0">
                <a:hlinkClick r:id="rId4"/>
              </a:rPr>
              <a:t>http://standards.ieee.org/resources/antitrust-guidelines.pdf</a:t>
            </a:r>
            <a:endParaRPr lang="en-US" smtClean="0"/>
          </a:p>
          <a:p>
            <a:pPr lvl="1"/>
            <a:r>
              <a:rPr lang="en-US" smtClean="0"/>
              <a:t>Link to IEEE Code of Ethics</a:t>
            </a:r>
          </a:p>
          <a:p>
            <a:pPr lvl="2"/>
            <a:r>
              <a:rPr lang="en-US" smtClean="0">
                <a:hlinkClick r:id="rId5"/>
              </a:rPr>
              <a:t>http://www.ieee.org/web/membership/ethics/code_ethics.html</a:t>
            </a:r>
            <a:endParaRPr lang="en-US" smtClean="0"/>
          </a:p>
          <a:p>
            <a:pPr lvl="1"/>
            <a:r>
              <a:rPr lang="en-US" smtClean="0"/>
              <a:t>Link to IEEE Patent Policy</a:t>
            </a:r>
          </a:p>
          <a:p>
            <a:pPr lvl="2"/>
            <a:r>
              <a:rPr lang="en-US" smtClean="0">
                <a:hlinkClick r:id="rId6"/>
              </a:rPr>
              <a:t>http://standards.ieee.org/board/pat/pat-slideset.ppt</a:t>
            </a:r>
            <a:endParaRPr lang="en-US" smtClean="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needs to determine a response to China NB comments on </a:t>
            </a:r>
            <a:r>
              <a:rPr lang="en-AU" dirty="0"/>
              <a:t>IEEE </a:t>
            </a:r>
            <a:r>
              <a:rPr lang="en-AU" dirty="0" smtClean="0"/>
              <a:t>802.3-2015</a:t>
            </a:r>
            <a:endParaRPr lang="en-AU" dirty="0"/>
          </a:p>
        </p:txBody>
      </p:sp>
      <p:sp>
        <p:nvSpPr>
          <p:cNvPr id="3" name="Content Placeholder 2"/>
          <p:cNvSpPr>
            <a:spLocks noGrp="1"/>
          </p:cNvSpPr>
          <p:nvPr>
            <p:ph idx="1"/>
          </p:nvPr>
        </p:nvSpPr>
        <p:spPr/>
        <p:txBody>
          <a:bodyPr/>
          <a:lstStyle/>
          <a:p>
            <a:r>
              <a:rPr lang="en-AU" dirty="0" smtClean="0"/>
              <a:t>Proposed response to China NB comment 2</a:t>
            </a:r>
          </a:p>
          <a:p>
            <a:pPr lvl="1"/>
            <a:r>
              <a:rPr lang="en-GB" dirty="0">
                <a:solidFill>
                  <a:srgbClr val="FF0000"/>
                </a:solidFill>
              </a:rPr>
              <a:t>IEEE 802.3 gave their reasons for changing their minds in 6N16458, but apparently the reasons given were not sufficiently convincing to the China NB and they would like a better explanation</a:t>
            </a:r>
            <a:r>
              <a:rPr lang="en-GB" dirty="0" smtClean="0"/>
              <a:t>.</a:t>
            </a:r>
          </a:p>
          <a:p>
            <a:pPr lvl="1"/>
            <a:r>
              <a:rPr lang="en-GB" dirty="0">
                <a:solidFill>
                  <a:srgbClr val="FF0000"/>
                </a:solidFill>
              </a:rPr>
              <a:t>In the 60-day ballot response, IEEE 802.1 WG responded</a:t>
            </a:r>
          </a:p>
          <a:p>
            <a:pPr lvl="2"/>
            <a:r>
              <a:rPr lang="en-AU" i="1" dirty="0" smtClean="0">
                <a:solidFill>
                  <a:srgbClr val="FF0000"/>
                </a:solidFill>
              </a:rPr>
              <a:t>With </a:t>
            </a:r>
            <a:r>
              <a:rPr lang="en-AU" i="1" dirty="0">
                <a:solidFill>
                  <a:srgbClr val="FF0000"/>
                </a:solidFill>
              </a:rPr>
              <a:t>regard to comment CN-002, based on additional information received after the cited 2009 liaison communication 6N13919, the IEEE 802.3 Ethernet Working Group reconsidered its position. Since that time, IEEE </a:t>
            </a:r>
            <a:r>
              <a:rPr lang="en-AU" i="1" dirty="0" err="1">
                <a:solidFill>
                  <a:srgbClr val="FF0000"/>
                </a:solidFill>
              </a:rPr>
              <a:t>Std</a:t>
            </a:r>
            <a:r>
              <a:rPr lang="en-AU" i="1" dirty="0">
                <a:solidFill>
                  <a:srgbClr val="FF0000"/>
                </a:solidFill>
              </a:rPr>
              <a:t> 802.3-2012 and IEEE </a:t>
            </a:r>
            <a:r>
              <a:rPr lang="en-AU" i="1" dirty="0" err="1">
                <a:solidFill>
                  <a:srgbClr val="FF0000"/>
                </a:solidFill>
              </a:rPr>
              <a:t>Std</a:t>
            </a:r>
            <a:r>
              <a:rPr lang="en-AU" i="1" dirty="0">
                <a:solidFill>
                  <a:srgbClr val="FF0000"/>
                </a:solidFill>
              </a:rPr>
              <a:t> 802.3.1-2013 were submitted and approved as ISO/IEC standards under the PSDO agreement. The submission of IEEE </a:t>
            </a:r>
            <a:r>
              <a:rPr lang="en-AU" i="1" dirty="0" err="1">
                <a:solidFill>
                  <a:srgbClr val="FF0000"/>
                </a:solidFill>
              </a:rPr>
              <a:t>Std</a:t>
            </a:r>
            <a:r>
              <a:rPr lang="en-AU" i="1" dirty="0">
                <a:solidFill>
                  <a:srgbClr val="FF0000"/>
                </a:solidFill>
              </a:rPr>
              <a:t> 802.3-2015 for approval is a continuation of that process</a:t>
            </a:r>
            <a:r>
              <a:rPr lang="en-AU" i="1" dirty="0" smtClean="0">
                <a:solidFill>
                  <a:srgbClr val="FF0000"/>
                </a:solidFill>
              </a:rPr>
              <a:t>.</a:t>
            </a:r>
          </a:p>
          <a:p>
            <a:pPr lvl="1"/>
            <a:r>
              <a:rPr lang="en-AU" dirty="0">
                <a:solidFill>
                  <a:srgbClr val="FF0000"/>
                </a:solidFill>
              </a:rPr>
              <a:t>It is suggested a common response be developed that covers similar issues in 802.3-2015, 802.3bp, 802.3bq, 802.3br, 802.3by and 802.3bz</a:t>
            </a:r>
            <a:endParaRPr lang="en-AU" i="1" dirty="0">
              <a:solidFill>
                <a:srgbClr val="FF0000"/>
              </a:solidFill>
            </a:endParaRPr>
          </a:p>
          <a:p>
            <a:pPr lvl="2"/>
            <a:endParaRPr lang="en-GB" i="1" dirty="0">
              <a:solidFill>
                <a:srgbClr val="FF0000"/>
              </a:solidFill>
            </a:endParaRPr>
          </a:p>
          <a:p>
            <a:pPr lvl="1"/>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50</a:t>
            </a:fld>
            <a:endParaRPr lang="en-US"/>
          </a:p>
        </p:txBody>
      </p:sp>
    </p:spTree>
    <p:extLst>
      <p:ext uri="{BB962C8B-B14F-4D97-AF65-F5344CB8AC3E}">
        <p14:creationId xmlns:p14="http://schemas.microsoft.com/office/powerpoint/2010/main" val="21578775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802.3bw is waiting for start of FDIS ballot</a:t>
            </a:r>
            <a:endParaRPr lang="en-AU" dirty="0">
              <a:solidFill>
                <a:srgbClr val="FF0000"/>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51</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smtClean="0">
                <a:solidFill>
                  <a:srgbClr val="00B050"/>
                </a:solidFill>
              </a:rPr>
              <a:t>sent</a:t>
            </a:r>
          </a:p>
          <a:p>
            <a:pPr lvl="1"/>
            <a:r>
              <a:rPr lang="en-AU" dirty="0"/>
              <a:t>IEEE 802.3bw </a:t>
            </a:r>
            <a:r>
              <a:rPr lang="en-AU" dirty="0" smtClean="0"/>
              <a:t>was </a:t>
            </a:r>
            <a:r>
              <a:rPr lang="en-AU" dirty="0"/>
              <a:t>liaised to SC6  in </a:t>
            </a:r>
            <a:r>
              <a:rPr lang="en-AU" dirty="0" smtClean="0"/>
              <a:t>Nov 2015 </a:t>
            </a:r>
            <a:r>
              <a:rPr lang="en-AU" dirty="0"/>
              <a:t>to allow them to become familiar with it before submission for approval under the PSDO </a:t>
            </a:r>
            <a:r>
              <a:rPr lang="en-AU" dirty="0" smtClean="0"/>
              <a:t>process</a:t>
            </a:r>
            <a:endParaRPr lang="en-AU" dirty="0">
              <a:solidFill>
                <a:srgbClr val="00B050"/>
              </a:solidFill>
            </a:endParaRPr>
          </a:p>
          <a:p>
            <a:r>
              <a:rPr lang="en-US" dirty="0" smtClean="0"/>
              <a:t>60-day</a:t>
            </a:r>
            <a:r>
              <a:rPr lang="en-AU" dirty="0" smtClean="0"/>
              <a:t> </a:t>
            </a:r>
            <a:r>
              <a:rPr lang="en-AU" dirty="0"/>
              <a:t>pre-ballot</a:t>
            </a:r>
            <a:r>
              <a:rPr lang="en-AU" dirty="0" smtClean="0"/>
              <a:t>: </a:t>
            </a:r>
            <a:r>
              <a:rPr lang="en-AU" dirty="0" smtClean="0">
                <a:solidFill>
                  <a:srgbClr val="00B050"/>
                </a:solidFill>
              </a:rPr>
              <a:t>passed &amp; responses liaised</a:t>
            </a:r>
            <a:endParaRPr lang="en-AU" dirty="0">
              <a:solidFill>
                <a:srgbClr val="00B050"/>
              </a:solidFill>
            </a:endParaRPr>
          </a:p>
          <a:p>
            <a:pPr lvl="1"/>
            <a:r>
              <a:rPr lang="en-AU" dirty="0" smtClean="0"/>
              <a:t>IEEE </a:t>
            </a:r>
            <a:r>
              <a:rPr lang="en-AU" dirty="0"/>
              <a:t>802.3bw </a:t>
            </a:r>
            <a:r>
              <a:rPr lang="en-AU" dirty="0" smtClean="0"/>
              <a:t>was submitted in July 2016 and the 60-day ballot passed on 19 Sep 2016</a:t>
            </a:r>
          </a:p>
          <a:p>
            <a:pPr lvl="2"/>
            <a:r>
              <a:rPr lang="en-AU" dirty="0" smtClean="0"/>
              <a:t>Support need for IS: passed 7/1/10 (</a:t>
            </a:r>
            <a:r>
              <a:rPr lang="en-AU" dirty="0"/>
              <a:t>China NB voted </a:t>
            </a:r>
            <a:r>
              <a:rPr lang="en-AU" dirty="0" smtClean="0"/>
              <a:t>no)</a:t>
            </a:r>
          </a:p>
          <a:p>
            <a:pPr lvl="2"/>
            <a:r>
              <a:rPr lang="en-AU" dirty="0" smtClean="0"/>
              <a:t>Support submission for this IS: </a:t>
            </a:r>
            <a:r>
              <a:rPr lang="en-AU" dirty="0"/>
              <a:t>passed 6/1/11 (China NB voted </a:t>
            </a:r>
            <a:r>
              <a:rPr lang="en-AU" dirty="0" smtClean="0"/>
              <a:t>no)</a:t>
            </a:r>
          </a:p>
          <a:p>
            <a:pPr lvl="1"/>
            <a:r>
              <a:rPr lang="en-AU" dirty="0" smtClean="0"/>
              <a:t>Comments were sent to SC6 in Dec 2016 (N16509)</a:t>
            </a:r>
          </a:p>
          <a:p>
            <a:r>
              <a:rPr lang="en-AU" dirty="0" smtClean="0"/>
              <a:t>FDIS ballot: </a:t>
            </a:r>
            <a:r>
              <a:rPr lang="en-AU" dirty="0" smtClean="0">
                <a:solidFill>
                  <a:schemeClr val="accent2"/>
                </a:solidFill>
              </a:rPr>
              <a:t>waiting</a:t>
            </a:r>
          </a:p>
          <a:p>
            <a:pPr lvl="1"/>
            <a:r>
              <a:rPr lang="en-AU" dirty="0" smtClean="0">
                <a:solidFill>
                  <a:srgbClr val="FF0000"/>
                </a:solidFill>
              </a:rPr>
              <a:t>Feb 2017: Jodi reports she is not sure then will start but IEEE-SA staff keep reminding ISO </a:t>
            </a:r>
            <a:endParaRPr lang="en-AU" dirty="0">
              <a:solidFill>
                <a:srgbClr val="FF0000"/>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2590056858"/>
              </p:ext>
            </p:extLst>
          </p:nvPr>
        </p:nvGraphicFramePr>
        <p:xfrm>
          <a:off x="6248400" y="4876800"/>
          <a:ext cx="914400" cy="771525"/>
        </p:xfrm>
        <a:graphic>
          <a:graphicData uri="http://schemas.openxmlformats.org/presentationml/2006/ole">
            <mc:AlternateContent xmlns:mc="http://schemas.openxmlformats.org/markup-compatibility/2006">
              <mc:Choice xmlns:v="urn:schemas-microsoft-com:vml" Requires="v">
                <p:oleObj spid="_x0000_s243882" name="Acrobat Document" showAsIcon="1" r:id="rId3" imgW="914400" imgH="771480" progId="AcroExch.Document.DC">
                  <p:embed/>
                </p:oleObj>
              </mc:Choice>
              <mc:Fallback>
                <p:oleObj name="Acrobat Document" showAsIcon="1" r:id="rId3" imgW="914400" imgH="771480" progId="AcroExch.Document.DC">
                  <p:embed/>
                  <p:pic>
                    <p:nvPicPr>
                      <p:cNvPr id="0" name=""/>
                      <p:cNvPicPr/>
                      <p:nvPr/>
                    </p:nvPicPr>
                    <p:blipFill>
                      <a:blip r:embed="rId4"/>
                      <a:stretch>
                        <a:fillRect/>
                      </a:stretch>
                    </p:blipFill>
                    <p:spPr>
                      <a:xfrm>
                        <a:off x="6248400" y="48768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67620187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802.3bp 60-day </a:t>
            </a:r>
            <a:r>
              <a:rPr lang="en-AU" dirty="0"/>
              <a:t>pre-ballot passed with comments to be resolved</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52</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smtClean="0">
                <a:solidFill>
                  <a:srgbClr val="00B050"/>
                </a:solidFill>
              </a:rPr>
              <a:t>sent</a:t>
            </a:r>
          </a:p>
          <a:p>
            <a:pPr lvl="1"/>
            <a:r>
              <a:rPr lang="en-AU" dirty="0" smtClean="0"/>
              <a:t>D3.0 was </a:t>
            </a:r>
            <a:r>
              <a:rPr lang="en-AU" dirty="0"/>
              <a:t>liaised to SC6  in </a:t>
            </a:r>
            <a:r>
              <a:rPr lang="en-AU" dirty="0" smtClean="0"/>
              <a:t>Feb 2016 to </a:t>
            </a:r>
            <a:r>
              <a:rPr lang="en-AU" dirty="0"/>
              <a:t>allow them to become familiar with it before submission for approval under the PSDO </a:t>
            </a:r>
            <a:r>
              <a:rPr lang="en-AU" dirty="0" smtClean="0"/>
              <a:t>process</a:t>
            </a:r>
          </a:p>
          <a:p>
            <a:r>
              <a:rPr lang="en-US" dirty="0" smtClean="0"/>
              <a:t>60-day</a:t>
            </a:r>
            <a:r>
              <a:rPr lang="en-AU" dirty="0" smtClean="0"/>
              <a:t> pre-ballot: </a:t>
            </a:r>
            <a:r>
              <a:rPr lang="en-AU" dirty="0">
                <a:solidFill>
                  <a:srgbClr val="00B050"/>
                </a:solidFill>
              </a:rPr>
              <a:t>passed</a:t>
            </a:r>
            <a:r>
              <a:rPr lang="en-AU" dirty="0">
                <a:solidFill>
                  <a:schemeClr val="accent2"/>
                </a:solidFill>
              </a:rPr>
              <a:t> with comments to be resolved</a:t>
            </a:r>
            <a:endParaRPr lang="en-AU" dirty="0" smtClean="0">
              <a:solidFill>
                <a:srgbClr val="00B050"/>
              </a:solidFill>
            </a:endParaRPr>
          </a:p>
          <a:p>
            <a:pPr lvl="1"/>
            <a:r>
              <a:rPr lang="en-AU" dirty="0" smtClean="0"/>
              <a:t>Passed on 11 Jan 2017</a:t>
            </a:r>
          </a:p>
          <a:p>
            <a:pPr lvl="2"/>
            <a:r>
              <a:rPr lang="en-AU" dirty="0"/>
              <a:t>Support need for IS: passed </a:t>
            </a:r>
            <a:r>
              <a:rPr lang="en-AU" dirty="0" smtClean="0"/>
              <a:t>9/0/10 </a:t>
            </a:r>
            <a:endParaRPr lang="en-AU" dirty="0"/>
          </a:p>
          <a:p>
            <a:pPr lvl="2"/>
            <a:r>
              <a:rPr lang="en-AU" dirty="0"/>
              <a:t>Support submission for this IS: passed </a:t>
            </a:r>
            <a:r>
              <a:rPr lang="en-AU" dirty="0" smtClean="0"/>
              <a:t>7/1/11 </a:t>
            </a:r>
            <a:endParaRPr lang="en-AU" dirty="0"/>
          </a:p>
          <a:p>
            <a:pPr lvl="2"/>
            <a:r>
              <a:rPr lang="en-AU" dirty="0" smtClean="0"/>
              <a:t>China </a:t>
            </a:r>
            <a:r>
              <a:rPr lang="en-AU" dirty="0"/>
              <a:t>NB voted </a:t>
            </a:r>
            <a:r>
              <a:rPr lang="en-AU" dirty="0" smtClean="0"/>
              <a:t>“no” with two comments (N16537)</a:t>
            </a:r>
          </a:p>
          <a:p>
            <a:pPr lvl="1"/>
            <a:r>
              <a:rPr lang="en-AU" dirty="0" smtClean="0"/>
              <a:t>IEEE 802.3 will develop a response in March 2017</a:t>
            </a:r>
          </a:p>
          <a:p>
            <a:r>
              <a:rPr lang="en-AU" dirty="0" smtClean="0"/>
              <a:t>FDIS ballot:</a:t>
            </a:r>
            <a:endParaRPr lang="en-AU" dirty="0"/>
          </a:p>
        </p:txBody>
      </p:sp>
      <p:graphicFrame>
        <p:nvGraphicFramePr>
          <p:cNvPr id="2" name="Object 1"/>
          <p:cNvGraphicFramePr>
            <a:graphicFrameLocks noChangeAspect="1"/>
          </p:cNvGraphicFramePr>
          <p:nvPr>
            <p:extLst>
              <p:ext uri="{D42A27DB-BD31-4B8C-83A1-F6EECF244321}">
                <p14:modId xmlns:p14="http://schemas.microsoft.com/office/powerpoint/2010/main" val="1068178351"/>
              </p:ext>
            </p:extLst>
          </p:nvPr>
        </p:nvGraphicFramePr>
        <p:xfrm>
          <a:off x="6248400" y="4495800"/>
          <a:ext cx="914400" cy="771525"/>
        </p:xfrm>
        <a:graphic>
          <a:graphicData uri="http://schemas.openxmlformats.org/presentationml/2006/ole">
            <mc:AlternateContent xmlns:mc="http://schemas.openxmlformats.org/markup-compatibility/2006">
              <mc:Choice xmlns:v="urn:schemas-microsoft-com:vml" Requires="v">
                <p:oleObj spid="_x0000_s253979" name="Acrobat Document" showAsIcon="1" r:id="rId3" imgW="914400" imgH="771480" progId="AcroExch.Document.DC">
                  <p:embed/>
                </p:oleObj>
              </mc:Choice>
              <mc:Fallback>
                <p:oleObj name="Acrobat Document" showAsIcon="1" r:id="rId3" imgW="914400" imgH="771480" progId="AcroExch.Document.DC">
                  <p:embed/>
                  <p:pic>
                    <p:nvPicPr>
                      <p:cNvPr id="0" name=""/>
                      <p:cNvPicPr/>
                      <p:nvPr/>
                    </p:nvPicPr>
                    <p:blipFill>
                      <a:blip r:embed="rId4"/>
                      <a:stretch>
                        <a:fillRect/>
                      </a:stretch>
                    </p:blipFill>
                    <p:spPr>
                      <a:xfrm>
                        <a:off x="6248400" y="44958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08280467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60 day ballot </a:t>
            </a:r>
            <a:r>
              <a:rPr lang="en-AU" dirty="0"/>
              <a:t>on IEEE 802.3bp </a:t>
            </a:r>
          </a:p>
        </p:txBody>
      </p:sp>
      <p:sp>
        <p:nvSpPr>
          <p:cNvPr id="3" name="Content Placeholder 2"/>
          <p:cNvSpPr>
            <a:spLocks noGrp="1"/>
          </p:cNvSpPr>
          <p:nvPr>
            <p:ph idx="1"/>
          </p:nvPr>
        </p:nvSpPr>
        <p:spPr/>
        <p:txBody>
          <a:bodyPr/>
          <a:lstStyle/>
          <a:p>
            <a:r>
              <a:rPr lang="en-GB" dirty="0" smtClean="0"/>
              <a:t>China NB comment 1</a:t>
            </a:r>
          </a:p>
          <a:p>
            <a:pPr lvl="1"/>
            <a:r>
              <a:rPr lang="en-AU" i="1" dirty="0"/>
              <a:t>IEEE </a:t>
            </a:r>
            <a:r>
              <a:rPr lang="en-AU" i="1" dirty="0" smtClean="0"/>
              <a:t>802.3bp-2016 </a:t>
            </a:r>
            <a:r>
              <a:rPr lang="en-AU" i="1" dirty="0"/>
              <a:t>is the amendment to </a:t>
            </a:r>
            <a:r>
              <a:rPr lang="en-AU" i="1" dirty="0" smtClean="0"/>
              <a:t>802.3-2015</a:t>
            </a:r>
            <a:r>
              <a:rPr lang="en-AU" i="1" dirty="0"/>
              <a:t>. China has already submitted the comments on the pre-FDIS ballot of IEEE </a:t>
            </a:r>
            <a:r>
              <a:rPr lang="en-AU" i="1" dirty="0" smtClean="0"/>
              <a:t>802.3bw-2015 </a:t>
            </a:r>
            <a:r>
              <a:rPr lang="en-AU" i="1" dirty="0"/>
              <a:t>(6N16445). Security is an essential part of network-related standards, especially to Ethernet. The lack of security mechanisms will enable Ethernet facing various security threats, such as forgery devices, communications from eavesdropping and tampering. However, The version of IEEE </a:t>
            </a:r>
            <a:r>
              <a:rPr lang="en-AU" i="1" dirty="0" smtClean="0"/>
              <a:t>802.3- </a:t>
            </a:r>
            <a:r>
              <a:rPr lang="en-AU" i="1" dirty="0"/>
              <a:t>2015 fails to add the specification of Ethernet security in the text, neither security mechanisms nor references to other security specifications. As an amendment to IEEE </a:t>
            </a:r>
            <a:r>
              <a:rPr lang="en-AU" i="1" dirty="0" smtClean="0"/>
              <a:t>802.3-2015</a:t>
            </a:r>
            <a:r>
              <a:rPr lang="en-AU" i="1" dirty="0"/>
              <a:t>, IEEE </a:t>
            </a:r>
            <a:r>
              <a:rPr lang="en-AU" i="1" dirty="0" smtClean="0"/>
              <a:t>802.3bp-2016 </a:t>
            </a:r>
            <a:r>
              <a:rPr lang="en-AU" i="1" dirty="0"/>
              <a:t>relies on an incomplete standard that lacks necessary security-related contents; moreover, there will be potential security risks for IEEE </a:t>
            </a:r>
            <a:r>
              <a:rPr lang="en-AU" i="1" dirty="0" smtClean="0"/>
              <a:t>802.3bp-2016 </a:t>
            </a:r>
            <a:r>
              <a:rPr lang="en-AU" i="1" dirty="0"/>
              <a:t>that has no security-related content</a:t>
            </a:r>
            <a:r>
              <a:rPr lang="en-AU" i="1" dirty="0" smtClean="0"/>
              <a:t>.</a:t>
            </a:r>
            <a:endParaRPr lang="en-GB"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53</a:t>
            </a:fld>
            <a:endParaRPr lang="en-US"/>
          </a:p>
        </p:txBody>
      </p:sp>
    </p:spTree>
    <p:extLst>
      <p:ext uri="{BB962C8B-B14F-4D97-AF65-F5344CB8AC3E}">
        <p14:creationId xmlns:p14="http://schemas.microsoft.com/office/powerpoint/2010/main" val="139973747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60 day ballot </a:t>
            </a:r>
            <a:r>
              <a:rPr lang="en-AU" dirty="0"/>
              <a:t>on IEEE 802.3bp </a:t>
            </a:r>
          </a:p>
        </p:txBody>
      </p:sp>
      <p:sp>
        <p:nvSpPr>
          <p:cNvPr id="3" name="Content Placeholder 2"/>
          <p:cNvSpPr>
            <a:spLocks noGrp="1"/>
          </p:cNvSpPr>
          <p:nvPr>
            <p:ph idx="1"/>
          </p:nvPr>
        </p:nvSpPr>
        <p:spPr/>
        <p:txBody>
          <a:bodyPr/>
          <a:lstStyle/>
          <a:p>
            <a:r>
              <a:rPr lang="en-GB" dirty="0" smtClean="0"/>
              <a:t>China NB change 1</a:t>
            </a:r>
          </a:p>
          <a:p>
            <a:pPr lvl="1"/>
            <a:r>
              <a:rPr lang="en-AU" i="1" dirty="0"/>
              <a:t>Recommend adding necessary security mechanisms in IEEE 802.3 standard </a:t>
            </a:r>
            <a:r>
              <a:rPr lang="en-AU" i="1" dirty="0" smtClean="0"/>
              <a:t>series</a:t>
            </a:r>
            <a:endParaRPr lang="en-GB"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54</a:t>
            </a:fld>
            <a:endParaRPr lang="en-US"/>
          </a:p>
        </p:txBody>
      </p:sp>
    </p:spTree>
    <p:extLst>
      <p:ext uri="{BB962C8B-B14F-4D97-AF65-F5344CB8AC3E}">
        <p14:creationId xmlns:p14="http://schemas.microsoft.com/office/powerpoint/2010/main" val="6477408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needs to determine a response to China NB comments on </a:t>
            </a:r>
            <a:r>
              <a:rPr lang="en-AU" dirty="0"/>
              <a:t>IEEE 802.3bp </a:t>
            </a:r>
          </a:p>
        </p:txBody>
      </p:sp>
      <p:sp>
        <p:nvSpPr>
          <p:cNvPr id="3" name="Content Placeholder 2"/>
          <p:cNvSpPr>
            <a:spLocks noGrp="1"/>
          </p:cNvSpPr>
          <p:nvPr>
            <p:ph idx="1"/>
          </p:nvPr>
        </p:nvSpPr>
        <p:spPr/>
        <p:txBody>
          <a:bodyPr/>
          <a:lstStyle/>
          <a:p>
            <a:r>
              <a:rPr lang="en-AU" dirty="0" smtClean="0"/>
              <a:t>Proposed response to China NB comment 1</a:t>
            </a:r>
          </a:p>
          <a:p>
            <a:pPr lvl="1"/>
            <a:r>
              <a:rPr lang="en-GB" dirty="0">
                <a:solidFill>
                  <a:srgbClr val="FF0000"/>
                </a:solidFill>
              </a:rPr>
              <a:t>IEEE 802.3 is expected to push back on that comment noting that IEEE 802.3 is intentionally security agnostic, with IEEE 802.1 specifications frequently used to provide security services but not </a:t>
            </a:r>
            <a:r>
              <a:rPr lang="en-GB" dirty="0" smtClean="0">
                <a:solidFill>
                  <a:srgbClr val="FF0000"/>
                </a:solidFill>
              </a:rPr>
              <a:t>mandated</a:t>
            </a:r>
          </a:p>
          <a:p>
            <a:pPr lvl="1"/>
            <a:r>
              <a:rPr lang="en-AU" dirty="0">
                <a:solidFill>
                  <a:srgbClr val="FF0000"/>
                </a:solidFill>
              </a:rPr>
              <a:t>It is suggested a common response be developed that covers similar issues in 802.3-2015, 802.3bp, 802.3bq, 802.3br, 802.3by and 802.3bz</a:t>
            </a:r>
            <a:endParaRPr lang="en-AU" i="1" dirty="0">
              <a:solidFill>
                <a:srgbClr val="FF0000"/>
              </a:solidFill>
            </a:endParaRPr>
          </a:p>
          <a:p>
            <a:pPr lvl="1"/>
            <a:endParaRPr lang="en-GB" dirty="0">
              <a:solidFill>
                <a:srgbClr val="FF0000"/>
              </a:solidFill>
            </a:endParaRPr>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55</a:t>
            </a:fld>
            <a:endParaRPr lang="en-US"/>
          </a:p>
        </p:txBody>
      </p:sp>
    </p:spTree>
    <p:extLst>
      <p:ext uri="{BB962C8B-B14F-4D97-AF65-F5344CB8AC3E}">
        <p14:creationId xmlns:p14="http://schemas.microsoft.com/office/powerpoint/2010/main" val="34444170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60 day ballot </a:t>
            </a:r>
            <a:r>
              <a:rPr lang="en-AU" dirty="0"/>
              <a:t>on IEEE 802.3bp </a:t>
            </a:r>
          </a:p>
        </p:txBody>
      </p:sp>
      <p:sp>
        <p:nvSpPr>
          <p:cNvPr id="3" name="Content Placeholder 2"/>
          <p:cNvSpPr>
            <a:spLocks noGrp="1"/>
          </p:cNvSpPr>
          <p:nvPr>
            <p:ph idx="1"/>
          </p:nvPr>
        </p:nvSpPr>
        <p:spPr/>
        <p:txBody>
          <a:bodyPr/>
          <a:lstStyle/>
          <a:p>
            <a:r>
              <a:rPr lang="en-GB" dirty="0" smtClean="0"/>
              <a:t>China NB comment 2</a:t>
            </a:r>
          </a:p>
          <a:p>
            <a:pPr lvl="1"/>
            <a:r>
              <a:rPr lang="en-AU" i="1" dirty="0"/>
              <a:t>IEEE 802.3 WG declared that it didn’t expect to submit any further versions to ISO/IEC for approval in 6N13919, now it has been submitting IEEE 802.3 standard series to SC6 in droves, including IEEE </a:t>
            </a:r>
            <a:r>
              <a:rPr lang="en-AU" i="1" dirty="0" smtClean="0"/>
              <a:t>802.3bw-2015 </a:t>
            </a:r>
            <a:r>
              <a:rPr lang="en-AU" i="1" dirty="0"/>
              <a:t>and IEEE </a:t>
            </a:r>
            <a:r>
              <a:rPr lang="en-AU" i="1" dirty="0" smtClean="0"/>
              <a:t>802.3bp-2016</a:t>
            </a:r>
            <a:r>
              <a:rPr lang="en-AU" i="1" dirty="0"/>
              <a:t>, it is inconsistent with the action mentioned in 6N13919. We noticed that IEEE 802.3 WG only explained that they reconsidered the position in 6N16458 and didn’t provide any further positive explanation. China NB recommended IEEE 802.3 WG providing positive response or the basis for such an action during the pre-FDIS ballot of IEEE </a:t>
            </a:r>
            <a:r>
              <a:rPr lang="en-AU" i="1" dirty="0" smtClean="0"/>
              <a:t>802.3bw-2015</a:t>
            </a:r>
            <a:r>
              <a:rPr lang="en-AU" i="1" dirty="0"/>
              <a:t>; however, we still hasn’t got any response from IEEE 802.3 WG.</a:t>
            </a:r>
            <a:endParaRPr lang="en-GB"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56</a:t>
            </a:fld>
            <a:endParaRPr lang="en-US"/>
          </a:p>
        </p:txBody>
      </p:sp>
    </p:spTree>
    <p:extLst>
      <p:ext uri="{BB962C8B-B14F-4D97-AF65-F5344CB8AC3E}">
        <p14:creationId xmlns:p14="http://schemas.microsoft.com/office/powerpoint/2010/main" val="20335780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60 day ballot </a:t>
            </a:r>
            <a:r>
              <a:rPr lang="en-AU" dirty="0"/>
              <a:t>on IEEE 802.3bp </a:t>
            </a:r>
          </a:p>
        </p:txBody>
      </p:sp>
      <p:sp>
        <p:nvSpPr>
          <p:cNvPr id="3" name="Content Placeholder 2"/>
          <p:cNvSpPr>
            <a:spLocks noGrp="1"/>
          </p:cNvSpPr>
          <p:nvPr>
            <p:ph idx="1"/>
          </p:nvPr>
        </p:nvSpPr>
        <p:spPr/>
        <p:txBody>
          <a:bodyPr/>
          <a:lstStyle/>
          <a:p>
            <a:r>
              <a:rPr lang="en-GB" dirty="0" smtClean="0"/>
              <a:t>China NB change 2</a:t>
            </a:r>
          </a:p>
          <a:p>
            <a:pPr lvl="1"/>
            <a:r>
              <a:rPr lang="en-AU" i="1" dirty="0"/>
              <a:t>Considering that IEEE 802.3 WG’s standards development plan in SC6 will impact a lot on SC6 NBs’ international contributions to the field of wired local area network. Therefore, please provide more bases for such a changed action.</a:t>
            </a:r>
            <a:endParaRPr lang="en-GB"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57</a:t>
            </a:fld>
            <a:endParaRPr lang="en-US"/>
          </a:p>
        </p:txBody>
      </p:sp>
    </p:spTree>
    <p:extLst>
      <p:ext uri="{BB962C8B-B14F-4D97-AF65-F5344CB8AC3E}">
        <p14:creationId xmlns:p14="http://schemas.microsoft.com/office/powerpoint/2010/main" val="12067009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needs to determine a response to China NB comments on </a:t>
            </a:r>
            <a:r>
              <a:rPr lang="en-AU" dirty="0"/>
              <a:t>IEEE 802.3bp </a:t>
            </a:r>
          </a:p>
        </p:txBody>
      </p:sp>
      <p:sp>
        <p:nvSpPr>
          <p:cNvPr id="3" name="Content Placeholder 2"/>
          <p:cNvSpPr>
            <a:spLocks noGrp="1"/>
          </p:cNvSpPr>
          <p:nvPr>
            <p:ph idx="1"/>
          </p:nvPr>
        </p:nvSpPr>
        <p:spPr/>
        <p:txBody>
          <a:bodyPr/>
          <a:lstStyle/>
          <a:p>
            <a:r>
              <a:rPr lang="en-AU" dirty="0" smtClean="0"/>
              <a:t>Proposed response to China NB comment 2</a:t>
            </a:r>
          </a:p>
          <a:p>
            <a:pPr lvl="1"/>
            <a:r>
              <a:rPr lang="en-GB" dirty="0">
                <a:solidFill>
                  <a:srgbClr val="FF0000"/>
                </a:solidFill>
              </a:rPr>
              <a:t>IEEE 802.3 gave their reasons for changing their minds in 6N16458, but apparently the reasons given were not sufficiently convincing to the China NB and they would like a better </a:t>
            </a:r>
            <a:r>
              <a:rPr lang="en-GB" dirty="0" smtClean="0">
                <a:solidFill>
                  <a:srgbClr val="FF0000"/>
                </a:solidFill>
              </a:rPr>
              <a:t>explanation</a:t>
            </a:r>
            <a:endParaRPr lang="en-GB" dirty="0"/>
          </a:p>
          <a:p>
            <a:pPr lvl="1"/>
            <a:r>
              <a:rPr lang="en-AU" dirty="0" smtClean="0">
                <a:solidFill>
                  <a:srgbClr val="FF0000"/>
                </a:solidFill>
              </a:rPr>
              <a:t>It </a:t>
            </a:r>
            <a:r>
              <a:rPr lang="en-AU" dirty="0">
                <a:solidFill>
                  <a:srgbClr val="FF0000"/>
                </a:solidFill>
              </a:rPr>
              <a:t>is suggested a common response be developed that covers similar issues in 802.3-2015, 802.3bp, 802.3bq, 802.3br, 802.3by and 802.3bz</a:t>
            </a:r>
            <a:endParaRPr lang="en-AU" i="1" dirty="0">
              <a:solidFill>
                <a:srgbClr val="FF0000"/>
              </a:solidFill>
            </a:endParaRPr>
          </a:p>
          <a:p>
            <a:pPr lvl="1"/>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58</a:t>
            </a:fld>
            <a:endParaRPr lang="en-US"/>
          </a:p>
        </p:txBody>
      </p:sp>
    </p:spTree>
    <p:extLst>
      <p:ext uri="{BB962C8B-B14F-4D97-AF65-F5344CB8AC3E}">
        <p14:creationId xmlns:p14="http://schemas.microsoft.com/office/powerpoint/2010/main" val="3358533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802.3bn 60-day pre-ballot closes on 16 April 2017</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59</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smtClean="0">
                <a:solidFill>
                  <a:srgbClr val="00B050"/>
                </a:solidFill>
              </a:rPr>
              <a:t>sent</a:t>
            </a:r>
          </a:p>
          <a:p>
            <a:pPr lvl="1"/>
            <a:r>
              <a:rPr lang="en-AU" dirty="0" smtClean="0"/>
              <a:t>D3.0 was </a:t>
            </a:r>
            <a:r>
              <a:rPr lang="en-AU" dirty="0"/>
              <a:t>liaised to SC6  in </a:t>
            </a:r>
            <a:r>
              <a:rPr lang="en-AU" dirty="0" smtClean="0"/>
              <a:t>Feb 2016 to </a:t>
            </a:r>
            <a:r>
              <a:rPr lang="en-AU" dirty="0"/>
              <a:t>allow them to become familiar with it before submission for approval under the PSDO </a:t>
            </a:r>
            <a:r>
              <a:rPr lang="en-AU" dirty="0" smtClean="0"/>
              <a:t>process</a:t>
            </a:r>
          </a:p>
          <a:p>
            <a:r>
              <a:rPr lang="en-US" dirty="0" smtClean="0"/>
              <a:t>60-day</a:t>
            </a:r>
            <a:r>
              <a:rPr lang="en-AU" dirty="0" smtClean="0"/>
              <a:t> </a:t>
            </a:r>
            <a:r>
              <a:rPr lang="en-AU" dirty="0"/>
              <a:t>pre-ballot</a:t>
            </a:r>
            <a:r>
              <a:rPr lang="en-AU" dirty="0" smtClean="0"/>
              <a:t>: </a:t>
            </a:r>
            <a:r>
              <a:rPr lang="en-AU" dirty="0" smtClean="0">
                <a:solidFill>
                  <a:schemeClr val="accent2"/>
                </a:solidFill>
              </a:rPr>
              <a:t>closes 16 Apr 2017</a:t>
            </a:r>
            <a:endParaRPr lang="en-AU" dirty="0">
              <a:solidFill>
                <a:schemeClr val="accent2"/>
              </a:solidFill>
            </a:endParaRPr>
          </a:p>
          <a:p>
            <a:pPr lvl="1"/>
            <a:r>
              <a:rPr lang="en-AU" dirty="0" smtClean="0"/>
              <a:t>IEEE 802.3bn-2016 60-day pre-ballot closes on 16 Apr 2017</a:t>
            </a:r>
          </a:p>
          <a:p>
            <a:r>
              <a:rPr lang="en-AU" dirty="0" smtClean="0"/>
              <a:t>FDIS ballot:</a:t>
            </a:r>
            <a:endParaRPr lang="en-AU" dirty="0"/>
          </a:p>
        </p:txBody>
      </p:sp>
    </p:spTree>
    <p:extLst>
      <p:ext uri="{BB962C8B-B14F-4D97-AF65-F5344CB8AC3E}">
        <p14:creationId xmlns:p14="http://schemas.microsoft.com/office/powerpoint/2010/main" val="19101144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dirty="0" smtClean="0"/>
              <a:t>Slide </a:t>
            </a:r>
            <a:fld id="{CE9E285F-F601-43F1-B60E-9449BADFF5FA}" type="slidenum">
              <a:rPr lang="en-US" smtClean="0"/>
              <a:pPr>
                <a:defRPr/>
              </a:pPr>
              <a:t>6</a:t>
            </a:fld>
            <a:endParaRPr lang="en-US" dirty="0"/>
          </a:p>
        </p:txBody>
      </p:sp>
      <p:sp>
        <p:nvSpPr>
          <p:cNvPr id="9220" name="Rectangle 6"/>
          <p:cNvSpPr>
            <a:spLocks noGrp="1" noChangeArrowheads="1"/>
          </p:cNvSpPr>
          <p:nvPr>
            <p:ph type="title"/>
          </p:nvPr>
        </p:nvSpPr>
        <p:spPr/>
        <p:txBody>
          <a:bodyPr/>
          <a:lstStyle/>
          <a:p>
            <a:r>
              <a:rPr lang="en-US" smtClean="0"/>
              <a:t>The IEEE 802 JTC1 SC will operate using accepted principles of meeting etiquette</a:t>
            </a:r>
          </a:p>
        </p:txBody>
      </p:sp>
      <p:sp>
        <p:nvSpPr>
          <p:cNvPr id="9221" name="Rectangle 7"/>
          <p:cNvSpPr>
            <a:spLocks noGrp="1" noChangeArrowheads="1"/>
          </p:cNvSpPr>
          <p:nvPr>
            <p:ph type="body" idx="1"/>
          </p:nvPr>
        </p:nvSpPr>
        <p:spPr/>
        <p:txBody>
          <a:bodyPr/>
          <a:lstStyle/>
          <a:p>
            <a:pPr lvl="1"/>
            <a:r>
              <a:rPr lang="en-US" dirty="0" smtClean="0"/>
              <a:t>IEEE 802 is a world-wide professional technical organization </a:t>
            </a:r>
          </a:p>
          <a:p>
            <a:pPr lvl="1"/>
            <a:r>
              <a:rPr lang="en-US" dirty="0" smtClean="0"/>
              <a:t>Meetings shall be conducted in an orderly and professional manner in accordance with the policies and procedures governed by the organization</a:t>
            </a:r>
          </a:p>
          <a:p>
            <a:pPr lvl="1"/>
            <a:r>
              <a:rPr lang="en-US" dirty="0" smtClean="0"/>
              <a:t>Individuals shall address the “technical” content of the subject under consideration and refrain from making “personal” comments to or about others</a:t>
            </a: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802.3bq 60-day </a:t>
            </a:r>
            <a:r>
              <a:rPr lang="en-AU" dirty="0"/>
              <a:t>pre-ballot passed </a:t>
            </a:r>
            <a:r>
              <a:rPr lang="en-AU" dirty="0" smtClean="0"/>
              <a:t>with comments </a:t>
            </a:r>
            <a:r>
              <a:rPr lang="en-AU" dirty="0"/>
              <a:t>to be resolved</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60</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smtClean="0">
                <a:solidFill>
                  <a:srgbClr val="00B050"/>
                </a:solidFill>
              </a:rPr>
              <a:t>sent</a:t>
            </a:r>
          </a:p>
          <a:p>
            <a:pPr lvl="1"/>
            <a:r>
              <a:rPr lang="en-AU" dirty="0" smtClean="0">
                <a:solidFill>
                  <a:schemeClr val="tx2"/>
                </a:solidFill>
              </a:rPr>
              <a:t>D3.0 was </a:t>
            </a:r>
            <a:r>
              <a:rPr lang="en-AU" dirty="0">
                <a:solidFill>
                  <a:schemeClr val="tx2"/>
                </a:solidFill>
              </a:rPr>
              <a:t>liaised to SC6  in </a:t>
            </a:r>
            <a:r>
              <a:rPr lang="en-AU" dirty="0" smtClean="0">
                <a:solidFill>
                  <a:schemeClr val="tx2"/>
                </a:solidFill>
              </a:rPr>
              <a:t>Feb 2016 to </a:t>
            </a:r>
            <a:r>
              <a:rPr lang="en-AU" dirty="0">
                <a:solidFill>
                  <a:schemeClr val="tx2"/>
                </a:solidFill>
              </a:rPr>
              <a:t>allow them to become familiar with it before submission for approval under the PSDO </a:t>
            </a:r>
            <a:r>
              <a:rPr lang="en-AU" dirty="0" smtClean="0">
                <a:solidFill>
                  <a:schemeClr val="tx2"/>
                </a:solidFill>
              </a:rPr>
              <a:t>process</a:t>
            </a:r>
          </a:p>
          <a:p>
            <a:r>
              <a:rPr lang="en-US" dirty="0" smtClean="0"/>
              <a:t>60-day</a:t>
            </a:r>
            <a:r>
              <a:rPr lang="en-AU" dirty="0" smtClean="0"/>
              <a:t> </a:t>
            </a:r>
            <a:r>
              <a:rPr lang="en-AU" dirty="0"/>
              <a:t>pre-ballot</a:t>
            </a:r>
            <a:r>
              <a:rPr lang="en-AU" dirty="0" smtClean="0"/>
              <a:t>: </a:t>
            </a:r>
            <a:r>
              <a:rPr lang="en-AU" dirty="0" smtClean="0">
                <a:solidFill>
                  <a:srgbClr val="00B050"/>
                </a:solidFill>
              </a:rPr>
              <a:t>passed</a:t>
            </a:r>
            <a:r>
              <a:rPr lang="en-AU" dirty="0" smtClean="0">
                <a:solidFill>
                  <a:schemeClr val="accent2"/>
                </a:solidFill>
              </a:rPr>
              <a:t> with comments to be resolved</a:t>
            </a:r>
            <a:endParaRPr lang="en-AU" dirty="0">
              <a:solidFill>
                <a:schemeClr val="accent2"/>
              </a:solidFill>
            </a:endParaRPr>
          </a:p>
          <a:p>
            <a:pPr lvl="1"/>
            <a:r>
              <a:rPr lang="en-AU" dirty="0"/>
              <a:t>Passed on 11 Jan 2017</a:t>
            </a:r>
          </a:p>
          <a:p>
            <a:pPr lvl="2"/>
            <a:r>
              <a:rPr lang="en-AU" dirty="0"/>
              <a:t>Support need for IS: passed 9/0/10 </a:t>
            </a:r>
          </a:p>
          <a:p>
            <a:pPr lvl="2"/>
            <a:r>
              <a:rPr lang="en-AU" dirty="0"/>
              <a:t>Support submission for this IS: passed 7/1/11 </a:t>
            </a:r>
            <a:endParaRPr lang="en-AU" dirty="0" smtClean="0"/>
          </a:p>
          <a:p>
            <a:pPr lvl="2"/>
            <a:r>
              <a:rPr lang="en-AU" dirty="0" smtClean="0"/>
              <a:t>China </a:t>
            </a:r>
            <a:r>
              <a:rPr lang="en-AU" dirty="0"/>
              <a:t>NB voted </a:t>
            </a:r>
            <a:r>
              <a:rPr lang="en-AU" dirty="0" smtClean="0"/>
              <a:t>“no” with two comments (N16536)</a:t>
            </a:r>
          </a:p>
          <a:p>
            <a:pPr lvl="1"/>
            <a:r>
              <a:rPr lang="en-AU" dirty="0"/>
              <a:t>IEEE 802.3 </a:t>
            </a:r>
            <a:r>
              <a:rPr lang="en-AU" dirty="0" smtClean="0"/>
              <a:t>WG will </a:t>
            </a:r>
            <a:r>
              <a:rPr lang="en-AU" dirty="0"/>
              <a:t>develop </a:t>
            </a:r>
            <a:r>
              <a:rPr lang="en-AU" dirty="0" smtClean="0"/>
              <a:t>a response </a:t>
            </a:r>
            <a:r>
              <a:rPr lang="en-AU" dirty="0"/>
              <a:t>in </a:t>
            </a:r>
            <a:r>
              <a:rPr lang="en-AU" dirty="0" smtClean="0"/>
              <a:t>March 2017</a:t>
            </a:r>
            <a:endParaRPr lang="en-AU" dirty="0"/>
          </a:p>
          <a:p>
            <a:r>
              <a:rPr lang="en-AU" dirty="0" smtClean="0"/>
              <a:t>FDIS </a:t>
            </a:r>
            <a:r>
              <a:rPr lang="en-AU" dirty="0"/>
              <a:t>ballot:</a:t>
            </a:r>
          </a:p>
        </p:txBody>
      </p:sp>
      <p:graphicFrame>
        <p:nvGraphicFramePr>
          <p:cNvPr id="2" name="Object 1"/>
          <p:cNvGraphicFramePr>
            <a:graphicFrameLocks noChangeAspect="1"/>
          </p:cNvGraphicFramePr>
          <p:nvPr>
            <p:extLst>
              <p:ext uri="{D42A27DB-BD31-4B8C-83A1-F6EECF244321}">
                <p14:modId xmlns:p14="http://schemas.microsoft.com/office/powerpoint/2010/main" val="52057530"/>
              </p:ext>
            </p:extLst>
          </p:nvPr>
        </p:nvGraphicFramePr>
        <p:xfrm>
          <a:off x="6629400" y="4343400"/>
          <a:ext cx="914400" cy="771525"/>
        </p:xfrm>
        <a:graphic>
          <a:graphicData uri="http://schemas.openxmlformats.org/presentationml/2006/ole">
            <mc:AlternateContent xmlns:mc="http://schemas.openxmlformats.org/markup-compatibility/2006">
              <mc:Choice xmlns:v="urn:schemas-microsoft-com:vml" Requires="v">
                <p:oleObj spid="_x0000_s255003" name="Acrobat Document" showAsIcon="1" r:id="rId3" imgW="914400" imgH="771480" progId="AcroExch.Document.DC">
                  <p:embed/>
                </p:oleObj>
              </mc:Choice>
              <mc:Fallback>
                <p:oleObj name="Acrobat Document" showAsIcon="1" r:id="rId3" imgW="914400" imgH="771480" progId="AcroExch.Document.DC">
                  <p:embed/>
                  <p:pic>
                    <p:nvPicPr>
                      <p:cNvPr id="0" name=""/>
                      <p:cNvPicPr/>
                      <p:nvPr/>
                    </p:nvPicPr>
                    <p:blipFill>
                      <a:blip r:embed="rId4"/>
                      <a:stretch>
                        <a:fillRect/>
                      </a:stretch>
                    </p:blipFill>
                    <p:spPr>
                      <a:xfrm>
                        <a:off x="6629400" y="43434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347540941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smtClean="0"/>
              <a:t>The China NB provided a comments during the 60 ballot on IEEE 802.3bq </a:t>
            </a:r>
            <a:endParaRPr lang="en-AU" dirty="0"/>
          </a:p>
        </p:txBody>
      </p:sp>
      <p:sp>
        <p:nvSpPr>
          <p:cNvPr id="3" name="Content Placeholder 2"/>
          <p:cNvSpPr>
            <a:spLocks noGrp="1"/>
          </p:cNvSpPr>
          <p:nvPr>
            <p:ph idx="1"/>
          </p:nvPr>
        </p:nvSpPr>
        <p:spPr/>
        <p:txBody>
          <a:bodyPr/>
          <a:lstStyle/>
          <a:p>
            <a:r>
              <a:rPr lang="en-GB" dirty="0" smtClean="0"/>
              <a:t>China NB comment 1</a:t>
            </a:r>
          </a:p>
          <a:p>
            <a:pPr lvl="1"/>
            <a:r>
              <a:rPr lang="en-AU" i="1" dirty="0" smtClean="0"/>
              <a:t>IEEE 802.3bq-2016 is the amendment to 802.3-2015. China has already submitted the comments on the pre-FDIS ballot of IEEE 802.3bw-2015 (6N16445). Security is an essential part of network-related standards, especially to Ethernet. The lack of security mechanisms will enable Ethernet facing various security threats, such as forgery devices, communications from eavesdropping and tampering. However, The version of IEEE 802.3- 2015 fails to add the specification of Ethernet security in the text, neither security mechanisms nor references to other security specifications. As an amendment to IEEE 802.3-2015, IEEE 802.3bq-2016 relies on an incomplete standard that lacks necessary security-related contents; moreover, there will be potential security risks for IEEE 802.3bq-2016 that has no security-related content</a:t>
            </a:r>
          </a:p>
          <a:p>
            <a:endParaRPr lang="en-GB"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61</a:t>
            </a:fld>
            <a:endParaRPr lang="en-US"/>
          </a:p>
        </p:txBody>
      </p:sp>
    </p:spTree>
    <p:extLst>
      <p:ext uri="{BB962C8B-B14F-4D97-AF65-F5344CB8AC3E}">
        <p14:creationId xmlns:p14="http://schemas.microsoft.com/office/powerpoint/2010/main" val="428401009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60 day ballot </a:t>
            </a:r>
            <a:r>
              <a:rPr lang="en-AU" dirty="0"/>
              <a:t>on IEEE </a:t>
            </a:r>
            <a:r>
              <a:rPr lang="en-AU" dirty="0" smtClean="0"/>
              <a:t>802.3bq</a:t>
            </a:r>
            <a:endParaRPr lang="en-AU" dirty="0"/>
          </a:p>
        </p:txBody>
      </p:sp>
      <p:sp>
        <p:nvSpPr>
          <p:cNvPr id="3" name="Content Placeholder 2"/>
          <p:cNvSpPr>
            <a:spLocks noGrp="1"/>
          </p:cNvSpPr>
          <p:nvPr>
            <p:ph idx="1"/>
          </p:nvPr>
        </p:nvSpPr>
        <p:spPr/>
        <p:txBody>
          <a:bodyPr/>
          <a:lstStyle/>
          <a:p>
            <a:r>
              <a:rPr lang="en-GB" dirty="0" smtClean="0"/>
              <a:t>China NB change 1</a:t>
            </a:r>
          </a:p>
          <a:p>
            <a:pPr lvl="1"/>
            <a:r>
              <a:rPr lang="en-AU" i="1" dirty="0" smtClean="0"/>
              <a:t>Recommend </a:t>
            </a:r>
            <a:r>
              <a:rPr lang="en-AU" i="1" dirty="0"/>
              <a:t>adding necessary security mechanisms in IEEE 802.3 standard series.</a:t>
            </a:r>
            <a:endParaRPr lang="en-GB"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62</a:t>
            </a:fld>
            <a:endParaRPr lang="en-US"/>
          </a:p>
        </p:txBody>
      </p:sp>
    </p:spTree>
    <p:extLst>
      <p:ext uri="{BB962C8B-B14F-4D97-AF65-F5344CB8AC3E}">
        <p14:creationId xmlns:p14="http://schemas.microsoft.com/office/powerpoint/2010/main" val="71785284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needs to determine a response to China NB comments on </a:t>
            </a:r>
            <a:r>
              <a:rPr lang="en-AU" dirty="0"/>
              <a:t>IEEE </a:t>
            </a:r>
            <a:r>
              <a:rPr lang="en-AU" dirty="0" smtClean="0"/>
              <a:t>802.3bq </a:t>
            </a:r>
            <a:endParaRPr lang="en-AU" dirty="0"/>
          </a:p>
        </p:txBody>
      </p:sp>
      <p:sp>
        <p:nvSpPr>
          <p:cNvPr id="3" name="Content Placeholder 2"/>
          <p:cNvSpPr>
            <a:spLocks noGrp="1"/>
          </p:cNvSpPr>
          <p:nvPr>
            <p:ph idx="1"/>
          </p:nvPr>
        </p:nvSpPr>
        <p:spPr/>
        <p:txBody>
          <a:bodyPr/>
          <a:lstStyle/>
          <a:p>
            <a:r>
              <a:rPr lang="en-AU" dirty="0" smtClean="0"/>
              <a:t>Proposed response to China NB comment 1</a:t>
            </a:r>
          </a:p>
          <a:p>
            <a:pPr lvl="1"/>
            <a:r>
              <a:rPr lang="en-GB" dirty="0" smtClean="0">
                <a:solidFill>
                  <a:srgbClr val="FF0000"/>
                </a:solidFill>
              </a:rPr>
              <a:t>IEEE </a:t>
            </a:r>
            <a:r>
              <a:rPr lang="en-GB" dirty="0">
                <a:solidFill>
                  <a:srgbClr val="FF0000"/>
                </a:solidFill>
              </a:rPr>
              <a:t>802.3 is expected to push back on that comment noting that IEEE 802.3 is intentionally security agnostic, with IEEE 802.1 specifications frequently used to provide security services but not </a:t>
            </a:r>
            <a:r>
              <a:rPr lang="en-GB" dirty="0" smtClean="0">
                <a:solidFill>
                  <a:srgbClr val="FF0000"/>
                </a:solidFill>
              </a:rPr>
              <a:t>mandated</a:t>
            </a:r>
          </a:p>
          <a:p>
            <a:pPr lvl="1"/>
            <a:r>
              <a:rPr lang="en-AU" dirty="0">
                <a:solidFill>
                  <a:srgbClr val="FF0000"/>
                </a:solidFill>
              </a:rPr>
              <a:t>It is suggested a common response be developed that covers similar issues in 802.3-2015, 802.3bp, 802.3bq, 802.3br, 802.3by and </a:t>
            </a:r>
            <a:r>
              <a:rPr lang="en-AU" dirty="0" smtClean="0">
                <a:solidFill>
                  <a:srgbClr val="FF0000"/>
                </a:solidFill>
              </a:rPr>
              <a:t>802.3bz</a:t>
            </a:r>
            <a:endParaRPr lang="en-GB" dirty="0">
              <a:solidFill>
                <a:srgbClr val="FF0000"/>
              </a:solidFill>
            </a:endParaRPr>
          </a:p>
          <a:p>
            <a:endParaRPr lang="en-AU" dirty="0" smtClean="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63</a:t>
            </a:fld>
            <a:endParaRPr lang="en-US"/>
          </a:p>
        </p:txBody>
      </p:sp>
    </p:spTree>
    <p:extLst>
      <p:ext uri="{BB962C8B-B14F-4D97-AF65-F5344CB8AC3E}">
        <p14:creationId xmlns:p14="http://schemas.microsoft.com/office/powerpoint/2010/main" val="30988651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60 day ballot </a:t>
            </a:r>
            <a:r>
              <a:rPr lang="en-AU" dirty="0"/>
              <a:t>on IEEE </a:t>
            </a:r>
            <a:r>
              <a:rPr lang="en-AU" dirty="0" smtClean="0"/>
              <a:t>802.3bq </a:t>
            </a:r>
            <a:endParaRPr lang="en-AU" dirty="0"/>
          </a:p>
        </p:txBody>
      </p:sp>
      <p:sp>
        <p:nvSpPr>
          <p:cNvPr id="3" name="Content Placeholder 2"/>
          <p:cNvSpPr>
            <a:spLocks noGrp="1"/>
          </p:cNvSpPr>
          <p:nvPr>
            <p:ph idx="1"/>
          </p:nvPr>
        </p:nvSpPr>
        <p:spPr/>
        <p:txBody>
          <a:bodyPr/>
          <a:lstStyle/>
          <a:p>
            <a:r>
              <a:rPr lang="en-GB" dirty="0" smtClean="0"/>
              <a:t>China NB comment 2</a:t>
            </a:r>
          </a:p>
          <a:p>
            <a:pPr lvl="1"/>
            <a:r>
              <a:rPr lang="en-AU" i="1" dirty="0"/>
              <a:t>IEEE 802.3 WG declared that it didn’t expect to submit any further versions to ISO/IEC for approval in 6N13919, now it has been submitting IEEE 802.3 standard series to SC6 in droves, including IEEE </a:t>
            </a:r>
            <a:r>
              <a:rPr lang="en-AU" i="1" dirty="0" smtClean="0"/>
              <a:t>802.3bw-2015 </a:t>
            </a:r>
            <a:r>
              <a:rPr lang="en-AU" i="1" dirty="0"/>
              <a:t>and IEEE </a:t>
            </a:r>
            <a:r>
              <a:rPr lang="en-AU" i="1" dirty="0" smtClean="0"/>
              <a:t>802.3bp-2016</a:t>
            </a:r>
            <a:r>
              <a:rPr lang="en-AU" i="1" dirty="0"/>
              <a:t>, it is inconsistent with the action mentioned in 6N13919. We noticed that IEEE 802.3 WG only explained that they reconsidered the position in 6N16458 and didn’t provide any further positive explanation. China NB recommended IEEE 802.3 WG providing positive response or the basis for such an action during the pre-FDIS ballot of IEEE </a:t>
            </a:r>
            <a:r>
              <a:rPr lang="en-AU" i="1" dirty="0" smtClean="0"/>
              <a:t>802.3bw-2015</a:t>
            </a:r>
            <a:r>
              <a:rPr lang="en-AU" i="1" dirty="0"/>
              <a:t>; however, we still hasn’t got any response from IEEE 802.3 WG.</a:t>
            </a:r>
            <a:endParaRPr lang="en-GB"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64</a:t>
            </a:fld>
            <a:endParaRPr lang="en-US"/>
          </a:p>
        </p:txBody>
      </p:sp>
    </p:spTree>
    <p:extLst>
      <p:ext uri="{BB962C8B-B14F-4D97-AF65-F5344CB8AC3E}">
        <p14:creationId xmlns:p14="http://schemas.microsoft.com/office/powerpoint/2010/main" val="188998844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60 day ballot </a:t>
            </a:r>
            <a:r>
              <a:rPr lang="en-AU" dirty="0"/>
              <a:t>on IEEE </a:t>
            </a:r>
            <a:r>
              <a:rPr lang="en-AU" dirty="0" smtClean="0"/>
              <a:t>802.3bq </a:t>
            </a:r>
            <a:endParaRPr lang="en-AU" dirty="0"/>
          </a:p>
        </p:txBody>
      </p:sp>
      <p:sp>
        <p:nvSpPr>
          <p:cNvPr id="3" name="Content Placeholder 2"/>
          <p:cNvSpPr>
            <a:spLocks noGrp="1"/>
          </p:cNvSpPr>
          <p:nvPr>
            <p:ph idx="1"/>
          </p:nvPr>
        </p:nvSpPr>
        <p:spPr/>
        <p:txBody>
          <a:bodyPr/>
          <a:lstStyle/>
          <a:p>
            <a:r>
              <a:rPr lang="en-GB" dirty="0" smtClean="0"/>
              <a:t>China NB change 2</a:t>
            </a:r>
          </a:p>
          <a:p>
            <a:pPr lvl="1"/>
            <a:r>
              <a:rPr lang="en-AU" i="1" dirty="0"/>
              <a:t>Considering that IEEE 802.3 WG’s standards development plan in SC6 will impact a lot on SC6 NBs’ international contributions to the field of wired local area network. Therefore, please provide more bases for such a changed action.</a:t>
            </a:r>
            <a:endParaRPr lang="en-GB"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65</a:t>
            </a:fld>
            <a:endParaRPr lang="en-US"/>
          </a:p>
        </p:txBody>
      </p:sp>
    </p:spTree>
    <p:extLst>
      <p:ext uri="{BB962C8B-B14F-4D97-AF65-F5344CB8AC3E}">
        <p14:creationId xmlns:p14="http://schemas.microsoft.com/office/powerpoint/2010/main" val="310275907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needs to determine a response to China NB comments on </a:t>
            </a:r>
            <a:r>
              <a:rPr lang="en-AU" dirty="0"/>
              <a:t>IEEE </a:t>
            </a:r>
            <a:r>
              <a:rPr lang="en-AU" dirty="0" smtClean="0"/>
              <a:t>802.3bq </a:t>
            </a:r>
            <a:endParaRPr lang="en-AU" dirty="0"/>
          </a:p>
        </p:txBody>
      </p:sp>
      <p:sp>
        <p:nvSpPr>
          <p:cNvPr id="3" name="Content Placeholder 2"/>
          <p:cNvSpPr>
            <a:spLocks noGrp="1"/>
          </p:cNvSpPr>
          <p:nvPr>
            <p:ph idx="1"/>
          </p:nvPr>
        </p:nvSpPr>
        <p:spPr/>
        <p:txBody>
          <a:bodyPr/>
          <a:lstStyle/>
          <a:p>
            <a:r>
              <a:rPr lang="en-AU" dirty="0" smtClean="0"/>
              <a:t>Proposed response to China NB comment 2</a:t>
            </a:r>
          </a:p>
          <a:p>
            <a:pPr lvl="1"/>
            <a:r>
              <a:rPr lang="en-GB" dirty="0">
                <a:solidFill>
                  <a:srgbClr val="FF0000"/>
                </a:solidFill>
              </a:rPr>
              <a:t>IEEE 802.3 gave their reasons for changing their minds in 6N16458, but apparently the reasons given were not sufficiently convincing to the China NB and they would like a better </a:t>
            </a:r>
            <a:r>
              <a:rPr lang="en-GB" dirty="0" smtClean="0">
                <a:solidFill>
                  <a:srgbClr val="FF0000"/>
                </a:solidFill>
              </a:rPr>
              <a:t>explanation</a:t>
            </a:r>
            <a:endParaRPr lang="en-GB" dirty="0"/>
          </a:p>
          <a:p>
            <a:pPr lvl="1"/>
            <a:r>
              <a:rPr lang="en-AU" dirty="0">
                <a:solidFill>
                  <a:srgbClr val="FF0000"/>
                </a:solidFill>
              </a:rPr>
              <a:t>It is suggested a common response be developed that covers similar issues in 802.3-2015, 802.3bp, 802.3bq, 802.3br, 802.3by and 802.3bz</a:t>
            </a:r>
            <a:endParaRPr lang="en-AU" i="1" dirty="0">
              <a:solidFill>
                <a:srgbClr val="FF0000"/>
              </a:solidFill>
            </a:endParaRPr>
          </a:p>
          <a:p>
            <a:pPr lvl="1"/>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66</a:t>
            </a:fld>
            <a:endParaRPr lang="en-US"/>
          </a:p>
        </p:txBody>
      </p:sp>
    </p:spTree>
    <p:extLst>
      <p:ext uri="{BB962C8B-B14F-4D97-AF65-F5344CB8AC3E}">
        <p14:creationId xmlns:p14="http://schemas.microsoft.com/office/powerpoint/2010/main" val="699851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802.3br 60-day </a:t>
            </a:r>
            <a:r>
              <a:rPr lang="en-AU" dirty="0"/>
              <a:t>pre-ballot </a:t>
            </a:r>
            <a:r>
              <a:rPr lang="en-AU" dirty="0" smtClean="0"/>
              <a:t>passed on 16 Feb 2017</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67</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smtClean="0">
                <a:solidFill>
                  <a:srgbClr val="00B050"/>
                </a:solidFill>
              </a:rPr>
              <a:t>sent</a:t>
            </a:r>
          </a:p>
          <a:p>
            <a:pPr lvl="1"/>
            <a:r>
              <a:rPr lang="en-AU" dirty="0" smtClean="0"/>
              <a:t>D3.0 was </a:t>
            </a:r>
            <a:r>
              <a:rPr lang="en-AU" dirty="0"/>
              <a:t>liaised to SC6  in </a:t>
            </a:r>
            <a:r>
              <a:rPr lang="en-AU" dirty="0" smtClean="0"/>
              <a:t>Feb 2016 to </a:t>
            </a:r>
            <a:r>
              <a:rPr lang="en-AU" dirty="0"/>
              <a:t>allow them to become familiar with it before submission for approval under the PSDO </a:t>
            </a:r>
            <a:r>
              <a:rPr lang="en-AU" dirty="0" smtClean="0"/>
              <a:t>process</a:t>
            </a:r>
          </a:p>
          <a:p>
            <a:r>
              <a:rPr lang="en-US" dirty="0" smtClean="0"/>
              <a:t>60-day</a:t>
            </a:r>
            <a:r>
              <a:rPr lang="en-AU" dirty="0" smtClean="0"/>
              <a:t> </a:t>
            </a:r>
            <a:r>
              <a:rPr lang="en-AU" dirty="0"/>
              <a:t>pre-ballot</a:t>
            </a:r>
            <a:r>
              <a:rPr lang="en-AU" dirty="0" smtClean="0"/>
              <a:t>: </a:t>
            </a:r>
            <a:r>
              <a:rPr lang="en-AU" dirty="0">
                <a:solidFill>
                  <a:srgbClr val="00B050"/>
                </a:solidFill>
              </a:rPr>
              <a:t>passed</a:t>
            </a:r>
            <a:r>
              <a:rPr lang="en-AU" dirty="0">
                <a:solidFill>
                  <a:schemeClr val="accent2"/>
                </a:solidFill>
              </a:rPr>
              <a:t> with comments to be resolved</a:t>
            </a:r>
          </a:p>
          <a:p>
            <a:pPr lvl="1"/>
            <a:r>
              <a:rPr lang="en-AU" dirty="0"/>
              <a:t>Passed on </a:t>
            </a:r>
            <a:r>
              <a:rPr lang="en-AU" dirty="0" smtClean="0"/>
              <a:t>16 Feb 2017</a:t>
            </a:r>
            <a:endParaRPr lang="en-AU" dirty="0"/>
          </a:p>
          <a:p>
            <a:pPr lvl="2"/>
            <a:r>
              <a:rPr lang="en-AU" dirty="0"/>
              <a:t>Support need for IS: passed </a:t>
            </a:r>
            <a:r>
              <a:rPr lang="en-AU" dirty="0" smtClean="0"/>
              <a:t>11/0/9</a:t>
            </a:r>
            <a:endParaRPr lang="en-AU" dirty="0"/>
          </a:p>
          <a:p>
            <a:pPr lvl="2"/>
            <a:r>
              <a:rPr lang="en-AU" dirty="0"/>
              <a:t>Support submission for this IS: passed </a:t>
            </a:r>
            <a:r>
              <a:rPr lang="en-AU" dirty="0" smtClean="0"/>
              <a:t>10/1/9</a:t>
            </a:r>
          </a:p>
          <a:p>
            <a:pPr lvl="2"/>
            <a:r>
              <a:rPr lang="en-AU" dirty="0" smtClean="0"/>
              <a:t>China </a:t>
            </a:r>
            <a:r>
              <a:rPr lang="en-AU" dirty="0"/>
              <a:t>NB voted </a:t>
            </a:r>
            <a:r>
              <a:rPr lang="en-AU" dirty="0" smtClean="0"/>
              <a:t>“no” with one comment (N16568)</a:t>
            </a:r>
          </a:p>
          <a:p>
            <a:pPr lvl="1"/>
            <a:r>
              <a:rPr lang="en-AU" dirty="0" smtClean="0"/>
              <a:t>IEEE </a:t>
            </a:r>
            <a:r>
              <a:rPr lang="en-AU" dirty="0"/>
              <a:t>802.3 WG will develop a response in March </a:t>
            </a:r>
            <a:r>
              <a:rPr lang="en-AU" dirty="0" smtClean="0"/>
              <a:t>2017</a:t>
            </a:r>
            <a:endParaRPr lang="en-AU" dirty="0"/>
          </a:p>
          <a:p>
            <a:r>
              <a:rPr lang="en-AU" dirty="0" smtClean="0"/>
              <a:t>FDIS ballot:</a:t>
            </a:r>
            <a:endParaRPr lang="en-AU" dirty="0"/>
          </a:p>
        </p:txBody>
      </p:sp>
      <p:graphicFrame>
        <p:nvGraphicFramePr>
          <p:cNvPr id="2" name="Object 1"/>
          <p:cNvGraphicFramePr>
            <a:graphicFrameLocks noChangeAspect="1"/>
          </p:cNvGraphicFramePr>
          <p:nvPr>
            <p:extLst>
              <p:ext uri="{D42A27DB-BD31-4B8C-83A1-F6EECF244321}">
                <p14:modId xmlns:p14="http://schemas.microsoft.com/office/powerpoint/2010/main" val="2124233358"/>
              </p:ext>
            </p:extLst>
          </p:nvPr>
        </p:nvGraphicFramePr>
        <p:xfrm>
          <a:off x="5791200" y="4038600"/>
          <a:ext cx="914400" cy="771525"/>
        </p:xfrm>
        <a:graphic>
          <a:graphicData uri="http://schemas.openxmlformats.org/presentationml/2006/ole">
            <mc:AlternateContent xmlns:mc="http://schemas.openxmlformats.org/markup-compatibility/2006">
              <mc:Choice xmlns:v="urn:schemas-microsoft-com:vml" Requires="v">
                <p:oleObj spid="_x0000_s258074" name="Acrobat Document" showAsIcon="1" r:id="rId3" imgW="914400" imgH="771480" progId="AcroExch.Document.DC">
                  <p:embed/>
                </p:oleObj>
              </mc:Choice>
              <mc:Fallback>
                <p:oleObj name="Acrobat Document" showAsIcon="1" r:id="rId3" imgW="914400" imgH="771480" progId="AcroExch.Document.DC">
                  <p:embed/>
                  <p:pic>
                    <p:nvPicPr>
                      <p:cNvPr id="0" name=""/>
                      <p:cNvPicPr/>
                      <p:nvPr/>
                    </p:nvPicPr>
                    <p:blipFill>
                      <a:blip r:embed="rId4"/>
                      <a:stretch>
                        <a:fillRect/>
                      </a:stretch>
                    </p:blipFill>
                    <p:spPr>
                      <a:xfrm>
                        <a:off x="5791200" y="40386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363221613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60 ballot </a:t>
            </a:r>
            <a:r>
              <a:rPr lang="en-AU" dirty="0"/>
              <a:t>on IEEE </a:t>
            </a:r>
            <a:r>
              <a:rPr lang="en-AU" dirty="0" smtClean="0"/>
              <a:t>802.3br </a:t>
            </a:r>
            <a:endParaRPr lang="en-AU" dirty="0"/>
          </a:p>
        </p:txBody>
      </p:sp>
      <p:sp>
        <p:nvSpPr>
          <p:cNvPr id="3" name="Content Placeholder 2"/>
          <p:cNvSpPr>
            <a:spLocks noGrp="1"/>
          </p:cNvSpPr>
          <p:nvPr>
            <p:ph idx="1"/>
          </p:nvPr>
        </p:nvSpPr>
        <p:spPr/>
        <p:txBody>
          <a:bodyPr/>
          <a:lstStyle/>
          <a:p>
            <a:r>
              <a:rPr lang="en-GB" dirty="0" smtClean="0"/>
              <a:t>China NB comment 1</a:t>
            </a:r>
          </a:p>
          <a:p>
            <a:pPr lvl="1"/>
            <a:r>
              <a:rPr lang="en-AU" i="1" dirty="0"/>
              <a:t>IEEE </a:t>
            </a:r>
            <a:r>
              <a:rPr lang="en-AU" i="1" dirty="0" smtClean="0"/>
              <a:t>802.3br-2016 </a:t>
            </a:r>
            <a:r>
              <a:rPr lang="en-AU" i="1" dirty="0"/>
              <a:t>is the amendment to </a:t>
            </a:r>
            <a:r>
              <a:rPr lang="en-AU" i="1" dirty="0" smtClean="0"/>
              <a:t>802.3-2015</a:t>
            </a:r>
            <a:r>
              <a:rPr lang="en-AU" i="1" dirty="0"/>
              <a:t>. China has already submitted the comments on the pre-FDIS ballot of IEEE </a:t>
            </a:r>
            <a:r>
              <a:rPr lang="en-AU" i="1" dirty="0" smtClean="0"/>
              <a:t>802.3-2015 </a:t>
            </a:r>
            <a:r>
              <a:rPr lang="en-AU" i="1" dirty="0"/>
              <a:t>(6N16429). Security is an essential part of network-related standards, especially to Ethernet. The lack of security mechanisms will enable Ethernet facing various security threats, such as forgery devices, communications from eavesdropping and tampering. However, The version of IEEE </a:t>
            </a:r>
            <a:r>
              <a:rPr lang="en-AU" i="1" dirty="0" smtClean="0"/>
              <a:t>802.3-2015 </a:t>
            </a:r>
            <a:r>
              <a:rPr lang="en-AU" i="1" dirty="0"/>
              <a:t>fails to add the specification of Ethernet security in the text, neither security mechanisms nor references to other security specifications. As an amendment to IEEE </a:t>
            </a:r>
            <a:r>
              <a:rPr lang="en-AU" i="1" dirty="0" smtClean="0"/>
              <a:t>802.3-2015</a:t>
            </a:r>
            <a:r>
              <a:rPr lang="en-AU" i="1" dirty="0"/>
              <a:t>, IEEE </a:t>
            </a:r>
            <a:r>
              <a:rPr lang="en-AU" i="1" dirty="0" smtClean="0"/>
              <a:t>802.3br-2016 </a:t>
            </a:r>
            <a:r>
              <a:rPr lang="en-AU" i="1" dirty="0"/>
              <a:t>relies on an incomplete standard that lacks necessary security-related contents; moreover, there will be potential security risks for IEEE 802.3br </a:t>
            </a:r>
            <a:r>
              <a:rPr lang="en-AU" i="1" dirty="0" smtClean="0"/>
              <a:t>-2016 </a:t>
            </a:r>
            <a:r>
              <a:rPr lang="en-AU" i="1" dirty="0"/>
              <a:t>that has no security-related content.</a:t>
            </a:r>
            <a:endParaRPr lang="en-GB" i="1" dirty="0" smtClean="0">
              <a:solidFill>
                <a:srgbClr val="FF0000"/>
              </a:solidFill>
            </a:endParaRPr>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68</a:t>
            </a:fld>
            <a:endParaRPr lang="en-US"/>
          </a:p>
        </p:txBody>
      </p:sp>
    </p:spTree>
    <p:extLst>
      <p:ext uri="{BB962C8B-B14F-4D97-AF65-F5344CB8AC3E}">
        <p14:creationId xmlns:p14="http://schemas.microsoft.com/office/powerpoint/2010/main" val="262093843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60 day ballot </a:t>
            </a:r>
            <a:r>
              <a:rPr lang="en-AU" dirty="0"/>
              <a:t>on IEEE </a:t>
            </a:r>
            <a:r>
              <a:rPr lang="en-AU" dirty="0" smtClean="0"/>
              <a:t>802.3br </a:t>
            </a:r>
            <a:endParaRPr lang="en-AU" dirty="0"/>
          </a:p>
        </p:txBody>
      </p:sp>
      <p:sp>
        <p:nvSpPr>
          <p:cNvPr id="3" name="Content Placeholder 2"/>
          <p:cNvSpPr>
            <a:spLocks noGrp="1"/>
          </p:cNvSpPr>
          <p:nvPr>
            <p:ph idx="1"/>
          </p:nvPr>
        </p:nvSpPr>
        <p:spPr/>
        <p:txBody>
          <a:bodyPr/>
          <a:lstStyle/>
          <a:p>
            <a:r>
              <a:rPr lang="en-GB" dirty="0" smtClean="0"/>
              <a:t>China NB change 1</a:t>
            </a:r>
          </a:p>
          <a:p>
            <a:pPr lvl="1"/>
            <a:r>
              <a:rPr lang="en-AU" i="1" dirty="0"/>
              <a:t>Recommend adding necessary security mechanisms in IEEE 802.3 standard series.</a:t>
            </a:r>
            <a:endParaRPr lang="en-GB" b="1"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69</a:t>
            </a:fld>
            <a:endParaRPr lang="en-US"/>
          </a:p>
        </p:txBody>
      </p:sp>
    </p:spTree>
    <p:extLst>
      <p:ext uri="{BB962C8B-B14F-4D97-AF65-F5344CB8AC3E}">
        <p14:creationId xmlns:p14="http://schemas.microsoft.com/office/powerpoint/2010/main" val="2471202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p:cNvSpPr>
            <a:spLocks noGrp="1" noChangeArrowheads="1"/>
          </p:cNvSpPr>
          <p:nvPr>
            <p:ph type="title"/>
          </p:nvPr>
        </p:nvSpPr>
        <p:spPr/>
        <p:txBody>
          <a:bodyPr/>
          <a:lstStyle/>
          <a:p>
            <a:r>
              <a:rPr lang="en-US" dirty="0" smtClean="0"/>
              <a:t>The SC will review the new “Participation in IEEE 802 Meetings” slide</a:t>
            </a:r>
            <a:endParaRPr lang="en-US" dirty="0"/>
          </a:p>
        </p:txBody>
      </p:sp>
      <p:sp>
        <p:nvSpPr>
          <p:cNvPr id="10242" name="Rectangle 2"/>
          <p:cNvSpPr>
            <a:spLocks noGrp="1" noChangeArrowheads="1"/>
          </p:cNvSpPr>
          <p:nvPr>
            <p:ph type="body" idx="1"/>
          </p:nvPr>
        </p:nvSpPr>
        <p:spPr>
          <a:xfrm>
            <a:off x="685800" y="1600200"/>
            <a:ext cx="7772400" cy="4114800"/>
          </a:xfrm>
        </p:spPr>
        <p:txBody>
          <a:bodyPr/>
          <a:lstStyle/>
          <a:p>
            <a:pPr lvl="1"/>
            <a:r>
              <a:rPr lang="en-US" dirty="0" smtClean="0"/>
              <a:t>All participation in IEEE 802 Working Group meetings is on an individual basis</a:t>
            </a:r>
          </a:p>
          <a:p>
            <a:pPr lvl="2"/>
            <a:r>
              <a:rPr lang="en-GB" sz="1400" i="1" dirty="0" smtClean="0"/>
              <a:t>Participants in the IEEE standards development individual process shall act based on their qualifications and experience. (</a:t>
            </a:r>
            <a:r>
              <a:rPr lang="en-GB" sz="1400" i="1" dirty="0" smtClean="0">
                <a:hlinkClick r:id="rId3"/>
              </a:rPr>
              <a:t>https://standards.ieee.org/develop/policies/bylaws/sb_bylaws.pdf</a:t>
            </a:r>
            <a:r>
              <a:rPr lang="en-GB" sz="1400" i="1" dirty="0" smtClean="0"/>
              <a:t>  section 5.2.1)</a:t>
            </a:r>
            <a:endParaRPr lang="en-US" sz="1400" i="1" dirty="0" smtClean="0"/>
          </a:p>
          <a:p>
            <a:pPr lvl="2"/>
            <a:r>
              <a:rPr lang="en-US" sz="1400" i="1" dirty="0" smtClean="0"/>
              <a:t>IEEE 802 </a:t>
            </a:r>
            <a:r>
              <a:rPr lang="en-GB" sz="1400" i="1" dirty="0" smtClean="0"/>
              <a:t>Working Group membership is by individual; “Working Group members shall participate in the consensus process in a manner consistent with their professional expert opinion as individuals, and not as organizational representatives”. (</a:t>
            </a:r>
            <a:r>
              <a:rPr lang="en-GB" sz="1400" i="1" dirty="0" smtClean="0">
                <a:hlinkClick r:id="rId4"/>
              </a:rPr>
              <a:t>http://ieee802.org/PNP/approved/IEEE_802_WG_PandP_v19.pdf</a:t>
            </a:r>
            <a:r>
              <a:rPr lang="en-GB" sz="1400" i="1" dirty="0" smtClean="0"/>
              <a:t> section 4.2.1)</a:t>
            </a:r>
            <a:endParaRPr lang="en-US" sz="1400" i="1" dirty="0" smtClean="0"/>
          </a:p>
          <a:p>
            <a:pPr lvl="2"/>
            <a:r>
              <a:rPr lang="en-US" sz="1400" i="1" dirty="0" smtClean="0"/>
              <a:t>You have an obligation to act and vote as an individual and not under the direction of any other individual or group. Your obligation to act and vote as an individual applies in all cases, regardless of any external commitments, agreements, contracts, or orders. </a:t>
            </a:r>
          </a:p>
          <a:p>
            <a:pPr lvl="2"/>
            <a:r>
              <a:rPr lang="en-US" sz="1400" i="1" dirty="0" smtClean="0"/>
              <a:t>You shall not direct the actions or votes of any other member of an IEEE 802 Working Group or retaliate against any other member for their actions or votes within IEEE 802 Working Group meetings, see </a:t>
            </a:r>
            <a:r>
              <a:rPr lang="en-US" sz="1400" i="1" dirty="0" smtClean="0">
                <a:hlinkClick r:id="rId5"/>
              </a:rPr>
              <a:t>https://standards.ieee.org/develop/policies/bylaws/sb_bylaws.pdf </a:t>
            </a:r>
            <a:r>
              <a:rPr lang="en-US" sz="1400" i="1" dirty="0" smtClean="0"/>
              <a:t> section 5.2.1.3 and </a:t>
            </a:r>
            <a:r>
              <a:rPr lang="en-GB" sz="1400" i="1" dirty="0" smtClean="0">
                <a:hlinkClick r:id="rId4"/>
              </a:rPr>
              <a:t>http://ieee802.org/PNP/approved/IEEE_802_WG_PandP_v19.pdf</a:t>
            </a:r>
            <a:r>
              <a:rPr lang="en-GB" sz="1400" i="1" dirty="0" smtClean="0"/>
              <a:t>  section 3.4.1, list item </a:t>
            </a:r>
            <a:r>
              <a:rPr lang="en-GB" sz="1400" dirty="0" smtClean="0"/>
              <a:t>x</a:t>
            </a:r>
            <a:endParaRPr lang="en-US" sz="1400" dirty="0" smtClean="0"/>
          </a:p>
          <a:p>
            <a:pPr lvl="1"/>
            <a:r>
              <a:rPr lang="en-US" dirty="0" smtClean="0"/>
              <a:t>By participating in IEEE 802 meetings, you accept these requirements.  If you do not agree to these policies then you shall not participate</a:t>
            </a:r>
          </a:p>
          <a:p>
            <a:endParaRPr lang="en-US" dirty="0"/>
          </a:p>
        </p:txBody>
      </p:sp>
      <p:sp>
        <p:nvSpPr>
          <p:cNvPr id="5" name="Footer Placeholder 4"/>
          <p:cNvSpPr>
            <a:spLocks noGrp="1"/>
          </p:cNvSpPr>
          <p:nvPr>
            <p:ph type="ftr" idx="10"/>
          </p:nvPr>
        </p:nvSpPr>
        <p:spPr>
          <a:xfrm>
            <a:off x="8053388" y="6475413"/>
            <a:ext cx="490537" cy="182562"/>
          </a:xfrm>
        </p:spPr>
        <p:txBody>
          <a:bodyPr/>
          <a:lstStyle/>
          <a:p>
            <a:r>
              <a:rPr lang="en-GB" smtClean="0"/>
              <a:t>Dorothy Stanley, HP Enterprise</a:t>
            </a:r>
            <a:endParaRPr lang="en-GB" dirty="0"/>
          </a:p>
        </p:txBody>
      </p:sp>
      <p:sp>
        <p:nvSpPr>
          <p:cNvPr id="6" name="Slide Number Placeholder 5"/>
          <p:cNvSpPr>
            <a:spLocks noGrp="1"/>
          </p:cNvSpPr>
          <p:nvPr>
            <p:ph type="sldNum" idx="11"/>
          </p:nvPr>
        </p:nvSpPr>
        <p:spPr>
          <a:xfrm>
            <a:off x="4327525" y="6475413"/>
            <a:ext cx="565150" cy="182562"/>
          </a:xfrm>
        </p:spPr>
        <p:txBody>
          <a:bodyPr/>
          <a:lstStyle/>
          <a:p>
            <a:r>
              <a:rPr lang="en-GB" smtClean="0"/>
              <a:t>Slide </a:t>
            </a:r>
            <a:fld id="{DC83D890-10BB-4905-98E9-EC5FFEC1B9BB}" type="slidenum">
              <a:rPr lang="en-GB" smtClean="0"/>
              <a:pPr/>
              <a:t>7</a:t>
            </a:fld>
            <a:endParaRPr lang="en-GB"/>
          </a:p>
        </p:txBody>
      </p:sp>
    </p:spTree>
    <p:extLst>
      <p:ext uri="{BB962C8B-B14F-4D97-AF65-F5344CB8AC3E}">
        <p14:creationId xmlns:p14="http://schemas.microsoft.com/office/powerpoint/2010/main" val="23552299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needs to determine a response to China NB comments on </a:t>
            </a:r>
            <a:r>
              <a:rPr lang="en-AU" dirty="0"/>
              <a:t>IEEE </a:t>
            </a:r>
            <a:r>
              <a:rPr lang="en-AU" dirty="0" smtClean="0"/>
              <a:t>802.3br </a:t>
            </a:r>
            <a:endParaRPr lang="en-AU" dirty="0"/>
          </a:p>
        </p:txBody>
      </p:sp>
      <p:sp>
        <p:nvSpPr>
          <p:cNvPr id="3" name="Content Placeholder 2"/>
          <p:cNvSpPr>
            <a:spLocks noGrp="1"/>
          </p:cNvSpPr>
          <p:nvPr>
            <p:ph idx="1"/>
          </p:nvPr>
        </p:nvSpPr>
        <p:spPr/>
        <p:txBody>
          <a:bodyPr/>
          <a:lstStyle/>
          <a:p>
            <a:r>
              <a:rPr lang="en-AU" dirty="0" smtClean="0"/>
              <a:t>Proposed response to China NB comment 1</a:t>
            </a:r>
          </a:p>
          <a:p>
            <a:pPr lvl="1"/>
            <a:r>
              <a:rPr lang="en-GB" dirty="0">
                <a:solidFill>
                  <a:srgbClr val="FF0000"/>
                </a:solidFill>
              </a:rPr>
              <a:t>IEEE 802.3 is expected to push back on that comment noting that IEEE 802.3 is intentionally security agnostic, with IEEE 802.1 specifications frequently used to provide security services but not </a:t>
            </a:r>
            <a:r>
              <a:rPr lang="en-GB" dirty="0" smtClean="0">
                <a:solidFill>
                  <a:srgbClr val="FF0000"/>
                </a:solidFill>
              </a:rPr>
              <a:t>mandated</a:t>
            </a:r>
          </a:p>
          <a:p>
            <a:pPr lvl="1"/>
            <a:r>
              <a:rPr lang="en-AU" dirty="0">
                <a:solidFill>
                  <a:srgbClr val="FF0000"/>
                </a:solidFill>
              </a:rPr>
              <a:t>It is suggested a common response be developed that covers similar issues in 802.3-2015, 802.3bp, 802.3bq, 802.3br, 802.3by and </a:t>
            </a:r>
            <a:r>
              <a:rPr lang="en-AU" dirty="0" smtClean="0">
                <a:solidFill>
                  <a:srgbClr val="FF0000"/>
                </a:solidFill>
              </a:rPr>
              <a:t>802.3bz</a:t>
            </a:r>
            <a:endParaRPr lang="en-AU" i="1" dirty="0">
              <a:solidFill>
                <a:srgbClr val="FF0000"/>
              </a:solidFill>
            </a:endParaRPr>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70</a:t>
            </a:fld>
            <a:endParaRPr lang="en-US"/>
          </a:p>
        </p:txBody>
      </p:sp>
    </p:spTree>
    <p:extLst>
      <p:ext uri="{BB962C8B-B14F-4D97-AF65-F5344CB8AC3E}">
        <p14:creationId xmlns:p14="http://schemas.microsoft.com/office/powerpoint/2010/main" val="2402132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802.3by 60-day </a:t>
            </a:r>
            <a:r>
              <a:rPr lang="en-AU" dirty="0"/>
              <a:t>pre-ballot passed with comments to be resolved</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71</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smtClean="0">
                <a:solidFill>
                  <a:srgbClr val="00B050"/>
                </a:solidFill>
              </a:rPr>
              <a:t>sent</a:t>
            </a:r>
          </a:p>
          <a:p>
            <a:pPr lvl="1"/>
            <a:r>
              <a:rPr lang="en-AU" dirty="0" smtClean="0"/>
              <a:t>D3.0 was </a:t>
            </a:r>
            <a:r>
              <a:rPr lang="en-AU" dirty="0"/>
              <a:t>liaised to SC6  in </a:t>
            </a:r>
            <a:r>
              <a:rPr lang="en-AU" dirty="0" smtClean="0"/>
              <a:t>Feb 2016 to </a:t>
            </a:r>
            <a:r>
              <a:rPr lang="en-AU" dirty="0"/>
              <a:t>allow them to become familiar with it before submission for approval under the PSDO </a:t>
            </a:r>
            <a:r>
              <a:rPr lang="en-AU" dirty="0" smtClean="0"/>
              <a:t>process</a:t>
            </a:r>
          </a:p>
          <a:p>
            <a:r>
              <a:rPr lang="en-US" dirty="0" smtClean="0"/>
              <a:t>60-day</a:t>
            </a:r>
            <a:r>
              <a:rPr lang="en-AU" dirty="0" smtClean="0"/>
              <a:t> </a:t>
            </a:r>
            <a:r>
              <a:rPr lang="en-AU" dirty="0"/>
              <a:t>pre-ballot: </a:t>
            </a:r>
            <a:r>
              <a:rPr lang="en-AU" dirty="0">
                <a:solidFill>
                  <a:srgbClr val="00B050"/>
                </a:solidFill>
              </a:rPr>
              <a:t>passed</a:t>
            </a:r>
            <a:r>
              <a:rPr lang="en-AU" dirty="0">
                <a:solidFill>
                  <a:schemeClr val="accent2"/>
                </a:solidFill>
              </a:rPr>
              <a:t> with comments to be resolved</a:t>
            </a:r>
          </a:p>
          <a:p>
            <a:pPr lvl="1"/>
            <a:r>
              <a:rPr lang="en-AU" dirty="0"/>
              <a:t>Passed on 11 Jan 2017</a:t>
            </a:r>
          </a:p>
          <a:p>
            <a:pPr lvl="2"/>
            <a:r>
              <a:rPr lang="en-AU" dirty="0"/>
              <a:t>Support need for IS: passed 9/0/10 </a:t>
            </a:r>
          </a:p>
          <a:p>
            <a:pPr lvl="2"/>
            <a:r>
              <a:rPr lang="en-AU" dirty="0"/>
              <a:t>Support submission for this IS: passed </a:t>
            </a:r>
            <a:r>
              <a:rPr lang="en-AU" dirty="0" smtClean="0"/>
              <a:t>7/1/11</a:t>
            </a:r>
          </a:p>
          <a:p>
            <a:pPr lvl="2"/>
            <a:r>
              <a:rPr lang="en-AU" dirty="0" smtClean="0"/>
              <a:t>China </a:t>
            </a:r>
            <a:r>
              <a:rPr lang="en-AU" dirty="0"/>
              <a:t>NB voted </a:t>
            </a:r>
            <a:r>
              <a:rPr lang="en-AU" dirty="0" smtClean="0"/>
              <a:t>“no” with two comments (N16535)</a:t>
            </a:r>
          </a:p>
          <a:p>
            <a:pPr lvl="1"/>
            <a:r>
              <a:rPr lang="en-AU" dirty="0"/>
              <a:t>IEEE 802.3 </a:t>
            </a:r>
            <a:r>
              <a:rPr lang="en-AU" dirty="0" smtClean="0"/>
              <a:t>WG will </a:t>
            </a:r>
            <a:r>
              <a:rPr lang="en-AU" dirty="0"/>
              <a:t>develop </a:t>
            </a:r>
            <a:r>
              <a:rPr lang="en-AU" dirty="0" smtClean="0"/>
              <a:t>a response </a:t>
            </a:r>
            <a:r>
              <a:rPr lang="en-AU" dirty="0"/>
              <a:t>in </a:t>
            </a:r>
            <a:r>
              <a:rPr lang="en-AU" dirty="0" smtClean="0"/>
              <a:t>March 2017</a:t>
            </a:r>
            <a:endParaRPr lang="en-AU" dirty="0"/>
          </a:p>
          <a:p>
            <a:r>
              <a:rPr lang="en-AU" dirty="0" smtClean="0"/>
              <a:t>FDIS </a:t>
            </a:r>
            <a:r>
              <a:rPr lang="en-AU" dirty="0"/>
              <a:t>ballot:</a:t>
            </a:r>
          </a:p>
        </p:txBody>
      </p:sp>
      <p:graphicFrame>
        <p:nvGraphicFramePr>
          <p:cNvPr id="2" name="Object 1"/>
          <p:cNvGraphicFramePr>
            <a:graphicFrameLocks noChangeAspect="1"/>
          </p:cNvGraphicFramePr>
          <p:nvPr>
            <p:extLst>
              <p:ext uri="{D42A27DB-BD31-4B8C-83A1-F6EECF244321}">
                <p14:modId xmlns:p14="http://schemas.microsoft.com/office/powerpoint/2010/main" val="3934989990"/>
              </p:ext>
            </p:extLst>
          </p:nvPr>
        </p:nvGraphicFramePr>
        <p:xfrm>
          <a:off x="5867400" y="4038600"/>
          <a:ext cx="914400" cy="771525"/>
        </p:xfrm>
        <a:graphic>
          <a:graphicData uri="http://schemas.openxmlformats.org/presentationml/2006/ole">
            <mc:AlternateContent xmlns:mc="http://schemas.openxmlformats.org/markup-compatibility/2006">
              <mc:Choice xmlns:v="urn:schemas-microsoft-com:vml" Requires="v">
                <p:oleObj spid="_x0000_s256027" name="Acrobat Document" showAsIcon="1" r:id="rId3" imgW="914400" imgH="771480" progId="AcroExch.Document.DC">
                  <p:embed/>
                </p:oleObj>
              </mc:Choice>
              <mc:Fallback>
                <p:oleObj name="Acrobat Document" showAsIcon="1" r:id="rId3" imgW="914400" imgH="771480" progId="AcroExch.Document.DC">
                  <p:embed/>
                  <p:pic>
                    <p:nvPicPr>
                      <p:cNvPr id="0" name=""/>
                      <p:cNvPicPr/>
                      <p:nvPr/>
                    </p:nvPicPr>
                    <p:blipFill>
                      <a:blip r:embed="rId4"/>
                      <a:stretch>
                        <a:fillRect/>
                      </a:stretch>
                    </p:blipFill>
                    <p:spPr>
                      <a:xfrm>
                        <a:off x="5867400" y="40386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88176060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60 ballot </a:t>
            </a:r>
            <a:r>
              <a:rPr lang="en-AU" dirty="0"/>
              <a:t>on IEEE </a:t>
            </a:r>
            <a:r>
              <a:rPr lang="en-AU" dirty="0" smtClean="0"/>
              <a:t>802.3by </a:t>
            </a:r>
            <a:endParaRPr lang="en-AU" dirty="0"/>
          </a:p>
        </p:txBody>
      </p:sp>
      <p:sp>
        <p:nvSpPr>
          <p:cNvPr id="3" name="Content Placeholder 2"/>
          <p:cNvSpPr>
            <a:spLocks noGrp="1"/>
          </p:cNvSpPr>
          <p:nvPr>
            <p:ph idx="1"/>
          </p:nvPr>
        </p:nvSpPr>
        <p:spPr/>
        <p:txBody>
          <a:bodyPr/>
          <a:lstStyle/>
          <a:p>
            <a:r>
              <a:rPr lang="en-GB" dirty="0" smtClean="0"/>
              <a:t>China NB comment 1</a:t>
            </a:r>
          </a:p>
          <a:p>
            <a:pPr lvl="1"/>
            <a:r>
              <a:rPr lang="en-AU" i="1" dirty="0"/>
              <a:t>IEEE </a:t>
            </a:r>
            <a:r>
              <a:rPr lang="en-AU" i="1" dirty="0" smtClean="0"/>
              <a:t>802.3by-2016 </a:t>
            </a:r>
            <a:r>
              <a:rPr lang="en-AU" i="1" dirty="0"/>
              <a:t>is the amendment to </a:t>
            </a:r>
            <a:r>
              <a:rPr lang="en-AU" i="1" dirty="0" smtClean="0"/>
              <a:t>802.3-2015</a:t>
            </a:r>
            <a:r>
              <a:rPr lang="en-AU" i="1" dirty="0"/>
              <a:t>. China has already submitted the comments on the pre-FDIS ballot of IEEE </a:t>
            </a:r>
            <a:r>
              <a:rPr lang="en-AU" i="1" dirty="0" smtClean="0"/>
              <a:t>802.3bw-2015 </a:t>
            </a:r>
            <a:r>
              <a:rPr lang="en-AU" i="1" dirty="0"/>
              <a:t>(6N16445). Security is an essential part of network-related standards, especially to Ethernet. The lack of security mechanisms will enable Ethernet facing various security threats, such as forgery devices, communications from eavesdropping and tampering. However, The version of IEEE </a:t>
            </a:r>
            <a:r>
              <a:rPr lang="en-AU" i="1" dirty="0" smtClean="0"/>
              <a:t>802.3- </a:t>
            </a:r>
            <a:r>
              <a:rPr lang="en-AU" i="1" dirty="0"/>
              <a:t>2015 fails to add the specification of Ethernet security in the text, neither security mechanisms nor references to other security specifications. As an amendment to IEEE </a:t>
            </a:r>
            <a:r>
              <a:rPr lang="en-AU" i="1" dirty="0" smtClean="0"/>
              <a:t>802.3-2015</a:t>
            </a:r>
            <a:r>
              <a:rPr lang="en-AU" i="1" dirty="0"/>
              <a:t>, IEEE </a:t>
            </a:r>
            <a:r>
              <a:rPr lang="en-AU" i="1" dirty="0" smtClean="0"/>
              <a:t>802.3by-2016 </a:t>
            </a:r>
            <a:r>
              <a:rPr lang="en-AU" i="1" dirty="0"/>
              <a:t>relies on an incomplete standard that lacks necessary security-related contents; moreover, there will be potential security risks for IEEE </a:t>
            </a:r>
            <a:r>
              <a:rPr lang="en-AU" i="1" dirty="0" smtClean="0"/>
              <a:t>802.3by-2016 </a:t>
            </a:r>
            <a:r>
              <a:rPr lang="en-AU" i="1" dirty="0"/>
              <a:t>that has no security-related content</a:t>
            </a:r>
            <a:endParaRPr lang="en-GB"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72</a:t>
            </a:fld>
            <a:endParaRPr lang="en-US"/>
          </a:p>
        </p:txBody>
      </p:sp>
    </p:spTree>
    <p:extLst>
      <p:ext uri="{BB962C8B-B14F-4D97-AF65-F5344CB8AC3E}">
        <p14:creationId xmlns:p14="http://schemas.microsoft.com/office/powerpoint/2010/main" val="130590207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60 ballot </a:t>
            </a:r>
            <a:r>
              <a:rPr lang="en-AU" dirty="0"/>
              <a:t>on IEEE </a:t>
            </a:r>
            <a:r>
              <a:rPr lang="en-AU" dirty="0" smtClean="0"/>
              <a:t>802.3by </a:t>
            </a:r>
            <a:endParaRPr lang="en-AU" dirty="0"/>
          </a:p>
        </p:txBody>
      </p:sp>
      <p:sp>
        <p:nvSpPr>
          <p:cNvPr id="3" name="Content Placeholder 2"/>
          <p:cNvSpPr>
            <a:spLocks noGrp="1"/>
          </p:cNvSpPr>
          <p:nvPr>
            <p:ph idx="1"/>
          </p:nvPr>
        </p:nvSpPr>
        <p:spPr/>
        <p:txBody>
          <a:bodyPr/>
          <a:lstStyle/>
          <a:p>
            <a:r>
              <a:rPr lang="en-GB" dirty="0" smtClean="0"/>
              <a:t>China NB change 1</a:t>
            </a:r>
          </a:p>
          <a:p>
            <a:pPr lvl="1"/>
            <a:r>
              <a:rPr lang="en-AU" i="1" dirty="0"/>
              <a:t>Recommend adding necessary security mechanisms in IEEE 802.3 standard </a:t>
            </a:r>
            <a:r>
              <a:rPr lang="en-AU" i="1" dirty="0" smtClean="0"/>
              <a:t>series</a:t>
            </a:r>
            <a:endParaRPr lang="en-GB"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73</a:t>
            </a:fld>
            <a:endParaRPr lang="en-US"/>
          </a:p>
        </p:txBody>
      </p:sp>
    </p:spTree>
    <p:extLst>
      <p:ext uri="{BB962C8B-B14F-4D97-AF65-F5344CB8AC3E}">
        <p14:creationId xmlns:p14="http://schemas.microsoft.com/office/powerpoint/2010/main" val="397300682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needs to determine a response to China NB comments on </a:t>
            </a:r>
            <a:r>
              <a:rPr lang="en-AU" dirty="0"/>
              <a:t>IEEE </a:t>
            </a:r>
            <a:r>
              <a:rPr lang="en-AU" dirty="0" smtClean="0"/>
              <a:t>802.3by </a:t>
            </a:r>
            <a:endParaRPr lang="en-AU" dirty="0"/>
          </a:p>
        </p:txBody>
      </p:sp>
      <p:sp>
        <p:nvSpPr>
          <p:cNvPr id="3" name="Content Placeholder 2"/>
          <p:cNvSpPr>
            <a:spLocks noGrp="1"/>
          </p:cNvSpPr>
          <p:nvPr>
            <p:ph idx="1"/>
          </p:nvPr>
        </p:nvSpPr>
        <p:spPr/>
        <p:txBody>
          <a:bodyPr/>
          <a:lstStyle/>
          <a:p>
            <a:r>
              <a:rPr lang="en-AU" dirty="0" smtClean="0"/>
              <a:t>Proposed response to China NB comment 1</a:t>
            </a:r>
          </a:p>
          <a:p>
            <a:pPr lvl="1"/>
            <a:r>
              <a:rPr lang="en-GB" dirty="0">
                <a:solidFill>
                  <a:srgbClr val="FF0000"/>
                </a:solidFill>
              </a:rPr>
              <a:t>IEEE 802.3 is expected to push back on that comment noting that IEEE 802.3 is intentionally security agnostic, with IEEE 802.1 specifications frequently used to provide security services but not </a:t>
            </a:r>
            <a:r>
              <a:rPr lang="en-GB" dirty="0" smtClean="0">
                <a:solidFill>
                  <a:srgbClr val="FF0000"/>
                </a:solidFill>
              </a:rPr>
              <a:t>mandated</a:t>
            </a:r>
          </a:p>
          <a:p>
            <a:pPr lvl="1"/>
            <a:r>
              <a:rPr lang="en-AU" dirty="0">
                <a:solidFill>
                  <a:srgbClr val="FF0000"/>
                </a:solidFill>
              </a:rPr>
              <a:t>It is suggested a common response be developed that covers similar issues in 802.3-2015, 802.3bp, 802.3bq, 802.3br, 802.3by and 802.3bz</a:t>
            </a:r>
            <a:endParaRPr lang="en-AU" i="1" dirty="0">
              <a:solidFill>
                <a:srgbClr val="FF0000"/>
              </a:solidFill>
            </a:endParaRPr>
          </a:p>
          <a:p>
            <a:pPr lvl="1"/>
            <a:endParaRPr lang="en-GB" dirty="0">
              <a:solidFill>
                <a:srgbClr val="FF0000"/>
              </a:solidFill>
            </a:endParaRPr>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74</a:t>
            </a:fld>
            <a:endParaRPr lang="en-US"/>
          </a:p>
        </p:txBody>
      </p:sp>
    </p:spTree>
    <p:extLst>
      <p:ext uri="{BB962C8B-B14F-4D97-AF65-F5344CB8AC3E}">
        <p14:creationId xmlns:p14="http://schemas.microsoft.com/office/powerpoint/2010/main" val="208968709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60 ballot </a:t>
            </a:r>
            <a:r>
              <a:rPr lang="en-AU" dirty="0"/>
              <a:t>on IEEE </a:t>
            </a:r>
            <a:r>
              <a:rPr lang="en-AU" dirty="0" smtClean="0"/>
              <a:t>802.3by </a:t>
            </a:r>
            <a:endParaRPr lang="en-AU" dirty="0"/>
          </a:p>
        </p:txBody>
      </p:sp>
      <p:sp>
        <p:nvSpPr>
          <p:cNvPr id="3" name="Content Placeholder 2"/>
          <p:cNvSpPr>
            <a:spLocks noGrp="1"/>
          </p:cNvSpPr>
          <p:nvPr>
            <p:ph idx="1"/>
          </p:nvPr>
        </p:nvSpPr>
        <p:spPr/>
        <p:txBody>
          <a:bodyPr/>
          <a:lstStyle/>
          <a:p>
            <a:r>
              <a:rPr lang="en-GB" dirty="0" smtClean="0"/>
              <a:t>China NB comment 2</a:t>
            </a:r>
          </a:p>
          <a:p>
            <a:pPr lvl="1"/>
            <a:r>
              <a:rPr lang="en-AU" i="1" dirty="0"/>
              <a:t>IEEE 802.3 WG declared that it didn’t expect to submit any further versions to ISO/IEC for approval in 6N13919, now it has been submitting IEEE 802.3 standard series to SC6 in droves, including IEEE </a:t>
            </a:r>
            <a:r>
              <a:rPr lang="en-AU" i="1" dirty="0" smtClean="0"/>
              <a:t>802.3bw-2015 </a:t>
            </a:r>
            <a:r>
              <a:rPr lang="en-AU" i="1" dirty="0"/>
              <a:t>and IEEE </a:t>
            </a:r>
            <a:r>
              <a:rPr lang="en-AU" i="1" dirty="0" smtClean="0"/>
              <a:t>802.3bp-2016</a:t>
            </a:r>
            <a:r>
              <a:rPr lang="en-AU" i="1" dirty="0"/>
              <a:t>, it is inconsistent with the action mentioned in 6N13919. We noticed that IEEE 802.3 WG only explained that they reconsidered the position in 6N16458 and didn’t provide any further positive explanation. China NB recommended IEEE 802.3 WG providing positive response or the basis for such an action during the pre-FDIS ballot of IEEE </a:t>
            </a:r>
            <a:r>
              <a:rPr lang="en-AU" i="1" dirty="0" smtClean="0"/>
              <a:t>802.3bw-2015</a:t>
            </a:r>
            <a:r>
              <a:rPr lang="en-AU" i="1" dirty="0"/>
              <a:t>; however, we still hasn’t got any response from IEEE 802.3 WG.</a:t>
            </a:r>
            <a:endParaRPr lang="en-GB"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75</a:t>
            </a:fld>
            <a:endParaRPr lang="en-US"/>
          </a:p>
        </p:txBody>
      </p:sp>
    </p:spTree>
    <p:extLst>
      <p:ext uri="{BB962C8B-B14F-4D97-AF65-F5344CB8AC3E}">
        <p14:creationId xmlns:p14="http://schemas.microsoft.com/office/powerpoint/2010/main" val="34598444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60 ballot </a:t>
            </a:r>
            <a:r>
              <a:rPr lang="en-AU" dirty="0"/>
              <a:t>on IEEE </a:t>
            </a:r>
            <a:r>
              <a:rPr lang="en-AU" dirty="0" smtClean="0"/>
              <a:t>802.3by </a:t>
            </a:r>
            <a:endParaRPr lang="en-AU" dirty="0"/>
          </a:p>
        </p:txBody>
      </p:sp>
      <p:sp>
        <p:nvSpPr>
          <p:cNvPr id="3" name="Content Placeholder 2"/>
          <p:cNvSpPr>
            <a:spLocks noGrp="1"/>
          </p:cNvSpPr>
          <p:nvPr>
            <p:ph idx="1"/>
          </p:nvPr>
        </p:nvSpPr>
        <p:spPr/>
        <p:txBody>
          <a:bodyPr/>
          <a:lstStyle/>
          <a:p>
            <a:r>
              <a:rPr lang="en-GB" dirty="0" smtClean="0"/>
              <a:t>China NB change 2</a:t>
            </a:r>
          </a:p>
          <a:p>
            <a:pPr lvl="1"/>
            <a:r>
              <a:rPr lang="en-AU" i="1" dirty="0"/>
              <a:t>Considering that IEEE 802.3 WG’s standards development plan in SC6 will impact a lot on SC6 NBs’ international contributions to the field of wired local area network. Therefore, please provide more bases for such a changed action.</a:t>
            </a:r>
            <a:endParaRPr lang="en-GB"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76</a:t>
            </a:fld>
            <a:endParaRPr lang="en-US"/>
          </a:p>
        </p:txBody>
      </p:sp>
    </p:spTree>
    <p:extLst>
      <p:ext uri="{BB962C8B-B14F-4D97-AF65-F5344CB8AC3E}">
        <p14:creationId xmlns:p14="http://schemas.microsoft.com/office/powerpoint/2010/main" val="412074567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needs to determine a response to China NB comments on </a:t>
            </a:r>
            <a:r>
              <a:rPr lang="en-AU" dirty="0"/>
              <a:t>IEEE </a:t>
            </a:r>
            <a:r>
              <a:rPr lang="en-AU" dirty="0" smtClean="0"/>
              <a:t>802.3by </a:t>
            </a:r>
            <a:endParaRPr lang="en-AU" dirty="0"/>
          </a:p>
        </p:txBody>
      </p:sp>
      <p:sp>
        <p:nvSpPr>
          <p:cNvPr id="3" name="Content Placeholder 2"/>
          <p:cNvSpPr>
            <a:spLocks noGrp="1"/>
          </p:cNvSpPr>
          <p:nvPr>
            <p:ph idx="1"/>
          </p:nvPr>
        </p:nvSpPr>
        <p:spPr/>
        <p:txBody>
          <a:bodyPr/>
          <a:lstStyle/>
          <a:p>
            <a:r>
              <a:rPr lang="en-AU" dirty="0" smtClean="0"/>
              <a:t>Proposed response to China NB comment 2</a:t>
            </a:r>
          </a:p>
          <a:p>
            <a:pPr marL="342900" lvl="1" indent="-342900"/>
            <a:r>
              <a:rPr lang="en-GB" dirty="0">
                <a:solidFill>
                  <a:srgbClr val="FF0000"/>
                </a:solidFill>
              </a:rPr>
              <a:t>IEEE 802.3 gave their reasons for changing their minds in 6N16458, but apparently the reasons given were not sufficiently convincing to the China NB and they would like a better </a:t>
            </a:r>
            <a:r>
              <a:rPr lang="en-GB" dirty="0" smtClean="0">
                <a:solidFill>
                  <a:srgbClr val="FF0000"/>
                </a:solidFill>
              </a:rPr>
              <a:t>explanation</a:t>
            </a:r>
            <a:endParaRPr lang="en-GB" dirty="0"/>
          </a:p>
          <a:p>
            <a:pPr marL="342900" lvl="1" indent="-342900"/>
            <a:r>
              <a:rPr lang="en-AU" dirty="0">
                <a:solidFill>
                  <a:srgbClr val="FF0000"/>
                </a:solidFill>
              </a:rPr>
              <a:t>It is suggested a common response be developed that covers similar issues in 802.3-2015, 802.3bp, 802.3bq, 802.3br, 802.3by and 802.3bz</a:t>
            </a:r>
            <a:endParaRPr lang="en-AU" i="1" dirty="0">
              <a:solidFill>
                <a:srgbClr val="FF0000"/>
              </a:solidFill>
            </a:endParaRPr>
          </a:p>
          <a:p>
            <a:pPr marL="342900" lvl="1" indent="-342900"/>
            <a:endParaRPr lang="en-AU" dirty="0"/>
          </a:p>
          <a:p>
            <a:endParaRPr lang="en-AU" dirty="0" smtClean="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77</a:t>
            </a:fld>
            <a:endParaRPr lang="en-US"/>
          </a:p>
        </p:txBody>
      </p:sp>
    </p:spTree>
    <p:extLst>
      <p:ext uri="{BB962C8B-B14F-4D97-AF65-F5344CB8AC3E}">
        <p14:creationId xmlns:p14="http://schemas.microsoft.com/office/powerpoint/2010/main" val="156551461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a:t>
            </a:r>
            <a:r>
              <a:rPr lang="en-AU" dirty="0"/>
              <a:t>802.3bv </a:t>
            </a:r>
            <a:r>
              <a:rPr lang="en-AU" dirty="0" smtClean="0"/>
              <a:t>has been liaised</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78</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smtClean="0">
                <a:solidFill>
                  <a:schemeClr val="accent2"/>
                </a:solidFill>
              </a:rPr>
              <a:t>waiting</a:t>
            </a:r>
          </a:p>
          <a:p>
            <a:pPr lvl="1"/>
            <a:r>
              <a:rPr lang="en-AU" dirty="0"/>
              <a:t>The WG has now agreed to liaise IEEE </a:t>
            </a:r>
            <a:r>
              <a:rPr lang="en-AU" dirty="0" smtClean="0"/>
              <a:t>802.3bv</a:t>
            </a:r>
          </a:p>
          <a:p>
            <a:pPr lvl="2"/>
            <a:r>
              <a:rPr lang="en-AU" dirty="0" smtClean="0"/>
              <a:t>D3.1 sent in Oct 2016</a:t>
            </a:r>
            <a:endParaRPr lang="en-AU" dirty="0"/>
          </a:p>
          <a:p>
            <a:r>
              <a:rPr lang="en-US" dirty="0" smtClean="0"/>
              <a:t>60-day</a:t>
            </a:r>
            <a:r>
              <a:rPr lang="en-AU" dirty="0" smtClean="0"/>
              <a:t> </a:t>
            </a:r>
            <a:r>
              <a:rPr lang="en-AU" dirty="0"/>
              <a:t>pre-ballot</a:t>
            </a:r>
            <a:r>
              <a:rPr lang="en-AU" dirty="0" smtClean="0"/>
              <a:t>:</a:t>
            </a:r>
          </a:p>
          <a:p>
            <a:pPr lvl="1"/>
            <a:r>
              <a:rPr lang="en-AU" dirty="0" smtClean="0"/>
              <a:t>Submission planned for about May 2017</a:t>
            </a:r>
          </a:p>
          <a:p>
            <a:pPr lvl="1"/>
            <a:r>
              <a:rPr lang="en-AU" dirty="0" smtClean="0"/>
              <a:t>Note: another ISO group is developing a standard </a:t>
            </a:r>
            <a:r>
              <a:rPr lang="en-AU" dirty="0"/>
              <a:t>to complement IEEE </a:t>
            </a:r>
            <a:r>
              <a:rPr lang="en-AU" dirty="0" err="1"/>
              <a:t>Std</a:t>
            </a:r>
            <a:r>
              <a:rPr lang="en-AU" dirty="0"/>
              <a:t> 802.3bv-2017 </a:t>
            </a:r>
            <a:r>
              <a:rPr lang="en-AU" dirty="0" smtClean="0"/>
              <a:t>(</a:t>
            </a:r>
            <a:r>
              <a:rPr lang="en-AU" dirty="0"/>
              <a:t>ISO TC22 </a:t>
            </a:r>
            <a:r>
              <a:rPr lang="en-AU" dirty="0" smtClean="0"/>
              <a:t>SC32) and may be interested in ensuring it is approved in SC6</a:t>
            </a:r>
            <a:endParaRPr lang="en-AU" dirty="0"/>
          </a:p>
          <a:p>
            <a:r>
              <a:rPr lang="en-AU" dirty="0" smtClean="0"/>
              <a:t>FDIS ballot:</a:t>
            </a:r>
            <a:endParaRPr lang="en-AU" dirty="0"/>
          </a:p>
        </p:txBody>
      </p:sp>
    </p:spTree>
    <p:extLst>
      <p:ext uri="{BB962C8B-B14F-4D97-AF65-F5344CB8AC3E}">
        <p14:creationId xmlns:p14="http://schemas.microsoft.com/office/powerpoint/2010/main" val="361785943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802.3bu </a:t>
            </a:r>
            <a:r>
              <a:rPr lang="en-AU" dirty="0"/>
              <a:t>has been liaised</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79</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smtClean="0">
                <a:solidFill>
                  <a:schemeClr val="accent2"/>
                </a:solidFill>
              </a:rPr>
              <a:t>waiting</a:t>
            </a:r>
          </a:p>
          <a:p>
            <a:pPr lvl="1"/>
            <a:r>
              <a:rPr lang="en-AU" dirty="0" smtClean="0"/>
              <a:t>The WG has now agreed </a:t>
            </a:r>
            <a:r>
              <a:rPr lang="en-AU" dirty="0"/>
              <a:t>to </a:t>
            </a:r>
            <a:r>
              <a:rPr lang="en-AU" dirty="0" smtClean="0"/>
              <a:t>liaise </a:t>
            </a:r>
            <a:r>
              <a:rPr lang="en-AU" dirty="0"/>
              <a:t>IEEE </a:t>
            </a:r>
            <a:r>
              <a:rPr lang="en-AU" dirty="0" smtClean="0"/>
              <a:t>802.3bu</a:t>
            </a:r>
          </a:p>
          <a:p>
            <a:pPr lvl="2"/>
            <a:r>
              <a:rPr lang="en-AU" smtClean="0"/>
              <a:t>D3.2 </a:t>
            </a:r>
            <a:r>
              <a:rPr lang="en-AU" dirty="0"/>
              <a:t>sent in Oct 2016</a:t>
            </a:r>
          </a:p>
          <a:p>
            <a:r>
              <a:rPr lang="en-US" dirty="0" smtClean="0"/>
              <a:t>60-day</a:t>
            </a:r>
            <a:r>
              <a:rPr lang="en-AU" dirty="0" smtClean="0"/>
              <a:t> </a:t>
            </a:r>
            <a:r>
              <a:rPr lang="en-AU" dirty="0"/>
              <a:t>pre-ballot</a:t>
            </a:r>
            <a:r>
              <a:rPr lang="en-AU" dirty="0" smtClean="0"/>
              <a:t>:</a:t>
            </a:r>
            <a:endParaRPr lang="en-AU" dirty="0">
              <a:solidFill>
                <a:schemeClr val="accent2"/>
              </a:solidFill>
            </a:endParaRPr>
          </a:p>
          <a:p>
            <a:r>
              <a:rPr lang="en-AU" dirty="0" smtClean="0"/>
              <a:t>FDIS ballot:</a:t>
            </a:r>
            <a:endParaRPr lang="en-AU" dirty="0"/>
          </a:p>
        </p:txBody>
      </p:sp>
    </p:spTree>
    <p:extLst>
      <p:ext uri="{BB962C8B-B14F-4D97-AF65-F5344CB8AC3E}">
        <p14:creationId xmlns:p14="http://schemas.microsoft.com/office/powerpoint/2010/main" val="16688996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685800" y="2667000"/>
            <a:ext cx="2514600" cy="3429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a:lstStyle/>
          <a:p>
            <a:pPr marL="180975" indent="-180975">
              <a:spcBef>
                <a:spcPts val="800"/>
              </a:spcBef>
              <a:buFont typeface="Arial" pitchFamily="34" charset="0"/>
              <a:buChar char="•"/>
              <a:defRPr/>
            </a:pPr>
            <a:r>
              <a:rPr lang="en-US" sz="1600" dirty="0">
                <a:latin typeface="+mj-lt"/>
              </a:rPr>
              <a:t>Call to Order</a:t>
            </a:r>
          </a:p>
          <a:p>
            <a:pPr marL="180975" indent="-180975">
              <a:spcBef>
                <a:spcPts val="800"/>
              </a:spcBef>
              <a:buFont typeface="Arial" pitchFamily="34" charset="0"/>
              <a:buChar char="•"/>
              <a:defRPr/>
            </a:pPr>
            <a:r>
              <a:rPr lang="en-US" sz="1600" dirty="0">
                <a:latin typeface="+mj-lt"/>
              </a:rPr>
              <a:t>Select recording secretary </a:t>
            </a:r>
            <a:r>
              <a:rPr lang="en-US" sz="1600" dirty="0">
                <a:solidFill>
                  <a:srgbClr val="FF0000"/>
                </a:solidFill>
                <a:latin typeface="+mj-lt"/>
              </a:rPr>
              <a:t>&lt;- important!</a:t>
            </a:r>
          </a:p>
          <a:p>
            <a:pPr marL="180975" indent="-180975">
              <a:spcBef>
                <a:spcPts val="800"/>
              </a:spcBef>
              <a:buFont typeface="Arial" pitchFamily="34" charset="0"/>
              <a:buChar char="•"/>
              <a:defRPr/>
            </a:pPr>
            <a:r>
              <a:rPr lang="en-US" sz="1600" dirty="0">
                <a:latin typeface="+mj-lt"/>
              </a:rPr>
              <a:t>Approve </a:t>
            </a:r>
            <a:r>
              <a:rPr lang="en-US" sz="1600" dirty="0" smtClean="0">
                <a:latin typeface="+mj-lt"/>
              </a:rPr>
              <a:t>agenda</a:t>
            </a:r>
          </a:p>
          <a:p>
            <a:pPr marL="180975" indent="-180975">
              <a:spcBef>
                <a:spcPts val="800"/>
              </a:spcBef>
              <a:buFont typeface="Arial" pitchFamily="34" charset="0"/>
              <a:buChar char="•"/>
              <a:defRPr/>
            </a:pPr>
            <a:r>
              <a:rPr lang="en-US" sz="1600" dirty="0" smtClean="0">
                <a:latin typeface="+mj-lt"/>
              </a:rPr>
              <a:t>Execute agenda</a:t>
            </a:r>
            <a:endParaRPr lang="en-US" sz="1600" dirty="0">
              <a:latin typeface="+mj-lt"/>
            </a:endParaRPr>
          </a:p>
          <a:p>
            <a:pPr marL="180975" indent="-180975">
              <a:spcBef>
                <a:spcPts val="800"/>
              </a:spcBef>
              <a:buFont typeface="Arial" pitchFamily="34" charset="0"/>
              <a:buChar char="•"/>
              <a:defRPr/>
            </a:pPr>
            <a:r>
              <a:rPr lang="en-AU" sz="1600" dirty="0" smtClean="0">
                <a:latin typeface="+mj-lt"/>
              </a:rPr>
              <a:t>Recess</a:t>
            </a:r>
            <a:endParaRPr lang="en-US" sz="1600" dirty="0">
              <a:latin typeface="+mj-lt"/>
            </a:endParaRPr>
          </a:p>
        </p:txBody>
      </p:sp>
      <p:sp>
        <p:nvSpPr>
          <p:cNvPr id="10244" name="Rectangle 20"/>
          <p:cNvSpPr>
            <a:spLocks noGrp="1" noChangeArrowheads="1"/>
          </p:cNvSpPr>
          <p:nvPr>
            <p:ph type="title"/>
          </p:nvPr>
        </p:nvSpPr>
        <p:spPr>
          <a:xfrm>
            <a:off x="685800" y="685800"/>
            <a:ext cx="8077200" cy="1066800"/>
          </a:xfrm>
        </p:spPr>
        <p:txBody>
          <a:bodyPr/>
          <a:lstStyle/>
          <a:p>
            <a:r>
              <a:rPr lang="en-US" dirty="0" smtClean="0"/>
              <a:t>The IEEE 802 JTC1 SC will have two slots at the March 2017 plenary meeting in Vancouver</a:t>
            </a:r>
          </a:p>
        </p:txBody>
      </p:sp>
      <p:sp>
        <p:nvSpPr>
          <p:cNvPr id="7" name="Footer Placeholder 5"/>
          <p:cNvSpPr>
            <a:spLocks noGrp="1"/>
          </p:cNvSpPr>
          <p:nvPr>
            <p:ph type="ftr" sz="quarter" idx="10"/>
          </p:nvPr>
        </p:nvSpPr>
        <p:spPr/>
        <p:txBody>
          <a:bodyPr/>
          <a:lstStyle/>
          <a:p>
            <a:pPr>
              <a:defRPr/>
            </a:pPr>
            <a:r>
              <a:rPr lang="en-US" smtClean="0"/>
              <a:t>Andrew Myles, Cisco</a:t>
            </a:r>
            <a:endParaRPr lang="en-US"/>
          </a:p>
        </p:txBody>
      </p:sp>
      <p:sp>
        <p:nvSpPr>
          <p:cNvPr id="10246" name="Rectangle 15"/>
          <p:cNvSpPr>
            <a:spLocks noChangeArrowheads="1"/>
          </p:cNvSpPr>
          <p:nvPr/>
        </p:nvSpPr>
        <p:spPr bwMode="auto">
          <a:xfrm>
            <a:off x="4495800" y="1143000"/>
            <a:ext cx="39624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eaLnBrk="0" hangingPunct="0">
              <a:lnSpc>
                <a:spcPct val="90000"/>
              </a:lnSpc>
              <a:spcBef>
                <a:spcPct val="50000"/>
              </a:spcBef>
            </a:pPr>
            <a:endParaRPr lang="en-AU" sz="1400" b="1">
              <a:latin typeface="Arial" pitchFamily="34" charset="0"/>
            </a:endParaRPr>
          </a:p>
        </p:txBody>
      </p:sp>
      <p:sp>
        <p:nvSpPr>
          <p:cNvPr id="10" name="Rectangle 9"/>
          <p:cNvSpPr/>
          <p:nvPr/>
        </p:nvSpPr>
        <p:spPr bwMode="auto">
          <a:xfrm>
            <a:off x="685800" y="1752600"/>
            <a:ext cx="2514600" cy="914400"/>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anchor="ctr"/>
          <a:lstStyle/>
          <a:p>
            <a:pPr algn="ctr">
              <a:defRPr/>
            </a:pPr>
            <a:r>
              <a:rPr lang="en-US" sz="1600" b="1" dirty="0" smtClean="0">
                <a:latin typeface="+mj-lt"/>
              </a:rPr>
              <a:t>Tuesday</a:t>
            </a:r>
            <a:endParaRPr lang="en-US" sz="1600" b="1" dirty="0">
              <a:latin typeface="+mj-lt"/>
            </a:endParaRPr>
          </a:p>
          <a:p>
            <a:pPr algn="ctr">
              <a:defRPr/>
            </a:pPr>
            <a:r>
              <a:rPr lang="en-US" sz="1600" b="1" dirty="0" smtClean="0">
                <a:latin typeface="+mj-lt"/>
              </a:rPr>
              <a:t>14 Mar 2017, PM1</a:t>
            </a:r>
          </a:p>
        </p:txBody>
      </p:sp>
      <p:sp>
        <p:nvSpPr>
          <p:cNvPr id="3" name="TextBox 2"/>
          <p:cNvSpPr txBox="1"/>
          <p:nvPr/>
        </p:nvSpPr>
        <p:spPr>
          <a:xfrm>
            <a:off x="4343400" y="6477000"/>
            <a:ext cx="655197" cy="276999"/>
          </a:xfrm>
          <a:prstGeom prst="rect">
            <a:avLst/>
          </a:prstGeom>
          <a:noFill/>
        </p:spPr>
        <p:txBody>
          <a:bodyPr wrap="none" rtlCol="0">
            <a:spAutoFit/>
          </a:bodyPr>
          <a:lstStyle/>
          <a:p>
            <a:r>
              <a:rPr lang="en-US" dirty="0">
                <a:latin typeface="+mn-lt"/>
              </a:rPr>
              <a:t>Slide </a:t>
            </a:r>
            <a:fld id="{CE9E285F-F601-43F1-B60E-9449BADFF5FA}" type="slidenum">
              <a:rPr lang="en-US" smtClean="0">
                <a:latin typeface="+mn-lt"/>
              </a:rPr>
              <a:pPr/>
              <a:t>8</a:t>
            </a:fld>
            <a:endParaRPr lang="en-US" dirty="0">
              <a:latin typeface="+mn-lt"/>
            </a:endParaRPr>
          </a:p>
        </p:txBody>
      </p:sp>
      <p:sp>
        <p:nvSpPr>
          <p:cNvPr id="8" name="Rectangle 7"/>
          <p:cNvSpPr/>
          <p:nvPr/>
        </p:nvSpPr>
        <p:spPr bwMode="auto">
          <a:xfrm>
            <a:off x="6019800" y="2667000"/>
            <a:ext cx="2514600" cy="3429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a:lstStyle/>
          <a:p>
            <a:pPr marL="180975" indent="-180975">
              <a:spcBef>
                <a:spcPts val="800"/>
              </a:spcBef>
              <a:buFont typeface="Arial" pitchFamily="34" charset="0"/>
              <a:buChar char="•"/>
              <a:defRPr/>
            </a:pPr>
            <a:r>
              <a:rPr lang="en-US" sz="1600" dirty="0">
                <a:latin typeface="+mj-lt"/>
              </a:rPr>
              <a:t>Call to Order</a:t>
            </a:r>
          </a:p>
          <a:p>
            <a:pPr marL="180975" indent="-180975">
              <a:spcBef>
                <a:spcPts val="800"/>
              </a:spcBef>
              <a:buFont typeface="Arial" pitchFamily="34" charset="0"/>
              <a:buChar char="•"/>
              <a:defRPr/>
            </a:pPr>
            <a:r>
              <a:rPr lang="en-US" sz="1600" dirty="0">
                <a:latin typeface="+mj-lt"/>
              </a:rPr>
              <a:t>Select recording secretary </a:t>
            </a:r>
            <a:r>
              <a:rPr lang="en-US" sz="1600" dirty="0">
                <a:solidFill>
                  <a:srgbClr val="FF0000"/>
                </a:solidFill>
                <a:latin typeface="+mj-lt"/>
              </a:rPr>
              <a:t>&lt;- important!</a:t>
            </a:r>
          </a:p>
          <a:p>
            <a:pPr marL="180975" indent="-180975">
              <a:spcBef>
                <a:spcPts val="800"/>
              </a:spcBef>
              <a:buFont typeface="Arial" pitchFamily="34" charset="0"/>
              <a:buChar char="•"/>
              <a:defRPr/>
            </a:pPr>
            <a:r>
              <a:rPr lang="en-US" sz="1600" dirty="0" smtClean="0">
                <a:latin typeface="+mj-lt"/>
              </a:rPr>
              <a:t>Execute agenda</a:t>
            </a:r>
            <a:endParaRPr lang="en-US" sz="1600" dirty="0">
              <a:latin typeface="+mj-lt"/>
            </a:endParaRPr>
          </a:p>
          <a:p>
            <a:pPr marL="180975" indent="-180975">
              <a:spcBef>
                <a:spcPts val="800"/>
              </a:spcBef>
              <a:buFont typeface="Arial" pitchFamily="34" charset="0"/>
              <a:buChar char="•"/>
              <a:defRPr/>
            </a:pPr>
            <a:r>
              <a:rPr lang="en-AU" sz="1600" dirty="0" smtClean="0">
                <a:latin typeface="+mj-lt"/>
              </a:rPr>
              <a:t>Adjourn</a:t>
            </a:r>
            <a:endParaRPr lang="en-US" sz="1600" dirty="0">
              <a:latin typeface="+mj-lt"/>
            </a:endParaRPr>
          </a:p>
        </p:txBody>
      </p:sp>
      <p:sp>
        <p:nvSpPr>
          <p:cNvPr id="9" name="Rectangle 8"/>
          <p:cNvSpPr/>
          <p:nvPr/>
        </p:nvSpPr>
        <p:spPr bwMode="auto">
          <a:xfrm>
            <a:off x="6019800" y="1752600"/>
            <a:ext cx="2514600" cy="914400"/>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anchor="ctr"/>
          <a:lstStyle/>
          <a:p>
            <a:pPr algn="ctr">
              <a:defRPr/>
            </a:pPr>
            <a:r>
              <a:rPr lang="en-US" sz="1600" b="1" dirty="0" smtClean="0">
                <a:latin typeface="+mj-lt"/>
              </a:rPr>
              <a:t>Thursday</a:t>
            </a:r>
            <a:endParaRPr lang="en-US" sz="1600" b="1" dirty="0">
              <a:latin typeface="+mj-lt"/>
            </a:endParaRPr>
          </a:p>
          <a:p>
            <a:pPr algn="ctr">
              <a:defRPr/>
            </a:pPr>
            <a:r>
              <a:rPr lang="en-US" sz="1600" b="1" dirty="0" smtClean="0">
                <a:latin typeface="+mj-lt"/>
              </a:rPr>
              <a:t>16 Mar 2017, PM1</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802.3bz 60-day pre-ballot </a:t>
            </a:r>
            <a:r>
              <a:rPr lang="en-AU" dirty="0"/>
              <a:t>passed with comments to be resolved</a:t>
            </a:r>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rgbClr val="00B050"/>
                </a:solidFill>
              </a:rPr>
              <a:t>sent</a:t>
            </a:r>
          </a:p>
          <a:p>
            <a:pPr lvl="1"/>
            <a:r>
              <a:rPr lang="en-AU" dirty="0" smtClean="0"/>
              <a:t>IEEE 802.3bz was liaised in June 2016 (when in SB)</a:t>
            </a:r>
          </a:p>
          <a:p>
            <a:r>
              <a:rPr lang="en-US" dirty="0" smtClean="0"/>
              <a:t>60-day</a:t>
            </a:r>
            <a:r>
              <a:rPr lang="en-AU" dirty="0" smtClean="0"/>
              <a:t> pre-ballot: </a:t>
            </a:r>
            <a:r>
              <a:rPr lang="en-AU" dirty="0" smtClean="0">
                <a:solidFill>
                  <a:schemeClr val="accent2"/>
                </a:solidFill>
              </a:rPr>
              <a:t>closes on </a:t>
            </a:r>
            <a:r>
              <a:rPr lang="en-AU" dirty="0">
                <a:solidFill>
                  <a:schemeClr val="accent2"/>
                </a:solidFill>
              </a:rPr>
              <a:t>16 Feb 2017</a:t>
            </a:r>
            <a:endParaRPr lang="en-AU" dirty="0" smtClean="0">
              <a:solidFill>
                <a:schemeClr val="accent2"/>
              </a:solidFill>
            </a:endParaRPr>
          </a:p>
          <a:p>
            <a:pPr lvl="1"/>
            <a:r>
              <a:rPr lang="en-AU" dirty="0"/>
              <a:t>Passed on 16 Feb 2017</a:t>
            </a:r>
          </a:p>
          <a:p>
            <a:pPr lvl="2"/>
            <a:r>
              <a:rPr lang="en-AU" dirty="0"/>
              <a:t>Support need for IS: passed 11/0/9</a:t>
            </a:r>
          </a:p>
          <a:p>
            <a:pPr lvl="2"/>
            <a:r>
              <a:rPr lang="en-AU" dirty="0"/>
              <a:t>Support submission for this IS: passed 10/1/9 </a:t>
            </a:r>
            <a:endParaRPr lang="en-AU" dirty="0" smtClean="0"/>
          </a:p>
          <a:p>
            <a:pPr lvl="2"/>
            <a:r>
              <a:rPr lang="en-AU" dirty="0" smtClean="0"/>
              <a:t>China </a:t>
            </a:r>
            <a:r>
              <a:rPr lang="en-AU" dirty="0"/>
              <a:t>NB voted </a:t>
            </a:r>
            <a:r>
              <a:rPr lang="en-AU" dirty="0" smtClean="0"/>
              <a:t>“no” with two comments (N16567)</a:t>
            </a:r>
          </a:p>
          <a:p>
            <a:pPr lvl="1"/>
            <a:r>
              <a:rPr lang="en-AU" dirty="0" smtClean="0"/>
              <a:t>IEEE </a:t>
            </a:r>
            <a:r>
              <a:rPr lang="en-AU" dirty="0"/>
              <a:t>802.3 </a:t>
            </a:r>
            <a:r>
              <a:rPr lang="en-AU" dirty="0" smtClean="0"/>
              <a:t>WG will </a:t>
            </a:r>
            <a:r>
              <a:rPr lang="en-AU" dirty="0"/>
              <a:t>develop a response in March 2017</a:t>
            </a:r>
          </a:p>
          <a:p>
            <a:r>
              <a:rPr lang="en-AU" dirty="0" smtClean="0"/>
              <a:t>FDIS ballot:</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80</a:t>
            </a:fld>
            <a:endParaRPr lang="en-US"/>
          </a:p>
        </p:txBody>
      </p:sp>
      <p:graphicFrame>
        <p:nvGraphicFramePr>
          <p:cNvPr id="2" name="Object 1"/>
          <p:cNvGraphicFramePr>
            <a:graphicFrameLocks noChangeAspect="1"/>
          </p:cNvGraphicFramePr>
          <p:nvPr>
            <p:extLst>
              <p:ext uri="{D42A27DB-BD31-4B8C-83A1-F6EECF244321}">
                <p14:modId xmlns:p14="http://schemas.microsoft.com/office/powerpoint/2010/main" val="3436260484"/>
              </p:ext>
            </p:extLst>
          </p:nvPr>
        </p:nvGraphicFramePr>
        <p:xfrm>
          <a:off x="6705600" y="4191000"/>
          <a:ext cx="914400" cy="771525"/>
        </p:xfrm>
        <a:graphic>
          <a:graphicData uri="http://schemas.openxmlformats.org/presentationml/2006/ole">
            <mc:AlternateContent xmlns:mc="http://schemas.openxmlformats.org/markup-compatibility/2006">
              <mc:Choice xmlns:v="urn:schemas-microsoft-com:vml" Requires="v">
                <p:oleObj spid="_x0000_s257051" name="Acrobat Document" showAsIcon="1" r:id="rId3" imgW="914400" imgH="771480" progId="AcroExch.Document.DC">
                  <p:embed/>
                </p:oleObj>
              </mc:Choice>
              <mc:Fallback>
                <p:oleObj name="Acrobat Document" showAsIcon="1" r:id="rId3" imgW="914400" imgH="771480" progId="AcroExch.Document.DC">
                  <p:embed/>
                  <p:pic>
                    <p:nvPicPr>
                      <p:cNvPr id="0" name=""/>
                      <p:cNvPicPr/>
                      <p:nvPr/>
                    </p:nvPicPr>
                    <p:blipFill>
                      <a:blip r:embed="rId4"/>
                      <a:stretch>
                        <a:fillRect/>
                      </a:stretch>
                    </p:blipFill>
                    <p:spPr>
                      <a:xfrm>
                        <a:off x="6705600" y="41910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66889963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60 ballot </a:t>
            </a:r>
            <a:r>
              <a:rPr lang="en-AU" dirty="0"/>
              <a:t>on IEEE </a:t>
            </a:r>
            <a:r>
              <a:rPr lang="en-AU" dirty="0" smtClean="0"/>
              <a:t>802.3bz </a:t>
            </a:r>
            <a:endParaRPr lang="en-AU" dirty="0"/>
          </a:p>
        </p:txBody>
      </p:sp>
      <p:sp>
        <p:nvSpPr>
          <p:cNvPr id="3" name="Content Placeholder 2"/>
          <p:cNvSpPr>
            <a:spLocks noGrp="1"/>
          </p:cNvSpPr>
          <p:nvPr>
            <p:ph idx="1"/>
          </p:nvPr>
        </p:nvSpPr>
        <p:spPr/>
        <p:txBody>
          <a:bodyPr/>
          <a:lstStyle/>
          <a:p>
            <a:r>
              <a:rPr lang="en-GB" dirty="0" smtClean="0"/>
              <a:t>China NB comment 1</a:t>
            </a:r>
          </a:p>
          <a:p>
            <a:pPr lvl="1"/>
            <a:r>
              <a:rPr lang="en-AU" i="1" dirty="0" smtClean="0"/>
              <a:t>IEEE 802.3bz-2016 </a:t>
            </a:r>
            <a:r>
              <a:rPr lang="en-AU" i="1" dirty="0"/>
              <a:t>is the amendment to </a:t>
            </a:r>
            <a:r>
              <a:rPr lang="en-AU" i="1" dirty="0" smtClean="0"/>
              <a:t>802.3-2015</a:t>
            </a:r>
            <a:r>
              <a:rPr lang="en-AU" i="1" dirty="0"/>
              <a:t>. China has already submitted the comments on the pre-FDIS ballot of IEEE </a:t>
            </a:r>
            <a:r>
              <a:rPr lang="en-AU" i="1" dirty="0" smtClean="0"/>
              <a:t>802.3- </a:t>
            </a:r>
            <a:r>
              <a:rPr lang="en-AU" i="1" dirty="0"/>
              <a:t>2015 (6N16429). Security is an essential part of network-related standards, especially to Ethernet. The lack of security mechanisms will enable Ethernet facing various security threats, such as forgery devices, communications from eavesdropping and tampering. However, The version of IEEE </a:t>
            </a:r>
            <a:r>
              <a:rPr lang="en-AU" i="1" dirty="0" smtClean="0"/>
              <a:t>802.3-2015 </a:t>
            </a:r>
            <a:r>
              <a:rPr lang="en-AU" i="1" dirty="0"/>
              <a:t>fails to add the specification of Ethernet security in the text, neither security mechanisms nor references to other security specifications. As an amendment to IEEE </a:t>
            </a:r>
            <a:r>
              <a:rPr lang="en-AU" i="1" dirty="0" smtClean="0"/>
              <a:t>802.3-2015</a:t>
            </a:r>
            <a:r>
              <a:rPr lang="en-AU" i="1" dirty="0"/>
              <a:t>, IEEE 802.3bz TM-2016 relies on an incomplete standard that lacks necessary </a:t>
            </a:r>
            <a:r>
              <a:rPr lang="en-AU" i="1" dirty="0" smtClean="0"/>
              <a:t>security related </a:t>
            </a:r>
            <a:r>
              <a:rPr lang="en-AU" i="1" dirty="0"/>
              <a:t>contents; moreover, there will be potential security risks for IEEE </a:t>
            </a:r>
            <a:r>
              <a:rPr lang="en-AU" i="1" dirty="0" smtClean="0"/>
              <a:t>802.3bz-2016 </a:t>
            </a:r>
            <a:r>
              <a:rPr lang="en-AU" i="1" dirty="0"/>
              <a:t>that has no security-related content. </a:t>
            </a:r>
            <a:endParaRPr lang="en-GB"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81</a:t>
            </a:fld>
            <a:endParaRPr lang="en-US"/>
          </a:p>
        </p:txBody>
      </p:sp>
    </p:spTree>
    <p:extLst>
      <p:ext uri="{BB962C8B-B14F-4D97-AF65-F5344CB8AC3E}">
        <p14:creationId xmlns:p14="http://schemas.microsoft.com/office/powerpoint/2010/main" val="104423730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60 ballot </a:t>
            </a:r>
            <a:r>
              <a:rPr lang="en-AU" dirty="0"/>
              <a:t>on IEEE </a:t>
            </a:r>
            <a:r>
              <a:rPr lang="en-AU" dirty="0" smtClean="0"/>
              <a:t>802.3bz</a:t>
            </a:r>
            <a:endParaRPr lang="en-AU" dirty="0"/>
          </a:p>
        </p:txBody>
      </p:sp>
      <p:sp>
        <p:nvSpPr>
          <p:cNvPr id="3" name="Content Placeholder 2"/>
          <p:cNvSpPr>
            <a:spLocks noGrp="1"/>
          </p:cNvSpPr>
          <p:nvPr>
            <p:ph idx="1"/>
          </p:nvPr>
        </p:nvSpPr>
        <p:spPr/>
        <p:txBody>
          <a:bodyPr/>
          <a:lstStyle/>
          <a:p>
            <a:r>
              <a:rPr lang="en-GB" dirty="0" smtClean="0"/>
              <a:t>China NB change 1</a:t>
            </a:r>
          </a:p>
          <a:p>
            <a:pPr lvl="1"/>
            <a:r>
              <a:rPr lang="en-AU" i="1" dirty="0"/>
              <a:t>Recommend adding necessary security mechanisms in IEEE 802.3 standard </a:t>
            </a:r>
            <a:r>
              <a:rPr lang="en-AU" i="1" dirty="0" smtClean="0"/>
              <a:t>series</a:t>
            </a:r>
          </a:p>
          <a:p>
            <a:pPr lvl="1"/>
            <a:endParaRPr lang="en-GB" b="1"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82</a:t>
            </a:fld>
            <a:endParaRPr lang="en-US"/>
          </a:p>
        </p:txBody>
      </p:sp>
    </p:spTree>
    <p:extLst>
      <p:ext uri="{BB962C8B-B14F-4D97-AF65-F5344CB8AC3E}">
        <p14:creationId xmlns:p14="http://schemas.microsoft.com/office/powerpoint/2010/main" val="75141853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needs to determine a response to China NB comments on </a:t>
            </a:r>
            <a:r>
              <a:rPr lang="en-AU" dirty="0"/>
              <a:t>IEEE </a:t>
            </a:r>
            <a:r>
              <a:rPr lang="en-AU" dirty="0" smtClean="0"/>
              <a:t>802.3bz</a:t>
            </a:r>
            <a:endParaRPr lang="en-AU" dirty="0"/>
          </a:p>
        </p:txBody>
      </p:sp>
      <p:sp>
        <p:nvSpPr>
          <p:cNvPr id="3" name="Content Placeholder 2"/>
          <p:cNvSpPr>
            <a:spLocks noGrp="1"/>
          </p:cNvSpPr>
          <p:nvPr>
            <p:ph idx="1"/>
          </p:nvPr>
        </p:nvSpPr>
        <p:spPr/>
        <p:txBody>
          <a:bodyPr/>
          <a:lstStyle/>
          <a:p>
            <a:r>
              <a:rPr lang="en-AU" dirty="0" smtClean="0"/>
              <a:t>Proposed response to China NB comment 1</a:t>
            </a:r>
          </a:p>
          <a:p>
            <a:pPr lvl="1"/>
            <a:r>
              <a:rPr lang="en-GB" dirty="0">
                <a:solidFill>
                  <a:srgbClr val="FF0000"/>
                </a:solidFill>
              </a:rPr>
              <a:t>IEEE 802.3 is expected to push back on that comment noting that IEEE 802.3 is intentionally security agnostic, with IEEE 802.1 specifications frequently used to provide security services but not </a:t>
            </a:r>
            <a:r>
              <a:rPr lang="en-GB" dirty="0" smtClean="0">
                <a:solidFill>
                  <a:srgbClr val="FF0000"/>
                </a:solidFill>
              </a:rPr>
              <a:t>mandated</a:t>
            </a:r>
          </a:p>
          <a:p>
            <a:pPr lvl="1"/>
            <a:r>
              <a:rPr lang="en-AU" dirty="0">
                <a:solidFill>
                  <a:srgbClr val="FF0000"/>
                </a:solidFill>
              </a:rPr>
              <a:t>It is suggested a common response be developed that covers similar issues in 802.3-2015, 802.3bp, 802.3bq, 802.3br, 802.3by and </a:t>
            </a:r>
            <a:r>
              <a:rPr lang="en-AU" dirty="0" smtClean="0">
                <a:solidFill>
                  <a:srgbClr val="FF0000"/>
                </a:solidFill>
              </a:rPr>
              <a:t>802.3bz</a:t>
            </a:r>
            <a:endParaRPr lang="en-AU" i="1" dirty="0">
              <a:solidFill>
                <a:srgbClr val="FF0000"/>
              </a:solidFill>
            </a:endParaRPr>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83</a:t>
            </a:fld>
            <a:endParaRPr lang="en-US"/>
          </a:p>
        </p:txBody>
      </p:sp>
    </p:spTree>
    <p:extLst>
      <p:ext uri="{BB962C8B-B14F-4D97-AF65-F5344CB8AC3E}">
        <p14:creationId xmlns:p14="http://schemas.microsoft.com/office/powerpoint/2010/main" val="358863629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60 ballot </a:t>
            </a:r>
            <a:r>
              <a:rPr lang="en-AU" dirty="0"/>
              <a:t>on IEEE </a:t>
            </a:r>
            <a:r>
              <a:rPr lang="en-AU" dirty="0" smtClean="0"/>
              <a:t>802.3bz </a:t>
            </a:r>
            <a:endParaRPr lang="en-AU" dirty="0"/>
          </a:p>
        </p:txBody>
      </p:sp>
      <p:sp>
        <p:nvSpPr>
          <p:cNvPr id="3" name="Content Placeholder 2"/>
          <p:cNvSpPr>
            <a:spLocks noGrp="1"/>
          </p:cNvSpPr>
          <p:nvPr>
            <p:ph idx="1"/>
          </p:nvPr>
        </p:nvSpPr>
        <p:spPr/>
        <p:txBody>
          <a:bodyPr/>
          <a:lstStyle/>
          <a:p>
            <a:r>
              <a:rPr lang="en-GB" dirty="0" smtClean="0"/>
              <a:t>China NB comment 2</a:t>
            </a:r>
          </a:p>
          <a:p>
            <a:pPr lvl="1"/>
            <a:r>
              <a:rPr lang="en-AU" i="1" dirty="0"/>
              <a:t>IEEE 802.3 WG declared that it didn’t expect to submit any further versions to ISO/IEC for approval in 6N13919. Now it may be confusing that ISOIEC IEEE FDIS 8802-3 (Ed 2) is submitted to SC6 for approval. We noticed that IEEE 802.3 WG only explained that they reconsidered the position in 6N16458 and didn’t provide any further positive explanation. China NB recommended IEEE 802.3 WG providing positive response or the basis for such an action during the pre-FDIS ballot of IEEE 802.3TM-2015; however, we still hasn’t got any response from IEEE 802.3 WG.</a:t>
            </a:r>
            <a:endParaRPr lang="en-GB"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84</a:t>
            </a:fld>
            <a:endParaRPr lang="en-US"/>
          </a:p>
        </p:txBody>
      </p:sp>
    </p:spTree>
    <p:extLst>
      <p:ext uri="{BB962C8B-B14F-4D97-AF65-F5344CB8AC3E}">
        <p14:creationId xmlns:p14="http://schemas.microsoft.com/office/powerpoint/2010/main" val="372029878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60 ballot </a:t>
            </a:r>
            <a:r>
              <a:rPr lang="en-AU" dirty="0"/>
              <a:t>on IEEE </a:t>
            </a:r>
            <a:r>
              <a:rPr lang="en-AU" dirty="0" smtClean="0"/>
              <a:t>802.3bz</a:t>
            </a:r>
            <a:endParaRPr lang="en-AU" dirty="0"/>
          </a:p>
        </p:txBody>
      </p:sp>
      <p:sp>
        <p:nvSpPr>
          <p:cNvPr id="3" name="Content Placeholder 2"/>
          <p:cNvSpPr>
            <a:spLocks noGrp="1"/>
          </p:cNvSpPr>
          <p:nvPr>
            <p:ph idx="1"/>
          </p:nvPr>
        </p:nvSpPr>
        <p:spPr/>
        <p:txBody>
          <a:bodyPr/>
          <a:lstStyle/>
          <a:p>
            <a:r>
              <a:rPr lang="en-GB" dirty="0" smtClean="0"/>
              <a:t>China NB change 2</a:t>
            </a:r>
          </a:p>
          <a:p>
            <a:pPr lvl="1"/>
            <a:r>
              <a:rPr lang="en-AU" i="1" dirty="0"/>
              <a:t>Considering that IEEE 802.3 WG’s standards development plan in SC6 will impact a lot on SC6 NBs’ international contributions to the field of wired local area network. Therefore, please provide more bases for such a changed action.</a:t>
            </a:r>
            <a:endParaRPr lang="en-GB"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85</a:t>
            </a:fld>
            <a:endParaRPr lang="en-US"/>
          </a:p>
        </p:txBody>
      </p:sp>
    </p:spTree>
    <p:extLst>
      <p:ext uri="{BB962C8B-B14F-4D97-AF65-F5344CB8AC3E}">
        <p14:creationId xmlns:p14="http://schemas.microsoft.com/office/powerpoint/2010/main" val="414268793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The SC needs to determine a response to China NB comments on IEEE 802.3bz</a:t>
            </a:r>
            <a:endParaRPr lang="en-AU" dirty="0"/>
          </a:p>
        </p:txBody>
      </p:sp>
      <p:sp>
        <p:nvSpPr>
          <p:cNvPr id="3" name="Content Placeholder 2"/>
          <p:cNvSpPr>
            <a:spLocks noGrp="1"/>
          </p:cNvSpPr>
          <p:nvPr>
            <p:ph idx="1"/>
          </p:nvPr>
        </p:nvSpPr>
        <p:spPr/>
        <p:txBody>
          <a:bodyPr/>
          <a:lstStyle/>
          <a:p>
            <a:r>
              <a:rPr lang="en-AU" dirty="0" smtClean="0"/>
              <a:t>Proposed response to China NB comment 2</a:t>
            </a:r>
          </a:p>
          <a:p>
            <a:pPr lvl="1"/>
            <a:r>
              <a:rPr lang="en-GB" dirty="0" smtClean="0">
                <a:solidFill>
                  <a:srgbClr val="FF0000"/>
                </a:solidFill>
              </a:rPr>
              <a:t>IEEE 802.3 gave their reasons for changing their minds in 6N16458, but apparently the reasons given were not sufficiently convincing to the China NB and they would like a better explanation</a:t>
            </a:r>
          </a:p>
          <a:p>
            <a:pPr lvl="1"/>
            <a:r>
              <a:rPr lang="en-AU" dirty="0">
                <a:solidFill>
                  <a:srgbClr val="FF0000"/>
                </a:solidFill>
              </a:rPr>
              <a:t>It is suggested a common response be developed that covers similar issues in 802.3-2015, 802.3bp, 802.3bq, 802.3br, 802.3by and 802.3bz</a:t>
            </a:r>
            <a:endParaRPr lang="en-AU" i="1" dirty="0">
              <a:solidFill>
                <a:srgbClr val="FF0000"/>
              </a:solidFill>
            </a:endParaRPr>
          </a:p>
          <a:p>
            <a:pPr lvl="1"/>
            <a:endParaRPr lang="en-AU" dirty="0" smtClean="0">
              <a:solidFill>
                <a:srgbClr val="FF0000"/>
              </a:solidFill>
            </a:endParaRPr>
          </a:p>
          <a:p>
            <a:endParaRPr lang="en-AU"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86</a:t>
            </a:fld>
            <a:endParaRPr lang="en-US"/>
          </a:p>
        </p:txBody>
      </p:sp>
    </p:spTree>
    <p:extLst>
      <p:ext uri="{BB962C8B-B14F-4D97-AF65-F5344CB8AC3E}">
        <p14:creationId xmlns:p14="http://schemas.microsoft.com/office/powerpoint/2010/main" val="351754337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802.3/</a:t>
            </a:r>
            <a:r>
              <a:rPr lang="en-AU" dirty="0" err="1" smtClean="0"/>
              <a:t>Cor</a:t>
            </a:r>
            <a:r>
              <a:rPr lang="en-AU" dirty="0" smtClean="0"/>
              <a:t> 1 </a:t>
            </a:r>
            <a:r>
              <a:rPr lang="en-AU" dirty="0"/>
              <a:t>has been liaised</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87</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smtClean="0">
                <a:solidFill>
                  <a:schemeClr val="accent2"/>
                </a:solidFill>
              </a:rPr>
              <a:t>waiting</a:t>
            </a:r>
          </a:p>
          <a:p>
            <a:pPr lvl="1"/>
            <a:r>
              <a:rPr lang="en-AU" dirty="0" smtClean="0"/>
              <a:t>The WG has now agreed </a:t>
            </a:r>
            <a:r>
              <a:rPr lang="en-AU" dirty="0"/>
              <a:t>to </a:t>
            </a:r>
            <a:r>
              <a:rPr lang="en-AU" dirty="0" smtClean="0"/>
              <a:t>liaise </a:t>
            </a:r>
            <a:r>
              <a:rPr lang="en-AU" dirty="0"/>
              <a:t>IEEE </a:t>
            </a:r>
            <a:r>
              <a:rPr lang="en-AU" dirty="0" smtClean="0"/>
              <a:t>802.3/</a:t>
            </a:r>
            <a:r>
              <a:rPr lang="en-AU" dirty="0" err="1" smtClean="0"/>
              <a:t>Cor</a:t>
            </a:r>
            <a:r>
              <a:rPr lang="en-AU" dirty="0" smtClean="0"/>
              <a:t> </a:t>
            </a:r>
          </a:p>
          <a:p>
            <a:pPr lvl="2"/>
            <a:r>
              <a:rPr lang="en-AU" dirty="0" smtClean="0"/>
              <a:t>D2.1 </a:t>
            </a:r>
            <a:r>
              <a:rPr lang="en-AU" dirty="0"/>
              <a:t>sent in </a:t>
            </a:r>
            <a:r>
              <a:rPr lang="en-AU" dirty="0" smtClean="0"/>
              <a:t>Feb 2017</a:t>
            </a:r>
            <a:endParaRPr lang="en-AU" dirty="0"/>
          </a:p>
          <a:p>
            <a:r>
              <a:rPr lang="en-US" dirty="0" smtClean="0"/>
              <a:t>60-day</a:t>
            </a:r>
            <a:r>
              <a:rPr lang="en-AU" dirty="0" smtClean="0"/>
              <a:t> </a:t>
            </a:r>
            <a:r>
              <a:rPr lang="en-AU" dirty="0"/>
              <a:t>pre-ballot</a:t>
            </a:r>
            <a:r>
              <a:rPr lang="en-AU" dirty="0" smtClean="0"/>
              <a:t>:</a:t>
            </a:r>
            <a:endParaRPr lang="en-AU" dirty="0">
              <a:solidFill>
                <a:schemeClr val="accent2"/>
              </a:solidFill>
            </a:endParaRPr>
          </a:p>
          <a:p>
            <a:r>
              <a:rPr lang="en-AU" dirty="0" smtClean="0"/>
              <a:t>FDIS ballot:</a:t>
            </a:r>
            <a:endParaRPr lang="en-AU" dirty="0"/>
          </a:p>
        </p:txBody>
      </p:sp>
    </p:spTree>
    <p:extLst>
      <p:ext uri="{BB962C8B-B14F-4D97-AF65-F5344CB8AC3E}">
        <p14:creationId xmlns:p14="http://schemas.microsoft.com/office/powerpoint/2010/main" val="102848628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802.3bs </a:t>
            </a:r>
            <a:r>
              <a:rPr lang="en-AU" dirty="0"/>
              <a:t>has been liaised</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88</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smtClean="0">
                <a:solidFill>
                  <a:schemeClr val="accent2"/>
                </a:solidFill>
              </a:rPr>
              <a:t>waiting</a:t>
            </a:r>
          </a:p>
          <a:p>
            <a:pPr lvl="1"/>
            <a:r>
              <a:rPr lang="en-AU" dirty="0" smtClean="0"/>
              <a:t>The WG has now agreed </a:t>
            </a:r>
            <a:r>
              <a:rPr lang="en-AU" dirty="0"/>
              <a:t>to </a:t>
            </a:r>
            <a:r>
              <a:rPr lang="en-AU" dirty="0" smtClean="0"/>
              <a:t>liaise </a:t>
            </a:r>
            <a:r>
              <a:rPr lang="en-AU" dirty="0"/>
              <a:t>IEEE </a:t>
            </a:r>
            <a:r>
              <a:rPr lang="en-AU" dirty="0" smtClean="0"/>
              <a:t>802.3bs </a:t>
            </a:r>
          </a:p>
          <a:p>
            <a:pPr lvl="2"/>
            <a:r>
              <a:rPr lang="en-AU" dirty="0" smtClean="0"/>
              <a:t>D3.0 </a:t>
            </a:r>
            <a:r>
              <a:rPr lang="en-AU" dirty="0"/>
              <a:t>sent in </a:t>
            </a:r>
            <a:r>
              <a:rPr lang="en-AU" dirty="0" smtClean="0"/>
              <a:t>Feb 2017</a:t>
            </a:r>
            <a:endParaRPr lang="en-AU" dirty="0"/>
          </a:p>
          <a:p>
            <a:r>
              <a:rPr lang="en-US" dirty="0" smtClean="0"/>
              <a:t>60-day</a:t>
            </a:r>
            <a:r>
              <a:rPr lang="en-AU" dirty="0" smtClean="0"/>
              <a:t> </a:t>
            </a:r>
            <a:r>
              <a:rPr lang="en-AU" dirty="0"/>
              <a:t>pre-ballot</a:t>
            </a:r>
            <a:r>
              <a:rPr lang="en-AU" dirty="0" smtClean="0"/>
              <a:t>:</a:t>
            </a:r>
            <a:endParaRPr lang="en-AU" dirty="0">
              <a:solidFill>
                <a:schemeClr val="accent2"/>
              </a:solidFill>
            </a:endParaRPr>
          </a:p>
          <a:p>
            <a:r>
              <a:rPr lang="en-AU" dirty="0" smtClean="0"/>
              <a:t>FDIS ballot:</a:t>
            </a:r>
            <a:endParaRPr lang="en-AU" dirty="0"/>
          </a:p>
        </p:txBody>
      </p:sp>
    </p:spTree>
    <p:extLst>
      <p:ext uri="{BB962C8B-B14F-4D97-AF65-F5344CB8AC3E}">
        <p14:creationId xmlns:p14="http://schemas.microsoft.com/office/powerpoint/2010/main" val="122831082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solidFill>
                  <a:schemeClr val="accent6"/>
                </a:solidFill>
              </a:rPr>
              <a:t>IEEE 802.11 has ten standards in the pipeline for ratification under the PSDO</a:t>
            </a:r>
            <a:endParaRPr lang="en-AU" dirty="0">
              <a:solidFill>
                <a:schemeClr val="accent6"/>
              </a:solidFill>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764524799"/>
              </p:ext>
            </p:extLst>
          </p:nvPr>
        </p:nvGraphicFramePr>
        <p:xfrm>
          <a:off x="152399" y="1600200"/>
          <a:ext cx="8839199" cy="4175140"/>
        </p:xfrm>
        <a:graphic>
          <a:graphicData uri="http://schemas.openxmlformats.org/drawingml/2006/table">
            <a:tbl>
              <a:tblPr firstRow="1" bandRow="1">
                <a:tableStyleId>{21E4AEA4-8DFA-4A89-87EB-49C32662AFE0}</a:tableStyleId>
              </a:tblPr>
              <a:tblGrid>
                <a:gridCol w="1066801"/>
                <a:gridCol w="979714"/>
                <a:gridCol w="1132114"/>
                <a:gridCol w="1132114"/>
                <a:gridCol w="1132114"/>
                <a:gridCol w="1132114"/>
                <a:gridCol w="1132114"/>
                <a:gridCol w="1132114"/>
              </a:tblGrid>
              <a:tr h="561571">
                <a:tc>
                  <a:txBody>
                    <a:bodyPr/>
                    <a:lstStyle/>
                    <a:p>
                      <a:pPr algn="ctr"/>
                      <a:r>
                        <a:rPr lang="en-AU" sz="1600" dirty="0" err="1" smtClean="0">
                          <a:latin typeface="+mj-lt"/>
                        </a:rPr>
                        <a:t>Std</a:t>
                      </a:r>
                      <a:endParaRPr lang="en-AU" sz="1600" dirty="0">
                        <a:latin typeface="+mj-lt"/>
                      </a:endParaRPr>
                    </a:p>
                  </a:txBody>
                  <a:tcPr marL="115147" marR="115147"/>
                </a:tc>
                <a:tc gridSpan="2">
                  <a:txBody>
                    <a:bodyPr/>
                    <a:lstStyle/>
                    <a:p>
                      <a:pPr algn="ctr"/>
                      <a:r>
                        <a:rPr lang="en-AU" sz="1600" dirty="0" smtClean="0">
                          <a:latin typeface="+mj-lt"/>
                        </a:rPr>
                        <a:t>Last draft liaised</a:t>
                      </a:r>
                      <a:endParaRPr lang="en-AU" sz="1600" dirty="0">
                        <a:latin typeface="+mj-lt"/>
                      </a:endParaRPr>
                    </a:p>
                  </a:txBody>
                  <a:tcPr marL="115147" marR="115147"/>
                </a:tc>
                <a:tc hMerge="1">
                  <a:txBody>
                    <a:bodyPr/>
                    <a:lstStyle/>
                    <a:p>
                      <a:endParaRPr lang="en-AU" sz="1600" dirty="0"/>
                    </a:p>
                  </a:txBody>
                  <a:tcPr marL="115147" marR="115147"/>
                </a:tc>
                <a:tc gridSpan="2">
                  <a:txBody>
                    <a:bodyPr/>
                    <a:lstStyle/>
                    <a:p>
                      <a:pPr algn="ctr"/>
                      <a:r>
                        <a:rPr lang="en-US" sz="1600" dirty="0" smtClean="0">
                          <a:latin typeface="+mj-lt"/>
                        </a:rPr>
                        <a:t>60-day</a:t>
                      </a:r>
                      <a:r>
                        <a:rPr lang="en-AU" sz="1600" dirty="0" smtClean="0">
                          <a:latin typeface="+mj-lt"/>
                        </a:rPr>
                        <a:t/>
                      </a:r>
                      <a:br>
                        <a:rPr lang="en-AU" sz="1600" dirty="0" smtClean="0">
                          <a:latin typeface="+mj-lt"/>
                        </a:rPr>
                      </a:br>
                      <a:r>
                        <a:rPr lang="en-AU" sz="1600" dirty="0" smtClean="0">
                          <a:latin typeface="+mj-lt"/>
                        </a:rPr>
                        <a:t>pre-ballot</a:t>
                      </a:r>
                      <a:endParaRPr lang="en-AU" sz="1600" dirty="0">
                        <a:latin typeface="+mj-lt"/>
                      </a:endParaRPr>
                    </a:p>
                  </a:txBody>
                  <a:tcPr marL="115147" marR="115147"/>
                </a:tc>
                <a:tc hMerge="1">
                  <a:txBody>
                    <a:bodyPr/>
                    <a:lstStyle/>
                    <a:p>
                      <a:endParaRPr lang="en-AU"/>
                    </a:p>
                  </a:txBody>
                  <a:tcPr/>
                </a:tc>
                <a:tc gridSpan="2">
                  <a:txBody>
                    <a:bodyPr/>
                    <a:lstStyle/>
                    <a:p>
                      <a:pPr algn="ctr"/>
                      <a:r>
                        <a:rPr lang="en-AU" sz="1600" dirty="0" smtClean="0">
                          <a:latin typeface="+mj-lt"/>
                        </a:rPr>
                        <a:t>5-month</a:t>
                      </a:r>
                      <a:br>
                        <a:rPr lang="en-AU" sz="1600" dirty="0" smtClean="0">
                          <a:latin typeface="+mj-lt"/>
                        </a:rPr>
                      </a:br>
                      <a:r>
                        <a:rPr lang="en-AU" sz="1600" dirty="0" smtClean="0">
                          <a:latin typeface="+mj-lt"/>
                        </a:rPr>
                        <a:t>FDIS ballot</a:t>
                      </a:r>
                      <a:endParaRPr lang="en-AU" sz="1600" dirty="0">
                        <a:latin typeface="+mj-lt"/>
                      </a:endParaRPr>
                    </a:p>
                  </a:txBody>
                  <a:tcPr marL="115147" marR="115147"/>
                </a:tc>
                <a:tc hMerge="1">
                  <a:txBody>
                    <a:bodyPr/>
                    <a:lstStyle/>
                    <a:p>
                      <a:endParaRPr lang="en-AU"/>
                    </a:p>
                  </a:txBody>
                  <a:tcPr/>
                </a:tc>
                <a:tc>
                  <a:txBody>
                    <a:bodyPr/>
                    <a:lstStyle/>
                    <a:p>
                      <a:pPr algn="ctr"/>
                      <a:r>
                        <a:rPr lang="en-AU" sz="1600" dirty="0" smtClean="0">
                          <a:latin typeface="+mj-lt"/>
                        </a:rPr>
                        <a:t>Comments</a:t>
                      </a:r>
                      <a:r>
                        <a:rPr lang="en-AU" sz="1600" baseline="0" dirty="0" smtClean="0">
                          <a:latin typeface="+mj-lt"/>
                        </a:rPr>
                        <a:t> resolved</a:t>
                      </a:r>
                      <a:endParaRPr lang="en-AU" sz="1600" dirty="0">
                        <a:latin typeface="+mj-lt"/>
                      </a:endParaRPr>
                    </a:p>
                  </a:txBody>
                  <a:tcPr marL="0" marR="0"/>
                </a:tc>
              </a:tr>
              <a:tr h="359602">
                <a:tc>
                  <a:txBody>
                    <a:bodyPr/>
                    <a:lstStyle/>
                    <a:p>
                      <a:pPr algn="l"/>
                      <a:r>
                        <a:rPr lang="en-AU" sz="1600" b="0" dirty="0" smtClean="0">
                          <a:solidFill>
                            <a:schemeClr val="tx1"/>
                          </a:solidFill>
                          <a:latin typeface="+mj-lt"/>
                        </a:rPr>
                        <a:t>11mc</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D8.0</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smtClean="0">
                          <a:solidFill>
                            <a:schemeClr val="tx1"/>
                          </a:solidFill>
                          <a:latin typeface="+mj-lt"/>
                          <a:cs typeface="Arial" panose="020B0604020202020204" pitchFamily="34" charset="0"/>
                        </a:rPr>
                        <a:t>Oct 16</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accent2"/>
                          </a:solidFill>
                          <a:latin typeface="+mn-lt"/>
                          <a:ea typeface="+mn-ea"/>
                          <a:cs typeface="+mn-cs"/>
                        </a:rPr>
                        <a:t>Closes</a:t>
                      </a:r>
                      <a:endParaRPr lang="en-AU" sz="1600" b="0" dirty="0" smtClean="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16</a:t>
                      </a:r>
                      <a:r>
                        <a:rPr lang="en-AU" sz="1600" b="0" baseline="0" dirty="0" smtClean="0">
                          <a:solidFill>
                            <a:schemeClr val="tx1"/>
                          </a:solidFill>
                          <a:latin typeface="+mj-lt"/>
                        </a:rPr>
                        <a:t> Apr 17</a:t>
                      </a:r>
                      <a:endParaRPr lang="en-AU" sz="1600" b="0" dirty="0" smtClean="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59602">
                <a:tc>
                  <a:txBody>
                    <a:bodyPr/>
                    <a:lstStyle/>
                    <a:p>
                      <a:pPr algn="l"/>
                      <a:r>
                        <a:rPr lang="en-AU" sz="1600" b="0" dirty="0" smtClean="0">
                          <a:solidFill>
                            <a:schemeClr val="tx1"/>
                          </a:solidFill>
                          <a:latin typeface="+mj-lt"/>
                        </a:rPr>
                        <a:t>11ah</a:t>
                      </a:r>
                    </a:p>
                  </a:txBody>
                  <a:tcPr marL="115147" marR="115147"/>
                </a:tc>
                <a:tc>
                  <a:txBody>
                    <a:bodyPr/>
                    <a:lstStyle/>
                    <a:p>
                      <a:pPr algn="ctr"/>
                      <a:r>
                        <a:rPr lang="en-AU" sz="1600" b="0" dirty="0" smtClean="0">
                          <a:solidFill>
                            <a:schemeClr val="tx1"/>
                          </a:solidFill>
                          <a:latin typeface="+mj-lt"/>
                        </a:rPr>
                        <a:t>D9.0</a:t>
                      </a:r>
                    </a:p>
                  </a:txBody>
                  <a:tcPr marL="115147" marR="115147"/>
                </a:tc>
                <a:tc>
                  <a:txBody>
                    <a:bodyPr/>
                    <a:lstStyle/>
                    <a:p>
                      <a:pPr algn="ctr"/>
                      <a:r>
                        <a:rPr lang="en-AU" sz="1600" b="0" dirty="0" smtClean="0">
                          <a:solidFill>
                            <a:schemeClr val="tx1"/>
                          </a:solidFill>
                          <a:latin typeface="+mj-lt"/>
                        </a:rPr>
                        <a:t>Sep 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accent2"/>
                          </a:solidFill>
                          <a:latin typeface="+mn-lt"/>
                          <a:ea typeface="+mn-ea"/>
                          <a:cs typeface="+mn-cs"/>
                        </a:rPr>
                        <a:t>Waiting</a:t>
                      </a:r>
                      <a:endParaRPr lang="en-AU" sz="1600" b="0" dirty="0" smtClean="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59602">
                <a:tc>
                  <a:txBody>
                    <a:bodyPr/>
                    <a:lstStyle/>
                    <a:p>
                      <a:pPr algn="l"/>
                      <a:r>
                        <a:rPr lang="en-AU" sz="1600" b="0" dirty="0" smtClean="0">
                          <a:solidFill>
                            <a:schemeClr val="tx1"/>
                          </a:solidFill>
                          <a:latin typeface="+mj-lt"/>
                          <a:cs typeface="Arial" panose="020B0604020202020204" pitchFamily="34" charset="0"/>
                        </a:rPr>
                        <a:t>11ai</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D8.0</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Jul 16</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accent2"/>
                          </a:solidFill>
                          <a:latin typeface="+mn-lt"/>
                          <a:ea typeface="+mn-ea"/>
                          <a:cs typeface="+mn-cs"/>
                        </a:rPr>
                        <a:t>Closes</a:t>
                      </a:r>
                      <a:endParaRPr lang="en-AU" sz="1600" b="0" dirty="0" smtClean="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16</a:t>
                      </a:r>
                      <a:r>
                        <a:rPr lang="en-AU" sz="1600" b="0" baseline="0" dirty="0" smtClean="0">
                          <a:solidFill>
                            <a:schemeClr val="tx1"/>
                          </a:solidFill>
                          <a:latin typeface="+mj-lt"/>
                        </a:rPr>
                        <a:t> Apr 17</a:t>
                      </a:r>
                      <a:endParaRPr lang="en-AU" sz="1600" b="0" dirty="0" smtClean="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59602">
                <a:tc>
                  <a:txBody>
                    <a:bodyPr/>
                    <a:lstStyle/>
                    <a:p>
                      <a:pPr algn="l"/>
                      <a:r>
                        <a:rPr lang="en-GB" sz="1600" b="0" dirty="0" smtClean="0">
                          <a:solidFill>
                            <a:schemeClr val="tx1"/>
                          </a:solidFill>
                          <a:latin typeface="+mj-lt"/>
                        </a:rPr>
                        <a:t>11aj</a:t>
                      </a:r>
                      <a:endParaRPr lang="en-GB" sz="1600" b="0" dirty="0">
                        <a:solidFill>
                          <a:schemeClr val="tx1"/>
                        </a:solidFill>
                        <a:latin typeface="+mj-lt"/>
                      </a:endParaRPr>
                    </a:p>
                  </a:txBody>
                  <a:tcPr/>
                </a:tc>
                <a:tc>
                  <a:txBody>
                    <a:bodyPr/>
                    <a:lstStyle/>
                    <a:p>
                      <a:pPr algn="ctr"/>
                      <a:r>
                        <a:rPr lang="en-AU" sz="1600" b="0" dirty="0" smtClean="0">
                          <a:solidFill>
                            <a:schemeClr val="accent2"/>
                          </a:solidFill>
                          <a:latin typeface="+mj-lt"/>
                          <a:cs typeface="Arial" panose="020B0604020202020204" pitchFamily="34" charset="0"/>
                        </a:rPr>
                        <a:t>Waiting</a:t>
                      </a:r>
                      <a:endParaRPr lang="en-AU" sz="1600" b="0" dirty="0">
                        <a:solidFill>
                          <a:schemeClr val="accent2"/>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59602">
                <a:tc>
                  <a:txBody>
                    <a:bodyPr/>
                    <a:lstStyle/>
                    <a:p>
                      <a:pPr algn="l"/>
                      <a:r>
                        <a:rPr lang="en-GB" sz="1600" b="0" dirty="0" smtClean="0">
                          <a:solidFill>
                            <a:schemeClr val="tx1"/>
                          </a:solidFill>
                          <a:latin typeface="+mj-lt"/>
                        </a:rPr>
                        <a:t>11ak</a:t>
                      </a:r>
                      <a:endParaRPr lang="en-GB" sz="1600" b="0" dirty="0">
                        <a:solidFill>
                          <a:schemeClr val="tx1"/>
                        </a:solidFill>
                        <a:latin typeface="+mj-lt"/>
                      </a:endParaRPr>
                    </a:p>
                  </a:txBody>
                  <a:tcPr/>
                </a:tc>
                <a:tc>
                  <a:txBody>
                    <a:bodyPr/>
                    <a:lstStyle/>
                    <a:p>
                      <a:pPr algn="ctr"/>
                      <a:r>
                        <a:rPr lang="en-AU" sz="1600" b="0" kern="1200" dirty="0" smtClean="0">
                          <a:solidFill>
                            <a:schemeClr val="accent2"/>
                          </a:solidFill>
                          <a:latin typeface="+mj-lt"/>
                          <a:ea typeface="+mn-ea"/>
                          <a:cs typeface="Arial" panose="020B0604020202020204" pitchFamily="34" charset="0"/>
                        </a:rPr>
                        <a:t>Waiting</a:t>
                      </a:r>
                      <a:endParaRPr lang="en-AU" sz="1600" b="0" dirty="0">
                        <a:solidFill>
                          <a:schemeClr val="accent2"/>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59602">
                <a:tc>
                  <a:txBody>
                    <a:bodyPr/>
                    <a:lstStyle/>
                    <a:p>
                      <a:pPr algn="l"/>
                      <a:r>
                        <a:rPr lang="en-GB" sz="1600" b="0" dirty="0" smtClean="0">
                          <a:solidFill>
                            <a:schemeClr val="tx1"/>
                          </a:solidFill>
                          <a:latin typeface="+mj-lt"/>
                        </a:rPr>
                        <a:t>11aq</a:t>
                      </a:r>
                      <a:endParaRPr lang="en-GB" sz="1600" b="0" dirty="0">
                        <a:solidFill>
                          <a:schemeClr val="tx1"/>
                        </a:solidFill>
                        <a:latin typeface="+mj-lt"/>
                      </a:endParaRPr>
                    </a:p>
                  </a:txBody>
                  <a:tcPr/>
                </a:tc>
                <a:tc>
                  <a:txBody>
                    <a:bodyPr/>
                    <a:lstStyle/>
                    <a:p>
                      <a:pPr algn="ctr"/>
                      <a:r>
                        <a:rPr lang="en-AU" sz="1600" b="0" kern="1200" dirty="0" smtClean="0">
                          <a:solidFill>
                            <a:schemeClr val="tx1"/>
                          </a:solidFill>
                          <a:latin typeface="+mn-lt"/>
                          <a:ea typeface="+mn-ea"/>
                          <a:cs typeface="Arial" panose="020B0604020202020204" pitchFamily="34" charset="0"/>
                        </a:rPr>
                        <a:t>D8.0</a:t>
                      </a:r>
                      <a:endParaRPr lang="en-AU" sz="1600" b="0" kern="1200" dirty="0">
                        <a:solidFill>
                          <a:schemeClr val="tx1"/>
                        </a:solidFill>
                        <a:latin typeface="+mn-lt"/>
                        <a:ea typeface="+mn-ea"/>
                        <a:cs typeface="Arial" panose="020B0604020202020204" pitchFamily="34" charset="0"/>
                      </a:endParaRPr>
                    </a:p>
                  </a:txBody>
                  <a:tcPr marL="115147" marR="115147"/>
                </a:tc>
                <a:tc>
                  <a:txBody>
                    <a:bodyPr/>
                    <a:lstStyle/>
                    <a:p>
                      <a:pPr algn="ctr"/>
                      <a:r>
                        <a:rPr lang="en-AU" sz="1600" b="0" smtClean="0">
                          <a:solidFill>
                            <a:schemeClr val="tx1"/>
                          </a:solidFill>
                          <a:latin typeface="+mj-lt"/>
                          <a:cs typeface="Arial" panose="020B0604020202020204" pitchFamily="34" charset="0"/>
                        </a:rPr>
                        <a:t>Feb</a:t>
                      </a:r>
                      <a:r>
                        <a:rPr lang="en-AU" sz="1600" b="0" baseline="0" smtClean="0">
                          <a:solidFill>
                            <a:schemeClr val="tx1"/>
                          </a:solidFill>
                          <a:latin typeface="+mj-lt"/>
                          <a:cs typeface="Arial" panose="020B0604020202020204" pitchFamily="34" charset="0"/>
                        </a:rPr>
                        <a:t> 17</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59602">
                <a:tc>
                  <a:txBody>
                    <a:bodyPr/>
                    <a:lstStyle/>
                    <a:p>
                      <a:pPr algn="l"/>
                      <a:r>
                        <a:rPr lang="en-GB" sz="1600" b="0" dirty="0" smtClean="0">
                          <a:solidFill>
                            <a:schemeClr val="tx1"/>
                          </a:solidFill>
                          <a:latin typeface="+mj-lt"/>
                        </a:rPr>
                        <a:t>11ax</a:t>
                      </a:r>
                      <a:endParaRPr lang="en-GB" sz="1600" b="0" dirty="0">
                        <a:solidFill>
                          <a:schemeClr val="tx1"/>
                        </a:solidFill>
                        <a:latin typeface="+mj-lt"/>
                      </a:endParaRPr>
                    </a:p>
                  </a:txBody>
                  <a:tcPr/>
                </a:tc>
                <a:tc>
                  <a:txBody>
                    <a:bodyPr/>
                    <a:lstStyle/>
                    <a:p>
                      <a:pPr algn="ctr"/>
                      <a:r>
                        <a:rPr lang="en-AU" sz="1600" b="0" kern="1200" dirty="0" smtClean="0">
                          <a:solidFill>
                            <a:schemeClr val="accent2"/>
                          </a:solidFill>
                          <a:latin typeface="+mj-lt"/>
                          <a:ea typeface="+mn-ea"/>
                          <a:cs typeface="Arial" panose="020B0604020202020204" pitchFamily="34" charset="0"/>
                        </a:rPr>
                        <a:t>Waiting</a:t>
                      </a:r>
                      <a:endParaRPr lang="en-AU" sz="1600" b="0" dirty="0">
                        <a:solidFill>
                          <a:schemeClr val="accent2"/>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59602">
                <a:tc>
                  <a:txBody>
                    <a:bodyPr/>
                    <a:lstStyle/>
                    <a:p>
                      <a:pPr algn="l"/>
                      <a:r>
                        <a:rPr lang="en-GB" sz="1600" b="0" dirty="0" smtClean="0">
                          <a:solidFill>
                            <a:schemeClr val="tx1"/>
                          </a:solidFill>
                          <a:latin typeface="+mj-lt"/>
                        </a:rPr>
                        <a:t>11ay</a:t>
                      </a:r>
                      <a:endParaRPr lang="en-GB" sz="1600" b="0" dirty="0">
                        <a:solidFill>
                          <a:schemeClr val="tx1"/>
                        </a:solidFill>
                        <a:latin typeface="+mj-lt"/>
                      </a:endParaRPr>
                    </a:p>
                  </a:txBody>
                  <a:tcPr/>
                </a:tc>
                <a:tc>
                  <a:txBody>
                    <a:bodyPr/>
                    <a:lstStyle/>
                    <a:p>
                      <a:pPr algn="ctr"/>
                      <a:r>
                        <a:rPr lang="en-AU" sz="1600" b="0" kern="1200" dirty="0" smtClean="0">
                          <a:solidFill>
                            <a:schemeClr val="accent2"/>
                          </a:solidFill>
                          <a:latin typeface="+mj-lt"/>
                          <a:ea typeface="+mn-ea"/>
                          <a:cs typeface="Arial" panose="020B0604020202020204" pitchFamily="34" charset="0"/>
                        </a:rPr>
                        <a:t>Waiting</a:t>
                      </a:r>
                      <a:endParaRPr lang="en-AU" sz="1600" b="0" dirty="0">
                        <a:solidFill>
                          <a:schemeClr val="accent2"/>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59602">
                <a:tc>
                  <a:txBody>
                    <a:bodyPr/>
                    <a:lstStyle/>
                    <a:p>
                      <a:pPr algn="l"/>
                      <a:r>
                        <a:rPr lang="en-GB" sz="1600" b="0" dirty="0" smtClean="0">
                          <a:solidFill>
                            <a:schemeClr val="tx1"/>
                          </a:solidFill>
                          <a:latin typeface="+mj-lt"/>
                        </a:rPr>
                        <a:t>11az</a:t>
                      </a:r>
                      <a:endParaRPr lang="en-GB" sz="1600" b="0" dirty="0">
                        <a:solidFill>
                          <a:schemeClr val="tx1"/>
                        </a:solidFill>
                        <a:latin typeface="+mj-lt"/>
                      </a:endParaRPr>
                    </a:p>
                  </a:txBody>
                  <a:tcPr/>
                </a:tc>
                <a:tc>
                  <a:txBody>
                    <a:bodyPr/>
                    <a:lstStyle/>
                    <a:p>
                      <a:pPr algn="ctr"/>
                      <a:r>
                        <a:rPr lang="en-AU" sz="1600" b="0" kern="1200" dirty="0" smtClean="0">
                          <a:solidFill>
                            <a:schemeClr val="accent2"/>
                          </a:solidFill>
                          <a:latin typeface="+mj-lt"/>
                          <a:ea typeface="+mn-ea"/>
                          <a:cs typeface="Arial" panose="020B0604020202020204" pitchFamily="34" charset="0"/>
                        </a:rPr>
                        <a:t>Waiting</a:t>
                      </a:r>
                      <a:endParaRPr lang="en-AU" sz="1600" b="0" dirty="0">
                        <a:solidFill>
                          <a:schemeClr val="accent2"/>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59602">
                <a:tc>
                  <a:txBody>
                    <a:bodyPr/>
                    <a:lstStyle/>
                    <a:p>
                      <a:pPr algn="l"/>
                      <a:r>
                        <a:rPr lang="en-GB" sz="1600" b="0" dirty="0" smtClean="0">
                          <a:solidFill>
                            <a:schemeClr val="tx1"/>
                          </a:solidFill>
                          <a:latin typeface="+mj-lt"/>
                        </a:rPr>
                        <a:t>11ba</a:t>
                      </a:r>
                      <a:endParaRPr lang="en-GB" sz="1600" b="0" dirty="0">
                        <a:solidFill>
                          <a:schemeClr val="tx1"/>
                        </a:solidFill>
                        <a:latin typeface="+mj-lt"/>
                      </a:endParaRPr>
                    </a:p>
                  </a:txBody>
                  <a:tcPr/>
                </a:tc>
                <a:tc>
                  <a:txBody>
                    <a:bodyPr/>
                    <a:lstStyle/>
                    <a:p>
                      <a:pPr algn="ctr"/>
                      <a:r>
                        <a:rPr lang="en-AU" sz="1600" b="0" kern="1200" dirty="0" smtClean="0">
                          <a:solidFill>
                            <a:schemeClr val="accent2"/>
                          </a:solidFill>
                          <a:latin typeface="+mn-lt"/>
                          <a:ea typeface="+mn-ea"/>
                          <a:cs typeface="Arial" panose="020B0604020202020204" pitchFamily="34" charset="0"/>
                        </a:rPr>
                        <a:t>Waiting</a:t>
                      </a:r>
                      <a:endParaRPr lang="en-AU" sz="1600" b="0" dirty="0">
                        <a:solidFill>
                          <a:schemeClr val="accent2"/>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bl>
          </a:graphicData>
        </a:graphic>
      </p:graphicFrame>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89</a:t>
            </a:fld>
            <a:endParaRPr lang="en-US"/>
          </a:p>
        </p:txBody>
      </p:sp>
    </p:spTree>
    <p:extLst>
      <p:ext uri="{BB962C8B-B14F-4D97-AF65-F5344CB8AC3E}">
        <p14:creationId xmlns:p14="http://schemas.microsoft.com/office/powerpoint/2010/main" val="34169559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dirty="0" smtClean="0"/>
              <a:t>The IEEE 802 JTC1 SC regular meeting has a high level list of agenda items to be considered</a:t>
            </a:r>
            <a:endParaRPr lang="en-AU" dirty="0" smtClean="0"/>
          </a:p>
        </p:txBody>
      </p:sp>
      <p:sp>
        <p:nvSpPr>
          <p:cNvPr id="11267" name="Rectangle 3"/>
          <p:cNvSpPr>
            <a:spLocks noGrp="1" noChangeArrowheads="1"/>
          </p:cNvSpPr>
          <p:nvPr>
            <p:ph idx="1"/>
          </p:nvPr>
        </p:nvSpPr>
        <p:spPr/>
        <p:txBody>
          <a:bodyPr/>
          <a:lstStyle/>
          <a:p>
            <a:r>
              <a:rPr lang="en-AU" dirty="0" smtClean="0"/>
              <a:t>In no particular order:</a:t>
            </a:r>
          </a:p>
          <a:p>
            <a:pPr lvl="1"/>
            <a:r>
              <a:rPr lang="en-AU" dirty="0" smtClean="0"/>
              <a:t>Approve minutes</a:t>
            </a:r>
          </a:p>
          <a:p>
            <a:pPr lvl="2"/>
            <a:r>
              <a:rPr lang="en-AU" dirty="0" smtClean="0"/>
              <a:t>From wireless interim meeting in Jan 2017 in Atlanta</a:t>
            </a:r>
          </a:p>
          <a:p>
            <a:pPr lvl="1"/>
            <a:r>
              <a:rPr lang="en-AU" dirty="0" smtClean="0"/>
              <a:t>Review extended goals</a:t>
            </a:r>
          </a:p>
          <a:p>
            <a:pPr lvl="2"/>
            <a:r>
              <a:rPr lang="en-AU" dirty="0" smtClean="0"/>
              <a:t>From formalisation of status as SC in March 2014</a:t>
            </a:r>
          </a:p>
          <a:p>
            <a:pPr lvl="1"/>
            <a:r>
              <a:rPr lang="en-AU" dirty="0" smtClean="0"/>
              <a:t>Review status of SC6 interactions</a:t>
            </a:r>
          </a:p>
          <a:p>
            <a:pPr lvl="2"/>
            <a:r>
              <a:rPr lang="en-AU" dirty="0" smtClean="0"/>
              <a:t>Review liaisons of drafts to SC6</a:t>
            </a:r>
          </a:p>
          <a:p>
            <a:pPr lvl="2"/>
            <a:r>
              <a:rPr lang="en-AU" dirty="0" smtClean="0"/>
              <a:t>Review notifications of projects to SC6</a:t>
            </a:r>
          </a:p>
          <a:p>
            <a:pPr lvl="2"/>
            <a:r>
              <a:rPr lang="en-AU" dirty="0" smtClean="0"/>
              <a:t>Review status of FDIS ballots</a:t>
            </a:r>
          </a:p>
          <a:p>
            <a:pPr lvl="1"/>
            <a:r>
              <a:rPr lang="en-AU" dirty="0" smtClean="0"/>
              <a:t>Review SC6 activities</a:t>
            </a:r>
          </a:p>
          <a:p>
            <a:pPr lvl="2"/>
            <a:r>
              <a:rPr lang="en-AU" dirty="0" smtClean="0"/>
              <a:t>Summary of meeting in Tunisia in Feb 2017</a:t>
            </a:r>
          </a:p>
          <a:p>
            <a:pPr lvl="2"/>
            <a:r>
              <a:rPr lang="en-AU" dirty="0" smtClean="0"/>
              <a:t>Discuss SC6 security ad hoc</a:t>
            </a:r>
          </a:p>
          <a:p>
            <a:pPr lvl="1"/>
            <a:r>
              <a:rPr lang="en-AU" dirty="0" smtClean="0"/>
              <a:t>Consider </a:t>
            </a:r>
            <a:r>
              <a:rPr lang="en-AU" dirty="0"/>
              <a:t>any motions</a:t>
            </a:r>
          </a:p>
          <a:p>
            <a:pPr lvl="2"/>
            <a:endParaRPr lang="en-AU" dirty="0" smtClean="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C1120F2B-73AB-4F0E-8BCB-E97D8340144F}" type="slidenum">
              <a:rPr lang="en-US" smtClean="0"/>
              <a:pPr/>
              <a:t>9</a:t>
            </a:fld>
            <a:endParaRPr lang="en-US"/>
          </a:p>
        </p:txBody>
      </p:sp>
    </p:spTree>
    <p:extLst>
      <p:ext uri="{BB962C8B-B14F-4D97-AF65-F5344CB8AC3E}">
        <p14:creationId xmlns:p14="http://schemas.microsoft.com/office/powerpoint/2010/main" val="254425430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802.11mc 60-day pre-ballot closes on 16 April 2017</a:t>
            </a:r>
            <a:endParaRPr lang="en-AU" dirty="0"/>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rgbClr val="00B050"/>
                </a:solidFill>
              </a:rPr>
              <a:t>sent</a:t>
            </a:r>
          </a:p>
          <a:p>
            <a:pPr lvl="1"/>
            <a:r>
              <a:rPr lang="en-GB" dirty="0" smtClean="0"/>
              <a:t>802.11mc</a:t>
            </a:r>
            <a:r>
              <a:rPr lang="en-GB" dirty="0"/>
              <a:t> </a:t>
            </a:r>
            <a:r>
              <a:rPr lang="en-GB" dirty="0" smtClean="0"/>
              <a:t>drafts were liaised for information</a:t>
            </a:r>
          </a:p>
          <a:p>
            <a:pPr lvl="2"/>
            <a:r>
              <a:rPr lang="en-GB" dirty="0" smtClean="0"/>
              <a:t>D5.0 in Jan 2016</a:t>
            </a:r>
          </a:p>
          <a:p>
            <a:pPr lvl="2"/>
            <a:r>
              <a:rPr lang="en-GB" dirty="0" smtClean="0"/>
              <a:t>D6.0 in Jul 2016</a:t>
            </a:r>
          </a:p>
          <a:p>
            <a:pPr lvl="2"/>
            <a:r>
              <a:rPr lang="en-GB" dirty="0" smtClean="0"/>
              <a:t>D8.0 in Oct 2016</a:t>
            </a:r>
          </a:p>
          <a:p>
            <a:r>
              <a:rPr lang="en-US" dirty="0" smtClean="0"/>
              <a:t>60-day</a:t>
            </a:r>
            <a:r>
              <a:rPr lang="en-AU" dirty="0" smtClean="0"/>
              <a:t> pre-ballot: </a:t>
            </a:r>
            <a:r>
              <a:rPr lang="en-AU" dirty="0" smtClean="0">
                <a:solidFill>
                  <a:schemeClr val="accent2"/>
                </a:solidFill>
              </a:rPr>
              <a:t>closes 16 Apr 2017</a:t>
            </a:r>
          </a:p>
          <a:p>
            <a:pPr lvl="1"/>
            <a:r>
              <a:rPr lang="en-AU" dirty="0"/>
              <a:t>IEEE </a:t>
            </a:r>
            <a:r>
              <a:rPr lang="en-AU" dirty="0" smtClean="0"/>
              <a:t>802.11-2016 </a:t>
            </a:r>
            <a:r>
              <a:rPr lang="en-AU" dirty="0"/>
              <a:t>was submitted in Feb </a:t>
            </a:r>
            <a:r>
              <a:rPr lang="en-AU" dirty="0" smtClean="0"/>
              <a:t>2017, and the 60-day pre-ballot closes on 16 April 2017</a:t>
            </a:r>
            <a:endParaRPr lang="en-AU" dirty="0"/>
          </a:p>
          <a:p>
            <a:r>
              <a:rPr lang="en-AU" dirty="0" smtClean="0"/>
              <a:t>FDIS ballot:</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90</a:t>
            </a:fld>
            <a:endParaRPr lang="en-US"/>
          </a:p>
        </p:txBody>
      </p:sp>
    </p:spTree>
    <p:extLst>
      <p:ext uri="{BB962C8B-B14F-4D97-AF65-F5344CB8AC3E}">
        <p14:creationId xmlns:p14="http://schemas.microsoft.com/office/powerpoint/2010/main" val="299261205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802.11ah </a:t>
            </a:r>
            <a:r>
              <a:rPr lang="en-AU" dirty="0"/>
              <a:t>will be submitted to </a:t>
            </a:r>
            <a:r>
              <a:rPr lang="en-AU" dirty="0" smtClean="0"/>
              <a:t>60-day pre-ballot </a:t>
            </a:r>
            <a:r>
              <a:rPr lang="en-AU" dirty="0"/>
              <a:t>in </a:t>
            </a:r>
            <a:r>
              <a:rPr lang="en-AU" dirty="0" smtClean="0"/>
              <a:t>April/May 2017</a:t>
            </a:r>
            <a:endParaRPr lang="en-AU" dirty="0"/>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rgbClr val="00B050"/>
                </a:solidFill>
              </a:rPr>
              <a:t>sent</a:t>
            </a:r>
          </a:p>
          <a:p>
            <a:pPr lvl="1"/>
            <a:r>
              <a:rPr lang="en-GB" dirty="0"/>
              <a:t>802.11ah drafts were liaised for information </a:t>
            </a:r>
            <a:endParaRPr lang="en-GB" dirty="0" smtClean="0"/>
          </a:p>
          <a:p>
            <a:pPr lvl="2"/>
            <a:r>
              <a:rPr lang="en-GB" dirty="0" smtClean="0"/>
              <a:t>D5.0 in Oct 2015</a:t>
            </a:r>
          </a:p>
          <a:p>
            <a:pPr lvl="2"/>
            <a:r>
              <a:rPr lang="en-GB" dirty="0" smtClean="0"/>
              <a:t>D9.0 in Sep 2016</a:t>
            </a:r>
          </a:p>
          <a:p>
            <a:r>
              <a:rPr lang="en-US" dirty="0" smtClean="0"/>
              <a:t>60-day</a:t>
            </a:r>
            <a:r>
              <a:rPr lang="en-AU" dirty="0" smtClean="0"/>
              <a:t> pre-ballot: </a:t>
            </a:r>
            <a:r>
              <a:rPr lang="en-AU" dirty="0" smtClean="0">
                <a:solidFill>
                  <a:schemeClr val="accent2"/>
                </a:solidFill>
              </a:rPr>
              <a:t>waiting</a:t>
            </a:r>
            <a:endParaRPr lang="en-AU" dirty="0">
              <a:solidFill>
                <a:schemeClr val="accent2"/>
              </a:solidFill>
            </a:endParaRPr>
          </a:p>
          <a:p>
            <a:pPr lvl="1"/>
            <a:r>
              <a:rPr lang="en-AU" dirty="0" smtClean="0"/>
              <a:t>IEEE 802.11ah-2016 has been approved for submission by IEEE 802 EC once published </a:t>
            </a:r>
            <a:endParaRPr lang="en-AU" dirty="0"/>
          </a:p>
          <a:p>
            <a:r>
              <a:rPr lang="en-AU" dirty="0" smtClean="0"/>
              <a:t>FDIS ballot:</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91</a:t>
            </a:fld>
            <a:endParaRPr lang="en-US"/>
          </a:p>
        </p:txBody>
      </p:sp>
    </p:spTree>
    <p:extLst>
      <p:ext uri="{BB962C8B-B14F-4D97-AF65-F5344CB8AC3E}">
        <p14:creationId xmlns:p14="http://schemas.microsoft.com/office/powerpoint/2010/main" val="327978421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802.11ai </a:t>
            </a:r>
            <a:r>
              <a:rPr lang="en-AU" dirty="0"/>
              <a:t>60-day pre-ballot closes on 16 April 2017</a:t>
            </a:r>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rgbClr val="00B050"/>
                </a:solidFill>
              </a:rPr>
              <a:t>sent</a:t>
            </a:r>
          </a:p>
          <a:p>
            <a:pPr lvl="1"/>
            <a:r>
              <a:rPr lang="en-GB" dirty="0" smtClean="0"/>
              <a:t>802.11ai </a:t>
            </a:r>
            <a:r>
              <a:rPr lang="en-GB" dirty="0"/>
              <a:t>drafts were liaised for information </a:t>
            </a:r>
          </a:p>
          <a:p>
            <a:pPr lvl="2"/>
            <a:r>
              <a:rPr lang="en-GB" dirty="0" smtClean="0"/>
              <a:t>D6.0 </a:t>
            </a:r>
            <a:r>
              <a:rPr lang="en-GB" dirty="0"/>
              <a:t>in Oct 2015</a:t>
            </a:r>
          </a:p>
          <a:p>
            <a:pPr lvl="2"/>
            <a:r>
              <a:rPr lang="en-GB" dirty="0" smtClean="0"/>
              <a:t>D8.0 </a:t>
            </a:r>
            <a:r>
              <a:rPr lang="en-GB" dirty="0"/>
              <a:t>in </a:t>
            </a:r>
            <a:r>
              <a:rPr lang="en-GB" dirty="0" smtClean="0"/>
              <a:t>Jul 2016</a:t>
            </a:r>
          </a:p>
          <a:p>
            <a:pPr lvl="2"/>
            <a:r>
              <a:rPr lang="en-GB" dirty="0" smtClean="0"/>
              <a:t>D9.0 in Sep 2016</a:t>
            </a:r>
            <a:endParaRPr lang="en-GB" dirty="0"/>
          </a:p>
          <a:p>
            <a:r>
              <a:rPr lang="en-US" dirty="0" smtClean="0"/>
              <a:t>60-day</a:t>
            </a:r>
            <a:r>
              <a:rPr lang="en-AU" dirty="0" smtClean="0"/>
              <a:t> pre-ballot: </a:t>
            </a:r>
            <a:r>
              <a:rPr lang="en-AU" dirty="0">
                <a:solidFill>
                  <a:schemeClr val="accent2"/>
                </a:solidFill>
              </a:rPr>
              <a:t>closes 16 Apr 2017</a:t>
            </a:r>
            <a:endParaRPr lang="en-AU" dirty="0" smtClean="0">
              <a:solidFill>
                <a:schemeClr val="accent2"/>
              </a:solidFill>
            </a:endParaRPr>
          </a:p>
          <a:p>
            <a:pPr lvl="1"/>
            <a:r>
              <a:rPr lang="en-AU" dirty="0" smtClean="0"/>
              <a:t>IEEE 802.11ai-2016 </a:t>
            </a:r>
            <a:r>
              <a:rPr lang="en-AU" dirty="0"/>
              <a:t>was submitted in Feb 2017, and the 60-day pre-ballot closes on 16 April 2017</a:t>
            </a:r>
          </a:p>
          <a:p>
            <a:r>
              <a:rPr lang="en-AU" dirty="0" smtClean="0"/>
              <a:t>FDIS ballot:</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92</a:t>
            </a:fld>
            <a:endParaRPr lang="en-US"/>
          </a:p>
        </p:txBody>
      </p:sp>
    </p:spTree>
    <p:extLst>
      <p:ext uri="{BB962C8B-B14F-4D97-AF65-F5344CB8AC3E}">
        <p14:creationId xmlns:p14="http://schemas.microsoft.com/office/powerpoint/2010/main" val="145162927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802.11aj will be liaised when appropriate</a:t>
            </a:r>
            <a:endParaRPr lang="en-AU" dirty="0"/>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chemeClr val="accent2"/>
                </a:solidFill>
              </a:rPr>
              <a:t>waiting</a:t>
            </a:r>
          </a:p>
          <a:p>
            <a:r>
              <a:rPr lang="en-US" dirty="0" smtClean="0"/>
              <a:t>60-day</a:t>
            </a:r>
            <a:r>
              <a:rPr lang="en-AU" dirty="0" smtClean="0"/>
              <a:t> pre-ballot: </a:t>
            </a:r>
          </a:p>
          <a:p>
            <a:r>
              <a:rPr lang="en-AU" dirty="0" smtClean="0"/>
              <a:t>FDIS ballot:</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93</a:t>
            </a:fld>
            <a:endParaRPr lang="en-US"/>
          </a:p>
        </p:txBody>
      </p:sp>
    </p:spTree>
    <p:extLst>
      <p:ext uri="{BB962C8B-B14F-4D97-AF65-F5344CB8AC3E}">
        <p14:creationId xmlns:p14="http://schemas.microsoft.com/office/powerpoint/2010/main" val="117419851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smtClean="0"/>
              <a:t>IEEE 802.11ak will be liaised when appropriate</a:t>
            </a:r>
            <a:endParaRPr lang="en-AU" dirty="0"/>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chemeClr val="accent2"/>
                </a:solidFill>
              </a:rPr>
              <a:t>waiting</a:t>
            </a:r>
          </a:p>
          <a:p>
            <a:r>
              <a:rPr lang="en-US" dirty="0" smtClean="0"/>
              <a:t>60-day</a:t>
            </a:r>
            <a:r>
              <a:rPr lang="en-AU" dirty="0" smtClean="0"/>
              <a:t> pre-ballot: </a:t>
            </a:r>
          </a:p>
          <a:p>
            <a:r>
              <a:rPr lang="en-AU" dirty="0" smtClean="0"/>
              <a:t>FDIS ballot:</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94</a:t>
            </a:fld>
            <a:endParaRPr lang="en-US"/>
          </a:p>
        </p:txBody>
      </p:sp>
    </p:spTree>
    <p:extLst>
      <p:ext uri="{BB962C8B-B14F-4D97-AF65-F5344CB8AC3E}">
        <p14:creationId xmlns:p14="http://schemas.microsoft.com/office/powerpoint/2010/main" val="33790866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802.11aq is being liaised</a:t>
            </a:r>
            <a:endParaRPr lang="en-AU" dirty="0"/>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chemeClr val="accent2"/>
                </a:solidFill>
              </a:rPr>
              <a:t>waiting</a:t>
            </a:r>
          </a:p>
          <a:p>
            <a:pPr lvl="1"/>
            <a:r>
              <a:rPr lang="en-AU" dirty="0" smtClean="0"/>
              <a:t>IEEE 802.11aq D8.0 was approved for liaison in Feb 2017</a:t>
            </a:r>
          </a:p>
          <a:p>
            <a:r>
              <a:rPr lang="en-US" dirty="0" smtClean="0"/>
              <a:t>60-day</a:t>
            </a:r>
            <a:r>
              <a:rPr lang="en-AU" dirty="0" smtClean="0"/>
              <a:t> pre-ballot: </a:t>
            </a:r>
          </a:p>
          <a:p>
            <a:r>
              <a:rPr lang="en-AU" dirty="0" smtClean="0"/>
              <a:t>FDIS ballot:</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95</a:t>
            </a:fld>
            <a:endParaRPr lang="en-US"/>
          </a:p>
        </p:txBody>
      </p:sp>
    </p:spTree>
    <p:extLst>
      <p:ext uri="{BB962C8B-B14F-4D97-AF65-F5344CB8AC3E}">
        <p14:creationId xmlns:p14="http://schemas.microsoft.com/office/powerpoint/2010/main" val="416754736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802.11ax will be liaised when appropriate</a:t>
            </a:r>
            <a:endParaRPr lang="en-AU" dirty="0"/>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chemeClr val="accent2"/>
                </a:solidFill>
              </a:rPr>
              <a:t>waiting</a:t>
            </a:r>
          </a:p>
          <a:p>
            <a:r>
              <a:rPr lang="en-US" dirty="0" smtClean="0"/>
              <a:t>60-day</a:t>
            </a:r>
            <a:r>
              <a:rPr lang="en-AU" dirty="0" smtClean="0"/>
              <a:t> pre-ballot: </a:t>
            </a:r>
          </a:p>
          <a:p>
            <a:r>
              <a:rPr lang="en-AU" dirty="0" smtClean="0"/>
              <a:t>FDIS ballot:</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96</a:t>
            </a:fld>
            <a:endParaRPr lang="en-US"/>
          </a:p>
        </p:txBody>
      </p:sp>
    </p:spTree>
    <p:extLst>
      <p:ext uri="{BB962C8B-B14F-4D97-AF65-F5344CB8AC3E}">
        <p14:creationId xmlns:p14="http://schemas.microsoft.com/office/powerpoint/2010/main" val="411270482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802.11ay will be liaised when appropriate</a:t>
            </a:r>
            <a:endParaRPr lang="en-AU" dirty="0"/>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chemeClr val="accent2"/>
                </a:solidFill>
              </a:rPr>
              <a:t>waiting</a:t>
            </a:r>
          </a:p>
          <a:p>
            <a:r>
              <a:rPr lang="en-US" dirty="0" smtClean="0"/>
              <a:t>60-day</a:t>
            </a:r>
            <a:r>
              <a:rPr lang="en-AU" dirty="0" smtClean="0"/>
              <a:t> pre-ballot: </a:t>
            </a:r>
          </a:p>
          <a:p>
            <a:r>
              <a:rPr lang="en-AU" dirty="0" smtClean="0"/>
              <a:t>FDIS ballot:</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97</a:t>
            </a:fld>
            <a:endParaRPr lang="en-US"/>
          </a:p>
        </p:txBody>
      </p:sp>
    </p:spTree>
    <p:extLst>
      <p:ext uri="{BB962C8B-B14F-4D97-AF65-F5344CB8AC3E}">
        <p14:creationId xmlns:p14="http://schemas.microsoft.com/office/powerpoint/2010/main" val="144752633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802.11az will be liaised when appropriate</a:t>
            </a:r>
            <a:endParaRPr lang="en-AU" dirty="0"/>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chemeClr val="accent2"/>
                </a:solidFill>
              </a:rPr>
              <a:t>waiting</a:t>
            </a:r>
          </a:p>
          <a:p>
            <a:r>
              <a:rPr lang="en-US" dirty="0" smtClean="0"/>
              <a:t>60-day</a:t>
            </a:r>
            <a:r>
              <a:rPr lang="en-AU" dirty="0" smtClean="0"/>
              <a:t> pre-ballot: </a:t>
            </a:r>
          </a:p>
          <a:p>
            <a:r>
              <a:rPr lang="en-AU" dirty="0" smtClean="0"/>
              <a:t>FDIS ballot:</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98</a:t>
            </a:fld>
            <a:endParaRPr lang="en-US"/>
          </a:p>
        </p:txBody>
      </p:sp>
    </p:spTree>
    <p:extLst>
      <p:ext uri="{BB962C8B-B14F-4D97-AF65-F5344CB8AC3E}">
        <p14:creationId xmlns:p14="http://schemas.microsoft.com/office/powerpoint/2010/main" val="126400052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802.11ba will be liaised when appropriate</a:t>
            </a:r>
            <a:endParaRPr lang="en-AU" dirty="0"/>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chemeClr val="accent2"/>
                </a:solidFill>
              </a:rPr>
              <a:t>waiting</a:t>
            </a:r>
          </a:p>
          <a:p>
            <a:r>
              <a:rPr lang="en-US" dirty="0" smtClean="0"/>
              <a:t>60-day</a:t>
            </a:r>
            <a:r>
              <a:rPr lang="en-AU" dirty="0" smtClean="0"/>
              <a:t> pre-ballot: </a:t>
            </a:r>
          </a:p>
          <a:p>
            <a:r>
              <a:rPr lang="en-AU" dirty="0" smtClean="0"/>
              <a:t>FDIS ballot:</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99</a:t>
            </a:fld>
            <a:endParaRPr lang="en-US"/>
          </a:p>
        </p:txBody>
      </p:sp>
    </p:spTree>
    <p:extLst>
      <p:ext uri="{BB962C8B-B14F-4D97-AF65-F5344CB8AC3E}">
        <p14:creationId xmlns:p14="http://schemas.microsoft.com/office/powerpoint/2010/main" val="3194244939"/>
      </p:ext>
    </p:extLst>
  </p:cSld>
  <p:clrMapOvr>
    <a:masterClrMapping/>
  </p:clrMapOvr>
  <p:timing>
    <p:tnLst>
      <p:par>
        <p:cTn id="1" dur="indefinite" restart="never" nodeType="tmRoot"/>
      </p:par>
    </p:tnLst>
  </p:timing>
</p:sld>
</file>

<file path=ppt/theme/theme1.xml><?xml version="1.0" encoding="utf-8"?>
<a:theme xmlns:a="http://schemas.openxmlformats.org/drawingml/2006/main" name="802-11-Submission">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0066FF"/>
      </a:hlink>
      <a:folHlink>
        <a:srgbClr val="0000CC"/>
      </a:folHlink>
    </a:clrScheme>
    <a:fontScheme name="802-11-Submiss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802-11-Submiss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802-11-Submiss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802-11-Submissio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802-11-Submissio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802-11-Submissio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802-11-Submissio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802-11-Submissio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C:\Documents and Settings\dstanley\My Documents\2005Jan\802-11-Submission.pot</Template>
  <TotalTime>0</TotalTime>
  <Words>16628</Words>
  <Application>Microsoft Office PowerPoint</Application>
  <PresentationFormat>On-screen Show (4:3)</PresentationFormat>
  <Paragraphs>2106</Paragraphs>
  <Slides>174</Slides>
  <Notes>12</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174</vt:i4>
      </vt:variant>
    </vt:vector>
  </HeadingPairs>
  <TitlesOfParts>
    <vt:vector size="177" baseType="lpstr">
      <vt:lpstr>802-11-Submission</vt:lpstr>
      <vt:lpstr>Acrobat Document</vt:lpstr>
      <vt:lpstr>Packager Shell Object</vt:lpstr>
      <vt:lpstr>IEEE 802 JTC1 Standing Committee Mar 2017 agenda</vt:lpstr>
      <vt:lpstr>This document will be used to run the IEEE 802 JTC1 SC meetings in Vancouver in Mar 2016</vt:lpstr>
      <vt:lpstr>The SC will review the official IEEE-SA patent material for pre-PAR groups</vt:lpstr>
      <vt:lpstr>The SC will review the official IEEE-SA patent material for pre-PAR groups</vt:lpstr>
      <vt:lpstr>Links are available to a variety of other useful resources</vt:lpstr>
      <vt:lpstr>The IEEE 802 JTC1 SC will operate using accepted principles of meeting etiquette</vt:lpstr>
      <vt:lpstr>The SC will review the new “Participation in IEEE 802 Meetings” slide</vt:lpstr>
      <vt:lpstr>The IEEE 802 JTC1 SC will have two slots at the March 2017 plenary meeting in Vancouver</vt:lpstr>
      <vt:lpstr>The IEEE 802 JTC1 SC regular meeting has a high level list of agenda items to be considered</vt:lpstr>
      <vt:lpstr>The IEEE 802 JTC1 SC will consider approving its agenda for its Vancouver meeting</vt:lpstr>
      <vt:lpstr>The IEEE 802 JTC1 SC will consider approval of the minutes of its Atlanta meeting</vt:lpstr>
      <vt:lpstr>The goals of the IEEE 802 JTC1 SC were reaffirmed by the IEEE 802 EC in March 2014</vt:lpstr>
      <vt:lpstr>The IEEE 802 WGs continue to liaise drafts to SC6 for their information</vt:lpstr>
      <vt:lpstr>IEEE 802 continues to notify SC6 of various new projects</vt:lpstr>
      <vt:lpstr>The new Central Desktop area for the “Adoption of IEEE 802 standards by ISO/IEC JTC1” is operational</vt:lpstr>
      <vt:lpstr>IEEE 802 has pushed 22 standards completely through the PSDO ratification process</vt:lpstr>
      <vt:lpstr>IEEE 802 has pushed 22 standards completely through the PSDO ratification process</vt:lpstr>
      <vt:lpstr>IEEE 802.1 has thirteen standards in the pipeline for ratification under the PSDO</vt:lpstr>
      <vt:lpstr>IEEE 802.1Qbv-2015 FDIS ballot closes on 18 April 2017</vt:lpstr>
      <vt:lpstr>IEEE 802.1AB-2016 FDIS ballot closes on 11 April 2017</vt:lpstr>
      <vt:lpstr>IEEE 802.1Qca-2015 FDIS ballot closes on 18 April 2017</vt:lpstr>
      <vt:lpstr>IEEE 802.1Qbu passed its 60-day ballot on 7 Feb 2017, with comment response required</vt:lpstr>
      <vt:lpstr>The China NB provided a comments during the 60 ballot on IEEE 802.1Qbu </vt:lpstr>
      <vt:lpstr>The China NB provided a comments during the 60 ballot on IEEE 802.1Qbu</vt:lpstr>
      <vt:lpstr>The SC needs to determine a response to China NB comments on IEEE 802.1Qbu </vt:lpstr>
      <vt:lpstr>The SC needs to determine a response to China NB comments on IEEE 802.1Qbu </vt:lpstr>
      <vt:lpstr>The SC needs to determine a response to China NB comments on IEEE 802.1Qbu </vt:lpstr>
      <vt:lpstr>The SC needs to determine a response to China NB comments on IEEE 802.1Qbu </vt:lpstr>
      <vt:lpstr>The SC needs to determine a response to China NB comments on IEEE 802.1Qbu </vt:lpstr>
      <vt:lpstr>The SC needs to determine a response to China NB comments on IEEE 802.1Qbu </vt:lpstr>
      <vt:lpstr>IEEE 802.1Qbz passed its 60-day ballot on 7 Feb 2017, with comment response required</vt:lpstr>
      <vt:lpstr>The China NB provided a comments during the 60 ballot on IEEE 802.1Qbz </vt:lpstr>
      <vt:lpstr>The China NB provided a comment during the 60 ballot on IEEE 802.1Qbz</vt:lpstr>
      <vt:lpstr>The SC needs to determine a response to China NB comments on IEEE 802.1Qbz </vt:lpstr>
      <vt:lpstr>IEEE 802.1AC-Rev will be submitted to 60-day ballot after RevCom approval</vt:lpstr>
      <vt:lpstr>IEEE 802.1Qcd-2015 FDIS ballot closes 18 Apr 17</vt:lpstr>
      <vt:lpstr>IEEE 802d will be submitted to PSDO</vt:lpstr>
      <vt:lpstr>IEEE 802.1AEcg will be submitted to PSDO</vt:lpstr>
      <vt:lpstr>IEEE 802.1CB will be submitted to PSDO</vt:lpstr>
      <vt:lpstr>IEEE 802.1Qci will be submitted to PSDO</vt:lpstr>
      <vt:lpstr>IEEE 802.1Qch will be submitted to PSDO</vt:lpstr>
      <vt:lpstr>IEEE 802.1Q-2014/Cor 1-2015 special 90 day FDIS closes on 16 March 2017</vt:lpstr>
      <vt:lpstr>IEEE 802.3 has twelve standards in the pipeline for ratification under the PSDO</vt:lpstr>
      <vt:lpstr>IEEE 802.3-2015 FDIS ballot passed on 6 Mar 2017 with a “disapproval” from China NB</vt:lpstr>
      <vt:lpstr>The China NB provided a comments during the FDIS ballot on IEEE 802.3-2015</vt:lpstr>
      <vt:lpstr>The China NB provided a comments during the FDIS ballot on IEEE 802.3-2015</vt:lpstr>
      <vt:lpstr>The SC needs to determine a response to China NB comments on IEEE 802.3-2015 </vt:lpstr>
      <vt:lpstr>The China NB provided a comments during the FDIS ballot on IEEE 802.3-2015</vt:lpstr>
      <vt:lpstr>The China NB provided a comments during the FDIS ballot on IEEE 802.3-2015</vt:lpstr>
      <vt:lpstr>The SC needs to determine a response to China NB comments on IEEE 802.3-2015</vt:lpstr>
      <vt:lpstr>IEEE 802.3bw is waiting for start of FDIS ballot</vt:lpstr>
      <vt:lpstr>IEEE 802.3bp 60-day pre-ballot passed with comments to be resolved</vt:lpstr>
      <vt:lpstr>The China NB provided a comments during the 60 day ballot on IEEE 802.3bp </vt:lpstr>
      <vt:lpstr>The China NB provided a comments during the 60 day ballot on IEEE 802.3bp </vt:lpstr>
      <vt:lpstr>The SC needs to determine a response to China NB comments on IEEE 802.3bp </vt:lpstr>
      <vt:lpstr>The China NB provided a comments during the 60 day ballot on IEEE 802.3bp </vt:lpstr>
      <vt:lpstr>The China NB provided a comments during the 60 day ballot on IEEE 802.3bp </vt:lpstr>
      <vt:lpstr>The SC needs to determine a response to China NB comments on IEEE 802.3bp </vt:lpstr>
      <vt:lpstr>IEEE 802.3bn 60-day pre-ballot closes on 16 April 2017</vt:lpstr>
      <vt:lpstr>IEEE 802.3bq 60-day pre-ballot passed with comments to be resolved</vt:lpstr>
      <vt:lpstr>The China NB provided a comments during the 60 ballot on IEEE 802.3bq </vt:lpstr>
      <vt:lpstr>The China NB provided a comments during the 60 day ballot on IEEE 802.3bq</vt:lpstr>
      <vt:lpstr>The SC needs to determine a response to China NB comments on IEEE 802.3bq </vt:lpstr>
      <vt:lpstr>The China NB provided a comments during the 60 day ballot on IEEE 802.3bq </vt:lpstr>
      <vt:lpstr>The China NB provided a comments during the 60 day ballot on IEEE 802.3bq </vt:lpstr>
      <vt:lpstr>The SC needs to determine a response to China NB comments on IEEE 802.3bq </vt:lpstr>
      <vt:lpstr>IEEE 802.3br 60-day pre-ballot passed on 16 Feb 2017</vt:lpstr>
      <vt:lpstr>The China NB provided a comments during the 60 ballot on IEEE 802.3br </vt:lpstr>
      <vt:lpstr>The China NB provided a comments during the 60 day ballot on IEEE 802.3br </vt:lpstr>
      <vt:lpstr>The SC needs to determine a response to China NB comments on IEEE 802.3br </vt:lpstr>
      <vt:lpstr>IEEE 802.3by 60-day pre-ballot passed with comments to be resolved</vt:lpstr>
      <vt:lpstr>The China NB provided a comments during the 60 ballot on IEEE 802.3by </vt:lpstr>
      <vt:lpstr>The China NB provided a comments during the 60 ballot on IEEE 802.3by </vt:lpstr>
      <vt:lpstr>The SC needs to determine a response to China NB comments on IEEE 802.3by </vt:lpstr>
      <vt:lpstr>The China NB provided a comments during the 60 ballot on IEEE 802.3by </vt:lpstr>
      <vt:lpstr>The China NB provided a comments during the 60 ballot on IEEE 802.3by </vt:lpstr>
      <vt:lpstr>The SC needs to determine a response to China NB comments on IEEE 802.3by </vt:lpstr>
      <vt:lpstr>IEEE 802.3bv has been liaised</vt:lpstr>
      <vt:lpstr>IEEE 802.3bu has been liaised</vt:lpstr>
      <vt:lpstr>IEEE 802.3bz 60-day pre-ballot passed with comments to be resolved</vt:lpstr>
      <vt:lpstr>The China NB provided a comments during the 60 ballot on IEEE 802.3bz </vt:lpstr>
      <vt:lpstr>The China NB provided a comments during the 60 ballot on IEEE 802.3bz</vt:lpstr>
      <vt:lpstr>The SC needs to determine a response to China NB comments on IEEE 802.3bz</vt:lpstr>
      <vt:lpstr>The China NB provided a comments during the 60 ballot on IEEE 802.3bz </vt:lpstr>
      <vt:lpstr>The China NB provided a comments during the 60 ballot on IEEE 802.3bz</vt:lpstr>
      <vt:lpstr>The SC needs to determine a response to China NB comments on IEEE 802.3bz</vt:lpstr>
      <vt:lpstr>IEEE 802.3/Cor 1 has been liaised</vt:lpstr>
      <vt:lpstr>IEEE 802.3bs has been liaised</vt:lpstr>
      <vt:lpstr>IEEE 802.11 has ten standards in the pipeline for ratification under the PSDO</vt:lpstr>
      <vt:lpstr>IEEE 802.11mc 60-day pre-ballot closes on 16 April 2017</vt:lpstr>
      <vt:lpstr>IEEE 802.11ah will be submitted to 60-day pre-ballot in April/May 2017</vt:lpstr>
      <vt:lpstr>IEEE 802.11ai 60-day pre-ballot closes on 16 April 2017</vt:lpstr>
      <vt:lpstr>IEEE 802.11aj will be liaised when appropriate</vt:lpstr>
      <vt:lpstr>IEEE 802.11ak will be liaised when appropriate</vt:lpstr>
      <vt:lpstr>IEEE 802.11aq is being liaised</vt:lpstr>
      <vt:lpstr>IEEE 802.11ax will be liaised when appropriate</vt:lpstr>
      <vt:lpstr>IEEE 802.11ay will be liaised when appropriate</vt:lpstr>
      <vt:lpstr>IEEE 802.11az will be liaised when appropriate</vt:lpstr>
      <vt:lpstr>IEEE 802.11ba will be liaised when appropriate</vt:lpstr>
      <vt:lpstr>IEEE 802.15 has three standards in the pipeline for ratification under the PSDO</vt:lpstr>
      <vt:lpstr>IEEE 802.15.3-2016 is waiting for FDIS to start</vt:lpstr>
      <vt:lpstr>IEEE 802.15.4-2015 60-day pre-ballot closes on 20 April 2017</vt:lpstr>
      <vt:lpstr>IEEE 802.15.6-2012 is waiting for FDIS to start</vt:lpstr>
      <vt:lpstr>A request was made at the SC6/WG1 meeting in Tunisia to ratify IEEE 802.15.6 in parts </vt:lpstr>
      <vt:lpstr>IEEE 802.21 has two standards in the pipeline for ratification under the PSDO</vt:lpstr>
      <vt:lpstr>IEEE 802.21-rev was liaised for information in Nov 2016</vt:lpstr>
      <vt:lpstr>IEEE 802.21.1 was liaised for information in Nov 2016</vt:lpstr>
      <vt:lpstr>IEEE 802.22 has two standards in the pipeline for ratification under the PSDO</vt:lpstr>
      <vt:lpstr>IEEE 802.22a FDIS ballot will close on 28 July 2017</vt:lpstr>
      <vt:lpstr>IEEE 802.22b FDIS ballot will close on 28 July 2017</vt:lpstr>
      <vt:lpstr>The last SC6 meeting was held in February 2017, with the next meeting in Oct 2017 in Korea or Japan</vt:lpstr>
      <vt:lpstr>Attendance at the Tunisia meeting was very light, with others attending via Webex</vt:lpstr>
      <vt:lpstr>WG1 followed an agenda of more interest than expected</vt:lpstr>
      <vt:lpstr>The liaison from IEEE 802 in July 2016 to SC6 in response to a liaison by SC6 was not discussed</vt:lpstr>
      <vt:lpstr>WG1 briefly discussed the work of the LPWAN SG but it appears to be going nowhere fast </vt:lpstr>
      <vt:lpstr>Korea NB told WG1 they will re-submit  a NWIP on PHY layer protocol of human body communication</vt:lpstr>
      <vt:lpstr>WG1 heard a summary of the status of IEEE 802 submissions under the PSDO</vt:lpstr>
      <vt:lpstr>The SC discussion of the security comments from China NB in Nov 2016 has been overtaken by events …</vt:lpstr>
      <vt:lpstr>China NB proposed the formation of a Security ad hoc in WG1 to consider alleged insecurity of 802.1X</vt:lpstr>
      <vt:lpstr>The evidence for the security of 802.1X was dealt with in early 2014 at the Ottawa SC6 meeting</vt:lpstr>
      <vt:lpstr>The evidence for the security of 802.1X was dealt with in early 2014 at the Ottawa SC6 meeting</vt:lpstr>
      <vt:lpstr>A China NB rep was invited to participate in the meeting this week</vt:lpstr>
      <vt:lpstr>A China NB rep was invited to participate in the meeting this week</vt:lpstr>
      <vt:lpstr>The China NB declined the invitation to attend the Vancouver meeting  </vt:lpstr>
      <vt:lpstr>The China NB declined the invitation to attend the Vancouver meeting  </vt:lpstr>
      <vt:lpstr>The China NB declined the invitation to attend the Vancouver meeting </vt:lpstr>
      <vt:lpstr>SC6 are holding a vote on the establishment of the security ad hoc</vt:lpstr>
      <vt:lpstr>The proposed TOR is problematic in a number of areas </vt:lpstr>
      <vt:lpstr>The proposed TOR is problematic in a number of areas </vt:lpstr>
      <vt:lpstr>The proposed TOR is problematic in a number of areas </vt:lpstr>
      <vt:lpstr>The proposed TOR is problematic in a number of areas </vt:lpstr>
      <vt:lpstr>Does IEEE 802 want to comment on the ad hoc? </vt:lpstr>
      <vt:lpstr>Is WAPI back?</vt:lpstr>
      <vt:lpstr>There was no response from WG1 to a LS sent by IEEE 802 in July 2016</vt:lpstr>
      <vt:lpstr>The SC discussed the increasing PSDO abstain trend in Nov 2016</vt:lpstr>
      <vt:lpstr>In the last two years there has been an increase in the proportion of abstains in 60-day ballots</vt:lpstr>
      <vt:lpstr>IEEE-SA staff are recommending that no letter be sent to SC6 or JTC1 NBs</vt:lpstr>
      <vt:lpstr>A draft letter has been written as a result of the abstain trend to offer assistance to NBs</vt:lpstr>
      <vt:lpstr>A draft letter has been written as a result of the abstain trend to offer assistance to NBs</vt:lpstr>
      <vt:lpstr>A draft letter has been written as a result of the abstain trend to offer assistance to NBs</vt:lpstr>
      <vt:lpstr>A draft letter has been written as a result of the abstain trend to offer assistance to NBs</vt:lpstr>
      <vt:lpstr>The SC will consider the next steps for the letter to SC6 NB related to abstains</vt:lpstr>
      <vt:lpstr>WG7 had an agenda with not much of obvious interest to IEEE 802</vt:lpstr>
      <vt:lpstr>Nothing of interest to IEEE 802 appeared to occur in WG7 </vt:lpstr>
      <vt:lpstr>ISO/IEC JTC1 has changed the rules so that “experts” rather than “NBs” participate in WGs</vt:lpstr>
      <vt:lpstr>The SC Chair has been empowered to appoint experts to the SC6 document access lists </vt:lpstr>
      <vt:lpstr>Various names have been added to the SC6 document access lists at this time</vt:lpstr>
      <vt:lpstr>Are there any other matters for consideration by IEEE 802 JTC1 SC?</vt:lpstr>
      <vt:lpstr>The IEEE 802 JTC1 SC will adjourn for the week</vt:lpstr>
      <vt:lpstr>Additional process material</vt:lpstr>
      <vt:lpstr>The SC agreed in Nov 2014 on a process for developing &amp; approving PSDO comment resolutions</vt:lpstr>
      <vt:lpstr>Old status pages</vt:lpstr>
      <vt:lpstr>IEEE 802.11-2012 has been ratified as ISO/IEC/IEEE 8802-11:2012</vt:lpstr>
      <vt:lpstr>IEEE 802.1X-2010 has been ratified as ISO/IEC/IEEE 8802-1X:2013</vt:lpstr>
      <vt:lpstr>IEEE 802.1AE-2006 has been ratified as ISO/IEC/IEEE 8802-1AE:2013</vt:lpstr>
      <vt:lpstr>IEEE 802.1AB-2009 has been ratified as ISO/IEC/IEEE 8802-1AB:2014</vt:lpstr>
      <vt:lpstr>IEEE 802.1AR-2009 has been ratified as ISO/IEC/IEEE 8802-1AR:2014</vt:lpstr>
      <vt:lpstr>IEEE 802.1AS-2011 has been ratified as ISO/IEC 8802-1AS:2014</vt:lpstr>
      <vt:lpstr>IEEE 802.1BA-2011 FDIS passed on 17 Aug 2016 and no comments were received</vt:lpstr>
      <vt:lpstr>IEEE 802.1BR-2012 FDIS passed on 17 Aug 2016 and no comments were received</vt:lpstr>
      <vt:lpstr>IEEE 802.3-2012 has been ratified as ISO/IEC/IEEE 8802-3:2014</vt:lpstr>
      <vt:lpstr>IEEE 802.11ae-2012 has been ratified as ISO/IEC 8802-11:2012/Amd 1:2014</vt:lpstr>
      <vt:lpstr>IEEE 802.11aa-2012 has been ratified as ISO/IEC 8802-11:2012/Amd 2:2014</vt:lpstr>
      <vt:lpstr>IEEE 802.11ad-2012 has been ratified as ISO/IEC 8802-11:2012/Amd 3:2014</vt:lpstr>
      <vt:lpstr>IEEE 802.22 has been ratified as ISO/IEC 8802-22:2015</vt:lpstr>
      <vt:lpstr>IEEE 802.1AEbn-2011 has been ratified as ISO/IEC 8802-1AE:2015/Amd 1</vt:lpstr>
      <vt:lpstr>IEEE 802.1AEbw-2013 has been ratified as ISO/IEC 8802-1AE:2015/Amd 2</vt:lpstr>
      <vt:lpstr>IEEE 802.3.1-2013 has been published as “Definitions for Ethernet — Part 3-1”</vt:lpstr>
      <vt:lpstr>IEEE 802.11ac-2013 has been ratified as ISO/IEC/IEEE 8802-11:2015/Amd 4</vt:lpstr>
      <vt:lpstr>IEEE 802.11af-2013 has been ratified as 8802-11:2015/Amd 5</vt:lpstr>
      <vt:lpstr>IEEE 802.1AX-2014 FDIS ballot closes on 20 Nov 2015</vt:lpstr>
      <vt:lpstr>IEEE 802-2014 FDIS ballot passed on 2 Nov 2015 and comment response liaised in Jan 16 </vt:lpstr>
      <vt:lpstr>IEEE 802.1Xbx-2014 has been published as a ISO/IEC/IEEE standard </vt:lpstr>
      <vt:lpstr>IEEE 802.1Q-Rev-2014 has been published as a ISO/IEC/IEEE standard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2011-09-19T06:02:14Z</dcterms:created>
  <dcterms:modified xsi:type="dcterms:W3CDTF">2017-03-14T15:08:51Z</dcterms:modified>
</cp:coreProperties>
</file>