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6"/>
  </p:notesMasterIdLst>
  <p:handoutMasterIdLst>
    <p:handoutMasterId r:id="rId177"/>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881" r:id="rId27"/>
    <p:sldId id="1882" r:id="rId28"/>
    <p:sldId id="1883" r:id="rId29"/>
    <p:sldId id="1884" r:id="rId30"/>
    <p:sldId id="1885" r:id="rId31"/>
    <p:sldId id="1685" r:id="rId32"/>
    <p:sldId id="1843" r:id="rId33"/>
    <p:sldId id="1844" r:id="rId34"/>
    <p:sldId id="1845" r:id="rId35"/>
    <p:sldId id="1686" r:id="rId36"/>
    <p:sldId id="1687" r:id="rId37"/>
    <p:sldId id="1745" r:id="rId38"/>
    <p:sldId id="1746" r:id="rId39"/>
    <p:sldId id="1747" r:id="rId40"/>
    <p:sldId id="1769" r:id="rId41"/>
    <p:sldId id="1786" r:id="rId42"/>
    <p:sldId id="1773" r:id="rId43"/>
    <p:sldId id="1689" r:id="rId44"/>
    <p:sldId id="1690" r:id="rId45"/>
    <p:sldId id="1874" r:id="rId46"/>
    <p:sldId id="1875" r:id="rId47"/>
    <p:sldId id="1876" r:id="rId48"/>
    <p:sldId id="1877" r:id="rId49"/>
    <p:sldId id="1878" r:id="rId50"/>
    <p:sldId id="1879" r:id="rId51"/>
    <p:sldId id="1691" r:id="rId52"/>
    <p:sldId id="1692" r:id="rId53"/>
    <p:sldId id="1804" r:id="rId54"/>
    <p:sldId id="1806" r:id="rId55"/>
    <p:sldId id="1805" r:id="rId56"/>
    <p:sldId id="1807" r:id="rId57"/>
    <p:sldId id="1808" r:id="rId58"/>
    <p:sldId id="1809" r:id="rId59"/>
    <p:sldId id="1694" r:id="rId60"/>
    <p:sldId id="1695" r:id="rId61"/>
    <p:sldId id="1810" r:id="rId62"/>
    <p:sldId id="1811" r:id="rId63"/>
    <p:sldId id="1812" r:id="rId64"/>
    <p:sldId id="1813" r:id="rId65"/>
    <p:sldId id="1814" r:id="rId66"/>
    <p:sldId id="1815" r:id="rId67"/>
    <p:sldId id="1696" r:id="rId68"/>
    <p:sldId id="1852" r:id="rId69"/>
    <p:sldId id="1853" r:id="rId70"/>
    <p:sldId id="1854" r:id="rId71"/>
    <p:sldId id="1697" r:id="rId72"/>
    <p:sldId id="1816" r:id="rId73"/>
    <p:sldId id="1817" r:id="rId74"/>
    <p:sldId id="1818" r:id="rId75"/>
    <p:sldId id="1819" r:id="rId76"/>
    <p:sldId id="1820" r:id="rId77"/>
    <p:sldId id="1821" r:id="rId78"/>
    <p:sldId id="1716" r:id="rId79"/>
    <p:sldId id="1717" r:id="rId80"/>
    <p:sldId id="1718" r:id="rId81"/>
    <p:sldId id="1858" r:id="rId82"/>
    <p:sldId id="1859" r:id="rId83"/>
    <p:sldId id="1860" r:id="rId84"/>
    <p:sldId id="1861" r:id="rId85"/>
    <p:sldId id="1862" r:id="rId86"/>
    <p:sldId id="1863" r:id="rId87"/>
    <p:sldId id="1851" r:id="rId88"/>
    <p:sldId id="1864" r:id="rId89"/>
    <p:sldId id="1688" r:id="rId90"/>
    <p:sldId id="1702" r:id="rId91"/>
    <p:sldId id="1703" r:id="rId92"/>
    <p:sldId id="1704" r:id="rId93"/>
    <p:sldId id="1705" r:id="rId94"/>
    <p:sldId id="1706" r:id="rId95"/>
    <p:sldId id="1707" r:id="rId96"/>
    <p:sldId id="1708" r:id="rId97"/>
    <p:sldId id="1709" r:id="rId98"/>
    <p:sldId id="1710" r:id="rId99"/>
    <p:sldId id="1790" r:id="rId100"/>
    <p:sldId id="1698" r:id="rId101"/>
    <p:sldId id="1699" r:id="rId102"/>
    <p:sldId id="1700" r:id="rId103"/>
    <p:sldId id="1701" r:id="rId104"/>
    <p:sldId id="1826" r:id="rId105"/>
    <p:sldId id="1711" r:id="rId106"/>
    <p:sldId id="1712" r:id="rId107"/>
    <p:sldId id="1713" r:id="rId108"/>
    <p:sldId id="1679" r:id="rId109"/>
    <p:sldId id="1583" r:id="rId110"/>
    <p:sldId id="1629" r:id="rId111"/>
    <p:sldId id="1641" r:id="rId112"/>
    <p:sldId id="1839" r:id="rId113"/>
    <p:sldId id="1751" r:id="rId114"/>
    <p:sldId id="1825" r:id="rId115"/>
    <p:sldId id="1822" r:id="rId116"/>
    <p:sldId id="1796" r:id="rId117"/>
    <p:sldId id="1827" r:id="rId118"/>
    <p:sldId id="1886" r:id="rId119"/>
    <p:sldId id="1823" r:id="rId120"/>
    <p:sldId id="1840" r:id="rId121"/>
    <p:sldId id="1841" r:id="rId122"/>
    <p:sldId id="1842" r:id="rId123"/>
    <p:sldId id="1865" r:id="rId124"/>
    <p:sldId id="1866" r:id="rId125"/>
    <p:sldId id="1867" r:id="rId126"/>
    <p:sldId id="1868" r:id="rId127"/>
    <p:sldId id="1849" r:id="rId128"/>
    <p:sldId id="1869" r:id="rId129"/>
    <p:sldId id="1870" r:id="rId130"/>
    <p:sldId id="1871" r:id="rId131"/>
    <p:sldId id="1872" r:id="rId132"/>
    <p:sldId id="1873" r:id="rId133"/>
    <p:sldId id="1850" r:id="rId134"/>
    <p:sldId id="1880" r:id="rId135"/>
    <p:sldId id="1830" r:id="rId136"/>
    <p:sldId id="1831" r:id="rId137"/>
    <p:sldId id="1832" r:id="rId138"/>
    <p:sldId id="1833" r:id="rId139"/>
    <p:sldId id="1834" r:id="rId140"/>
    <p:sldId id="1835" r:id="rId141"/>
    <p:sldId id="1836" r:id="rId142"/>
    <p:sldId id="1837" r:id="rId143"/>
    <p:sldId id="1752" r:id="rId144"/>
    <p:sldId id="1824" r:id="rId145"/>
    <p:sldId id="1375" r:id="rId146"/>
    <p:sldId id="1376" r:id="rId147"/>
    <p:sldId id="1400" r:id="rId148"/>
    <p:sldId id="619" r:id="rId149"/>
    <p:sldId id="621" r:id="rId150"/>
    <p:sldId id="1561" r:id="rId151"/>
    <p:sldId id="1555" r:id="rId152"/>
    <p:sldId id="1601" r:id="rId153"/>
    <p:sldId id="1585" r:id="rId154"/>
    <p:sldId id="1586" r:id="rId155"/>
    <p:sldId id="1587" r:id="rId156"/>
    <p:sldId id="1588" r:id="rId157"/>
    <p:sldId id="1589" r:id="rId158"/>
    <p:sldId id="1590" r:id="rId159"/>
    <p:sldId id="1771" r:id="rId160"/>
    <p:sldId id="1772" r:id="rId161"/>
    <p:sldId id="1591" r:id="rId162"/>
    <p:sldId id="1592" r:id="rId163"/>
    <p:sldId id="1593" r:id="rId164"/>
    <p:sldId id="1594" r:id="rId165"/>
    <p:sldId id="1595" r:id="rId166"/>
    <p:sldId id="1596" r:id="rId167"/>
    <p:sldId id="1597" r:id="rId168"/>
    <p:sldId id="1598" r:id="rId169"/>
    <p:sldId id="1599" r:id="rId170"/>
    <p:sldId id="1600" r:id="rId171"/>
    <p:sldId id="1628" r:id="rId172"/>
    <p:sldId id="1638" r:id="rId173"/>
    <p:sldId id="1725" r:id="rId174"/>
    <p:sldId id="1726" r:id="rId17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115" d="100"/>
          <a:sy n="115" d="100"/>
        </p:scale>
        <p:origin x="-1290" y="-9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7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63238144"/>
        <c:axId val="63239680"/>
      </c:barChart>
      <c:catAx>
        <c:axId val="63238144"/>
        <c:scaling>
          <c:orientation val="minMax"/>
        </c:scaling>
        <c:delete val="0"/>
        <c:axPos val="b"/>
        <c:numFmt formatCode="mmm\-yy" sourceLinked="1"/>
        <c:majorTickMark val="out"/>
        <c:minorTickMark val="none"/>
        <c:tickLblPos val="nextTo"/>
        <c:crossAx val="63239680"/>
        <c:crosses val="autoZero"/>
        <c:auto val="1"/>
        <c:lblAlgn val="ctr"/>
        <c:lblOffset val="100"/>
        <c:noMultiLvlLbl val="0"/>
      </c:catAx>
      <c:valAx>
        <c:axId val="63239680"/>
        <c:scaling>
          <c:orientation val="minMax"/>
        </c:scaling>
        <c:delete val="0"/>
        <c:axPos val="l"/>
        <c:majorGridlines/>
        <c:numFmt formatCode="0%" sourceLinked="1"/>
        <c:majorTickMark val="out"/>
        <c:minorTickMark val="none"/>
        <c:tickLblPos val="nextTo"/>
        <c:crossAx val="63238144"/>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802.11-17/0252r6</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802.11-17/0252r6</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148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802.11-17/0252r6</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9.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image" Target="../media/image11.wmf"/></Relationships>
</file>

<file path=ppt/slides/_rels/slide114.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21.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25.bin"/><Relationship Id="rId1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5.wmf"/><Relationship Id="rId17" Type="http://schemas.openxmlformats.org/officeDocument/2006/relationships/oleObject" Target="../embeddings/oleObject27.bin"/><Relationship Id="rId2" Type="http://schemas.openxmlformats.org/officeDocument/2006/relationships/slideLayout" Target="../slideLayouts/slideLayout1.xml"/><Relationship Id="rId16" Type="http://schemas.openxmlformats.org/officeDocument/2006/relationships/image" Target="../media/image27.wmf"/><Relationship Id="rId1" Type="http://schemas.openxmlformats.org/officeDocument/2006/relationships/vmlDrawing" Target="../drawings/vmlDrawing14.vml"/><Relationship Id="rId6" Type="http://schemas.openxmlformats.org/officeDocument/2006/relationships/image" Target="../media/image22.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23.bin"/><Relationship Id="rId14" Type="http://schemas.openxmlformats.org/officeDocument/2006/relationships/image" Target="../media/image26.wmf"/></Relationships>
</file>

<file path=ppt/slides/_rels/slide122.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https://mentor.ieee.org/802-ec/dcn/17/ec-17-0018-00-00EC-invitation-to-china-sc6-rep-to-attend-march-2017-802-plenary.pdf"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chinasc6@163.com" TargetMode="External"/><Relationship Id="rId2" Type="http://schemas.openxmlformats.org/officeDocument/2006/relationships/hyperlink" Target="mailto:zhenhai.huang@iwncomm.com"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mentor.ieee.org/802.11/dcn/17/11-17-0391-00-0jtc-possible-ls-to-sc6-about-security-ad-hoc.docx"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2.w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34.wmf"/><Relationship Id="rId5" Type="http://schemas.openxmlformats.org/officeDocument/2006/relationships/oleObject" Target="../embeddings/oleObject34.bin"/><Relationship Id="rId4" Type="http://schemas.openxmlformats.org/officeDocument/2006/relationships/image" Target="../media/image33.wmf"/></Relationships>
</file>

<file path=ppt/slides/_rels/slide166.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35.wmf"/><Relationship Id="rId4" Type="http://schemas.openxmlformats.org/officeDocument/2006/relationships/oleObject" Target="../embeddings/oleObject35.bin"/></Relationships>
</file>

<file path=ppt/slides/_rels/slide167.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36.wmf"/><Relationship Id="rId4" Type="http://schemas.openxmlformats.org/officeDocument/2006/relationships/oleObject" Target="../embeddings/oleObject36.bin"/></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7.wmf"/></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3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40.wmf"/><Relationship Id="rId5" Type="http://schemas.openxmlformats.org/officeDocument/2006/relationships/oleObject" Target="../embeddings/oleObject40.bin"/><Relationship Id="rId4" Type="http://schemas.openxmlformats.org/officeDocument/2006/relationships/image" Target="../media/image39.wmf"/></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41.w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8.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Feb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101</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60-day pre-ballot 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p>
          <a:p>
            <a:pPr lvl="1"/>
            <a:r>
              <a:rPr lang="en-AU" dirty="0"/>
              <a:t>IEEE </a:t>
            </a:r>
            <a:r>
              <a:rPr lang="en-AU" dirty="0" smtClean="0"/>
              <a:t>802.15.4-2015 was submitted in Feb 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102</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89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IEEE 802 stakeholders that this request is not </a:t>
            </a:r>
            <a:r>
              <a:rPr lang="en-AU" dirty="0" smtClean="0"/>
              <a:t>practical</a:t>
            </a:r>
          </a:p>
          <a:p>
            <a:pPr lvl="1"/>
            <a:r>
              <a:rPr lang="en-AU" dirty="0" smtClean="0"/>
              <a:t>No liaison was sent</a:t>
            </a:r>
            <a:endParaRPr lang="en-AU" dirty="0" smtClean="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5060070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105</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106</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smtClean="0"/>
              <a:t>Will </a:t>
            </a:r>
            <a:r>
              <a:rPr lang="en-GB" dirty="0"/>
              <a:t>probably start 60-day pre-ballot in </a:t>
            </a:r>
            <a:r>
              <a:rPr lang="en-GB" dirty="0" smtClean="0"/>
              <a:t>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107</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054839"/>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108</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is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smtClean="0">
                <a:solidFill>
                  <a:schemeClr val="accent6"/>
                </a:solidFill>
              </a:rPr>
              <a:t>waiting </a:t>
            </a:r>
            <a:endParaRPr lang="en-AU" dirty="0">
              <a:solidFill>
                <a:schemeClr val="accent6"/>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is waiting for FDIS </a:t>
            </a:r>
            <a:r>
              <a:rPr lang="en-AU" dirty="0"/>
              <a:t>ballot to start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a:solidFill>
                  <a:schemeClr val="accent6"/>
                </a:solidFill>
              </a:rPr>
              <a:t>waiting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with the next meeting in Oct 2017 in Korea or Japan</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Next SC6 meeting</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111</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991012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113</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40060"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40061"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114</a:t>
            </a:fld>
            <a:endParaRPr lang="en-US"/>
          </a:p>
        </p:txBody>
      </p:sp>
    </p:spTree>
    <p:extLst>
      <p:ext uri="{BB962C8B-B14F-4D97-AF65-F5344CB8AC3E}">
        <p14:creationId xmlns:p14="http://schemas.microsoft.com/office/powerpoint/2010/main" val="3239541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4137389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89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876655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smtClean="0"/>
              <a:t>The SC </a:t>
            </a:r>
            <a:r>
              <a:rPr lang="en-AU" dirty="0" smtClean="0"/>
              <a:t>discussion of the security </a:t>
            </a:r>
            <a:r>
              <a:rPr lang="en-AU" dirty="0" smtClean="0"/>
              <a:t>comments from China NB in Nov </a:t>
            </a:r>
            <a:r>
              <a:rPr lang="en-AU" dirty="0" smtClean="0"/>
              <a:t>2016 has been overtaken by events …</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t>
            </a:r>
            <a:endParaRPr lang="en-GB" dirty="0" smtClean="0"/>
          </a:p>
          <a:p>
            <a:pPr lvl="2"/>
            <a:r>
              <a:rPr lang="en-GB" dirty="0" smtClean="0"/>
              <a:t>… </a:t>
            </a:r>
            <a:r>
              <a:rPr lang="en-GB" dirty="0" smtClean="0"/>
              <a:t>and </a:t>
            </a:r>
            <a:r>
              <a:rPr lang="en-GB" dirty="0"/>
              <a:t>even </a:t>
            </a:r>
            <a:r>
              <a:rPr lang="en-GB" dirty="0" smtClean="0"/>
              <a:t>comments that </a:t>
            </a:r>
            <a:r>
              <a:rPr lang="en-GB" dirty="0"/>
              <a:t>are not even based on IEEE 802.1X but are incorrectly claimed to be based on IEEE 802.1X</a:t>
            </a:r>
            <a:r>
              <a:rPr lang="en-GB" dirty="0" smtClean="0"/>
              <a:t>)</a:t>
            </a:r>
            <a:endParaRPr lang="en-GB" dirty="0" smtClean="0"/>
          </a:p>
          <a:p>
            <a:pPr lvl="1"/>
            <a:r>
              <a:rPr lang="en-GB" dirty="0" smtClean="0"/>
              <a:t>The proposal to send a liaison to the China NB, SC6 or all NBs has been somewhat overtaken by the </a:t>
            </a:r>
            <a:r>
              <a:rPr lang="en-GB" dirty="0" smtClean="0"/>
              <a:t>proposed establishment </a:t>
            </a:r>
            <a:r>
              <a:rPr lang="en-GB" dirty="0" smtClean="0"/>
              <a:t>of the SC6 ad </a:t>
            </a:r>
            <a:r>
              <a:rPr lang="en-GB" dirty="0" smtClean="0"/>
              <a:t>hoc</a:t>
            </a:r>
            <a:endParaRPr lang="en-GB"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3115727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514084250"/>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3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31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316"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317"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318"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319"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320"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919659955"/>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47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472"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473"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474"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475"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476"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477"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478"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China NB rep was invited to participate in the meeting this week</a:t>
            </a:r>
            <a:endParaRPr lang="en-AU" dirty="0"/>
          </a:p>
        </p:txBody>
      </p:sp>
      <p:sp>
        <p:nvSpPr>
          <p:cNvPr id="3" name="Content Placeholder 2"/>
          <p:cNvSpPr>
            <a:spLocks noGrp="1"/>
          </p:cNvSpPr>
          <p:nvPr>
            <p:ph idx="1"/>
          </p:nvPr>
        </p:nvSpPr>
        <p:spPr/>
        <p:txBody>
          <a:bodyPr/>
          <a:lstStyle/>
          <a:p>
            <a:pPr lvl="1"/>
            <a:r>
              <a:rPr lang="en-AU" dirty="0" smtClean="0"/>
              <a:t>During the closing plenary of SC6, a vote on the security 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e-mail (to zhenhai.huang@iwncomm.com; </a:t>
            </a:r>
            <a:r>
              <a:rPr lang="en-AU" dirty="0" smtClean="0">
                <a:hlinkClick r:id="rId2"/>
              </a:rPr>
              <a:t>duzq@iwncomm.com</a:t>
            </a:r>
            <a:r>
              <a:rPr lang="en-AU" dirty="0" smtClean="0"/>
              <a:t>) after the meeting</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122</a:t>
            </a:fld>
            <a:endParaRPr lang="en-US"/>
          </a:p>
        </p:txBody>
      </p:sp>
    </p:spTree>
    <p:extLst>
      <p:ext uri="{BB962C8B-B14F-4D97-AF65-F5344CB8AC3E}">
        <p14:creationId xmlns:p14="http://schemas.microsoft.com/office/powerpoint/2010/main" val="3617901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a:t>
            </a:r>
            <a:r>
              <a:rPr lang="en-AU" i="1" dirty="0" smtClean="0"/>
              <a:t>invitation</a:t>
            </a:r>
          </a:p>
          <a:p>
            <a:pPr lvl="1"/>
            <a:r>
              <a:rPr lang="en-AU" dirty="0" smtClean="0"/>
              <a:t>Paul Nikolich (802 EC Chair) subsequently also sent  an invitation</a:t>
            </a:r>
          </a:p>
          <a:p>
            <a:pPr lvl="2"/>
            <a:r>
              <a:rPr lang="en-AU" dirty="0" smtClean="0"/>
              <a:t>See </a:t>
            </a:r>
            <a:r>
              <a:rPr lang="en-AU" dirty="0" smtClean="0">
                <a:hlinkClick r:id="rId2"/>
              </a:rPr>
              <a:t>invitation</a:t>
            </a:r>
            <a:endParaRPr lang="en-AU" dirty="0" smtClean="0"/>
          </a:p>
          <a:p>
            <a:pPr lvl="1"/>
            <a:r>
              <a:rPr lang="en-AU" dirty="0" smtClean="0"/>
              <a:t>The China NB declined the invitation</a:t>
            </a:r>
          </a:p>
          <a:p>
            <a:pPr lvl="2"/>
            <a:r>
              <a:rPr lang="en-AU" dirty="0" smtClean="0"/>
              <a:t>See following pages</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7032513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a:t>
            </a:r>
            <a:r>
              <a:rPr lang="en-AU" dirty="0" smtClean="0"/>
              <a:t>invitation to attend the Vancouver meeting </a:t>
            </a:r>
            <a:r>
              <a:rPr lang="en-AU" dirty="0"/>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Dear </a:t>
            </a:r>
            <a:r>
              <a:rPr lang="en-US" sz="1600" i="1" dirty="0"/>
              <a:t>Paul Nikolich,</a:t>
            </a:r>
            <a:endParaRPr lang="en-AU" sz="1600" i="1" dirty="0"/>
          </a:p>
          <a:p>
            <a:pPr marL="1588" lvl="1" indent="0">
              <a:buNone/>
            </a:pPr>
            <a:r>
              <a:rPr lang="en-US" sz="1600" i="1" dirty="0" smtClean="0"/>
              <a:t>I’ve </a:t>
            </a:r>
            <a:r>
              <a:rPr lang="en-US" sz="1600" i="1" dirty="0"/>
              <a:t>received your mail. Thank you for your invitation.</a:t>
            </a:r>
            <a:endParaRPr lang="en-AU" sz="1600" i="1" dirty="0"/>
          </a:p>
          <a:p>
            <a:pPr marL="1588" lvl="1" indent="0">
              <a:buNone/>
            </a:pPr>
            <a:r>
              <a:rPr lang="en-US" sz="1600" i="1" dirty="0"/>
              <a:t>Mr. Myles also sent an invitation to me and another Chinese expert via e-mail on 13</a:t>
            </a:r>
            <a:r>
              <a:rPr lang="en-US" sz="1600" i="1" baseline="30000" dirty="0"/>
              <a:t>th</a:t>
            </a:r>
            <a:r>
              <a:rPr lang="en-US" sz="1600" i="1" dirty="0"/>
              <a:t>, February, and I replied to him on 16</a:t>
            </a:r>
            <a:r>
              <a:rPr lang="en-US" sz="1600" i="1" baseline="30000" dirty="0"/>
              <a:t>th</a:t>
            </a:r>
            <a:r>
              <a:rPr lang="en-US" sz="1600" i="1" dirty="0"/>
              <a:t>, February that I was considering it.</a:t>
            </a:r>
            <a:endParaRPr lang="en-AU" sz="1600" i="1" dirty="0"/>
          </a:p>
          <a:p>
            <a:pPr marL="1588" lvl="1" indent="0">
              <a:buNone/>
            </a:pPr>
            <a:r>
              <a:rPr lang="en-US" sz="1600" i="1" dirty="0" smtClean="0"/>
              <a:t>Thank </a:t>
            </a:r>
            <a:r>
              <a:rPr lang="en-US" sz="1600" i="1" dirty="0"/>
              <a:t>you for your affirmation to Chinese proposal on establishing an ad hoc group on security (ADHS) at the SC6 Tunisia meeting, with the objective of promoting the participation for more SC6 NBs and experts efficiently, thus to make SC6 finally published standards more trusted in technology. </a:t>
            </a:r>
            <a:endParaRPr lang="en-US" sz="1600" i="1" dirty="0" smtClean="0"/>
          </a:p>
          <a:p>
            <a:pPr marL="1588" lvl="1" indent="0">
              <a:buNone/>
            </a:pPr>
            <a:r>
              <a:rPr lang="en-US" sz="1600" i="1" dirty="0" smtClean="0"/>
              <a:t>…</a:t>
            </a:r>
            <a:endParaRPr lang="en-AU" sz="1600"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124</a:t>
            </a:fld>
            <a:endParaRPr lang="en-US"/>
          </a:p>
        </p:txBody>
      </p:sp>
    </p:spTree>
    <p:extLst>
      <p:ext uri="{BB962C8B-B14F-4D97-AF65-F5344CB8AC3E}">
        <p14:creationId xmlns:p14="http://schemas.microsoft.com/office/powerpoint/2010/main" val="11580783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AU" sz="1600" i="1" dirty="0" smtClean="0"/>
              <a:t>….</a:t>
            </a:r>
            <a:endParaRPr lang="en-AU" sz="1600" i="1" dirty="0"/>
          </a:p>
          <a:p>
            <a:pPr marL="1588" lvl="1" indent="0">
              <a:buNone/>
            </a:pPr>
            <a:r>
              <a:rPr lang="en-US" sz="1600" i="1" dirty="0" smtClean="0"/>
              <a:t>As </a:t>
            </a:r>
            <a:r>
              <a:rPr lang="en-US" sz="1600" i="1" dirty="0"/>
              <a:t>a matter of fact, it will be more suitable to carry out relevant security technique discussion on proposals submitted to SC6 under the framework of SC6, since more experts from SC6 NBs could participate and more contributions could be received, in addition, technical discussion and proposal promotion could be effectively combined. Based on the above mentioned consideration, we prepared well before the SC6 Tunisia meeting and expected to exchange opinions and viewpoints further with experts from IEEE 802 and other SC6 NBs on issues we all concerned face to face, to make the greatest effort for reaching consensus. Unfortunately, IEEE 802 experts were absent at the venue of the meeting. Anyway, now the voting for approving establishment of the AHDS has started, if it would be finally approved by SC6, we’ll have a very good international platform for making every effort to reach common understanding related to security techniques, getting more attention and positive participation of more NBs and experts, which will be helpful to both IEEE 802 and China.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40838229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a:t>
            </a:r>
            <a:endParaRPr lang="en-AU" sz="1600" i="1" dirty="0"/>
          </a:p>
          <a:p>
            <a:pPr marL="1588" lvl="1" indent="0">
              <a:buNone/>
            </a:pPr>
            <a:r>
              <a:rPr lang="en-US" sz="1600" i="1" dirty="0" smtClean="0"/>
              <a:t>Considering </a:t>
            </a:r>
            <a:r>
              <a:rPr lang="en-US" sz="1600" i="1" dirty="0"/>
              <a:t>what mentioned above, it is appropriate to discuss issues we concerned at the level of SC6 meeting or future ADHS meeting. We definitely look forward to discussing and disposing technical issues and comments concerned by both sides sufficiently.</a:t>
            </a:r>
            <a:endParaRPr lang="en-AU" sz="1600" i="1" dirty="0"/>
          </a:p>
          <a:p>
            <a:pPr marL="1588" lvl="1" indent="0">
              <a:buNone/>
            </a:pPr>
            <a:r>
              <a:rPr lang="en-US" sz="1600" i="1" dirty="0" smtClean="0"/>
              <a:t>To </a:t>
            </a:r>
            <a:r>
              <a:rPr lang="en-US" sz="1600" i="1" dirty="0"/>
              <a:t>this end, we won’t attend IEEE 802 plenary, however, thank you for your invitation all the same.</a:t>
            </a:r>
            <a:endParaRPr lang="en-AU" sz="1600" i="1" dirty="0"/>
          </a:p>
          <a:p>
            <a:pPr marL="1588" lvl="1" indent="0">
              <a:buNone/>
            </a:pPr>
            <a:r>
              <a:rPr lang="en-US" sz="1600" i="1" dirty="0" smtClean="0"/>
              <a:t>Best </a:t>
            </a:r>
            <a:r>
              <a:rPr lang="en-US" sz="1600" i="1" dirty="0"/>
              <a:t>wishes</a:t>
            </a:r>
            <a:endParaRPr lang="en-AU" sz="1600" i="1" dirty="0"/>
          </a:p>
          <a:p>
            <a:pPr marL="1588" lvl="1" indent="0">
              <a:buNone/>
            </a:pPr>
            <a:r>
              <a:rPr lang="en-AU" sz="1600" i="1" dirty="0"/>
              <a:t>  </a:t>
            </a:r>
            <a:r>
              <a:rPr lang="en-AU" sz="1600" i="1" dirty="0" err="1"/>
              <a:t>Zhenhai</a:t>
            </a:r>
            <a:r>
              <a:rPr lang="en-AU" sz="1600" i="1" dirty="0"/>
              <a:t> Huang</a:t>
            </a:r>
            <a:br>
              <a:rPr lang="en-AU" sz="1600" i="1" dirty="0"/>
            </a:br>
            <a:r>
              <a:rPr lang="en-AU" sz="1600" i="1" dirty="0"/>
              <a:t>  ISO/IEC JTC1/SC6 Mirror Committee, China</a:t>
            </a:r>
            <a:br>
              <a:rPr lang="en-AU" sz="1600" i="1" dirty="0"/>
            </a:br>
            <a:r>
              <a:rPr lang="en-AU" sz="1600" i="1" dirty="0"/>
              <a:t>  Phone: +86 29 87607822</a:t>
            </a:r>
            <a:br>
              <a:rPr lang="en-AU" sz="1600" i="1" dirty="0"/>
            </a:br>
            <a:r>
              <a:rPr lang="en-AU" sz="1600" i="1" dirty="0"/>
              <a:t>  Fax:   +86 29 87607829       </a:t>
            </a:r>
            <a:br>
              <a:rPr lang="en-AU" sz="1600" i="1" dirty="0"/>
            </a:br>
            <a:r>
              <a:rPr lang="en-AU" sz="1600" i="1" dirty="0"/>
              <a:t>  Mail:  </a:t>
            </a:r>
            <a:r>
              <a:rPr lang="en-AU" sz="1600" i="1" u="sng" dirty="0">
                <a:hlinkClick r:id="rId2"/>
              </a:rPr>
              <a:t>zhenhai.huang@iwncomm.com</a:t>
            </a:r>
            <a:r>
              <a:rPr lang="en-AU" sz="1600" i="1" dirty="0"/>
              <a:t/>
            </a:r>
            <a:br>
              <a:rPr lang="en-AU" sz="1600" i="1" dirty="0"/>
            </a:br>
            <a:r>
              <a:rPr lang="en-AU" sz="1600" i="1" dirty="0"/>
              <a:t>          </a:t>
            </a:r>
            <a:r>
              <a:rPr lang="en-AU" sz="1600" i="1" u="sng" dirty="0">
                <a:hlinkClick r:id="rId3"/>
              </a:rPr>
              <a:t>chinasc6@163.com</a:t>
            </a:r>
            <a:endParaRPr lang="en-AU" sz="1600"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2693547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 2017</a:t>
            </a:r>
          </a:p>
          <a:p>
            <a:pPr lvl="2"/>
            <a:r>
              <a:rPr lang="en-AU" dirty="0" smtClean="0"/>
              <a:t>What are the rules to pass? </a:t>
            </a:r>
            <a:r>
              <a:rPr lang="en-AU" dirty="0"/>
              <a:t>M</a:t>
            </a:r>
            <a:r>
              <a:rPr lang="en-AU" dirty="0" smtClean="0"/>
              <a:t>ajority </a:t>
            </a:r>
            <a:r>
              <a:rPr lang="en-AU" dirty="0"/>
              <a:t>of the votes cast by P‐members expressing either approval or disapproval (abstentions are not counted)</a:t>
            </a:r>
            <a:endParaRPr lang="en-AU" dirty="0" smtClean="0"/>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2"/>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127</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955432905"/>
              </p:ext>
            </p:extLst>
          </p:nvPr>
        </p:nvGraphicFramePr>
        <p:xfrm>
          <a:off x="3505200" y="2895600"/>
          <a:ext cx="914400" cy="771525"/>
        </p:xfrm>
        <a:graphic>
          <a:graphicData uri="http://schemas.openxmlformats.org/presentationml/2006/ole">
            <mc:AlternateContent xmlns:mc="http://schemas.openxmlformats.org/markup-compatibility/2006">
              <mc:Choice xmlns:v="urn:schemas-microsoft-com:vml" Requires="v">
                <p:oleObj spid="_x0000_s25195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5052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(1) Review the security technologies in the published standards from SC6, and provide amendment or revision project </a:t>
            </a:r>
            <a:r>
              <a:rPr lang="en-AU" i="1" dirty="0" smtClean="0"/>
              <a:t>recommendations</a:t>
            </a:r>
          </a:p>
          <a:p>
            <a:r>
              <a:rPr lang="en-AU" dirty="0" smtClean="0"/>
              <a:t>Comments</a:t>
            </a:r>
          </a:p>
          <a:p>
            <a:pPr lvl="1"/>
            <a:r>
              <a:rPr lang="en-AU" dirty="0" smtClean="0"/>
              <a:t>Mixes activities and deliverables</a:t>
            </a:r>
          </a:p>
          <a:p>
            <a:pPr lvl="1"/>
            <a:r>
              <a:rPr lang="en-AU" dirty="0"/>
              <a:t>C</a:t>
            </a:r>
            <a:r>
              <a:rPr lang="en-AU" dirty="0" smtClean="0"/>
              <a:t>ould be read to mean that the ad hoc would make recommendations to SC6 for SC6 to start a project to revise or amend an IEEE 802 standard</a:t>
            </a:r>
          </a:p>
          <a:p>
            <a:pPr lvl="1"/>
            <a:r>
              <a:rPr lang="en-AU" dirty="0" smtClean="0"/>
              <a:t>Such a recommendation would be contrary to the agreement in 2012 to give IEEE 802 responsibility for the revision process </a:t>
            </a:r>
            <a:r>
              <a:rPr lang="en-AU" dirty="0"/>
              <a:t>of IEEE 802 </a:t>
            </a:r>
            <a:r>
              <a:rPr lang="en-AU" dirty="0" smtClean="0"/>
              <a:t>standards</a:t>
            </a:r>
          </a:p>
          <a:p>
            <a:pPr lvl="1"/>
            <a:r>
              <a:rPr lang="en-AU" dirty="0" smtClean="0"/>
              <a:t>We should suggest new text</a:t>
            </a:r>
          </a:p>
          <a:p>
            <a:pPr lvl="2"/>
            <a:r>
              <a:rPr lang="en-AU" i="1" dirty="0"/>
              <a:t>1) Review </a:t>
            </a:r>
            <a:r>
              <a:rPr lang="en-AU" i="1" dirty="0" smtClean="0"/>
              <a:t>the security </a:t>
            </a:r>
            <a:r>
              <a:rPr lang="en-AU" i="1" dirty="0"/>
              <a:t>technologies </a:t>
            </a:r>
            <a:r>
              <a:rPr lang="en-AU" i="1" dirty="0" smtClean="0"/>
              <a:t>in published  standards that have been approved by SC6</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128</a:t>
            </a:fld>
            <a:endParaRPr lang="en-US"/>
          </a:p>
        </p:txBody>
      </p:sp>
    </p:spTree>
    <p:extLst>
      <p:ext uri="{BB962C8B-B14F-4D97-AF65-F5344CB8AC3E}">
        <p14:creationId xmlns:p14="http://schemas.microsoft.com/office/powerpoint/2010/main" val="887978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(2) Handle the comments and dispositions on security technologies of ongoing projects with controversies</a:t>
            </a:r>
          </a:p>
          <a:p>
            <a:r>
              <a:rPr lang="en-AU" dirty="0" smtClean="0"/>
              <a:t>Comments</a:t>
            </a:r>
          </a:p>
          <a:p>
            <a:pPr lvl="1"/>
            <a:r>
              <a:rPr lang="en-AU" dirty="0" smtClean="0"/>
              <a:t>It is not clear what “handle” means, given SC6 has no role in the comments or disposition of comments for IEEE 802 standards</a:t>
            </a:r>
          </a:p>
          <a:p>
            <a:pPr lvl="2"/>
            <a:r>
              <a:rPr lang="en-AU" dirty="0" smtClean="0"/>
              <a:t>The comments are provided by NBs</a:t>
            </a:r>
          </a:p>
          <a:p>
            <a:pPr lvl="2"/>
            <a:r>
              <a:rPr lang="en-AU" dirty="0" smtClean="0"/>
              <a:t>The dispositions are developed by IEEE 802</a:t>
            </a:r>
          </a:p>
          <a:p>
            <a:pPr lvl="1"/>
            <a:r>
              <a:rPr lang="en-AU" dirty="0" smtClean="0"/>
              <a:t>Technically, IEEE 802 activities are not SC6 projects but that is probably not what the China NB is thinking </a:t>
            </a:r>
          </a:p>
          <a:p>
            <a:pPr lvl="1"/>
            <a:r>
              <a:rPr lang="en-AU" dirty="0"/>
              <a:t>We should suggest new text</a:t>
            </a:r>
          </a:p>
          <a:p>
            <a:pPr lvl="2"/>
            <a:r>
              <a:rPr lang="en-AU" i="1" dirty="0" smtClean="0"/>
              <a:t>(2) Review any comments </a:t>
            </a:r>
            <a:r>
              <a:rPr lang="en-AU" i="1" dirty="0"/>
              <a:t>and </a:t>
            </a:r>
            <a:r>
              <a:rPr lang="en-AU" i="1" dirty="0" smtClean="0"/>
              <a:t>their dispositions made in relation to security </a:t>
            </a:r>
            <a:r>
              <a:rPr lang="en-AU" i="1" dirty="0"/>
              <a:t>technologies </a:t>
            </a:r>
            <a:r>
              <a:rPr lang="en-AU" i="1" dirty="0" smtClean="0"/>
              <a:t>in standards </a:t>
            </a:r>
            <a:r>
              <a:rPr lang="en-AU" i="1" dirty="0"/>
              <a:t>proposed 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80852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83"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dirty="0"/>
              <a:t>AHGS </a:t>
            </a:r>
            <a:r>
              <a:rPr lang="en-AU" dirty="0" smtClean="0"/>
              <a:t>deliverables</a:t>
            </a:r>
            <a:endParaRPr lang="en-AU" b="1" dirty="0"/>
          </a:p>
          <a:p>
            <a:pPr lvl="1"/>
            <a:r>
              <a:rPr lang="en-AU" i="1" dirty="0"/>
              <a:t>Recommend the amendment or revision projects, which are developed in SC6</a:t>
            </a:r>
          </a:p>
          <a:p>
            <a:r>
              <a:rPr lang="en-AU" dirty="0" smtClean="0"/>
              <a:t>Comments</a:t>
            </a:r>
          </a:p>
          <a:p>
            <a:pPr lvl="1"/>
            <a:r>
              <a:rPr lang="en-AU" dirty="0" smtClean="0"/>
              <a:t>The language is poor but seems to suggest that revisions to IEEE 802 standards would occur in SC6 … maybe!</a:t>
            </a:r>
          </a:p>
          <a:p>
            <a:pPr lvl="1"/>
            <a:r>
              <a:rPr lang="en-AU" dirty="0"/>
              <a:t>Such a recommendation would be </a:t>
            </a:r>
            <a:r>
              <a:rPr lang="en-AU" dirty="0" smtClean="0"/>
              <a:t>contrary </a:t>
            </a:r>
            <a:r>
              <a:rPr lang="en-AU" dirty="0"/>
              <a:t>to the agreement in 2012 to give IEEE 802 responsibility for the revision </a:t>
            </a:r>
            <a:r>
              <a:rPr lang="en-AU" dirty="0" smtClean="0"/>
              <a:t>process of IEEE 802 standards</a:t>
            </a:r>
            <a:endParaRPr lang="en-AU" dirty="0"/>
          </a:p>
          <a:p>
            <a:pPr lvl="1"/>
            <a:r>
              <a:rPr lang="en-AU" dirty="0" smtClean="0"/>
              <a:t>We </a:t>
            </a:r>
            <a:r>
              <a:rPr lang="en-AU" dirty="0"/>
              <a:t>should suggest new </a:t>
            </a:r>
            <a:r>
              <a:rPr lang="en-AU" dirty="0" smtClean="0"/>
              <a:t>text</a:t>
            </a:r>
          </a:p>
          <a:p>
            <a:pPr lvl="2"/>
            <a:r>
              <a:rPr lang="en-AU" i="1" dirty="0" smtClean="0"/>
              <a:t>Propose changes to </a:t>
            </a:r>
            <a:r>
              <a:rPr lang="en-AU" i="1" dirty="0"/>
              <a:t>security </a:t>
            </a:r>
            <a:r>
              <a:rPr lang="en-AU" i="1" dirty="0" smtClean="0"/>
              <a:t>technologies in  </a:t>
            </a:r>
            <a:r>
              <a:rPr lang="en-AU" i="1" dirty="0"/>
              <a:t>future amendments or </a:t>
            </a:r>
            <a:r>
              <a:rPr lang="en-AU" i="1" dirty="0" smtClean="0"/>
              <a:t>revisions of standards that have been approved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2391604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a:t>AHGS </a:t>
            </a:r>
            <a:r>
              <a:rPr lang="en-AU" dirty="0" smtClean="0"/>
              <a:t>deliverables</a:t>
            </a:r>
            <a:endParaRPr lang="en-AU" b="1" dirty="0"/>
          </a:p>
          <a:p>
            <a:pPr lvl="1"/>
            <a:r>
              <a:rPr lang="en-AU" i="1" dirty="0"/>
              <a:t>Handle the comments and dispositions on security technologies with controversies, and make sure that the disposition of all the comments get consensus</a:t>
            </a:r>
            <a:endParaRPr lang="en-AU" dirty="0"/>
          </a:p>
          <a:p>
            <a:r>
              <a:rPr lang="en-AU" dirty="0" smtClean="0"/>
              <a:t>Comments</a:t>
            </a:r>
          </a:p>
          <a:p>
            <a:pPr lvl="1"/>
            <a:r>
              <a:rPr lang="en-AU" dirty="0" smtClean="0"/>
              <a:t>The language is poor but incorrectly seems to suggest that SC6 needs to agree on dispositions in IEEE 802</a:t>
            </a:r>
          </a:p>
          <a:p>
            <a:pPr lvl="1"/>
            <a:r>
              <a:rPr lang="en-AU" dirty="0" smtClean="0"/>
              <a:t>It is also not possible to “</a:t>
            </a:r>
            <a:r>
              <a:rPr lang="en-AU" b="1" i="1" dirty="0"/>
              <a:t>make sure </a:t>
            </a:r>
            <a:r>
              <a:rPr lang="en-AU" i="1" dirty="0" smtClean="0"/>
              <a:t>… the </a:t>
            </a:r>
            <a:r>
              <a:rPr lang="en-AU" i="1" dirty="0"/>
              <a:t>disposition </a:t>
            </a:r>
            <a:r>
              <a:rPr lang="en-AU" i="1" dirty="0" smtClean="0"/>
              <a:t>of … comments </a:t>
            </a:r>
            <a:r>
              <a:rPr lang="en-AU" i="1" dirty="0"/>
              <a:t>get </a:t>
            </a:r>
            <a:r>
              <a:rPr lang="en-AU" i="1" dirty="0" smtClean="0"/>
              <a:t>consensus”, </a:t>
            </a:r>
            <a:r>
              <a:rPr lang="en-AU" dirty="0" smtClean="0"/>
              <a:t>and it is not clear from whom consensus is required</a:t>
            </a:r>
            <a:endParaRPr lang="en-AU" dirty="0"/>
          </a:p>
          <a:p>
            <a:pPr lvl="1"/>
            <a:r>
              <a:rPr lang="en-AU" dirty="0" smtClean="0"/>
              <a:t>We </a:t>
            </a:r>
            <a:r>
              <a:rPr lang="en-AU" dirty="0"/>
              <a:t>should suggest new </a:t>
            </a:r>
            <a:r>
              <a:rPr lang="en-AU" dirty="0" smtClean="0"/>
              <a:t>text</a:t>
            </a:r>
          </a:p>
          <a:p>
            <a:pPr lvl="2"/>
            <a:r>
              <a:rPr lang="en-AU" i="1" dirty="0" smtClean="0"/>
              <a:t>Recommend responses to dispositions of comments in </a:t>
            </a:r>
            <a:r>
              <a:rPr lang="en-AU" i="1" dirty="0"/>
              <a:t>relation to security technologies in standards proposed </a:t>
            </a:r>
            <a:r>
              <a:rPr lang="en-AU" i="1" dirty="0" smtClean="0"/>
              <a:t>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1265350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smtClean="0"/>
              <a:t>Does IEEE 802 want to comment on the ad hoc?</a:t>
            </a:r>
            <a:br>
              <a:rPr lang="en-AU" smtClean="0"/>
            </a:br>
            <a:endParaRPr lang="en-AU" dirty="0"/>
          </a:p>
        </p:txBody>
      </p:sp>
      <p:sp>
        <p:nvSpPr>
          <p:cNvPr id="3" name="Content Placeholder 2"/>
          <p:cNvSpPr>
            <a:spLocks noGrp="1"/>
          </p:cNvSpPr>
          <p:nvPr>
            <p:ph idx="1"/>
          </p:nvPr>
        </p:nvSpPr>
        <p:spPr/>
        <p:txBody>
          <a:bodyPr/>
          <a:lstStyle/>
          <a:p>
            <a:pPr lvl="1"/>
            <a:r>
              <a:rPr lang="en-AU" dirty="0" smtClean="0"/>
              <a:t>It is probably not appropriate for IEEE 802 to make detailed comments on the ballot as non voter; it may not even be allowed during the ballot?</a:t>
            </a:r>
          </a:p>
          <a:p>
            <a:pPr lvl="2"/>
            <a:r>
              <a:rPr lang="en-AU" dirty="0" smtClean="0"/>
              <a:t>NBs will provide comments</a:t>
            </a:r>
            <a:endParaRPr lang="en-AU" dirty="0" smtClean="0"/>
          </a:p>
          <a:p>
            <a:pPr lvl="1"/>
            <a:r>
              <a:rPr lang="en-AU" dirty="0" smtClean="0"/>
              <a:t>However, it has been suggested that IEEE 802 send a LS to SC6 suggesting a better way forward than the Security Ad Hoc</a:t>
            </a:r>
          </a:p>
          <a:p>
            <a:pPr lvl="2"/>
            <a:r>
              <a:rPr lang="en-AU" dirty="0" smtClean="0"/>
              <a:t>China NB has made allegations about ISO/EC/IEEE 8802-1 security</a:t>
            </a:r>
          </a:p>
          <a:p>
            <a:pPr lvl="2"/>
            <a:r>
              <a:rPr lang="en-AU" dirty="0" smtClean="0"/>
              <a:t>It has been unable to substantiate them after 4 years despite requests to do so</a:t>
            </a:r>
          </a:p>
          <a:p>
            <a:pPr lvl="2"/>
            <a:r>
              <a:rPr lang="en-AU" dirty="0" smtClean="0"/>
              <a:t>IEEE 802 woul</a:t>
            </a:r>
            <a:r>
              <a:rPr lang="en-AU" dirty="0" smtClean="0"/>
              <a:t>d welcome discussions to resolve the allegations</a:t>
            </a:r>
          </a:p>
          <a:p>
            <a:pPr lvl="2"/>
            <a:r>
              <a:rPr lang="en-AU" dirty="0" smtClean="0"/>
              <a:t>The discussions between </a:t>
            </a:r>
            <a:r>
              <a:rPr lang="en-AU" b="1" dirty="0" smtClean="0"/>
              <a:t>some</a:t>
            </a:r>
            <a:r>
              <a:rPr lang="en-AU" dirty="0" smtClean="0"/>
              <a:t> IEEE 802 security experts and the China NB in SC6 could not come to a resolution</a:t>
            </a:r>
          </a:p>
          <a:p>
            <a:pPr lvl="2"/>
            <a:r>
              <a:rPr lang="en-AU" dirty="0" smtClean="0"/>
              <a:t>IEEE 802 now believes the most effective path forward is for the China NB to present to </a:t>
            </a:r>
            <a:r>
              <a:rPr lang="en-AU" b="1" dirty="0" smtClean="0"/>
              <a:t>all</a:t>
            </a:r>
            <a:r>
              <a:rPr lang="en-AU" dirty="0" smtClean="0"/>
              <a:t> IEEE </a:t>
            </a:r>
            <a:r>
              <a:rPr lang="en-AU" dirty="0"/>
              <a:t>802 </a:t>
            </a:r>
            <a:r>
              <a:rPr lang="en-AU" dirty="0" smtClean="0"/>
              <a:t>security experts at an IEEE 802 meeting</a:t>
            </a:r>
          </a:p>
          <a:p>
            <a:pPr lvl="1"/>
            <a:r>
              <a:rPr lang="en-AU" dirty="0" smtClean="0"/>
              <a:t>See proposed Liaison Statement to SC6</a:t>
            </a:r>
          </a:p>
          <a:p>
            <a:pPr lvl="2"/>
            <a:r>
              <a:rPr lang="en-AU" dirty="0" smtClean="0">
                <a:hlinkClick r:id="rId2"/>
              </a:rPr>
              <a:t>11-17-0391-00</a:t>
            </a:r>
            <a:endParaRPr lang="en-AU" dirty="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132</a:t>
            </a:fld>
            <a:endParaRPr lang="en-US"/>
          </a:p>
        </p:txBody>
      </p:sp>
    </p:spTree>
    <p:extLst>
      <p:ext uri="{BB962C8B-B14F-4D97-AF65-F5344CB8AC3E}">
        <p14:creationId xmlns:p14="http://schemas.microsoft.com/office/powerpoint/2010/main" val="2582108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133</a:t>
            </a:fld>
            <a:endParaRPr lang="en-US"/>
          </a:p>
        </p:txBody>
      </p:sp>
    </p:spTree>
    <p:extLst>
      <p:ext uri="{BB962C8B-B14F-4D97-AF65-F5344CB8AC3E}">
        <p14:creationId xmlns:p14="http://schemas.microsoft.com/office/powerpoint/2010/main" val="2065318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response from WG1 to a LS sent by IEEE 802 in July 2016</a:t>
            </a:r>
            <a:endParaRPr lang="en-AU" dirty="0"/>
          </a:p>
        </p:txBody>
      </p:sp>
      <p:sp>
        <p:nvSpPr>
          <p:cNvPr id="3" name="Content Placeholder 2"/>
          <p:cNvSpPr>
            <a:spLocks noGrp="1"/>
          </p:cNvSpPr>
          <p:nvPr>
            <p:ph idx="1"/>
          </p:nvPr>
        </p:nvSpPr>
        <p:spPr/>
        <p:txBody>
          <a:bodyPr/>
          <a:lstStyle/>
          <a:p>
            <a:pPr lvl="1"/>
            <a:r>
              <a:rPr lang="en-AU" dirty="0" smtClean="0"/>
              <a:t>In July 2016, IEEE 802 sent SC6/WG1 a liaison suggesting a better way for IEEE 802 to provide status updates to SC6</a:t>
            </a:r>
          </a:p>
          <a:p>
            <a:pPr lvl="2"/>
            <a:r>
              <a:rPr lang="en-AU" dirty="0" smtClean="0"/>
              <a:t>Via a </a:t>
            </a:r>
            <a:r>
              <a:rPr lang="en-AU" dirty="0" err="1" smtClean="0"/>
              <a:t>webex</a:t>
            </a:r>
            <a:r>
              <a:rPr lang="en-AU" dirty="0" smtClean="0"/>
              <a:t> before each SC</a:t>
            </a:r>
            <a:r>
              <a:rPr lang="en-AU" dirty="0"/>
              <a:t>6</a:t>
            </a:r>
            <a:r>
              <a:rPr lang="en-AU" dirty="0" smtClean="0"/>
              <a:t> meeting …</a:t>
            </a:r>
          </a:p>
          <a:p>
            <a:pPr lvl="2"/>
            <a:r>
              <a:rPr lang="en-AU" dirty="0" smtClean="0"/>
              <a:t>Rather than requiring IEEE 802 reps to attend SC6 meetings</a:t>
            </a:r>
          </a:p>
          <a:p>
            <a:pPr lvl="1"/>
            <a:r>
              <a:rPr lang="en-AU" dirty="0" smtClean="0"/>
              <a:t>It appears this issue was not discussed in Tunisia</a:t>
            </a:r>
          </a:p>
          <a:p>
            <a:pPr lvl="2"/>
            <a:r>
              <a:rPr lang="en-AU" dirty="0" smtClean="0"/>
              <a:t>A request for clarification has been sent to the WG1 Chair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2742104"/>
              </p:ext>
            </p:extLst>
          </p:nvPr>
        </p:nvGraphicFramePr>
        <p:xfrm>
          <a:off x="6858000" y="3048000"/>
          <a:ext cx="914400" cy="771525"/>
        </p:xfrm>
        <a:graphic>
          <a:graphicData uri="http://schemas.openxmlformats.org/presentationml/2006/ole">
            <mc:AlternateContent xmlns:mc="http://schemas.openxmlformats.org/markup-compatibility/2006">
              <mc:Choice xmlns:v="urn:schemas-microsoft-com:vml" Requires="v">
                <p:oleObj spid="_x0000_s25907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0" y="3048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503324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135</a:t>
            </a:fld>
            <a:endParaRPr lang="en-US"/>
          </a:p>
        </p:txBody>
      </p:sp>
    </p:spTree>
    <p:extLst>
      <p:ext uri="{BB962C8B-B14F-4D97-AF65-F5344CB8AC3E}">
        <p14:creationId xmlns:p14="http://schemas.microsoft.com/office/powerpoint/2010/main" val="25014794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136</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137</a:t>
            </a:fld>
            <a:endParaRPr lang="en-US"/>
          </a:p>
        </p:txBody>
      </p:sp>
    </p:spTree>
    <p:extLst>
      <p:ext uri="{BB962C8B-B14F-4D97-AF65-F5344CB8AC3E}">
        <p14:creationId xmlns:p14="http://schemas.microsoft.com/office/powerpoint/2010/main" val="22414089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32947111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139</a:t>
            </a:fld>
            <a:endParaRPr lang="en-US"/>
          </a:p>
        </p:txBody>
      </p:sp>
    </p:spTree>
    <p:extLst>
      <p:ext uri="{BB962C8B-B14F-4D97-AF65-F5344CB8AC3E}">
        <p14:creationId xmlns:p14="http://schemas.microsoft.com/office/powerpoint/2010/main" val="227371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140</a:t>
            </a:fld>
            <a:endParaRPr lang="en-US"/>
          </a:p>
        </p:txBody>
      </p:sp>
    </p:spTree>
    <p:extLst>
      <p:ext uri="{BB962C8B-B14F-4D97-AF65-F5344CB8AC3E}">
        <p14:creationId xmlns:p14="http://schemas.microsoft.com/office/powerpoint/2010/main" val="992619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141</a:t>
            </a:fld>
            <a:endParaRPr lang="en-US"/>
          </a:p>
        </p:txBody>
      </p:sp>
    </p:spTree>
    <p:extLst>
      <p:ext uri="{BB962C8B-B14F-4D97-AF65-F5344CB8AC3E}">
        <p14:creationId xmlns:p14="http://schemas.microsoft.com/office/powerpoint/2010/main" val="1723556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was suggested that some edited form of this e-mail be considered for transmission to abstaining SC6 NBs by the IEEE 802 EC Chair on advice of the IEEE 802 JTC1 SC Chair</a:t>
            </a:r>
          </a:p>
          <a:p>
            <a:pPr lvl="1"/>
            <a:r>
              <a:rPr lang="en-AU" dirty="0" smtClean="0"/>
              <a:t>We would probably send it to the list of SC6 NBs that have abstained multiple times recently in 60-day ballots</a:t>
            </a:r>
          </a:p>
          <a:p>
            <a:pPr lvl="2"/>
            <a:r>
              <a:rPr lang="en-AU" dirty="0" smtClean="0"/>
              <a:t>&lt;Need list&gt;</a:t>
            </a:r>
          </a:p>
          <a:p>
            <a:pPr lvl="1"/>
            <a:r>
              <a:rPr lang="en-AU" dirty="0" smtClean="0"/>
              <a:t>It was proposed that this letter be refined in March for possible consideration by the IEEE 802 EC </a:t>
            </a:r>
          </a:p>
          <a:p>
            <a:pPr lvl="2"/>
            <a:r>
              <a:rPr lang="en-AU" dirty="0" smtClean="0"/>
              <a:t>Jodi committed to talk to ISO staff about their view of such a letter</a:t>
            </a:r>
          </a:p>
          <a:p>
            <a:pPr lvl="2"/>
            <a:r>
              <a:rPr lang="en-AU" dirty="0" smtClean="0"/>
              <a:t>This action is now on hold</a:t>
            </a:r>
          </a:p>
          <a:p>
            <a:pPr lvl="1"/>
            <a:r>
              <a:rPr lang="en-AU" dirty="0" smtClean="0"/>
              <a:t>Recent ballots have had less abstains</a:t>
            </a:r>
          </a:p>
          <a:p>
            <a:pPr lvl="2"/>
            <a:r>
              <a:rPr lang="en-AU" dirty="0" smtClean="0"/>
              <a:t>45% compared to 50-60% previously</a:t>
            </a:r>
          </a:p>
          <a:p>
            <a:pPr lvl="1"/>
            <a:r>
              <a:rPr lang="en-AU" dirty="0" smtClean="0"/>
              <a:t>It is proposed that we now put the letter on hold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142</a:t>
            </a:fld>
            <a:endParaRPr lang="en-US"/>
          </a:p>
        </p:txBody>
      </p:sp>
    </p:spTree>
    <p:extLst>
      <p:ext uri="{BB962C8B-B14F-4D97-AF65-F5344CB8AC3E}">
        <p14:creationId xmlns:p14="http://schemas.microsoft.com/office/powerpoint/2010/main" val="20758049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an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143</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61"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144</a:t>
            </a:fld>
            <a:endParaRPr lang="en-US"/>
          </a:p>
        </p:txBody>
      </p:sp>
    </p:spTree>
    <p:extLst>
      <p:ext uri="{BB962C8B-B14F-4D97-AF65-F5344CB8AC3E}">
        <p14:creationId xmlns:p14="http://schemas.microsoft.com/office/powerpoint/2010/main" val="14618989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145</a:t>
            </a:fld>
            <a:endParaRPr lang="en-US"/>
          </a:p>
        </p:txBody>
      </p:sp>
    </p:spTree>
    <p:extLst>
      <p:ext uri="{BB962C8B-B14F-4D97-AF65-F5344CB8AC3E}">
        <p14:creationId xmlns:p14="http://schemas.microsoft.com/office/powerpoint/2010/main" val="22850212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146</a:t>
            </a:fld>
            <a:endParaRPr lang="en-US"/>
          </a:p>
        </p:txBody>
      </p:sp>
    </p:spTree>
    <p:extLst>
      <p:ext uri="{BB962C8B-B14F-4D97-AF65-F5344CB8AC3E}">
        <p14:creationId xmlns:p14="http://schemas.microsoft.com/office/powerpoint/2010/main" val="931243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147</a:t>
            </a:fld>
            <a:endParaRPr lang="en-US"/>
          </a:p>
        </p:txBody>
      </p:sp>
    </p:spTree>
    <p:extLst>
      <p:ext uri="{BB962C8B-B14F-4D97-AF65-F5344CB8AC3E}">
        <p14:creationId xmlns:p14="http://schemas.microsoft.com/office/powerpoint/2010/main" val="15941415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148</a:t>
            </a:fld>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150</a:t>
            </a:fld>
            <a:endParaRPr lang="en-US"/>
          </a:p>
        </p:txBody>
      </p:sp>
    </p:spTree>
    <p:extLst>
      <p:ext uri="{BB962C8B-B14F-4D97-AF65-F5344CB8AC3E}">
        <p14:creationId xmlns:p14="http://schemas.microsoft.com/office/powerpoint/2010/main" val="33233178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151</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152</a:t>
            </a:fld>
            <a:endParaRPr lang="en-US"/>
          </a:p>
        </p:txBody>
      </p:sp>
    </p:spTree>
    <p:extLst>
      <p:ext uri="{BB962C8B-B14F-4D97-AF65-F5344CB8AC3E}">
        <p14:creationId xmlns:p14="http://schemas.microsoft.com/office/powerpoint/2010/main" val="32852344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157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158</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828"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5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423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423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166</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5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167</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8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80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831"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170</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171</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172</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29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29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173</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74235669"/>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The China NB’s ballot response states it will not approve IEEE 802.1Qbu-2016 because it references IEEE 802.1X-2010 (ISO/IEC/IEEE 8802-1X:2013), which the China NB has consistently and repeatedly asserted is defective since at least 2012. However, the China NB has failed to substantiate these assertions, despite numerous requests from IEEE 802. IEEE 802 will not make changes to IEEE 802.1Qbu-2016 without substantiation of these assertions. In addition, we note that conformance to and use of IEEE 802.1X is not a requirement for conformance to IEEE 802.1Q-2014 in any case.</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The general assertions raised in the China NB’s ballot were discussed at length in 2013 at an IEEE 802 meeting in Geneva (with IEEE 802 and Switzerland NB representatives in attendance) and in both 2013 and 2014 at SC6 meetings in Seoul and Ottawa (with IEEE 802, China NB and Switzerland NB representatives in attendance). During those meetings, IEEE 802 fully responded to all of the claims made by both the China NB and Switzerland NB representatives and also provided additional information about the design and specification of IEEE 802 technologies.</a:t>
            </a:r>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867585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For example:</a:t>
            </a:r>
          </a:p>
          <a:p>
            <a:pPr lvl="2"/>
            <a:r>
              <a:rPr lang="en-AU" i="1" dirty="0" smtClean="0"/>
              <a:t>In June 2013 in 6N15658 (IEEE 802 Response to 6N15613), IEEE 802 explains why none of the attacks described in 6N15613 (NB’ of China’s contribution on Effective Attack on IEEE802.1X-the further analysis of 6N15523) are effective and reveals how the attacks described in the China NB contribution 6N15613 will fail.</a:t>
            </a:r>
          </a:p>
          <a:p>
            <a:pPr lvl="2"/>
            <a:r>
              <a:rPr lang="en-AU" i="1" dirty="0" smtClean="0"/>
              <a:t>In June 2013 in 6N15646 (IEEE 802 Response to 6N15523), IEEE 802 explains why the analysis in 6N15523 (NB of Switzerland’s contribution on a comparative analysis of TePAKA4 and IEEE 802.1X Security) is flawed, noting it produces erroneous results based on misunderstandings of technology, invalid assumptions, and analysis using an incorrect model.</a:t>
            </a:r>
          </a:p>
          <a:p>
            <a:pPr lvl="2"/>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2832584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2"/>
            <a:r>
              <a:rPr lang="en-AU" i="1" dirty="0" smtClean="0"/>
              <a:t>…</a:t>
            </a:r>
          </a:p>
          <a:p>
            <a:pPr lvl="2"/>
            <a:r>
              <a:rPr lang="en-AU" i="1" dirty="0" smtClean="0"/>
              <a:t>In January 2014 in 6N15870 (IEEE 802 response to SC6N15840 – “Intentional Weaknesses in Information Security Standards and Implementations”), IEEE 802 responded to non-specific allegations by the China NB about any security standards developed outside ISO. The China NB suggested that such standards contain intentional weaknesses. IEEE 802 responded that the best way to avoid such issues is to develop standards in an open standards process, such as that provided by IEEE 802.</a:t>
            </a:r>
          </a:p>
          <a:p>
            <a:pPr lvl="2"/>
            <a:r>
              <a:rPr lang="en-AU" b="0" i="1" dirty="0"/>
              <a:t>In January 2014 in 6N15845 (Explanation of Certificate Use in 802.1X EAP-TLS), IEEE </a:t>
            </a:r>
            <a:r>
              <a:rPr lang="en-AU" b="0" i="1" dirty="0" smtClean="0"/>
              <a:t>802 described </a:t>
            </a:r>
            <a:r>
              <a:rPr lang="en-AU" b="0" i="1" dirty="0"/>
              <a:t>the use of certificates in IEEE 802.1.</a:t>
            </a:r>
          </a:p>
          <a:p>
            <a:pPr lvl="1"/>
            <a:r>
              <a:rPr lang="en-AU" b="0"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124239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b="0" i="1" dirty="0" smtClean="0"/>
              <a:t>…</a:t>
            </a:r>
          </a:p>
          <a:p>
            <a:pPr lvl="1"/>
            <a:r>
              <a:rPr lang="en-AU" b="0" i="1" dirty="0" smtClean="0"/>
              <a:t>At </a:t>
            </a:r>
            <a:r>
              <a:rPr lang="en-AU" b="0" i="1" dirty="0"/>
              <a:t>the SC6 meeting in Ottawa in early 2014, the China NB and Switzerland NB </a:t>
            </a:r>
            <a:r>
              <a:rPr lang="en-AU" b="0" i="1" dirty="0" smtClean="0"/>
              <a:t>representatives committed </a:t>
            </a:r>
            <a:r>
              <a:rPr lang="en-AU" b="0" i="1" dirty="0"/>
              <a:t>to providing additional technical details to justify their concerns. No such submissions </a:t>
            </a:r>
            <a:r>
              <a:rPr lang="en-AU" b="0" i="1" dirty="0" smtClean="0"/>
              <a:t>were made </a:t>
            </a:r>
            <a:r>
              <a:rPr lang="en-AU" b="0" i="1" dirty="0"/>
              <a:t>to the SC6 meeting in London later that year, and there has been no technical discussion </a:t>
            </a:r>
            <a:r>
              <a:rPr lang="en-AU" b="0" i="1" dirty="0" smtClean="0"/>
              <a:t>since that time.</a:t>
            </a:r>
          </a:p>
          <a:p>
            <a:pPr lvl="1"/>
            <a:r>
              <a:rPr lang="en-AU" b="0" i="1" dirty="0" smtClean="0"/>
              <a:t>IEEE </a:t>
            </a:r>
            <a:r>
              <a:rPr lang="en-AU" b="0" i="1" dirty="0"/>
              <a:t>802 is eager to hear and discuss further the details of any new concerns about IEEE </a:t>
            </a:r>
            <a:r>
              <a:rPr lang="en-AU" b="0" i="1" dirty="0" smtClean="0"/>
              <a:t>802.1X-2010 (ISO/IEC/IEEE </a:t>
            </a:r>
            <a:r>
              <a:rPr lang="en-AU" b="0" i="1" dirty="0"/>
              <a:t>8802-1X:2013) from the China NB. On 21 February </a:t>
            </a:r>
            <a:r>
              <a:rPr lang="en-AU" b="0" i="1" dirty="0" smtClean="0"/>
              <a:t>2017, IEEE 802 formally </a:t>
            </a:r>
            <a:r>
              <a:rPr lang="en-AU" b="0" i="1" dirty="0"/>
              <a:t>invited a </a:t>
            </a:r>
            <a:r>
              <a:rPr lang="en-AU" b="0" i="1" dirty="0" smtClean="0"/>
              <a:t>representative of </a:t>
            </a:r>
            <a:r>
              <a:rPr lang="en-AU" b="0" i="1" dirty="0"/>
              <a:t>the China NB (as well as representative from other interested SC6 NBs) to attend the IEEE 802 </a:t>
            </a:r>
            <a:r>
              <a:rPr lang="en-AU" b="0" i="1" dirty="0" smtClean="0"/>
              <a:t>Plenary meeting </a:t>
            </a:r>
            <a:r>
              <a:rPr lang="en-AU" b="0" i="1" dirty="0"/>
              <a:t>held in Vancouver, Canada the week starting Monday, 13 March 2017. </a:t>
            </a:r>
            <a:endParaRPr lang="en-AU" b="0" i="1" dirty="0" smtClean="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spTree>
    <p:extLst>
      <p:ext uri="{BB962C8B-B14F-4D97-AF65-F5344CB8AC3E}">
        <p14:creationId xmlns:p14="http://schemas.microsoft.com/office/powerpoint/2010/main" val="123335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b="0" i="1" dirty="0" smtClean="0"/>
              <a:t>Unfortunately</a:t>
            </a:r>
            <a:r>
              <a:rPr lang="en-AU" b="0" i="1" dirty="0"/>
              <a:t>, </a:t>
            </a:r>
            <a:r>
              <a:rPr lang="en-AU" b="0" i="1" dirty="0" smtClean="0"/>
              <a:t>our invitation </a:t>
            </a:r>
            <a:r>
              <a:rPr lang="en-AU" b="0" i="1" dirty="0"/>
              <a:t>was declined by the China NB. However, the invitation remains open. The next suitable </a:t>
            </a:r>
            <a:r>
              <a:rPr lang="en-AU" b="0" i="1" dirty="0" smtClean="0"/>
              <a:t>venue at </a:t>
            </a:r>
            <a:r>
              <a:rPr lang="en-AU" b="0" i="1" dirty="0"/>
              <a:t>which all the IEEE 802 security experts will be in one place is the IEEE 802 plenary meeting in </a:t>
            </a:r>
            <a:r>
              <a:rPr lang="en-AU" b="0" i="1" dirty="0" smtClean="0"/>
              <a:t>July 2017 </a:t>
            </a:r>
            <a:r>
              <a:rPr lang="en-AU" b="0" i="1" dirty="0"/>
              <a:t>in </a:t>
            </a:r>
            <a:r>
              <a:rPr lang="en-AU" b="0" i="1" dirty="0" smtClean="0"/>
              <a:t>Berlin, Germany.</a:t>
            </a:r>
          </a:p>
          <a:p>
            <a:pPr lvl="1"/>
            <a:r>
              <a:rPr lang="en-AU" b="0" i="1" dirty="0" smtClean="0"/>
              <a:t>IEEE </a:t>
            </a:r>
            <a:r>
              <a:rPr lang="en-AU" b="0" i="1" dirty="0"/>
              <a:t>802 believes that the attacks on IEEE 802.1X-2010 described by the China NB have all been </a:t>
            </a:r>
            <a:r>
              <a:rPr lang="en-AU" b="0" i="1" dirty="0" smtClean="0"/>
              <a:t>shown to </a:t>
            </a:r>
            <a:r>
              <a:rPr lang="en-AU" b="0" i="1" dirty="0"/>
              <a:t>be not valid but continues to invite the China NB to submit any additional new technical details </a:t>
            </a:r>
            <a:r>
              <a:rPr lang="en-AU" b="0" i="1" dirty="0" smtClean="0"/>
              <a:t>for consideration</a:t>
            </a:r>
            <a:r>
              <a:rPr lang="en-AU" b="0" i="1" dirty="0"/>
              <a:t>. In the absence of technical substantiation of the claims, IEEE 802 cannot </a:t>
            </a:r>
            <a:r>
              <a:rPr lang="en-AU" b="0" i="1" dirty="0" smtClean="0"/>
              <a:t>consider modification </a:t>
            </a:r>
            <a:r>
              <a:rPr lang="en-AU" b="0" i="1" dirty="0"/>
              <a:t>of the existing IEEE 802 or ISO </a:t>
            </a:r>
            <a:r>
              <a:rPr lang="en-AU" b="0" i="1" dirty="0" smtClean="0"/>
              <a:t>standards.</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18014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60837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347805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Likely to include similar response to 802.1Qbu</a:t>
            </a:r>
            <a:endParaRPr lang="en-AU"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75067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Will </a:t>
            </a:r>
            <a:r>
              <a:rPr lang="en-AU" dirty="0" smtClean="0">
                <a:solidFill>
                  <a:srgbClr val="FF0000"/>
                </a:solidFill>
              </a:rPr>
              <a:t>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38</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39</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40</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41</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42</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twelve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.3bs</a:t>
                      </a: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passed on 6 Mar 2017 with a “disapproval” from China NB</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a:t>
            </a:r>
            <a:r>
              <a:rPr lang="en-AU" dirty="0" smtClean="0"/>
              <a:t>“no” </a:t>
            </a:r>
            <a:r>
              <a:rPr lang="en-AU" dirty="0"/>
              <a:t>with </a:t>
            </a:r>
            <a:r>
              <a:rPr lang="en-AU" dirty="0" smtClean="0"/>
              <a:t>two comments</a:t>
            </a:r>
            <a:endParaRPr lang="en-AU" dirty="0" smtClean="0">
              <a:solidFill>
                <a:srgbClr val="FF0000"/>
              </a:solidFill>
            </a:endParaRPr>
          </a:p>
          <a:p>
            <a:pPr lvl="1"/>
            <a:r>
              <a:rPr lang="en-AU" dirty="0" smtClean="0"/>
              <a:t>Responses were </a:t>
            </a:r>
            <a:r>
              <a:rPr lang="en-AU" dirty="0"/>
              <a:t>liaised </a:t>
            </a:r>
            <a:r>
              <a:rPr lang="en-AU" dirty="0" smtClean="0"/>
              <a:t>in Jul 2016 (see N16458)</a:t>
            </a:r>
          </a:p>
          <a:p>
            <a:r>
              <a:rPr lang="en-AU" dirty="0" smtClean="0"/>
              <a:t>FDIS ballot: </a:t>
            </a:r>
            <a:r>
              <a:rPr lang="en-AU" dirty="0">
                <a:solidFill>
                  <a:srgbClr val="00B050"/>
                </a:solidFill>
              </a:rPr>
              <a:t>passed </a:t>
            </a:r>
            <a:r>
              <a:rPr lang="en-AU" dirty="0">
                <a:solidFill>
                  <a:schemeClr val="accent2"/>
                </a:solidFill>
              </a:rPr>
              <a:t>&amp; responses </a:t>
            </a:r>
            <a:r>
              <a:rPr lang="en-AU" dirty="0" smtClean="0">
                <a:solidFill>
                  <a:schemeClr val="accent2"/>
                </a:solidFill>
              </a:rPr>
              <a:t>in progres</a:t>
            </a:r>
            <a:r>
              <a:rPr lang="en-AU" dirty="0">
                <a:solidFill>
                  <a:schemeClr val="accent2"/>
                </a:solidFill>
              </a:rPr>
              <a:t>s</a:t>
            </a:r>
            <a:endParaRPr lang="en-AU" dirty="0" smtClean="0">
              <a:solidFill>
                <a:schemeClr val="accent2"/>
              </a:solidFill>
            </a:endParaRPr>
          </a:p>
          <a:p>
            <a:pPr lvl="1"/>
            <a:r>
              <a:rPr lang="en-AU" dirty="0"/>
              <a:t>IEEE 802.3-2015 </a:t>
            </a:r>
            <a:r>
              <a:rPr lang="en-AU" dirty="0" smtClean="0"/>
              <a:t>passed FDIS by</a:t>
            </a:r>
            <a:r>
              <a:rPr lang="en-AU" b="0" dirty="0" smtClean="0"/>
              <a:t>16/1/20</a:t>
            </a:r>
          </a:p>
          <a:p>
            <a:pPr lvl="2"/>
            <a:r>
              <a:rPr lang="en-AU" b="0" dirty="0" smtClean="0"/>
              <a:t>China </a:t>
            </a:r>
            <a:r>
              <a:rPr lang="en-AU" b="0" dirty="0"/>
              <a:t>NB voted </a:t>
            </a:r>
            <a:r>
              <a:rPr lang="en-AU" b="0" dirty="0" smtClean="0"/>
              <a:t>“no” </a:t>
            </a:r>
            <a:r>
              <a:rPr lang="en-AU" b="0" dirty="0"/>
              <a:t>with two </a:t>
            </a:r>
            <a:r>
              <a:rPr lang="en-AU" b="0" dirty="0" smtClean="0"/>
              <a:t>comments (N16570)</a:t>
            </a:r>
            <a:endParaRPr lang="en-AU" b="0" dirty="0">
              <a:solidFill>
                <a:srgbClr val="FF0000"/>
              </a:solidFill>
            </a:endParaRPr>
          </a:p>
          <a:p>
            <a:pPr marL="342900" lvl="1" indent="-342900">
              <a:buNone/>
            </a:pP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20507875"/>
              </p:ext>
            </p:extLst>
          </p:nvPr>
        </p:nvGraphicFramePr>
        <p:xfrm>
          <a:off x="5562600" y="5638800"/>
          <a:ext cx="914400" cy="771525"/>
        </p:xfrm>
        <a:graphic>
          <a:graphicData uri="http://schemas.openxmlformats.org/presentationml/2006/ole">
            <mc:AlternateContent xmlns:mc="http://schemas.openxmlformats.org/markup-compatibility/2006">
              <mc:Choice xmlns:v="urn:schemas-microsoft-com:vml" Requires="v">
                <p:oleObj spid="_x0000_s25294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5626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FDIS ballot </a:t>
            </a:r>
            <a:r>
              <a:rPr lang="en-AU" dirty="0"/>
              <a:t>on IEEE </a:t>
            </a:r>
            <a:r>
              <a:rPr lang="en-AU" dirty="0" smtClean="0"/>
              <a:t>802.3-2015</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802.3bq-2016 </a:t>
            </a:r>
            <a:r>
              <a:rPr lang="en-AU" i="1" dirty="0"/>
              <a:t>is the amendment </a:t>
            </a:r>
            <a:r>
              <a:rPr lang="en-AU" i="1" dirty="0" smtClean="0"/>
              <a:t>to 802.3-2015</a:t>
            </a:r>
            <a:r>
              <a:rPr lang="en-AU" i="1" dirty="0"/>
              <a:t>. China has already submitted </a:t>
            </a:r>
            <a:r>
              <a:rPr lang="en-AU" i="1" dirty="0" smtClean="0"/>
              <a:t>the comments </a:t>
            </a:r>
            <a:r>
              <a:rPr lang="en-AU" i="1" dirty="0"/>
              <a:t>on the pre-FDIS ballot of </a:t>
            </a:r>
            <a:r>
              <a:rPr lang="en-AU" i="1" dirty="0" smtClean="0"/>
              <a:t>IEEE 802.3bw-2015 </a:t>
            </a:r>
            <a:r>
              <a:rPr lang="en-AU" i="1" dirty="0"/>
              <a:t>(6N16445). Security is </a:t>
            </a:r>
            <a:r>
              <a:rPr lang="en-AU" i="1" dirty="0" smtClean="0"/>
              <a:t>an essential </a:t>
            </a:r>
            <a:r>
              <a:rPr lang="en-AU" i="1" dirty="0"/>
              <a:t>part of network-related </a:t>
            </a:r>
            <a:r>
              <a:rPr lang="en-AU" i="1" dirty="0" smtClean="0"/>
              <a:t>standards, especially </a:t>
            </a:r>
            <a:r>
              <a:rPr lang="en-AU" i="1" dirty="0"/>
              <a:t>to Ethernet. The lack of </a:t>
            </a:r>
            <a:r>
              <a:rPr lang="en-AU" i="1" dirty="0" smtClean="0"/>
              <a:t>security mechanisms </a:t>
            </a:r>
            <a:r>
              <a:rPr lang="en-AU" i="1" dirty="0"/>
              <a:t>will enable Ethernet facing </a:t>
            </a:r>
            <a:r>
              <a:rPr lang="en-AU" i="1" dirty="0" smtClean="0"/>
              <a:t>various security </a:t>
            </a:r>
            <a:r>
              <a:rPr lang="en-AU" i="1" dirty="0"/>
              <a:t>threats, such as forgery </a:t>
            </a:r>
            <a:r>
              <a:rPr lang="en-AU" i="1" dirty="0" smtClean="0"/>
              <a:t>devices, communications </a:t>
            </a:r>
            <a:r>
              <a:rPr lang="en-AU" i="1" dirty="0"/>
              <a:t>from eavesdropping </a:t>
            </a:r>
            <a:r>
              <a:rPr lang="en-AU" i="1" dirty="0" smtClean="0"/>
              <a:t>and tampering</a:t>
            </a:r>
            <a:r>
              <a:rPr lang="en-AU" i="1" dirty="0"/>
              <a:t>. However, The version of IEEE </a:t>
            </a:r>
            <a:r>
              <a:rPr lang="en-AU" i="1" dirty="0" smtClean="0"/>
              <a:t>802.3-2015 </a:t>
            </a:r>
            <a:r>
              <a:rPr lang="en-AU" i="1" dirty="0"/>
              <a:t>fails to add the specification of </a:t>
            </a:r>
            <a:r>
              <a:rPr lang="en-AU" i="1" dirty="0" smtClean="0"/>
              <a:t>Ethernet security </a:t>
            </a:r>
            <a:r>
              <a:rPr lang="en-AU" i="1" dirty="0"/>
              <a:t>in the text, neither security </a:t>
            </a:r>
            <a:r>
              <a:rPr lang="en-AU" i="1" dirty="0" smtClean="0"/>
              <a:t>mechanisms nor </a:t>
            </a:r>
            <a:r>
              <a:rPr lang="en-AU" i="1" dirty="0"/>
              <a:t>references to other security specifications. </a:t>
            </a:r>
            <a:r>
              <a:rPr lang="en-AU" i="1" dirty="0" smtClean="0"/>
              <a:t>The version </a:t>
            </a:r>
            <a:r>
              <a:rPr lang="en-AU" i="1" dirty="0"/>
              <a:t>of </a:t>
            </a:r>
            <a:r>
              <a:rPr lang="en-AU" i="1" dirty="0" smtClean="0"/>
              <a:t>ISO/IEC </a:t>
            </a:r>
            <a:r>
              <a:rPr lang="en-AU" i="1" dirty="0"/>
              <a:t>IEEE FDIS 8802-3 (Ed 2) </a:t>
            </a:r>
            <a:r>
              <a:rPr lang="en-AU" i="1" dirty="0" smtClean="0"/>
              <a:t>has already </a:t>
            </a:r>
            <a:r>
              <a:rPr lang="en-AU" i="1" dirty="0"/>
              <a:t>integrated many technical </a:t>
            </a:r>
            <a:r>
              <a:rPr lang="en-AU" i="1" dirty="0" smtClean="0"/>
              <a:t>contents; however</a:t>
            </a:r>
            <a:r>
              <a:rPr lang="en-AU" i="1" dirty="0"/>
              <a:t>, it lacks of security that is essential </a:t>
            </a:r>
            <a:r>
              <a:rPr lang="en-AU" i="1" dirty="0" smtClean="0"/>
              <a:t>for implementing </a:t>
            </a:r>
            <a:r>
              <a:rPr lang="en-AU" i="1" dirty="0"/>
              <a:t>this standard.</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7062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846529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GB" dirty="0" smtClean="0">
                <a:solidFill>
                  <a:srgbClr val="FF0000"/>
                </a:solidFill>
              </a:rPr>
              <a:t>In the 60-day ballot response, IEEE 802.1 WG responded</a:t>
            </a:r>
          </a:p>
          <a:p>
            <a:pPr lvl="2"/>
            <a:r>
              <a:rPr lang="en-AU" i="1" dirty="0">
                <a:solidFill>
                  <a:srgbClr val="FF0000"/>
                </a:solidFill>
              </a:rPr>
              <a:t>With regard to comment CN-001, IEEE </a:t>
            </a:r>
            <a:r>
              <a:rPr lang="en-AU" i="1" dirty="0" err="1">
                <a:solidFill>
                  <a:srgbClr val="FF0000"/>
                </a:solidFill>
              </a:rPr>
              <a:t>Std</a:t>
            </a:r>
            <a:r>
              <a:rPr lang="en-AU" i="1" dirty="0">
                <a:solidFill>
                  <a:srgbClr val="FF0000"/>
                </a:solidFill>
              </a:rPr>
              <a:t> 802.3-2015 is security agnostic allowing the user to run any security </a:t>
            </a:r>
            <a:r>
              <a:rPr lang="en-AU" i="1" dirty="0" smtClean="0">
                <a:solidFill>
                  <a:srgbClr val="FF0000"/>
                </a:solidFill>
              </a:rPr>
              <a:t>protocol</a:t>
            </a:r>
            <a:endParaRPr lang="en-AU" i="1" dirty="0">
              <a:solidFill>
                <a:srgbClr val="FF0000"/>
              </a:solidFill>
            </a:endParaRPr>
          </a:p>
          <a:p>
            <a:pPr lvl="1"/>
            <a:r>
              <a:rPr lang="en-AU" dirty="0" smtClean="0">
                <a:solidFill>
                  <a:srgbClr val="FF0000"/>
                </a:solidFill>
              </a:rPr>
              <a:t>It is suggested a common response be developed that covers similar issues in 802.3-2015, 802.3bp, 802.3bq, 802.3br, 802.3by and 802.3bz</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077806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a:t>
            </a:r>
            <a:r>
              <a:rPr lang="en-AU" i="1" dirty="0" smtClean="0"/>
              <a:t>. We </a:t>
            </a:r>
            <a:r>
              <a:rPr lang="en-AU" i="1" dirty="0"/>
              <a:t>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 </a:t>
            </a:r>
            <a:r>
              <a:rPr lang="en-AU" i="1" dirty="0"/>
              <a:t>-2015; however, we still hasn’t got any response from IEEE 802.3 </a:t>
            </a:r>
            <a:r>
              <a:rPr lang="en-AU" i="1" dirty="0" smtClean="0"/>
              <a:t>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233571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a:t>
            </a:r>
            <a:r>
              <a:rPr lang="en-AU" i="1" dirty="0" smtClean="0"/>
              <a:t>standards development </a:t>
            </a:r>
            <a:r>
              <a:rPr lang="en-AU" i="1" dirty="0"/>
              <a:t>plan in SC6 will impact a lot on </a:t>
            </a:r>
            <a:r>
              <a:rPr lang="en-AU" i="1" dirty="0" smtClean="0"/>
              <a:t>SC6 NBs</a:t>
            </a:r>
            <a:r>
              <a:rPr lang="en-AU" i="1" dirty="0"/>
              <a:t>’ international contributions to the field of </a:t>
            </a:r>
            <a:r>
              <a:rPr lang="en-AU" i="1" dirty="0" smtClean="0"/>
              <a:t>wired local </a:t>
            </a:r>
            <a:r>
              <a:rPr lang="en-AU" i="1" dirty="0"/>
              <a:t>area network. Therefore, please provide </a:t>
            </a:r>
            <a:r>
              <a:rPr lang="en-AU" i="1" dirty="0" smtClean="0"/>
              <a:t>more bases </a:t>
            </a:r>
            <a:r>
              <a:rPr lang="en-AU" i="1" dirty="0"/>
              <a:t>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837095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smtClean="0"/>
              <a:t>.</a:t>
            </a:r>
          </a:p>
          <a:p>
            <a:pPr lvl="1"/>
            <a:r>
              <a:rPr lang="en-GB" dirty="0">
                <a:solidFill>
                  <a:srgbClr val="FF0000"/>
                </a:solidFill>
              </a:rPr>
              <a:t>In the 60-day ballot response, IEEE 802.1 WG responded</a:t>
            </a:r>
          </a:p>
          <a:p>
            <a:pPr lvl="2"/>
            <a:r>
              <a:rPr lang="en-AU" i="1" dirty="0" smtClean="0">
                <a:solidFill>
                  <a:srgbClr val="FF0000"/>
                </a:solidFill>
              </a:rPr>
              <a:t>With </a:t>
            </a:r>
            <a:r>
              <a:rPr lang="en-AU" i="1" dirty="0">
                <a:solidFill>
                  <a:srgbClr val="FF0000"/>
                </a:solidFill>
              </a:rPr>
              <a:t>regard to comment CN-002, based on additional information received after the cited 2009 liaison communication 6N13919, the IEEE 802.3 Ethernet Working Group reconsidered its position. Since that time, IEEE </a:t>
            </a:r>
            <a:r>
              <a:rPr lang="en-AU" i="1" dirty="0" err="1">
                <a:solidFill>
                  <a:srgbClr val="FF0000"/>
                </a:solidFill>
              </a:rPr>
              <a:t>Std</a:t>
            </a:r>
            <a:r>
              <a:rPr lang="en-AU" i="1" dirty="0">
                <a:solidFill>
                  <a:srgbClr val="FF0000"/>
                </a:solidFill>
              </a:rPr>
              <a:t> 802.3-2012 and IEEE </a:t>
            </a:r>
            <a:r>
              <a:rPr lang="en-AU" i="1" dirty="0" err="1">
                <a:solidFill>
                  <a:srgbClr val="FF0000"/>
                </a:solidFill>
              </a:rPr>
              <a:t>Std</a:t>
            </a:r>
            <a:r>
              <a:rPr lang="en-AU" i="1" dirty="0">
                <a:solidFill>
                  <a:srgbClr val="FF0000"/>
                </a:solidFill>
              </a:rPr>
              <a:t> 802.3.1-2013 were submitted and approved as ISO/IEC standards under the PSDO agreement. The submission of IEEE </a:t>
            </a:r>
            <a:r>
              <a:rPr lang="en-AU" i="1" dirty="0" err="1">
                <a:solidFill>
                  <a:srgbClr val="FF0000"/>
                </a:solidFill>
              </a:rPr>
              <a:t>Std</a:t>
            </a:r>
            <a:r>
              <a:rPr lang="en-AU" i="1" dirty="0">
                <a:solidFill>
                  <a:srgbClr val="FF0000"/>
                </a:solidFill>
              </a:rPr>
              <a:t> 802.3-2015 for approval is a continuation of that process</a:t>
            </a:r>
            <a:r>
              <a:rPr lang="en-AU" i="1" dirty="0" smtClean="0">
                <a:solidFill>
                  <a:srgbClr val="FF0000"/>
                </a:solidFill>
              </a:rPr>
              <a:t>.</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2"/>
            <a:endParaRPr lang="en-GB"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2157877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was 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sent to SC6 in Dec 2016 (N16509)</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90056858"/>
              </p:ext>
            </p:extLst>
          </p:nvPr>
        </p:nvGraphicFramePr>
        <p:xfrm>
          <a:off x="6248400" y="4876800"/>
          <a:ext cx="914400" cy="771525"/>
        </p:xfrm>
        <a:graphic>
          <a:graphicData uri="http://schemas.openxmlformats.org/presentationml/2006/ole">
            <mc:AlternateContent xmlns:mc="http://schemas.openxmlformats.org/markup-compatibility/2006">
              <mc:Choice xmlns:v="urn:schemas-microsoft-com:vml" Requires="v">
                <p:oleObj spid="_x0000_s24387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876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endParaRPr lang="en-AU" dirty="0"/>
          </a:p>
          <a:p>
            <a:pPr lvl="2"/>
            <a:r>
              <a:rPr lang="en-AU" dirty="0" smtClean="0"/>
              <a:t>China </a:t>
            </a:r>
            <a:r>
              <a:rPr lang="en-AU" dirty="0"/>
              <a:t>NB voted </a:t>
            </a:r>
            <a:r>
              <a:rPr lang="en-AU" dirty="0" smtClean="0"/>
              <a:t>“no” with two comments (N16537)</a:t>
            </a:r>
          </a:p>
          <a:p>
            <a:pPr lvl="1"/>
            <a:r>
              <a:rPr lang="en-AU" dirty="0" smtClean="0"/>
              <a:t>IEEE 802.3 will develop a response in March 2017</a:t>
            </a:r>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068178351"/>
              </p:ext>
            </p:extLst>
          </p:nvPr>
        </p:nvGraphicFramePr>
        <p:xfrm>
          <a:off x="6248400" y="4495800"/>
          <a:ext cx="914400" cy="771525"/>
        </p:xfrm>
        <a:graphic>
          <a:graphicData uri="http://schemas.openxmlformats.org/presentationml/2006/ole">
            <mc:AlternateContent xmlns:mc="http://schemas.openxmlformats.org/markup-compatibility/2006">
              <mc:Choice xmlns:v="urn:schemas-microsoft-com:vml" Requires="v">
                <p:oleObj spid="_x0000_s25396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399737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647740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444417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203357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1206700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smtClean="0">
                <a:solidFill>
                  <a:srgbClr val="FF0000"/>
                </a:solidFill>
              </a:rPr>
              <a:t>It </a:t>
            </a:r>
            <a:r>
              <a:rPr lang="en-AU" dirty="0">
                <a:solidFill>
                  <a:srgbClr val="FF0000"/>
                </a:solidFill>
              </a:rPr>
              <a:t>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35853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a:t>
            </a:r>
            <a:endParaRPr lang="en-AU" dirty="0" smtClean="0"/>
          </a:p>
          <a:p>
            <a:pPr lvl="2"/>
            <a:r>
              <a:rPr lang="en-AU" dirty="0" smtClean="0"/>
              <a:t>China </a:t>
            </a:r>
            <a:r>
              <a:rPr lang="en-AU" dirty="0"/>
              <a:t>NB voted </a:t>
            </a:r>
            <a:r>
              <a:rPr lang="en-AU" dirty="0" smtClean="0"/>
              <a:t>“no” with two comments (N16536)</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52057530"/>
              </p:ext>
            </p:extLst>
          </p:nvPr>
        </p:nvGraphicFramePr>
        <p:xfrm>
          <a:off x="6629400" y="4343400"/>
          <a:ext cx="914400" cy="771525"/>
        </p:xfrm>
        <a:graphic>
          <a:graphicData uri="http://schemas.openxmlformats.org/presentationml/2006/ole">
            <mc:AlternateContent xmlns:mc="http://schemas.openxmlformats.org/markup-compatibility/2006">
              <mc:Choice xmlns:v="urn:schemas-microsoft-com:vml" Requires="v">
                <p:oleObj spid="_x0000_s25499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629400" y="4343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4284010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717852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GB" dirty="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3098865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1889988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102759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6998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a:t>
            </a:r>
          </a:p>
          <a:p>
            <a:pPr lvl="2"/>
            <a:r>
              <a:rPr lang="en-AU" dirty="0" smtClean="0"/>
              <a:t>China </a:t>
            </a:r>
            <a:r>
              <a:rPr lang="en-AU" dirty="0"/>
              <a:t>NB voted </a:t>
            </a:r>
            <a:r>
              <a:rPr lang="en-AU" dirty="0" smtClean="0"/>
              <a:t>“no” with one comment (N16568)</a:t>
            </a:r>
          </a:p>
          <a:p>
            <a:pPr lvl="1"/>
            <a:r>
              <a:rPr lang="en-AU" dirty="0" smtClean="0"/>
              <a:t>IEEE </a:t>
            </a:r>
            <a:r>
              <a:rPr lang="en-AU" dirty="0"/>
              <a:t>802.3 WG will develop a response in March </a:t>
            </a:r>
            <a:r>
              <a:rPr lang="en-AU" dirty="0" smtClean="0"/>
              <a:t>2017</a:t>
            </a:r>
            <a:endParaRPr lang="en-AU" dirty="0"/>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124233358"/>
              </p:ext>
            </p:extLst>
          </p:nvPr>
        </p:nvGraphicFramePr>
        <p:xfrm>
          <a:off x="5791200" y="4038600"/>
          <a:ext cx="914400" cy="771525"/>
        </p:xfrm>
        <a:graphic>
          <a:graphicData uri="http://schemas.openxmlformats.org/presentationml/2006/ole">
            <mc:AlternateContent xmlns:mc="http://schemas.openxmlformats.org/markup-compatibility/2006">
              <mc:Choice xmlns:v="urn:schemas-microsoft-com:vml" Requires="v">
                <p:oleObj spid="_x0000_s25806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7912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802.3br-2016 </a:t>
            </a:r>
            <a:r>
              <a:rPr lang="en-AU" i="1" dirty="0"/>
              <a:t>is the amendment to </a:t>
            </a:r>
            <a:r>
              <a:rPr lang="en-AU" i="1" dirty="0" smtClean="0"/>
              <a:t>802.3-2015</a:t>
            </a:r>
            <a:r>
              <a:rPr lang="en-AU" i="1" dirty="0"/>
              <a:t>. China has already submitted the comments on the pre-FDIS ballot of IEEE </a:t>
            </a:r>
            <a:r>
              <a:rPr lang="en-AU" i="1" dirty="0" smtClean="0"/>
              <a:t>802.3-2015 </a:t>
            </a:r>
            <a:r>
              <a:rPr lang="en-AU" i="1" dirty="0"/>
              <a:t>(6N16429).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802.3br-2016 </a:t>
            </a:r>
            <a:r>
              <a:rPr lang="en-AU" i="1" dirty="0"/>
              <a:t>relies on an incomplete standard that lacks necessary security-related contents; moreover, there will be potential security risks for IEEE 802.3br </a:t>
            </a:r>
            <a:r>
              <a:rPr lang="en-AU" i="1" dirty="0" smtClean="0"/>
              <a:t>-2016 </a:t>
            </a:r>
            <a:r>
              <a:rPr lang="en-AU" i="1" dirty="0"/>
              <a:t>that has no security-related content.</a:t>
            </a:r>
            <a:endParaRPr lang="en-GB" i="1"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2620938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series.</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24712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4021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a:t>
            </a:r>
            <a:r>
              <a:rPr lang="en-AU" dirty="0" smtClean="0"/>
              <a:t>7/1/11</a:t>
            </a:r>
          </a:p>
          <a:p>
            <a:pPr lvl="2"/>
            <a:r>
              <a:rPr lang="en-AU" dirty="0" smtClean="0"/>
              <a:t>China </a:t>
            </a:r>
            <a:r>
              <a:rPr lang="en-AU" dirty="0"/>
              <a:t>NB voted </a:t>
            </a:r>
            <a:r>
              <a:rPr lang="en-AU" dirty="0" smtClean="0"/>
              <a:t>“no” with two comments (N16535)</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3934989990"/>
              </p:ext>
            </p:extLst>
          </p:nvPr>
        </p:nvGraphicFramePr>
        <p:xfrm>
          <a:off x="5867400" y="4038600"/>
          <a:ext cx="914400" cy="771525"/>
        </p:xfrm>
        <a:graphic>
          <a:graphicData uri="http://schemas.openxmlformats.org/presentationml/2006/ole">
            <mc:AlternateContent xmlns:mc="http://schemas.openxmlformats.org/markup-compatibility/2006">
              <mc:Choice xmlns:v="urn:schemas-microsoft-com:vml" Requires="v">
                <p:oleObj spid="_x0000_s25601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8674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spTree>
    <p:extLst>
      <p:ext uri="{BB962C8B-B14F-4D97-AF65-F5344CB8AC3E}">
        <p14:creationId xmlns:p14="http://schemas.microsoft.com/office/powerpoint/2010/main" val="1305902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3973006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208968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34598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4120745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marL="342900" lvl="1" indent="-342900"/>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marL="342900" lvl="1" indent="-342900"/>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marL="342900" lvl="1" indent="-342900"/>
            <a:endParaRPr lang="en-AU" dirty="0"/>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1565514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p>
          <a:p>
            <a:pPr lvl="1"/>
            <a:r>
              <a:rPr lang="en-AU" dirty="0" smtClean="0"/>
              <a:t>Submission planned for about May 2017</a:t>
            </a:r>
          </a:p>
          <a:p>
            <a:pPr lvl="1"/>
            <a:r>
              <a:rPr lang="en-AU" dirty="0" smtClean="0"/>
              <a:t>Note: another ISO group is </a:t>
            </a:r>
            <a:r>
              <a:rPr lang="en-AU" dirty="0" smtClean="0"/>
              <a:t>developing a standard </a:t>
            </a:r>
            <a:r>
              <a:rPr lang="en-AU" dirty="0"/>
              <a:t>to complement IEEE </a:t>
            </a:r>
            <a:r>
              <a:rPr lang="en-AU" dirty="0" err="1"/>
              <a:t>Std</a:t>
            </a:r>
            <a:r>
              <a:rPr lang="en-AU" dirty="0"/>
              <a:t> 802.3bv-2017 </a:t>
            </a:r>
            <a:r>
              <a:rPr lang="en-AU" dirty="0" smtClean="0"/>
              <a:t>(</a:t>
            </a:r>
            <a:r>
              <a:rPr lang="en-AU" dirty="0" smtClean="0">
                <a:solidFill>
                  <a:srgbClr val="FF0000"/>
                </a:solidFill>
              </a:rPr>
              <a:t>which one?</a:t>
            </a:r>
            <a:r>
              <a:rPr lang="en-AU" dirty="0" smtClean="0"/>
              <a:t>) and may be interested in ensuring it is approved in SC6</a:t>
            </a:r>
            <a:endParaRPr lang="en-AU" dirty="0"/>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a:t>
            </a:r>
            <a:r>
              <a:rPr lang="en-US" dirty="0" smtClean="0"/>
              <a:t>will have </a:t>
            </a:r>
            <a:r>
              <a:rPr lang="en-US" dirty="0" smtClean="0"/>
              <a:t>two slots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16 Mar 2017, </a:t>
            </a:r>
            <a:r>
              <a:rPr lang="en-US" sz="1600" b="1" dirty="0" smtClean="0">
                <a:latin typeface="+mj-lt"/>
              </a:rPr>
              <a:t>PM1</a:t>
            </a:r>
            <a:endParaRPr lang="en-US" sz="1600" b="1" dirty="0" smtClean="0">
              <a:latin typeface="+mj-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a:t>
            </a:r>
            <a:r>
              <a:rPr lang="en-AU" dirty="0"/>
              <a:t>passed with comments to be resolved</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a:t>
            </a:r>
            <a:endParaRPr lang="en-AU" dirty="0" smtClean="0"/>
          </a:p>
          <a:p>
            <a:pPr lvl="2"/>
            <a:r>
              <a:rPr lang="en-AU" dirty="0" smtClean="0"/>
              <a:t>China </a:t>
            </a:r>
            <a:r>
              <a:rPr lang="en-AU" dirty="0"/>
              <a:t>NB voted </a:t>
            </a:r>
            <a:r>
              <a:rPr lang="en-AU" dirty="0" smtClean="0"/>
              <a:t>“no” with two comments (N16567)</a:t>
            </a:r>
          </a:p>
          <a:p>
            <a:pPr lvl="1"/>
            <a:r>
              <a:rPr lang="en-AU" dirty="0" smtClean="0"/>
              <a:t>IEEE </a:t>
            </a:r>
            <a:r>
              <a:rPr lang="en-AU" dirty="0"/>
              <a:t>802.3 </a:t>
            </a:r>
            <a:r>
              <a:rPr lang="en-AU" dirty="0" smtClean="0"/>
              <a:t>WG will </a:t>
            </a:r>
            <a:r>
              <a:rPr lang="en-AU" dirty="0"/>
              <a:t>develop a response in March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436260484"/>
              </p:ext>
            </p:extLst>
          </p:nvPr>
        </p:nvGraphicFramePr>
        <p:xfrm>
          <a:off x="6705600" y="4191000"/>
          <a:ext cx="914400" cy="771525"/>
        </p:xfrm>
        <a:graphic>
          <a:graphicData uri="http://schemas.openxmlformats.org/presentationml/2006/ole">
            <mc:AlternateContent xmlns:mc="http://schemas.openxmlformats.org/markup-compatibility/2006">
              <mc:Choice xmlns:v="urn:schemas-microsoft-com:vml" Requires="v">
                <p:oleObj spid="_x0000_s25703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056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1044237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82</a:t>
            </a:fld>
            <a:endParaRPr lang="en-US"/>
          </a:p>
        </p:txBody>
      </p:sp>
    </p:spTree>
    <p:extLst>
      <p:ext uri="{BB962C8B-B14F-4D97-AF65-F5344CB8AC3E}">
        <p14:creationId xmlns:p14="http://schemas.microsoft.com/office/powerpoint/2010/main" val="751418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spTree>
    <p:extLst>
      <p:ext uri="{BB962C8B-B14F-4D97-AF65-F5344CB8AC3E}">
        <p14:creationId xmlns:p14="http://schemas.microsoft.com/office/powerpoint/2010/main" val="3588636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720298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85</a:t>
            </a:fld>
            <a:endParaRPr lang="en-US"/>
          </a:p>
        </p:txBody>
      </p:sp>
    </p:spTree>
    <p:extLst>
      <p:ext uri="{BB962C8B-B14F-4D97-AF65-F5344CB8AC3E}">
        <p14:creationId xmlns:p14="http://schemas.microsoft.com/office/powerpoint/2010/main" val="4142687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smtClean="0">
                <a:solidFill>
                  <a:srgbClr val="FF0000"/>
                </a:solidFill>
              </a:rPr>
              <a:t>IEEE 802.3 gave their reasons for changing their minds in 6N16458, but apparently the reasons given were not sufficiently convincing to the China NB and they would like a better explanation</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smtClean="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86</a:t>
            </a:fld>
            <a:endParaRPr lang="en-US"/>
          </a:p>
        </p:txBody>
      </p:sp>
    </p:spTree>
    <p:extLst>
      <p:ext uri="{BB962C8B-B14F-4D97-AF65-F5344CB8AC3E}">
        <p14:creationId xmlns:p14="http://schemas.microsoft.com/office/powerpoint/2010/main" val="3517543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93</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94</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95</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97</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98</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99</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16607</Words>
  <Application>Microsoft Office PowerPoint</Application>
  <PresentationFormat>On-screen Show (4:3)</PresentationFormat>
  <Paragraphs>2104</Paragraphs>
  <Slides>174</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174</vt:i4>
      </vt:variant>
    </vt:vector>
  </HeadingPairs>
  <TitlesOfParts>
    <vt:vector size="178" baseType="lpstr">
      <vt:lpstr>802-11-Submission</vt:lpstr>
      <vt:lpstr>Acrobat Document</vt:lpstr>
      <vt:lpstr>Adobe 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will have two slots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passed on 6 Mar 2017 with a “disapproval” from China NB</vt:lpstr>
      <vt:lpstr>The China NB provided a comments during the FDIS ballot on IEEE 802.3-2015</vt:lpstr>
      <vt:lpstr>The China NB provided a comments during the FDIS ballot on IEEE 802.3-2015</vt:lpstr>
      <vt:lpstr>The SC needs to determine a response to China NB comments on IEEE 802.3-2015 </vt:lpstr>
      <vt:lpstr>The China NB provided a comments during the FDIS ballot on IEEE 802.3-2015</vt:lpstr>
      <vt:lpstr>The China NB provided a comments during the FDIS ballot on IEEE 802.3-2015</vt:lpstr>
      <vt:lpstr>The SC needs to determine a response to China NB comments on IEEE 802.3-2015</vt:lpstr>
      <vt:lpstr>IEEE 802.3bw is waiting for start of FDIS ballot</vt:lpstr>
      <vt:lpstr>IEEE 802.3bp 60-day pre-ballot passed with comments to be resolved</vt:lpstr>
      <vt:lpstr>The China NB provided a comments during the 60 day ballot on IEEE 802.3bp </vt:lpstr>
      <vt:lpstr>The China NB provided a comments during the 60 day ballot on IEEE 802.3bp </vt:lpstr>
      <vt:lpstr>The SC needs to determine a response to China NB comments on IEEE 802.3bp </vt:lpstr>
      <vt:lpstr>The China NB provided a comments during the 60 day ballot on IEEE 802.3bp </vt:lpstr>
      <vt:lpstr>The China NB provided a comments during the 60 day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day ballot on IEEE 802.3bq</vt:lpstr>
      <vt:lpstr>The SC needs to determine a response to China NB comments on IEEE 802.3bq </vt:lpstr>
      <vt:lpstr>The China NB provided a comments during the 60 day ballot on IEEE 802.3bq </vt:lpstr>
      <vt:lpstr>The China NB provided a comments during the 60 day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day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is waiting for FDIS ballot to start</vt:lpstr>
      <vt:lpstr>IEEE 802.22b is waiting for FDIS ballot to start</vt:lpstr>
      <vt:lpstr>The last SC6 meeting was held in February 2017, with the next meeting in Oct 2017 in Korea or Japan</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The SC discussion of the security comments from China NB in Nov 2016 has been overtaken by events …</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A China NB rep was invited to participate in the meeting this week</vt:lpstr>
      <vt:lpstr>The China NB declined the invitation to attend the Vancouver meeting  </vt:lpstr>
      <vt:lpstr>The China NB declined the invitation to attend the Vancouver meeting  </vt:lpstr>
      <vt:lpstr>The China NB declined the invitation to attend the Vancouver meeting </vt:lpstr>
      <vt:lpstr>SC6 are holding a vote on the establishment of the security ad hoc</vt:lpstr>
      <vt:lpstr>The proposed TOR is problematic in a number of areas </vt:lpstr>
      <vt:lpstr>The proposed TOR is problematic in a number of areas </vt:lpstr>
      <vt:lpstr>The proposed TOR is problematic in a number of areas </vt:lpstr>
      <vt:lpstr>The proposed TOR is problematic in a number of areas </vt:lpstr>
      <vt:lpstr>Does IEEE 802 want to comment on the ad hoc? </vt:lpstr>
      <vt:lpstr>Is WAPI back?</vt:lpstr>
      <vt:lpstr>There was no response from WG1 to a LS sent by IEEE 802 in July 2016</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an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2017-03-10T03:28:20Z</dcterms:modified>
</cp:coreProperties>
</file>