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2"/>
  </p:notesMasterIdLst>
  <p:handoutMasterIdLst>
    <p:handoutMasterId r:id="rId143"/>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737" r:id="rId20"/>
    <p:sldId id="1648" r:id="rId21"/>
    <p:sldId id="1735" r:id="rId22"/>
    <p:sldId id="1684" r:id="rId23"/>
    <p:sldId id="1846" r:id="rId24"/>
    <p:sldId id="1847" r:id="rId25"/>
    <p:sldId id="1848" r:id="rId26"/>
    <p:sldId id="1685" r:id="rId27"/>
    <p:sldId id="1843" r:id="rId28"/>
    <p:sldId id="1844" r:id="rId29"/>
    <p:sldId id="1845" r:id="rId30"/>
    <p:sldId id="1686" r:id="rId31"/>
    <p:sldId id="1687" r:id="rId32"/>
    <p:sldId id="1745" r:id="rId33"/>
    <p:sldId id="1746" r:id="rId34"/>
    <p:sldId id="1747" r:id="rId35"/>
    <p:sldId id="1769" r:id="rId36"/>
    <p:sldId id="1786" r:id="rId37"/>
    <p:sldId id="1773" r:id="rId38"/>
    <p:sldId id="1689" r:id="rId39"/>
    <p:sldId id="1690" r:id="rId40"/>
    <p:sldId id="1691" r:id="rId41"/>
    <p:sldId id="1692" r:id="rId42"/>
    <p:sldId id="1804" r:id="rId43"/>
    <p:sldId id="1806" r:id="rId44"/>
    <p:sldId id="1805" r:id="rId45"/>
    <p:sldId id="1807" r:id="rId46"/>
    <p:sldId id="1808" r:id="rId47"/>
    <p:sldId id="1809" r:id="rId48"/>
    <p:sldId id="1694" r:id="rId49"/>
    <p:sldId id="1695" r:id="rId50"/>
    <p:sldId id="1810" r:id="rId51"/>
    <p:sldId id="1811" r:id="rId52"/>
    <p:sldId id="1812" r:id="rId53"/>
    <p:sldId id="1813" r:id="rId54"/>
    <p:sldId id="1814" r:id="rId55"/>
    <p:sldId id="1815" r:id="rId56"/>
    <p:sldId id="1696" r:id="rId57"/>
    <p:sldId id="1697" r:id="rId58"/>
    <p:sldId id="1816" r:id="rId59"/>
    <p:sldId id="1817" r:id="rId60"/>
    <p:sldId id="1818" r:id="rId61"/>
    <p:sldId id="1819" r:id="rId62"/>
    <p:sldId id="1820" r:id="rId63"/>
    <p:sldId id="1821" r:id="rId64"/>
    <p:sldId id="1716" r:id="rId65"/>
    <p:sldId id="1717" r:id="rId66"/>
    <p:sldId id="1718" r:id="rId67"/>
    <p:sldId id="1688" r:id="rId68"/>
    <p:sldId id="1702" r:id="rId69"/>
    <p:sldId id="1703" r:id="rId70"/>
    <p:sldId id="1704" r:id="rId71"/>
    <p:sldId id="1705" r:id="rId72"/>
    <p:sldId id="1706" r:id="rId73"/>
    <p:sldId id="1707" r:id="rId74"/>
    <p:sldId id="1708" r:id="rId75"/>
    <p:sldId id="1709" r:id="rId76"/>
    <p:sldId id="1710" r:id="rId77"/>
    <p:sldId id="1790" r:id="rId78"/>
    <p:sldId id="1698" r:id="rId79"/>
    <p:sldId id="1699" r:id="rId80"/>
    <p:sldId id="1700" r:id="rId81"/>
    <p:sldId id="1701" r:id="rId82"/>
    <p:sldId id="1826" r:id="rId83"/>
    <p:sldId id="1711" r:id="rId84"/>
    <p:sldId id="1712" r:id="rId85"/>
    <p:sldId id="1713" r:id="rId86"/>
    <p:sldId id="1679" r:id="rId87"/>
    <p:sldId id="1583" r:id="rId88"/>
    <p:sldId id="1629" r:id="rId89"/>
    <p:sldId id="1641" r:id="rId90"/>
    <p:sldId id="1839" r:id="rId91"/>
    <p:sldId id="1751" r:id="rId92"/>
    <p:sldId id="1825" r:id="rId93"/>
    <p:sldId id="1822" r:id="rId94"/>
    <p:sldId id="1796" r:id="rId95"/>
    <p:sldId id="1827" r:id="rId96"/>
    <p:sldId id="1823" r:id="rId97"/>
    <p:sldId id="1840" r:id="rId98"/>
    <p:sldId id="1841" r:id="rId99"/>
    <p:sldId id="1842" r:id="rId100"/>
    <p:sldId id="1828" r:id="rId101"/>
    <p:sldId id="1830" r:id="rId102"/>
    <p:sldId id="1831" r:id="rId103"/>
    <p:sldId id="1832" r:id="rId104"/>
    <p:sldId id="1833" r:id="rId105"/>
    <p:sldId id="1834" r:id="rId106"/>
    <p:sldId id="1835" r:id="rId107"/>
    <p:sldId id="1836" r:id="rId108"/>
    <p:sldId id="1837" r:id="rId109"/>
    <p:sldId id="1752" r:id="rId110"/>
    <p:sldId id="1824" r:id="rId111"/>
    <p:sldId id="1375" r:id="rId112"/>
    <p:sldId id="1376" r:id="rId113"/>
    <p:sldId id="1400"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66844672"/>
        <c:axId val="166850560"/>
      </c:barChart>
      <c:catAx>
        <c:axId val="166844672"/>
        <c:scaling>
          <c:orientation val="minMax"/>
        </c:scaling>
        <c:delete val="0"/>
        <c:axPos val="b"/>
        <c:numFmt formatCode="mmm\-yy" sourceLinked="1"/>
        <c:majorTickMark val="out"/>
        <c:minorTickMark val="none"/>
        <c:tickLblPos val="nextTo"/>
        <c:crossAx val="166850560"/>
        <c:crosses val="autoZero"/>
        <c:auto val="1"/>
        <c:lblAlgn val="ctr"/>
        <c:lblOffset val="100"/>
        <c:noMultiLvlLbl val="0"/>
      </c:catAx>
      <c:valAx>
        <c:axId val="166850560"/>
        <c:scaling>
          <c:orientation val="minMax"/>
        </c:scaling>
        <c:delete val="0"/>
        <c:axPos val="l"/>
        <c:majorGridlines/>
        <c:numFmt formatCode="0%" sourceLinked="1"/>
        <c:majorTickMark val="out"/>
        <c:minorTickMark val="none"/>
        <c:tickLblPos val="nextTo"/>
        <c:crossAx val="1668446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802.11-16/0252r0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251-00-0jtc-jtc1-sc-minutes-in-atlanta-jan-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3.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32.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13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27.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9.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31.bin"/><Relationship Id="rId4" Type="http://schemas.openxmlformats.org/officeDocument/2006/relationships/image" Target="../media/image30.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0.bin"/><Relationship Id="rId14" Type="http://schemas.openxmlformats.org/officeDocument/2006/relationships/image" Target="../media/image13.wmf"/></Relationships>
</file>

<file path=ppt/slides/_rels/slide9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1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8.wmf"/><Relationship Id="rId17" Type="http://schemas.openxmlformats.org/officeDocument/2006/relationships/oleObject" Target="../embeddings/oleObject20.bin"/><Relationship Id="rId2" Type="http://schemas.openxmlformats.org/officeDocument/2006/relationships/slideLayout" Target="../slideLayouts/slideLayout1.xml"/><Relationship Id="rId16" Type="http://schemas.openxmlformats.org/officeDocument/2006/relationships/image" Target="../media/image20.wmf"/><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 Id="rId14" Type="http://schemas.openxmlformats.org/officeDocument/2006/relationships/image" Target="../media/image19.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2017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Feb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smtClean="0"/>
              <a:t>Vancouver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Vancouver in Mar 2017, </a:t>
            </a:r>
            <a:r>
              <a:rPr lang="en-AU" i="1" dirty="0" smtClean="0"/>
              <a:t>as documented on slide </a:t>
            </a:r>
            <a:r>
              <a:rPr lang="en-AU" i="1" dirty="0" smtClean="0"/>
              <a:t>9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(and even ones that are not even based on IEEE 802.1X but are incorrectly claimed to be based on IEEE 802.1X) </a:t>
            </a:r>
            <a:endParaRPr lang="en-GB" dirty="0" smtClean="0"/>
          </a:p>
          <a:p>
            <a:pPr lvl="1"/>
            <a:r>
              <a:rPr lang="en-GB" dirty="0" smtClean="0"/>
              <a:t>The proposal to send a liaison to the China NB, SC6 or all NBs has been somewhat overtaken by the establishment of the SC6 ad hoc</a:t>
            </a:r>
          </a:p>
          <a:p>
            <a:pPr lvl="1"/>
            <a:r>
              <a:rPr lang="en-GB" dirty="0" smtClean="0"/>
              <a:t>IEEE 802 probably has no choice but to engage wit the SC6 ad hoc, although IEEE 802 could formally invite the China NB to an IEEE 802 plenary (probably Germany in July) if the China NB are not here this week)</a:t>
            </a:r>
          </a:p>
          <a:p>
            <a:pPr lvl="2"/>
            <a:r>
              <a:rPr lang="en-GB" dirty="0" smtClean="0">
                <a:solidFill>
                  <a:srgbClr val="FF0000"/>
                </a:solidFill>
              </a:rPr>
              <a:t>Peter Yee, could you draft something?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1950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 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5014794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 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2414089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2947111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2737140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99261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Tree>
    <p:extLst>
      <p:ext uri="{BB962C8B-B14F-4D97-AF65-F5344CB8AC3E}">
        <p14:creationId xmlns:p14="http://schemas.microsoft.com/office/powerpoint/2010/main" val="172355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is suggested that some edited form of this e-mail be considered for transmission to abstaining SC6 NBs by the IEEE 802 EC Chair on advice of the IEEE 802 JTC1 SC Chair</a:t>
            </a:r>
          </a:p>
          <a:p>
            <a:pPr lvl="1"/>
            <a:r>
              <a:rPr lang="en-AU" dirty="0" smtClean="0"/>
              <a:t>We will probably send it to the list of SC6 NBs that have abstained multiple times recently in 60 day ballots</a:t>
            </a:r>
          </a:p>
          <a:p>
            <a:pPr lvl="2"/>
            <a:r>
              <a:rPr lang="en-AU" dirty="0" smtClean="0"/>
              <a:t>&lt;Need list&gt;</a:t>
            </a:r>
          </a:p>
          <a:p>
            <a:pPr lvl="1"/>
            <a:r>
              <a:rPr lang="en-AU" dirty="0" smtClean="0"/>
              <a:t>It is proposed that this letter be refined </a:t>
            </a:r>
            <a:r>
              <a:rPr lang="en-AU" dirty="0" smtClean="0"/>
              <a:t>in March </a:t>
            </a:r>
            <a:r>
              <a:rPr lang="en-AU" dirty="0" smtClean="0"/>
              <a:t>for possible consideration by the IEEE 802 EC </a:t>
            </a:r>
          </a:p>
          <a:p>
            <a:pPr lvl="1"/>
            <a:r>
              <a:rPr lang="en-AU" dirty="0" smtClean="0"/>
              <a:t>Jodi will talk to ISO staff about their view of such a letter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0758049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a:t>
            </a:r>
            <a:r>
              <a:rPr lang="en-AU" dirty="0" smtClean="0"/>
              <a:t>had a </a:t>
            </a:r>
            <a:r>
              <a:rPr lang="en-AU" dirty="0" smtClean="0"/>
              <a:t>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a:t>
            </a:r>
            <a:r>
              <a:rPr kumimoji="0" lang="en-AU" sz="1800" b="0" i="0" u="none" strike="noStrike" cap="none" normalizeH="0" dirty="0" smtClean="0">
                <a:ln>
                  <a:noFill/>
                </a:ln>
                <a:solidFill>
                  <a:srgbClr val="FF0000"/>
                </a:solidFill>
                <a:effectLst/>
                <a:latin typeface="+mj-lt"/>
              </a:rPr>
              <a:t>available in</a:t>
            </a:r>
            <a:br>
              <a:rPr kumimoji="0" lang="en-AU" sz="1800" b="0" i="0" u="none" strike="noStrike" cap="none" normalizeH="0" dirty="0" smtClean="0">
                <a:ln>
                  <a:noFill/>
                </a:ln>
                <a:solidFill>
                  <a:srgbClr val="FF0000"/>
                </a:solidFill>
                <a:effectLst/>
                <a:latin typeface="+mj-lt"/>
              </a:rPr>
            </a:br>
            <a:r>
              <a:rPr kumimoji="0" lang="en-AU" sz="1800" b="0" i="0" u="none" strike="noStrike" cap="none" normalizeH="0" dirty="0" smtClean="0">
                <a:ln>
                  <a:noFill/>
                </a:ln>
                <a:solidFill>
                  <a:srgbClr val="FF0000"/>
                </a:solidFill>
                <a:effectLst/>
                <a:latin typeface="+mj-lt"/>
              </a:rPr>
              <a:t>Feb 2017!</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91662119"/>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79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4" name="Rectangle 13"/>
          <p:cNvSpPr/>
          <p:nvPr/>
        </p:nvSpPr>
        <p:spPr bwMode="auto">
          <a:xfrm>
            <a:off x="6477000" y="3581400"/>
            <a:ext cx="2209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a:t>
            </a:r>
            <a:r>
              <a:rPr kumimoji="0" lang="en-AU" sz="1800" b="0" i="0" u="none" strike="noStrike" cap="none" normalizeH="0" dirty="0" smtClean="0">
                <a:ln>
                  <a:noFill/>
                </a:ln>
                <a:solidFill>
                  <a:srgbClr val="FF0000"/>
                </a:solidFill>
                <a:effectLst/>
                <a:latin typeface="+mj-lt"/>
              </a:rPr>
              <a:t>available in Dec 2016!</a:t>
            </a:r>
            <a:endParaRPr kumimoji="0" lang="en-AU" sz="1800" b="0" i="0" u="none" strike="noStrike" cap="none" normalizeH="0" baseline="0" dirty="0" smtClean="0">
              <a:ln>
                <a:noFill/>
              </a:ln>
              <a:solidFill>
                <a:srgbClr val="FF0000"/>
              </a:solidFill>
              <a:effectLst/>
              <a:latin typeface="+mj-lt"/>
            </a:endParaRPr>
          </a:p>
        </p:txBody>
      </p:sp>
      <p:cxnSp>
        <p:nvCxnSpPr>
          <p:cNvPr id="15" name="Straight Arrow Connector 14"/>
          <p:cNvCxnSpPr>
            <a:stCxn id="14" idx="1"/>
          </p:cNvCxnSpPr>
          <p:nvPr/>
        </p:nvCxnSpPr>
        <p:spPr bwMode="auto">
          <a:xfrm flipH="1">
            <a:off x="6096000" y="3810000"/>
            <a:ext cx="381000" cy="228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Atlanta meeting</a:t>
            </a:r>
            <a:endParaRPr lang="en-AU" dirty="0" smtClean="0"/>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Atlanta, </a:t>
            </a:r>
            <a:r>
              <a:rPr lang="en-AU" i="1" dirty="0" smtClean="0"/>
              <a:t>in </a:t>
            </a:r>
            <a:r>
              <a:rPr lang="en-AU" i="1" dirty="0" smtClean="0"/>
              <a:t>Jan 2017, </a:t>
            </a:r>
            <a:r>
              <a:rPr lang="en-AU" i="1" dirty="0" smtClean="0"/>
              <a:t>as documented in </a:t>
            </a:r>
            <a:r>
              <a:rPr lang="en-AU" i="1" dirty="0" smtClean="0">
                <a:hlinkClick r:id="rId3"/>
              </a:rPr>
              <a:t>11-17-0251-00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Nothing of interest to IEEE 802 appeared to occur in WG7 </a:t>
            </a:r>
            <a:endParaRPr lang="en-AU" dirty="0"/>
          </a:p>
        </p:txBody>
      </p:sp>
      <p:sp>
        <p:nvSpPr>
          <p:cNvPr id="3" name="Content Placeholder 2"/>
          <p:cNvSpPr>
            <a:spLocks noGrp="1"/>
          </p:cNvSpPr>
          <p:nvPr>
            <p:ph idx="1"/>
          </p:nvPr>
        </p:nvSpPr>
        <p:spPr/>
        <p:txBody>
          <a:bodyPr/>
          <a:lstStyle/>
          <a:p>
            <a:pPr lvl="1"/>
            <a:r>
              <a:rPr lang="en-AU" dirty="0" smtClean="0"/>
              <a:t>There was a possibility of WG7 discussions of relevance to IEEE 802 </a:t>
            </a:r>
          </a:p>
          <a:p>
            <a:pPr lvl="2"/>
            <a:r>
              <a:rPr lang="en-AU" dirty="0" err="1"/>
              <a:t>e</a:t>
            </a:r>
            <a:r>
              <a:rPr lang="en-AU" dirty="0" err="1" smtClean="0"/>
              <a:t>g</a:t>
            </a:r>
            <a:r>
              <a:rPr lang="en-AU" dirty="0" smtClean="0"/>
              <a:t> China Telecom </a:t>
            </a:r>
            <a:r>
              <a:rPr lang="en-AU" i="1" dirty="0" smtClean="0"/>
              <a:t>et al </a:t>
            </a:r>
            <a:r>
              <a:rPr lang="en-AU" dirty="0" smtClean="0"/>
              <a:t>proposal for a protocol that distributes APs among cloud ACs</a:t>
            </a:r>
          </a:p>
          <a:p>
            <a:pPr lvl="1"/>
            <a:r>
              <a:rPr lang="en-AU" dirty="0"/>
              <a:t>It is not yet clear if </a:t>
            </a:r>
            <a:r>
              <a:rPr lang="en-AU" dirty="0" smtClean="0"/>
              <a:t>anything of interest was </a:t>
            </a:r>
            <a:r>
              <a:rPr lang="en-AU" dirty="0"/>
              <a:t>discussed in Tunisia …</a:t>
            </a:r>
          </a:p>
          <a:p>
            <a:pPr lvl="1"/>
            <a:r>
              <a:rPr lang="en-AU" dirty="0"/>
              <a:t>… however, there were </a:t>
            </a:r>
            <a:r>
              <a:rPr lang="en-AU" dirty="0" smtClean="0"/>
              <a:t>no </a:t>
            </a:r>
            <a:r>
              <a:rPr lang="en-AU" dirty="0"/>
              <a:t>motions as a result of any </a:t>
            </a:r>
            <a:r>
              <a:rPr lang="en-AU" dirty="0" smtClean="0"/>
              <a:t>discussion</a:t>
            </a:r>
          </a:p>
          <a:p>
            <a:pPr lvl="1"/>
            <a:r>
              <a:rPr lang="en-AU" dirty="0" smtClean="0"/>
              <a:t>WG7 are planning an interim meeting in June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461898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228502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931243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1594141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Vancouver in Mar 2017</a:t>
            </a:r>
            <a:r>
              <a:rPr lang="en-AU" i="1" dirty="0" smtClean="0"/>
              <a:t>,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758"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r>
              <a:rPr lang="en-AU" dirty="0" smtClean="0"/>
              <a:t>…</a:t>
            </a:r>
          </a:p>
          <a:p>
            <a:pPr lvl="2"/>
            <a:r>
              <a:rPr lang="en-AU" dirty="0" smtClean="0"/>
              <a:t>… and including 802.21 as of Feb 2017</a:t>
            </a:r>
            <a:endParaRPr lang="en-AU" dirty="0" smtClean="0"/>
          </a:p>
          <a:p>
            <a:pPr lvl="1"/>
            <a:r>
              <a:rPr lang="en-AU" dirty="0" smtClean="0"/>
              <a:t>Note</a:t>
            </a:r>
            <a:r>
              <a:rPr lang="en-AU" dirty="0" smtClean="0"/>
              <a:t>: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11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409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409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8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71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7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76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138</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15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15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79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SC6_WG1_N0073)</a:t>
            </a:r>
            <a:endParaRPr lang="en-AU" dirty="0"/>
          </a:p>
          <a:p>
            <a:pPr lvl="2"/>
            <a:r>
              <a:rPr lang="en-AU" dirty="0"/>
              <a:t>IEEE 802.3 Multi-Gig Automotive Ethernet PHY Study Group</a:t>
            </a:r>
            <a:endParaRPr lang="en-AU" dirty="0" smtClean="0">
              <a:solidFill>
                <a:srgbClr val="FF0000"/>
              </a:solidFill>
            </a:endParaRP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a:t>
            </a:r>
            <a:r>
              <a:rPr lang="en-AU" dirty="0" smtClean="0"/>
              <a:t>tool</a:t>
            </a:r>
          </a:p>
          <a:p>
            <a:pPr lvl="2"/>
            <a:r>
              <a:rPr lang="en-AU" dirty="0"/>
              <a:t>Feb 2017: John D'Ambrosia </a:t>
            </a:r>
            <a:r>
              <a:rPr lang="en-AU" dirty="0" smtClean="0"/>
              <a:t>is developing some standard motion templates</a:t>
            </a:r>
            <a:endParaRPr lang="en-AU" dirty="0" smtClean="0"/>
          </a:p>
          <a:p>
            <a:pPr lvl="1"/>
            <a:r>
              <a:rPr lang="en-AU" dirty="0" smtClean="0"/>
              <a:t>Central </a:t>
            </a:r>
            <a:r>
              <a:rPr lang="en-AU" dirty="0"/>
              <a:t>Desktop </a:t>
            </a:r>
            <a:r>
              <a:rPr lang="en-AU" dirty="0" smtClean="0"/>
              <a:t>also contains links to various documents (</a:t>
            </a:r>
            <a:r>
              <a:rPr lang="en-AU" dirty="0" smtClean="0"/>
              <a:t>update: </a:t>
            </a:r>
            <a:r>
              <a:rPr lang="en-AU" dirty="0" smtClean="0"/>
              <a:t>Sept </a:t>
            </a:r>
            <a:r>
              <a:rPr lang="en-AU" dirty="0" smtClean="0"/>
              <a:t>16</a:t>
            </a:r>
            <a:r>
              <a:rPr lang="en-AU" dirty="0" smtClean="0"/>
              <a:t>)  that explain </a:t>
            </a:r>
            <a:r>
              <a:rPr lang="en-AU" dirty="0" smtClean="0"/>
              <a:t>processes </a:t>
            </a:r>
            <a:r>
              <a:rPr lang="en-AU" dirty="0" smtClean="0"/>
              <a:t>for interactions between SC6 </a:t>
            </a:r>
            <a:r>
              <a:rPr lang="en-AU" dirty="0" smtClean="0"/>
              <a:t>&amp; IEEE 802:</a:t>
            </a:r>
            <a:endParaRPr lang="en-AU" dirty="0" smtClean="0"/>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1120378"/>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Vancouver in Mar 2016</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a:t>
            </a:r>
            <a:r>
              <a:rPr lang="en-AU" dirty="0" smtClean="0"/>
              <a:t>passed its 60 </a:t>
            </a:r>
            <a:r>
              <a:rPr lang="en-AU" dirty="0"/>
              <a:t>day ballot </a:t>
            </a:r>
            <a:r>
              <a:rPr lang="en-AU" dirty="0" smtClean="0"/>
              <a:t>on </a:t>
            </a:r>
            <a:r>
              <a:rPr lang="en-AU" dirty="0"/>
              <a:t>7 Feb </a:t>
            </a:r>
            <a:r>
              <a:rPr lang="en-AU" dirty="0" smtClean="0"/>
              <a:t>2017, with comment response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with comments</a:t>
            </a:r>
            <a:endParaRPr lang="en-AU" dirty="0" smtClean="0"/>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endParaRPr lang="en-AU" dirty="0"/>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802.1Qbu </a:t>
            </a:r>
            <a:endParaRPr lang="en-AU" dirty="0"/>
          </a:p>
        </p:txBody>
      </p:sp>
      <p:sp>
        <p:nvSpPr>
          <p:cNvPr id="3" name="Content Placeholder 2"/>
          <p:cNvSpPr>
            <a:spLocks noGrp="1"/>
          </p:cNvSpPr>
          <p:nvPr>
            <p:ph idx="1"/>
          </p:nvPr>
        </p:nvSpPr>
        <p:spPr/>
        <p:txBody>
          <a:bodyPr/>
          <a:lstStyle/>
          <a:p>
            <a:r>
              <a:rPr lang="en-GB" dirty="0" smtClean="0"/>
              <a:t>China NB comment </a:t>
            </a:r>
            <a:r>
              <a:rPr lang="en-GB" dirty="0" smtClean="0"/>
              <a:t>1</a:t>
            </a:r>
          </a:p>
          <a:p>
            <a:pPr lvl="1"/>
            <a:r>
              <a:rPr lang="en-AU" i="1" dirty="0"/>
              <a:t>IEEE 802.1Qbu-2016 is an amendment to IEEE 802.1Q-2014 that is based on IEEE </a:t>
            </a:r>
            <a:r>
              <a:rPr lang="en-AU" i="1" dirty="0" smtClean="0"/>
              <a:t>802.1x-2010</a:t>
            </a:r>
          </a:p>
          <a:p>
            <a:pPr lvl="1"/>
            <a:r>
              <a:rPr lang="en-AU" i="1" dirty="0" smtClean="0"/>
              <a:t>China </a:t>
            </a:r>
            <a:r>
              <a:rPr lang="en-AU" i="1" dirty="0"/>
              <a:t>has already submitted the comments on IEEE 802.1QTM-2014 during its pre-FDIS ballot and FDIS ballot about the security problems in IEEE 802.1x-2010 that is referenced by IEEE </a:t>
            </a:r>
            <a:r>
              <a:rPr lang="en-AU" i="1" dirty="0" smtClean="0"/>
              <a:t>802.1QTM-2014</a:t>
            </a:r>
          </a:p>
          <a:p>
            <a:pPr lvl="1"/>
            <a:r>
              <a:rPr lang="en-AU" i="1" dirty="0" smtClean="0"/>
              <a:t>Up </a:t>
            </a:r>
            <a:r>
              <a:rPr lang="en-AU" i="1" dirty="0"/>
              <a:t>to now, there is no reasonable and appropriate disposition on Chinese </a:t>
            </a:r>
            <a:r>
              <a:rPr lang="en-AU" i="1" dirty="0" smtClean="0"/>
              <a:t>comments</a:t>
            </a:r>
          </a:p>
          <a:p>
            <a:pPr lvl="1"/>
            <a:r>
              <a:rPr lang="en-AU" i="1" dirty="0" smtClean="0"/>
              <a:t>Since IEEE 802.1QbuTM-2016 </a:t>
            </a:r>
            <a:r>
              <a:rPr lang="en-AU" i="1" dirty="0"/>
              <a:t>is based on the standard with technical flaws; </a:t>
            </a:r>
            <a:r>
              <a:rPr lang="en-AU" i="1" dirty="0" smtClean="0"/>
              <a:t>therefore, China </a:t>
            </a:r>
            <a:r>
              <a:rPr lang="en-AU" i="1" dirty="0"/>
              <a:t>NB cannot give support on IEEE 802.1Q-2014 and its amendment.</a:t>
            </a:r>
            <a:r>
              <a:rPr lang="en-AU" dirty="0"/>
              <a:t>	</a:t>
            </a:r>
          </a:p>
          <a:p>
            <a:endParaRPr lang="en-GB" dirty="0" smtClean="0"/>
          </a:p>
          <a:p>
            <a:pPr lvl="1"/>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7124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802.1Qbu</a:t>
            </a:r>
            <a:endParaRPr lang="en-AU" dirty="0"/>
          </a:p>
        </p:txBody>
      </p:sp>
      <p:sp>
        <p:nvSpPr>
          <p:cNvPr id="3" name="Content Placeholder 2"/>
          <p:cNvSpPr>
            <a:spLocks noGrp="1"/>
          </p:cNvSpPr>
          <p:nvPr>
            <p:ph idx="1"/>
          </p:nvPr>
        </p:nvSpPr>
        <p:spPr/>
        <p:txBody>
          <a:bodyPr/>
          <a:lstStyle/>
          <a:p>
            <a:r>
              <a:rPr lang="en-GB" dirty="0" smtClean="0"/>
              <a:t>China NB change </a:t>
            </a:r>
            <a:r>
              <a:rPr lang="en-GB" dirty="0" smtClean="0"/>
              <a:t>1</a:t>
            </a:r>
          </a:p>
          <a:p>
            <a:pPr lvl="1"/>
            <a:r>
              <a:rPr lang="en-AU" i="1" dirty="0"/>
              <a:t>Recommend not referencing the standard with technical flaws or recommend enhancing its security </a:t>
            </a:r>
            <a:r>
              <a:rPr lang="en-AU" i="1" dirty="0" smtClean="0"/>
              <a:t>mechanism</a:t>
            </a:r>
            <a:endParaRPr lang="en-AU" i="1" dirty="0"/>
          </a:p>
          <a:p>
            <a:endParaRPr lang="en-GB"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320349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802.1Qbu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a:solidFill>
                  <a:srgbClr val="FF0000"/>
                </a:solidFill>
              </a:rPr>
              <a:t>Karen is developing a draft</a:t>
            </a:r>
          </a:p>
          <a:p>
            <a:pPr lvl="1"/>
            <a:r>
              <a:rPr lang="en-AU" dirty="0">
                <a:solidFill>
                  <a:srgbClr val="FF0000"/>
                </a:solidFill>
              </a:rPr>
              <a:t>It will need to take into account the formation of the SC6 security ad hoc, by providing more detail than in the past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32095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passed its 60 day ballot on 7 Feb </a:t>
            </a:r>
            <a:r>
              <a:rPr lang="en-AU" dirty="0" smtClean="0"/>
              <a:t>2017, </a:t>
            </a:r>
            <a:r>
              <a:rPr lang="en-AU" dirty="0"/>
              <a:t>with comment response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with comments</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802.1Qbz </a:t>
            </a:r>
            <a:endParaRPr lang="en-AU" dirty="0"/>
          </a:p>
        </p:txBody>
      </p:sp>
      <p:sp>
        <p:nvSpPr>
          <p:cNvPr id="3" name="Content Placeholder 2"/>
          <p:cNvSpPr>
            <a:spLocks noGrp="1"/>
          </p:cNvSpPr>
          <p:nvPr>
            <p:ph idx="1"/>
          </p:nvPr>
        </p:nvSpPr>
        <p:spPr/>
        <p:txBody>
          <a:bodyPr/>
          <a:lstStyle/>
          <a:p>
            <a:r>
              <a:rPr lang="en-GB" dirty="0" smtClean="0"/>
              <a:t>China NB comment </a:t>
            </a:r>
            <a:r>
              <a:rPr lang="en-GB" dirty="0" smtClean="0"/>
              <a:t>1</a:t>
            </a:r>
          </a:p>
          <a:p>
            <a:pPr lvl="1"/>
            <a:r>
              <a:rPr lang="en-AU" i="1" dirty="0"/>
              <a:t>IEEE 802.1Qbz-2016 is an amendment to IEEE 802.1Q-2014 that is based on IEEE </a:t>
            </a:r>
            <a:r>
              <a:rPr lang="en-AU" i="1" dirty="0" smtClean="0"/>
              <a:t>802.1x-2010</a:t>
            </a:r>
          </a:p>
          <a:p>
            <a:pPr lvl="1"/>
            <a:r>
              <a:rPr lang="en-AU" i="1" dirty="0" smtClean="0"/>
              <a:t>China </a:t>
            </a:r>
            <a:r>
              <a:rPr lang="en-AU" i="1" dirty="0"/>
              <a:t>has already submitted the comments on IEEE 802.1QTM-2014 during its pre-FDIS ballot and FDIS ballot about the security problems in IEEE 802.1x-2010 that is referenced by IEEE </a:t>
            </a:r>
            <a:r>
              <a:rPr lang="en-AU" i="1" dirty="0" smtClean="0"/>
              <a:t>802.1QTM-2014</a:t>
            </a:r>
          </a:p>
          <a:p>
            <a:pPr lvl="1"/>
            <a:r>
              <a:rPr lang="en-AU" i="1" dirty="0" smtClean="0"/>
              <a:t>Up </a:t>
            </a:r>
            <a:r>
              <a:rPr lang="en-AU" i="1" dirty="0"/>
              <a:t>to now, there is no reasonable and appropriate disposition on Chinese </a:t>
            </a:r>
            <a:r>
              <a:rPr lang="en-AU" i="1" dirty="0" smtClean="0"/>
              <a:t>comments</a:t>
            </a:r>
          </a:p>
          <a:p>
            <a:pPr lvl="1"/>
            <a:r>
              <a:rPr lang="en-AU" i="1" dirty="0" smtClean="0"/>
              <a:t>Since IEEE 802.1QbzTM-2016 </a:t>
            </a:r>
            <a:r>
              <a:rPr lang="en-AU" i="1" dirty="0"/>
              <a:t>is based on the standard with technical flaws; therefore, China NB cannot give support on IEEE 802.1Q-2014 and its </a:t>
            </a:r>
            <a:r>
              <a:rPr lang="en-AU" i="1" dirty="0" smtClean="0"/>
              <a:t>amendment</a:t>
            </a:r>
            <a:endParaRPr lang="en-AU" i="1" dirty="0"/>
          </a:p>
          <a:p>
            <a:endParaRPr lang="en-GB" dirty="0" smtClean="0"/>
          </a:p>
          <a:p>
            <a:pPr lvl="1"/>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0837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a:t>
            </a:r>
            <a:r>
              <a:rPr lang="en-AU" dirty="0" smtClean="0"/>
              <a:t>comment </a:t>
            </a:r>
            <a:r>
              <a:rPr lang="en-AU" dirty="0" smtClean="0"/>
              <a:t>during the 60 ballot </a:t>
            </a:r>
            <a:r>
              <a:rPr lang="en-AU" dirty="0"/>
              <a:t>on IEEE </a:t>
            </a:r>
            <a:r>
              <a:rPr lang="en-AU" dirty="0" smtClean="0"/>
              <a:t>802.1Qbz</a:t>
            </a:r>
            <a:endParaRPr lang="en-AU" dirty="0"/>
          </a:p>
        </p:txBody>
      </p:sp>
      <p:sp>
        <p:nvSpPr>
          <p:cNvPr id="3" name="Content Placeholder 2"/>
          <p:cNvSpPr>
            <a:spLocks noGrp="1"/>
          </p:cNvSpPr>
          <p:nvPr>
            <p:ph idx="1"/>
          </p:nvPr>
        </p:nvSpPr>
        <p:spPr/>
        <p:txBody>
          <a:bodyPr/>
          <a:lstStyle/>
          <a:p>
            <a:r>
              <a:rPr lang="en-GB" dirty="0" smtClean="0"/>
              <a:t>China NB change </a:t>
            </a:r>
            <a:r>
              <a:rPr lang="en-GB" dirty="0" smtClean="0"/>
              <a:t>1</a:t>
            </a:r>
          </a:p>
          <a:p>
            <a:pPr lvl="1"/>
            <a:r>
              <a:rPr lang="en-AU" i="1" dirty="0"/>
              <a:t>Recommend not referencing the standard with technical flaws or recommend enhancing its security </a:t>
            </a:r>
            <a:r>
              <a:rPr lang="en-AU" i="1" dirty="0" smtClean="0"/>
              <a:t>mechanism</a:t>
            </a:r>
            <a:endParaRPr lang="en-AU" i="1" dirty="0"/>
          </a:p>
          <a:p>
            <a:endParaRPr lang="en-GB"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47805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802.1Qbz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solidFill>
                  <a:srgbClr val="FF0000"/>
                </a:solidFill>
              </a:rPr>
              <a:t>Karen is developing a draft</a:t>
            </a:r>
          </a:p>
          <a:p>
            <a:pPr lvl="1"/>
            <a:r>
              <a:rPr lang="en-AU" dirty="0" smtClean="0">
                <a:solidFill>
                  <a:srgbClr val="FF0000"/>
                </a:solidFill>
              </a:rPr>
              <a:t>It will need to take into account the formation of the SC6 security ad hoc, by providing more detail than in the past </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5067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2016</a:t>
            </a:r>
          </a:p>
          <a:p>
            <a:pPr lvl="2"/>
            <a:r>
              <a:rPr lang="en-AU" dirty="0" smtClean="0">
                <a:solidFill>
                  <a:srgbClr val="FF0000"/>
                </a:solidFill>
              </a:rPr>
              <a:t>Was approved for transmission in Dec 2016</a:t>
            </a:r>
          </a:p>
          <a:p>
            <a:pPr lvl="2"/>
            <a:r>
              <a:rPr lang="en-AU" dirty="0" smtClean="0">
                <a:solidFill>
                  <a:srgbClr val="FF0000"/>
                </a:solidFill>
              </a:rPr>
              <a:t>Asked Karen about this on 20 Dec 2016</a:t>
            </a:r>
          </a:p>
          <a:p>
            <a:pPr lvl="2"/>
            <a:r>
              <a:rPr lang="en-AU" dirty="0" smtClean="0">
                <a:solidFill>
                  <a:srgbClr val="FF0000"/>
                </a:solidFill>
              </a:rPr>
              <a:t>Will be sent as soon as published</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closes on 16 March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closes on 16 March 2017</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closes on 16 March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0580212"/>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70C0"/>
                          </a:solidFill>
                          <a:latin typeface="+mj-lt"/>
                        </a:rPr>
                        <a:t>Waiting</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FDIS ballot closes on </a:t>
            </a:r>
            <a:r>
              <a:rPr lang="en-AU" dirty="0" smtClean="0"/>
              <a:t>6 Mar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802.3-2015 was </a:t>
            </a:r>
            <a:r>
              <a:rPr lang="en-AU" dirty="0" smtClean="0"/>
              <a:t>liaised in Apr 2015 </a:t>
            </a:r>
            <a:r>
              <a:rPr lang="en-AU" dirty="0"/>
              <a:t>to SC6  to allow them to become familiar with it before </a:t>
            </a:r>
            <a:r>
              <a:rPr lang="en-AU" dirty="0" smtClean="0"/>
              <a:t>approval </a:t>
            </a:r>
            <a:r>
              <a:rPr lang="en-AU" dirty="0"/>
              <a:t>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r>
              <a:rPr lang="en-AU" dirty="0" smtClean="0"/>
              <a:t>FDIS ballot: </a:t>
            </a:r>
            <a:r>
              <a:rPr lang="en-AU" dirty="0" smtClean="0">
                <a:solidFill>
                  <a:schemeClr val="accent6"/>
                </a:solidFill>
              </a:rPr>
              <a:t>closes on </a:t>
            </a:r>
            <a:r>
              <a:rPr lang="en-AU" dirty="0" smtClean="0">
                <a:solidFill>
                  <a:schemeClr val="accent6"/>
                </a:solidFill>
              </a:rPr>
              <a:t>6 Mar 2017</a:t>
            </a:r>
            <a:endParaRPr lang="en-AU" dirty="0" smtClean="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 </a:t>
            </a:r>
            <a:r>
              <a:rPr lang="en-AU" dirty="0" smtClean="0">
                <a:solidFill>
                  <a:schemeClr val="accent2"/>
                </a:solidFill>
              </a:rPr>
              <a:t>waiting </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79472906"/>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80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60 day pre-ballot passed with comments 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with comments to be resolved</a:t>
            </a:r>
            <a:endParaRPr lang="en-AU" dirty="0" smtClean="0">
              <a:solidFill>
                <a:srgbClr val="00B050"/>
              </a:solidFill>
            </a:endParaRP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r>
              <a:rPr lang="en-AU" dirty="0"/>
              <a:t>(China NB voted no</a:t>
            </a:r>
            <a:r>
              <a:rPr lang="en-AU" dirty="0" smtClean="0"/>
              <a:t>)</a:t>
            </a:r>
          </a:p>
          <a:p>
            <a:pPr lvl="1"/>
            <a:r>
              <a:rPr lang="en-AU" dirty="0" smtClean="0">
                <a:solidFill>
                  <a:srgbClr val="FF0000"/>
                </a:solidFill>
              </a:rPr>
              <a:t>Asked David Law about status of comment responses</a:t>
            </a:r>
            <a:endParaRPr lang="en-AU" dirty="0" smtClean="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comment 1</a:t>
            </a:r>
          </a:p>
          <a:p>
            <a:pPr lvl="1"/>
            <a:r>
              <a:rPr lang="en-AU" i="1" dirty="0"/>
              <a:t>IEEE </a:t>
            </a:r>
            <a:r>
              <a:rPr lang="en-AU" i="1" dirty="0" smtClean="0"/>
              <a:t>802.3bp-2016 </a:t>
            </a:r>
            <a:r>
              <a:rPr lang="en-AU" i="1" dirty="0"/>
              <a:t>is the amendment to 802.3TM-2015. China has already submitted the comments on the pre-FDIS ballot of IEEE </a:t>
            </a:r>
            <a:r>
              <a:rPr lang="en-AU" i="1" dirty="0" smtClean="0"/>
              <a:t>802.3bw-2015 </a:t>
            </a:r>
            <a:r>
              <a:rPr lang="en-AU" i="1" dirty="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a:t>2015 fails to add the specification of Ethernet security in the text, neither security mechanisms nor references to other security specifications. As an amendment to IEEE </a:t>
            </a:r>
            <a:r>
              <a:rPr lang="en-AU" i="1" dirty="0" smtClean="0"/>
              <a:t>802.3-2015</a:t>
            </a:r>
            <a:r>
              <a:rPr lang="en-AU" i="1" dirty="0"/>
              <a:t>, IEEE </a:t>
            </a:r>
            <a:r>
              <a:rPr lang="en-AU" i="1" dirty="0" smtClean="0"/>
              <a:t>802.3bp-2016 </a:t>
            </a:r>
            <a:r>
              <a:rPr lang="en-AU" i="1" dirty="0"/>
              <a:t>relies on an incomplete standard that lacks necessary security-related contents; moreover, there will be potential security risks for IEEE </a:t>
            </a:r>
            <a:r>
              <a:rPr lang="en-AU" i="1" dirty="0" smtClean="0"/>
              <a:t>802.3bp-2016 </a:t>
            </a:r>
            <a:r>
              <a:rPr lang="en-AU" i="1" dirty="0"/>
              <a:t>that has no security-related content</a:t>
            </a:r>
            <a:r>
              <a:rPr lang="en-AU" i="1" dirty="0" smtClean="0"/>
              <a: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39973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647740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802.3bp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a:t>
            </a:r>
            <a:r>
              <a:rPr lang="en-GB" dirty="0" smtClean="0">
                <a:solidFill>
                  <a:srgbClr val="FF0000"/>
                </a:solidFill>
              </a:rPr>
              <a:t>mandated</a:t>
            </a:r>
            <a:endParaRPr lang="en-GB"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44417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03357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802.3bp </a:t>
            </a:r>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120670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802.3bp </a:t>
            </a:r>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gave their reasons for changing their minds in 6N16458, but apparently the reasons given were not sufficiently convincing to the China NB and they would like a better explanation</a:t>
            </a:r>
            <a:r>
              <a:rPr lang="en-GB" dirty="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35853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smtClean="0"/>
              <a:t>has been submitted for 60-day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IEEE 802.3bn-2016 was submitted for 60-day pre-ballot in </a:t>
            </a:r>
            <a:r>
              <a:rPr lang="en-AU" dirty="0"/>
              <a:t>F</a:t>
            </a:r>
            <a:r>
              <a:rPr lang="en-AU" dirty="0" smtClean="0"/>
              <a:t>eb 2017</a:t>
            </a:r>
          </a:p>
          <a:p>
            <a:r>
              <a:rPr lang="en-AU" dirty="0" smtClean="0"/>
              <a:t>FDIS </a:t>
            </a:r>
            <a:r>
              <a:rPr lang="en-AU" dirty="0" smtClean="0"/>
              <a:t>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smtClean="0"/>
              <a:t>60-day </a:t>
            </a:r>
            <a:r>
              <a:rPr lang="en-AU" dirty="0"/>
              <a:t>pre-ballot passed </a:t>
            </a:r>
            <a:r>
              <a:rPr lang="en-AU" dirty="0" smtClean="0"/>
              <a:t>with comments </a:t>
            </a:r>
            <a:r>
              <a:rPr lang="en-AU" dirty="0"/>
              <a:t>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with comments to be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(China NB voted no</a:t>
            </a:r>
            <a:r>
              <a:rPr lang="en-AU" dirty="0" smtClean="0"/>
              <a:t>)</a:t>
            </a:r>
          </a:p>
          <a:p>
            <a:pPr lvl="1"/>
            <a:r>
              <a:rPr lang="en-AU" dirty="0">
                <a:solidFill>
                  <a:srgbClr val="FF0000"/>
                </a:solidFill>
              </a:rPr>
              <a:t>Asked David Law about status of comment </a:t>
            </a:r>
            <a:r>
              <a:rPr lang="en-AU" dirty="0" smtClean="0">
                <a:solidFill>
                  <a:srgbClr val="FF0000"/>
                </a:solidFill>
              </a:rPr>
              <a:t>responses</a:t>
            </a:r>
            <a:endParaRPr lang="en-AU" dirty="0"/>
          </a:p>
          <a:p>
            <a:r>
              <a:rPr lang="en-AU" dirty="0" smtClean="0"/>
              <a:t>FDIS </a:t>
            </a:r>
            <a:r>
              <a:rPr lang="en-AU" dirty="0"/>
              <a:t>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China NB provided a comments during the 60 ballot on IEEE 802.3bq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smtClean="0"/>
              <a:t>IEEE </a:t>
            </a:r>
            <a:r>
              <a:rPr lang="en-AU" i="1" dirty="0" smtClean="0"/>
              <a:t>802.3bq-2016 </a:t>
            </a:r>
            <a:r>
              <a:rPr lang="en-AU" i="1" dirty="0" smtClean="0"/>
              <a:t>is the amendment to </a:t>
            </a:r>
            <a:r>
              <a:rPr lang="en-AU" i="1" dirty="0" smtClean="0"/>
              <a:t>802.3-2015</a:t>
            </a:r>
            <a:r>
              <a:rPr lang="en-AU" i="1" dirty="0" smtClean="0"/>
              <a:t>. China has already submitted the comments on the pre-FDIS ballot of IEEE </a:t>
            </a:r>
            <a:r>
              <a:rPr lang="en-AU" i="1" dirty="0" smtClean="0"/>
              <a:t>802.3bw-2015 </a:t>
            </a:r>
            <a:r>
              <a:rPr lang="en-AU" i="1" dirty="0" smtClean="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smtClean="0"/>
              <a:t>2015 fails to add the specification of Ethernet security in the text, neither security mechanisms nor references to other security specifications. As an amendment to IEEE </a:t>
            </a:r>
            <a:r>
              <a:rPr lang="en-AU" i="1" dirty="0" smtClean="0"/>
              <a:t>802.3-2015</a:t>
            </a:r>
            <a:r>
              <a:rPr lang="en-AU" i="1" dirty="0" smtClean="0"/>
              <a:t>, IEEE </a:t>
            </a:r>
            <a:r>
              <a:rPr lang="en-AU" i="1" dirty="0" smtClean="0"/>
              <a:t>802.3bq-2016 </a:t>
            </a:r>
            <a:r>
              <a:rPr lang="en-AU" i="1" dirty="0" smtClean="0"/>
              <a:t>relies on an incomplete standard that lacks necessary security-related contents; moreover, there will be potential security risks for IEEE </a:t>
            </a:r>
            <a:r>
              <a:rPr lang="en-AU" i="1" dirty="0" smtClean="0"/>
              <a:t>802.3bq-2016 </a:t>
            </a:r>
            <a:r>
              <a:rPr lang="en-AU" i="1" dirty="0" smtClean="0"/>
              <a:t>that has no security-related content</a:t>
            </a:r>
          </a:p>
          <a:p>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4284010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smtClean="0"/>
              <a:t>Recommend </a:t>
            </a:r>
            <a:r>
              <a:rPr lang="en-AU" i="1" dirty="0"/>
              <a:t>adding necessary security mechanisms in IEEE 802.3 standard 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717852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China NB comment </a:t>
            </a:r>
            <a:r>
              <a:rPr lang="en-AU" dirty="0" smtClean="0"/>
              <a:t>1</a:t>
            </a:r>
          </a:p>
          <a:p>
            <a:pPr lvl="1"/>
            <a:r>
              <a:rPr lang="en-GB" dirty="0" smtClean="0">
                <a:solidFill>
                  <a:srgbClr val="FF0000"/>
                </a:solidFill>
              </a:rPr>
              <a:t>IEEE </a:t>
            </a:r>
            <a:r>
              <a:rPr lang="en-GB" dirty="0">
                <a:solidFill>
                  <a:srgbClr val="FF0000"/>
                </a:solidFill>
              </a:rPr>
              <a:t>802.3 is expected to push back on that comment noting that IEEE 802.3 is intentionally security agnostic, with IEEE 802.1 specifications frequently used to provide security services but not mandated</a:t>
            </a:r>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098865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1889988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102759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gave their reasons for changing their minds in 6N16458, but apparently the reasons given were not sufficiently convincing to the China NB and they would like a better explanation</a:t>
            </a:r>
            <a:r>
              <a:rPr lang="en-GB" dirty="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6998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16 Feb 2017</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a:t>
            </a:r>
            <a:r>
              <a:rPr lang="en-GB" dirty="0"/>
              <a:t>16 Feb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passed with comments to be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with comments to be resolved</a:t>
            </a:r>
          </a:p>
          <a:p>
            <a:pPr lvl="1"/>
            <a:r>
              <a:rPr lang="en-AU" dirty="0"/>
              <a:t>Passed on 11 Jan 2017</a:t>
            </a:r>
          </a:p>
          <a:p>
            <a:pPr lvl="2"/>
            <a:r>
              <a:rPr lang="en-AU" dirty="0"/>
              <a:t>Support need for IS: passed 9/0/10 </a:t>
            </a:r>
          </a:p>
          <a:p>
            <a:pPr lvl="2"/>
            <a:r>
              <a:rPr lang="en-AU" dirty="0"/>
              <a:t>Support submission for this IS: passed 7/1/11 (China NB voted no</a:t>
            </a:r>
            <a:r>
              <a:rPr lang="en-AU" dirty="0" smtClean="0"/>
              <a:t>)</a:t>
            </a:r>
          </a:p>
          <a:p>
            <a:pPr lvl="1"/>
            <a:r>
              <a:rPr lang="en-AU" dirty="0">
                <a:solidFill>
                  <a:srgbClr val="FF0000"/>
                </a:solidFill>
              </a:rPr>
              <a:t>Asked David Law about status of comment </a:t>
            </a:r>
            <a:r>
              <a:rPr lang="en-AU" dirty="0" smtClean="0">
                <a:solidFill>
                  <a:srgbClr val="FF0000"/>
                </a:solidFill>
              </a:rPr>
              <a:t>responses</a:t>
            </a:r>
            <a:endParaRPr lang="en-AU" dirty="0"/>
          </a:p>
          <a:p>
            <a:r>
              <a:rPr lang="en-AU" dirty="0" smtClean="0"/>
              <a:t>FDIS </a:t>
            </a:r>
            <a:r>
              <a:rPr lang="en-AU" dirty="0"/>
              <a:t>ballot:</a:t>
            </a: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a:t>IEEE </a:t>
            </a:r>
            <a:r>
              <a:rPr lang="en-AU" i="1" dirty="0" smtClean="0"/>
              <a:t>802.3by-2016 </a:t>
            </a:r>
            <a:r>
              <a:rPr lang="en-AU" i="1" dirty="0"/>
              <a:t>is the amendment to </a:t>
            </a:r>
            <a:r>
              <a:rPr lang="en-AU" i="1" dirty="0" smtClean="0"/>
              <a:t>802.3-2015</a:t>
            </a:r>
            <a:r>
              <a:rPr lang="en-AU" i="1" dirty="0"/>
              <a:t>. China has already submitted the comments on the pre-FDIS ballot of IEEE </a:t>
            </a:r>
            <a:r>
              <a:rPr lang="en-AU" i="1" dirty="0" smtClean="0"/>
              <a:t>802.3bw-2015 </a:t>
            </a:r>
            <a:r>
              <a:rPr lang="en-AU" i="1" dirty="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a:t>2015 fails to add the specification of Ethernet security in the text, neither security mechanisms nor references to other security specifications. As an amendment to IEEE </a:t>
            </a:r>
            <a:r>
              <a:rPr lang="en-AU" i="1" dirty="0" smtClean="0"/>
              <a:t>802.3-2015</a:t>
            </a:r>
            <a:r>
              <a:rPr lang="en-AU" i="1" dirty="0"/>
              <a:t>, IEEE </a:t>
            </a:r>
            <a:r>
              <a:rPr lang="en-AU" i="1" dirty="0" smtClean="0"/>
              <a:t>802.3by-2016 </a:t>
            </a:r>
            <a:r>
              <a:rPr lang="en-AU" i="1" dirty="0"/>
              <a:t>relies on an incomplete standard that lacks necessary security-related contents; moreover, there will be potential security risks for IEEE </a:t>
            </a:r>
            <a:r>
              <a:rPr lang="en-AU" i="1" dirty="0" smtClean="0"/>
              <a:t>802.3by-2016 </a:t>
            </a:r>
            <a:r>
              <a:rPr lang="en-AU" i="1" dirty="0"/>
              <a:t>that has no security-related content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05902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97300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mandated</a:t>
            </a:r>
            <a:endParaRPr lang="en-GB"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089687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comment 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5984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a comments during the 60 ballot </a:t>
            </a:r>
            <a:r>
              <a:rPr lang="en-AU" dirty="0"/>
              <a:t>on 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4120745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China NB 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China NB comment 2</a:t>
            </a:r>
          </a:p>
          <a:p>
            <a:pPr lvl="1"/>
            <a:r>
              <a:rPr lang="en-GB" dirty="0">
                <a:solidFill>
                  <a:srgbClr val="FF0000"/>
                </a:solidFill>
              </a:rPr>
              <a:t>IEEE 802.3 is expected to push back on that comment noting that IEEE 802.3 is intentionally security agnostic, with IEEE 802.1 specifications frequently used to provide security services but not mandated</a:t>
            </a:r>
            <a:endParaRPr lang="en-GB"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5514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smtClean="0"/>
              <a:t>60-day </a:t>
            </a:r>
            <a:r>
              <a:rPr lang="en-AU" dirty="0" smtClean="0"/>
              <a:t>pre-ballot closes on </a:t>
            </a:r>
            <a:r>
              <a:rPr lang="en-AU" dirty="0"/>
              <a:t>16 Feb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a:t>
            </a:r>
            <a:r>
              <a:rPr lang="en-AU" dirty="0">
                <a:solidFill>
                  <a:schemeClr val="accent2"/>
                </a:solidFill>
              </a:rPr>
              <a:t>16 Feb 2017</a:t>
            </a:r>
            <a:endParaRPr lang="en-AU" dirty="0" smtClean="0">
              <a:solidFill>
                <a:schemeClr val="accent2"/>
              </a:solidFill>
            </a:endParaRPr>
          </a:p>
          <a:p>
            <a:pPr lvl="1"/>
            <a:r>
              <a:rPr lang="en-GB" dirty="0" smtClean="0"/>
              <a:t>IEEE 802.3br was submitted in Nov 2016 and closes </a:t>
            </a:r>
            <a:r>
              <a:rPr lang="en-GB" dirty="0" smtClean="0">
                <a:solidFill>
                  <a:srgbClr val="000000"/>
                </a:solidFill>
              </a:rPr>
              <a:t>on </a:t>
            </a:r>
            <a:r>
              <a:rPr lang="en-AU" dirty="0">
                <a:solidFill>
                  <a:srgbClr val="000000"/>
                </a:solidFill>
              </a:rPr>
              <a:t>16 Feb </a:t>
            </a:r>
            <a:r>
              <a:rPr lang="en-AU" dirty="0" smtClean="0">
                <a:solidFill>
                  <a:srgbClr val="000000"/>
                </a:solidFill>
              </a:rPr>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1613052"/>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smtClean="0"/>
              <a:t>has been submitted </a:t>
            </a:r>
            <a:r>
              <a:rPr lang="en-AU" dirty="0" smtClean="0"/>
              <a:t>to </a:t>
            </a:r>
            <a:r>
              <a:rPr lang="en-AU" dirty="0" smtClean="0"/>
              <a:t>60-day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r>
              <a:rPr lang="en-AU" dirty="0" smtClean="0">
                <a:solidFill>
                  <a:schemeClr val="accent2"/>
                </a:solidFill>
              </a:rPr>
              <a:t>waiting</a:t>
            </a:r>
            <a:endParaRPr lang="en-AU" dirty="0" smtClean="0">
              <a:solidFill>
                <a:schemeClr val="accent2"/>
              </a:solidFill>
            </a:endParaRPr>
          </a:p>
          <a:p>
            <a:pPr lvl="1"/>
            <a:r>
              <a:rPr lang="en-AU" dirty="0"/>
              <a:t>IEEE </a:t>
            </a:r>
            <a:r>
              <a:rPr lang="en-AU" dirty="0" smtClean="0"/>
              <a:t>802.11-2016 </a:t>
            </a:r>
            <a:r>
              <a:rPr lang="en-AU" dirty="0"/>
              <a:t>was submitted in Feb 2017</a:t>
            </a:r>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endParaRPr lang="en-AU" dirty="0"/>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smtClean="0"/>
              <a:t>has been submitted </a:t>
            </a:r>
            <a:r>
              <a:rPr lang="en-AU" dirty="0"/>
              <a:t>to </a:t>
            </a:r>
            <a:r>
              <a:rPr lang="en-AU" dirty="0" smtClean="0"/>
              <a:t>60-day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r>
              <a:rPr lang="en-AU" dirty="0" smtClean="0">
                <a:solidFill>
                  <a:schemeClr val="accent2"/>
                </a:solidFill>
              </a:rPr>
              <a:t>waiting</a:t>
            </a:r>
            <a:endParaRPr lang="en-AU" dirty="0" smtClean="0">
              <a:solidFill>
                <a:schemeClr val="accent2"/>
              </a:solidFill>
            </a:endParaRPr>
          </a:p>
          <a:p>
            <a:pPr lvl="1"/>
            <a:r>
              <a:rPr lang="en-AU" dirty="0" smtClean="0"/>
              <a:t>IEEE 802.11ai-2016 was </a:t>
            </a:r>
            <a:r>
              <a:rPr lang="en-AU" dirty="0"/>
              <a:t>submitted in </a:t>
            </a:r>
            <a:r>
              <a:rPr lang="en-AU" dirty="0" smtClean="0"/>
              <a:t>Feb 2017</a:t>
            </a:r>
            <a:endParaRPr lang="en-AU" dirty="0"/>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Needs be liaised for information (Peter to execute)</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1367795"/>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endParaRPr lang="en-AU" sz="1600" b="0"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a:t>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a:t>
            </a:r>
            <a:r>
              <a:rPr lang="en-AU" dirty="0" smtClean="0"/>
              <a:t>2016 and sent in Feb 2017</a:t>
            </a:r>
            <a:endParaRPr lang="en-AU" dirty="0" smtClean="0"/>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a:t>
            </a:r>
            <a:r>
              <a:rPr lang="en-US" dirty="0" smtClean="0"/>
              <a:t>March 2017 plenary meeting </a:t>
            </a:r>
            <a:r>
              <a:rPr lang="en-US" dirty="0" smtClean="0"/>
              <a:t>in </a:t>
            </a:r>
            <a:r>
              <a:rPr lang="en-US" dirty="0" smtClean="0"/>
              <a:t>Vancouver</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Mar 2017</a:t>
            </a:r>
            <a:r>
              <a:rPr lang="en-US" sz="1600" b="1" dirty="0" smtClean="0">
                <a:latin typeface="+mj-lt"/>
              </a:rPr>
              <a:t>,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was sent </a:t>
            </a:r>
            <a:r>
              <a:rPr lang="en-AU" dirty="0"/>
              <a:t>for information in Dec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802.15.6-2012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AU" dirty="0" smtClean="0"/>
              <a:t>Responses were sent in Feb 2017</a:t>
            </a:r>
          </a:p>
          <a:p>
            <a:pPr lvl="2"/>
            <a:r>
              <a:rPr lang="en-AU" dirty="0" smtClean="0"/>
              <a:t>See 15-17-0107-02</a:t>
            </a:r>
            <a:endParaRPr lang="en-GB" dirty="0"/>
          </a:p>
          <a:p>
            <a:r>
              <a:rPr lang="en-AU" dirty="0" smtClean="0"/>
              <a:t>FDIS ballot</a:t>
            </a:r>
            <a:r>
              <a:rPr lang="en-AU" dirty="0" smtClean="0"/>
              <a: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14968080"/>
              </p:ext>
            </p:extLst>
          </p:nvPr>
        </p:nvGraphicFramePr>
        <p:xfrm>
          <a:off x="4724400" y="5486400"/>
          <a:ext cx="914400" cy="771525"/>
        </p:xfrm>
        <a:graphic>
          <a:graphicData uri="http://schemas.openxmlformats.org/presentationml/2006/ole">
            <mc:AlternateContent xmlns:mc="http://schemas.openxmlformats.org/markup-compatibility/2006">
              <mc:Choice xmlns:v="urn:schemas-microsoft-com:vml" Requires="v">
                <p:oleObj spid="_x0000_s24782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7244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request was made at </a:t>
            </a:r>
            <a:r>
              <a:rPr lang="en-AU" dirty="0"/>
              <a:t>the SC6/WG1 meeting in Tunisia to ratify IEEE 802.15.6 in parts </a:t>
            </a:r>
          </a:p>
        </p:txBody>
      </p:sp>
      <p:sp>
        <p:nvSpPr>
          <p:cNvPr id="3" name="Content Placeholder 2"/>
          <p:cNvSpPr>
            <a:spLocks noGrp="1"/>
          </p:cNvSpPr>
          <p:nvPr>
            <p:ph idx="1"/>
          </p:nvPr>
        </p:nvSpPr>
        <p:spPr/>
        <p:txBody>
          <a:bodyPr/>
          <a:lstStyle/>
          <a:p>
            <a:pPr lvl="1"/>
            <a:r>
              <a:rPr lang="en-AU" dirty="0" smtClean="0"/>
              <a:t>Peter Yee reports on a request at the SC6/WG1 meeting in Tunisia to ratify </a:t>
            </a:r>
            <a:r>
              <a:rPr lang="en-AU" dirty="0"/>
              <a:t>IEEE 802.15.6 in parts </a:t>
            </a:r>
            <a:endParaRPr lang="en-AU" dirty="0" smtClean="0"/>
          </a:p>
          <a:p>
            <a:pPr lvl="2"/>
            <a:r>
              <a:rPr lang="en-AU" i="1" dirty="0"/>
              <a:t>During today's JTC1/SC6/WG1 teleconference, at least one person stated that he would like to ratify IEEE 802.15.6 in parts rather than a whole</a:t>
            </a:r>
            <a:r>
              <a:rPr lang="en-AU" i="1" dirty="0" smtClean="0"/>
              <a:t>.</a:t>
            </a:r>
          </a:p>
          <a:p>
            <a:pPr lvl="2"/>
            <a:r>
              <a:rPr lang="en-AU" i="1" dirty="0" smtClean="0"/>
              <a:t>I </a:t>
            </a:r>
            <a:r>
              <a:rPr lang="en-AU" i="1" dirty="0"/>
              <a:t>suspect there may be elements of that document that clash with their desire to do a new HBC project, but no rationale for this request was </a:t>
            </a:r>
            <a:r>
              <a:rPr lang="en-AU" i="1" dirty="0" smtClean="0"/>
              <a:t>given</a:t>
            </a:r>
          </a:p>
          <a:p>
            <a:pPr lvl="2"/>
            <a:r>
              <a:rPr lang="en-AU" i="1" dirty="0" smtClean="0"/>
              <a:t>Yes</a:t>
            </a:r>
            <a:r>
              <a:rPr lang="en-AU" i="1" dirty="0"/>
              <a:t>, I'm aware that there's probably no way to make this happen under the PSDO, but I asked that they send a liaison request with particulars of how they want to do this to us. </a:t>
            </a:r>
            <a:endParaRPr lang="en-AU" i="1" dirty="0" smtClean="0"/>
          </a:p>
          <a:p>
            <a:pPr lvl="1"/>
            <a:r>
              <a:rPr lang="en-AU" dirty="0" smtClean="0"/>
              <a:t>It has been noted by various stakeholders that this request is not practical</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506007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a:t>
            </a:r>
            <a:r>
              <a:rPr lang="en-AU" dirty="0" smtClean="0"/>
              <a:t>2016</a:t>
            </a:r>
          </a:p>
          <a:p>
            <a:pPr lvl="2"/>
            <a:r>
              <a:rPr lang="en-AU" dirty="0" smtClean="0">
                <a:solidFill>
                  <a:srgbClr val="FF0000"/>
                </a:solidFill>
              </a:rPr>
              <a:t>SC6 claim they did not receive it; Subir is checking</a:t>
            </a:r>
            <a:endParaRPr lang="en-AU" dirty="0" smtClean="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GB" dirty="0" smtClean="0"/>
              <a:t>February 2017, or </a:t>
            </a:r>
            <a:r>
              <a:rPr lang="en-GB" dirty="0"/>
              <a:t>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a:t>
            </a:r>
            <a:r>
              <a:rPr lang="en-AU" dirty="0" smtClean="0"/>
              <a:t>2016</a:t>
            </a:r>
          </a:p>
          <a:p>
            <a:pPr lvl="2"/>
            <a:r>
              <a:rPr lang="en-AU" dirty="0">
                <a:solidFill>
                  <a:srgbClr val="FF0000"/>
                </a:solidFill>
              </a:rPr>
              <a:t>SC6 claim they did not receive it; Subir is </a:t>
            </a:r>
            <a:r>
              <a:rPr lang="en-AU" dirty="0" smtClean="0">
                <a:solidFill>
                  <a:srgbClr val="FF0000"/>
                </a:solidFill>
              </a:rPr>
              <a:t>checking</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a:t>
            </a:r>
            <a:r>
              <a:rPr lang="en-GB" dirty="0" smtClean="0"/>
              <a:t>February 2017, or </a:t>
            </a:r>
            <a:r>
              <a:rPr lang="en-GB" dirty="0"/>
              <a:t>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a:t>
            </a:r>
            <a:r>
              <a:rPr lang="en-AU" dirty="0" smtClean="0"/>
              <a:t>in Nov 2016</a:t>
            </a:r>
            <a:endParaRPr lang="en-AU" dirty="0"/>
          </a:p>
          <a:p>
            <a:r>
              <a:rPr lang="en-AU" dirty="0" smtClean="0"/>
              <a:t>FDIS ballot</a:t>
            </a:r>
            <a:r>
              <a:rPr lang="en-AU" dirty="0" smtClean="0"/>
              <a:t>: </a:t>
            </a:r>
            <a:r>
              <a:rPr lang="en-AU" dirty="0" smtClean="0">
                <a:solidFill>
                  <a:schemeClr val="accent6"/>
                </a:solidFill>
              </a:rPr>
              <a:t>waiting </a:t>
            </a:r>
            <a:endParaRPr lang="en-AU" dirty="0">
              <a:solidFill>
                <a:schemeClr val="accent6"/>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a:solidFill>
                  <a:schemeClr val="accent6"/>
                </a:solidFill>
              </a:rPr>
              <a:t>waiting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last SC6 </a:t>
            </a:r>
            <a:r>
              <a:rPr lang="en-AU" dirty="0" smtClean="0"/>
              <a:t>meeting </a:t>
            </a:r>
            <a:r>
              <a:rPr lang="en-AU" dirty="0" smtClean="0"/>
              <a:t>was held in February </a:t>
            </a:r>
            <a:r>
              <a:rPr lang="en-AU" dirty="0" smtClean="0"/>
              <a:t>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a:p>
            <a:r>
              <a:rPr lang="en-AU" dirty="0" err="1" smtClean="0"/>
              <a:t>Webex</a:t>
            </a:r>
            <a:endParaRPr lang="en-AU" dirty="0" smtClean="0"/>
          </a:p>
          <a:p>
            <a:pPr lvl="1"/>
            <a:r>
              <a:rPr lang="en-AU" dirty="0" smtClean="0"/>
              <a:t>C</a:t>
            </a:r>
            <a:r>
              <a:rPr lang="en-AU" dirty="0" smtClean="0"/>
              <a:t>losing </a:t>
            </a:r>
            <a:r>
              <a:rPr lang="en-AU" dirty="0" smtClean="0"/>
              <a:t>plenary </a:t>
            </a:r>
            <a:r>
              <a:rPr lang="en-AU" dirty="0" smtClean="0"/>
              <a:t>used </a:t>
            </a:r>
            <a:r>
              <a:rPr lang="en-AU" dirty="0" err="1" smtClean="0"/>
              <a:t>Webex</a:t>
            </a:r>
            <a:endParaRPr lang="en-AU" dirty="0" smtClean="0"/>
          </a:p>
        </p:txBody>
      </p:sp>
      <p:sp>
        <p:nvSpPr>
          <p:cNvPr id="6" name="Content Placeholder 5"/>
          <p:cNvSpPr>
            <a:spLocks noGrp="1"/>
          </p:cNvSpPr>
          <p:nvPr>
            <p:ph sz="half" idx="2"/>
          </p:nvPr>
        </p:nvSpPr>
        <p:spPr/>
        <p:txBody>
          <a:bodyPr/>
          <a:lstStyle/>
          <a:p>
            <a:r>
              <a:rPr lang="en-AU" dirty="0" smtClean="0"/>
              <a:t>Comments</a:t>
            </a:r>
          </a:p>
          <a:p>
            <a:pPr lvl="1"/>
            <a:r>
              <a:rPr lang="en-GB" dirty="0" smtClean="0"/>
              <a:t>Next F2F meeting will be held in Korea or Japan in October 2017 </a:t>
            </a:r>
          </a:p>
          <a:p>
            <a:pPr lvl="1"/>
            <a:r>
              <a:rPr lang="en-GB" dirty="0" smtClean="0"/>
              <a:t>Deadlines</a:t>
            </a:r>
          </a:p>
          <a:p>
            <a:pPr lvl="2"/>
            <a:r>
              <a:rPr lang="en-GB" dirty="0" smtClean="0"/>
              <a:t>New agenda items: 11 Sep 17</a:t>
            </a:r>
          </a:p>
          <a:p>
            <a:pPr lvl="2"/>
            <a:r>
              <a:rPr lang="en-GB" dirty="0" smtClean="0"/>
              <a:t>New contributions: 2 Oct 17</a:t>
            </a:r>
          </a:p>
          <a:p>
            <a:pPr lvl="2"/>
            <a:r>
              <a:rPr lang="en-GB" dirty="0" smtClean="0"/>
              <a:t>New comments: 9 Oct 17</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76800"/>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a:t>
            </a:r>
            <a:r>
              <a:rPr lang="en-AU" dirty="0" smtClean="0"/>
              <a:t>Jan 2017 </a:t>
            </a:r>
            <a:r>
              <a:rPr lang="en-AU" dirty="0" smtClean="0"/>
              <a:t>in </a:t>
            </a:r>
            <a:r>
              <a:rPr lang="en-AU" dirty="0" smtClean="0"/>
              <a:t>Atlanta</a:t>
            </a:r>
            <a:endParaRPr lang="en-AU" dirty="0" smtClean="0"/>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t>
            </a:r>
            <a:r>
              <a:rPr lang="en-AU" dirty="0" smtClean="0"/>
              <a:t>activities</a:t>
            </a:r>
          </a:p>
          <a:p>
            <a:pPr lvl="2"/>
            <a:r>
              <a:rPr lang="en-AU" dirty="0" smtClean="0"/>
              <a:t>Summary of meeting in Tunisia in Feb 2017</a:t>
            </a:r>
          </a:p>
          <a:p>
            <a:pPr lvl="2"/>
            <a:r>
              <a:rPr lang="en-AU" dirty="0" smtClean="0"/>
              <a:t>Discuss SC6 security ad hoc</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Attendance at the Tunisia meeting was very light, with others attending via </a:t>
            </a:r>
            <a:r>
              <a:rPr lang="en-AU" dirty="0" err="1" smtClean="0"/>
              <a:t>Webex</a:t>
            </a:r>
            <a:endParaRPr lang="en-AU" dirty="0"/>
          </a:p>
        </p:txBody>
      </p:sp>
      <p:sp>
        <p:nvSpPr>
          <p:cNvPr id="3" name="Content Placeholder 2"/>
          <p:cNvSpPr>
            <a:spLocks noGrp="1"/>
          </p:cNvSpPr>
          <p:nvPr>
            <p:ph sz="half" idx="1"/>
          </p:nvPr>
        </p:nvSpPr>
        <p:spPr/>
        <p:txBody>
          <a:bodyPr/>
          <a:lstStyle/>
          <a:p>
            <a:pPr lvl="1"/>
            <a:r>
              <a:rPr lang="en-AU" dirty="0" smtClean="0"/>
              <a:t>SC6 plenary attendance (F2F)</a:t>
            </a:r>
          </a:p>
          <a:p>
            <a:pPr lvl="2"/>
            <a:r>
              <a:rPr lang="en-AU" dirty="0" smtClean="0"/>
              <a:t>China (x?)</a:t>
            </a:r>
          </a:p>
          <a:p>
            <a:pPr lvl="2"/>
            <a:r>
              <a:rPr lang="en-AU" dirty="0" smtClean="0"/>
              <a:t>HK (Observer – no vote) (x2)</a:t>
            </a:r>
          </a:p>
          <a:p>
            <a:pPr lvl="3"/>
            <a:r>
              <a:rPr lang="en-AU" dirty="0" smtClean="0"/>
              <a:t>Kingston</a:t>
            </a:r>
          </a:p>
          <a:p>
            <a:pPr lvl="2"/>
            <a:r>
              <a:rPr lang="en-AU" dirty="0" smtClean="0"/>
              <a:t>Korea (x?)</a:t>
            </a:r>
          </a:p>
          <a:p>
            <a:pPr lvl="2"/>
            <a:r>
              <a:rPr lang="en-AU" dirty="0" smtClean="0"/>
              <a:t>US (x1)</a:t>
            </a:r>
          </a:p>
          <a:p>
            <a:pPr lvl="3"/>
            <a:r>
              <a:rPr lang="en-AU" dirty="0" smtClean="0"/>
              <a:t>Paul Thorpe for WG10</a:t>
            </a:r>
          </a:p>
          <a:p>
            <a:pPr lvl="2"/>
            <a:r>
              <a:rPr lang="en-AU" dirty="0" smtClean="0"/>
              <a:t>Tunisia (x?)</a:t>
            </a:r>
          </a:p>
          <a:p>
            <a:pPr lvl="1"/>
            <a:r>
              <a:rPr lang="en-AU" dirty="0"/>
              <a:t>SC6 </a:t>
            </a:r>
            <a:r>
              <a:rPr lang="en-AU" dirty="0" smtClean="0"/>
              <a:t>plenary attendance (</a:t>
            </a:r>
            <a:r>
              <a:rPr lang="en-AU" dirty="0" err="1" smtClean="0"/>
              <a:t>Webex</a:t>
            </a:r>
            <a:r>
              <a:rPr lang="en-AU" dirty="0" smtClean="0"/>
              <a:t>)</a:t>
            </a:r>
          </a:p>
          <a:p>
            <a:pPr lvl="2"/>
            <a:r>
              <a:rPr lang="en-AU" dirty="0" smtClean="0"/>
              <a:t>Austria (x1)</a:t>
            </a:r>
          </a:p>
          <a:p>
            <a:pPr lvl="2"/>
            <a:r>
              <a:rPr lang="en-AU" dirty="0" smtClean="0"/>
              <a:t>Canada (x1)</a:t>
            </a:r>
          </a:p>
          <a:p>
            <a:pPr lvl="3"/>
            <a:r>
              <a:rPr lang="en-AU" dirty="0" smtClean="0"/>
              <a:t>Glen Parsons</a:t>
            </a:r>
          </a:p>
          <a:p>
            <a:pPr lvl="2"/>
            <a:r>
              <a:rPr lang="en-AU" dirty="0" smtClean="0"/>
              <a:t>Japan (x1)</a:t>
            </a:r>
          </a:p>
          <a:p>
            <a:pPr lvl="1"/>
            <a:endParaRPr lang="en-AU" dirty="0"/>
          </a:p>
          <a:p>
            <a:endParaRPr lang="en-AU" dirty="0"/>
          </a:p>
          <a:p>
            <a:endParaRPr lang="en-AU" dirty="0"/>
          </a:p>
        </p:txBody>
      </p:sp>
      <p:sp>
        <p:nvSpPr>
          <p:cNvPr id="6" name="Content Placeholder 5"/>
          <p:cNvSpPr>
            <a:spLocks noGrp="1"/>
          </p:cNvSpPr>
          <p:nvPr>
            <p:ph sz="half" idx="2"/>
          </p:nvPr>
        </p:nvSpPr>
        <p:spPr/>
        <p:txBody>
          <a:bodyPr/>
          <a:lstStyle/>
          <a:p>
            <a:pPr lvl="2"/>
            <a:r>
              <a:rPr lang="en-AU" dirty="0"/>
              <a:t>UK (x3)</a:t>
            </a:r>
          </a:p>
          <a:p>
            <a:pPr lvl="2"/>
            <a:r>
              <a:rPr lang="en-AU" dirty="0"/>
              <a:t>IEEE 802 (x1)</a:t>
            </a:r>
          </a:p>
          <a:p>
            <a:pPr lvl="3"/>
            <a:r>
              <a:rPr lang="en-AU" dirty="0"/>
              <a:t>Andrew Myles</a:t>
            </a:r>
          </a:p>
          <a:p>
            <a:pPr lvl="1"/>
            <a:r>
              <a:rPr lang="en-AU" dirty="0" smtClean="0"/>
              <a:t>WG1 attendance (F2F &amp; </a:t>
            </a:r>
            <a:r>
              <a:rPr lang="en-AU" dirty="0" err="1" smtClean="0"/>
              <a:t>Webex</a:t>
            </a:r>
            <a:r>
              <a:rPr lang="en-AU" dirty="0" smtClean="0"/>
              <a:t>)</a:t>
            </a:r>
          </a:p>
          <a:p>
            <a:pPr lvl="2"/>
            <a:r>
              <a:rPr lang="en-AU" dirty="0" smtClean="0"/>
              <a:t>Korea (x8)</a:t>
            </a:r>
          </a:p>
          <a:p>
            <a:pPr lvl="2"/>
            <a:r>
              <a:rPr lang="en-AU" dirty="0" smtClean="0"/>
              <a:t>China (x2)</a:t>
            </a:r>
          </a:p>
          <a:p>
            <a:pPr lvl="2"/>
            <a:r>
              <a:rPr lang="en-AU" dirty="0" smtClean="0"/>
              <a:t>Japan (x2)</a:t>
            </a:r>
          </a:p>
          <a:p>
            <a:pPr lvl="2"/>
            <a:r>
              <a:rPr lang="en-AU" dirty="0" smtClean="0"/>
              <a:t>Austria (x1)</a:t>
            </a:r>
          </a:p>
          <a:p>
            <a:pPr lvl="2"/>
            <a:r>
              <a:rPr lang="en-AU" dirty="0" smtClean="0"/>
              <a:t>IEEE  (x2)</a:t>
            </a:r>
          </a:p>
          <a:p>
            <a:pPr lvl="3"/>
            <a:r>
              <a:rPr lang="en-AU" dirty="0" smtClean="0"/>
              <a:t>Peter Yee</a:t>
            </a:r>
          </a:p>
          <a:p>
            <a:pPr lvl="3"/>
            <a:r>
              <a:rPr lang="en-AU" dirty="0" smtClean="0"/>
              <a:t>Karl Brookes? (Sony)</a:t>
            </a:r>
          </a:p>
          <a:p>
            <a:pPr lvl="2"/>
            <a:r>
              <a:rPr lang="en-AU" dirty="0" smtClean="0"/>
              <a:t>Tunisia (x1)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991012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a:t>
            </a:r>
            <a:r>
              <a:rPr lang="en-AU" dirty="0" smtClean="0"/>
              <a:t>followed an agenda of more interest than expected</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a:t>
            </a:r>
            <a:endParaRPr lang="en-AU" dirty="0" smtClean="0"/>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a:t>
            </a:r>
            <a:r>
              <a:rPr lang="en-AU" dirty="0" smtClean="0"/>
              <a:t>802</a:t>
            </a:r>
          </a:p>
          <a:p>
            <a:pPr lvl="3"/>
            <a:r>
              <a:rPr lang="en-AU" dirty="0" smtClean="0"/>
              <a:t>Discussion of security</a:t>
            </a:r>
            <a:endParaRPr lang="en-AU" dirty="0" smtClean="0"/>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
        <p:nvSpPr>
          <p:cNvPr id="25" name="Rectangle 24"/>
          <p:cNvSpPr/>
          <p:nvPr/>
        </p:nvSpPr>
        <p:spPr bwMode="auto">
          <a:xfrm>
            <a:off x="3429000" y="4953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181600"/>
            <a:ext cx="1219200" cy="228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a:t>
            </a:r>
            <a:r>
              <a:rPr kumimoji="0" lang="en-AU" sz="1800" b="0" i="0" u="none" strike="noStrike" cap="none" normalizeH="0" baseline="0" dirty="0" smtClean="0">
                <a:ln>
                  <a:noFill/>
                </a:ln>
                <a:solidFill>
                  <a:srgbClr val="FF0000"/>
                </a:solidFill>
                <a:effectLst/>
                <a:latin typeface="+mj-lt"/>
              </a:rPr>
              <a:t>not much activity</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 </a:t>
            </a:r>
            <a:r>
              <a:rPr lang="en-AU" sz="1800" dirty="0" smtClean="0">
                <a:solidFill>
                  <a:srgbClr val="FF0000"/>
                </a:solidFill>
                <a:latin typeface="+mj-lt"/>
              </a:rPr>
              <a:t>the vote failed</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918"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919"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bwMode="auto">
          <a:xfrm>
            <a:off x="3429000" y="5715000"/>
            <a:ext cx="51054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800" dirty="0" smtClean="0">
                <a:solidFill>
                  <a:srgbClr val="FF0000"/>
                </a:solidFill>
                <a:latin typeface="+mj-lt"/>
              </a:rPr>
              <a:t>Discuss on going disagreement between China NB and IEEE 802 about security</a:t>
            </a:r>
            <a:endParaRPr kumimoji="0" lang="en-AU" sz="18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1"/>
          </p:cNvCxnSpPr>
          <p:nvPr/>
        </p:nvCxnSpPr>
        <p:spPr bwMode="auto">
          <a:xfrm flipH="1" flipV="1">
            <a:off x="3200400" y="5753100"/>
            <a:ext cx="228600" cy="1905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058479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liaison from IEEE 802 </a:t>
            </a:r>
            <a:r>
              <a:rPr lang="en-AU" dirty="0" smtClean="0"/>
              <a:t>in </a:t>
            </a:r>
            <a:r>
              <a:rPr lang="en-AU" dirty="0"/>
              <a:t>July 2016 to </a:t>
            </a:r>
            <a:r>
              <a:rPr lang="en-AU" dirty="0" smtClean="0"/>
              <a:t>SC6 in response to a liaison by </a:t>
            </a:r>
            <a:r>
              <a:rPr lang="en-AU" dirty="0" smtClean="0"/>
              <a:t>SC6 was not discussed</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a:t>
            </a:r>
            <a:r>
              <a:rPr lang="en-US" i="1" dirty="0" smtClean="0"/>
              <a:t>our</a:t>
            </a:r>
            <a:br>
              <a:rPr lang="en-US" i="1" dirty="0" smtClean="0"/>
            </a:br>
            <a:r>
              <a:rPr lang="en-US" i="1" dirty="0" smtClean="0"/>
              <a:t>collaboration </a:t>
            </a:r>
            <a:r>
              <a:rPr lang="en-US" i="1" dirty="0" smtClean="0"/>
              <a:t>and </a:t>
            </a:r>
            <a:r>
              <a:rPr lang="en-US" i="1" dirty="0"/>
              <a:t>send a reply letter to you as soon as </a:t>
            </a:r>
            <a:r>
              <a:rPr lang="en-US" i="1" dirty="0" smtClean="0"/>
              <a:t>possible</a:t>
            </a:r>
            <a:endParaRPr lang="en-US" i="1" dirty="0"/>
          </a:p>
          <a:p>
            <a:pPr lvl="1" latinLnBrk="1"/>
            <a:r>
              <a:rPr lang="en-US" dirty="0" smtClean="0"/>
              <a:t>It </a:t>
            </a:r>
            <a:r>
              <a:rPr lang="en-US" dirty="0" smtClean="0"/>
              <a:t>was supposed to be on the agenda </a:t>
            </a:r>
            <a:r>
              <a:rPr lang="en-US" dirty="0" smtClean="0"/>
              <a:t>for the SC6/WG1 </a:t>
            </a:r>
            <a:r>
              <a:rPr lang="en-US" dirty="0"/>
              <a:t>m</a:t>
            </a:r>
            <a:r>
              <a:rPr lang="en-US" dirty="0" smtClean="0"/>
              <a:t>eeting in </a:t>
            </a:r>
            <a:r>
              <a:rPr lang="en-US" dirty="0" smtClean="0"/>
              <a:t>February 2017 …</a:t>
            </a:r>
          </a:p>
          <a:p>
            <a:pPr lvl="1" latinLnBrk="1"/>
            <a:r>
              <a:rPr lang="en-US" dirty="0" smtClean="0"/>
              <a:t>… but was not mentioned in the minutes</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3239541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briefly discussed the work of the LPWAN SG but it appears to be going nowhere fast </a:t>
            </a:r>
            <a:endParaRPr lang="en-AU" dirty="0"/>
          </a:p>
        </p:txBody>
      </p:sp>
      <p:sp>
        <p:nvSpPr>
          <p:cNvPr id="3" name="Content Placeholder 2"/>
          <p:cNvSpPr>
            <a:spLocks noGrp="1"/>
          </p:cNvSpPr>
          <p:nvPr>
            <p:ph idx="1"/>
          </p:nvPr>
        </p:nvSpPr>
        <p:spPr/>
        <p:txBody>
          <a:bodyPr/>
          <a:lstStyle/>
          <a:p>
            <a:pPr lvl="1"/>
            <a:r>
              <a:rPr lang="en-AU" dirty="0" smtClean="0"/>
              <a:t>A LPWAN SG was approved at the Xi’an meeting in 2016</a:t>
            </a:r>
          </a:p>
          <a:p>
            <a:pPr lvl="1"/>
            <a:r>
              <a:rPr lang="en-AU" dirty="0" smtClean="0"/>
              <a:t>There had no obvious activity up until this meeting</a:t>
            </a:r>
          </a:p>
          <a:p>
            <a:pPr lvl="1"/>
            <a:r>
              <a:rPr lang="en-AU" dirty="0" smtClean="0"/>
              <a:t>A report (WG1N079) was presented at the meeting </a:t>
            </a:r>
          </a:p>
          <a:p>
            <a:pPr lvl="2"/>
            <a:r>
              <a:rPr lang="en-GB" dirty="0"/>
              <a:t>WG1N079: Study Group Report of LPWAN: Health care </a:t>
            </a:r>
            <a:r>
              <a:rPr lang="en-GB" dirty="0" smtClean="0"/>
              <a:t>application</a:t>
            </a:r>
          </a:p>
          <a:p>
            <a:pPr lvl="2"/>
            <a:r>
              <a:rPr lang="en-GB" dirty="0" smtClean="0">
                <a:solidFill>
                  <a:srgbClr val="FF0000"/>
                </a:solidFill>
              </a:rPr>
              <a:t>Note: it is not yet available on the WG1 document server</a:t>
            </a:r>
            <a:endParaRPr lang="en-AU" dirty="0">
              <a:solidFill>
                <a:srgbClr val="FF0000"/>
              </a:solidFill>
            </a:endParaRPr>
          </a:p>
          <a:p>
            <a:pPr lvl="1"/>
            <a:r>
              <a:rPr lang="en-AU" dirty="0" smtClean="0"/>
              <a:t>There was no discussion suggesting this group is not going anywhere fast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4137389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Korea </a:t>
            </a:r>
            <a:r>
              <a:rPr lang="en-AU" dirty="0" smtClean="0"/>
              <a:t>NB </a:t>
            </a:r>
            <a:r>
              <a:rPr lang="en-AU" dirty="0" smtClean="0"/>
              <a:t>told WG1 </a:t>
            </a:r>
            <a:r>
              <a:rPr lang="en-AU" dirty="0" smtClean="0"/>
              <a:t>they </a:t>
            </a:r>
            <a:r>
              <a:rPr lang="en-AU" dirty="0" smtClean="0"/>
              <a:t>will re-submit  a NWIP </a:t>
            </a:r>
            <a:r>
              <a:rPr lang="en-AU" dirty="0"/>
              <a:t>on PHY layer protocol of human body </a:t>
            </a:r>
            <a:r>
              <a:rPr lang="en-AU" dirty="0" smtClean="0"/>
              <a:t>communication</a:t>
            </a:r>
            <a:endParaRPr lang="en-AU" dirty="0"/>
          </a:p>
        </p:txBody>
      </p:sp>
      <p:sp>
        <p:nvSpPr>
          <p:cNvPr id="3" name="Content Placeholder 2"/>
          <p:cNvSpPr>
            <a:spLocks noGrp="1"/>
          </p:cNvSpPr>
          <p:nvPr>
            <p:ph idx="1"/>
          </p:nvPr>
        </p:nvSpPr>
        <p:spPr/>
        <p:txBody>
          <a:bodyPr/>
          <a:lstStyle/>
          <a:p>
            <a:pPr lvl="1"/>
            <a:r>
              <a:rPr lang="en-AU" dirty="0" smtClean="0"/>
              <a:t>The Korean NB </a:t>
            </a:r>
            <a:r>
              <a:rPr lang="en-AU" dirty="0"/>
              <a:t>previously submitted a NWIP for </a:t>
            </a:r>
            <a:r>
              <a:rPr lang="en-AU" dirty="0" smtClean="0"/>
              <a:t>a “PHY </a:t>
            </a:r>
            <a:r>
              <a:rPr lang="en-AU" dirty="0"/>
              <a:t>layer protocol of human body communication for capsule </a:t>
            </a:r>
            <a:r>
              <a:rPr lang="en-AU" dirty="0" smtClean="0"/>
              <a:t>endoscopy”</a:t>
            </a:r>
          </a:p>
          <a:p>
            <a:pPr lvl="2"/>
            <a:r>
              <a:rPr lang="en-AU" dirty="0"/>
              <a:t>There is some overlap with IEEE 802.15.6</a:t>
            </a:r>
          </a:p>
          <a:p>
            <a:pPr lvl="1"/>
            <a:r>
              <a:rPr lang="en-AU" dirty="0" smtClean="0"/>
              <a:t>The ballot failed because of lack of participation</a:t>
            </a:r>
          </a:p>
          <a:p>
            <a:pPr lvl="1"/>
            <a:r>
              <a:rPr lang="en-AU" dirty="0" smtClean="0"/>
              <a:t>They have </a:t>
            </a:r>
            <a:r>
              <a:rPr lang="en-AU" dirty="0" smtClean="0"/>
              <a:t>proposed a revised NWIP that will be submitted for reconsideration</a:t>
            </a:r>
          </a:p>
          <a:p>
            <a:pPr lvl="2"/>
            <a:r>
              <a:rPr lang="en-AU" dirty="0" smtClean="0"/>
              <a:t>It includes changes that respond to the Japan NB comments that liaisons are required with </a:t>
            </a:r>
            <a:r>
              <a:rPr lang="en-GB" dirty="0"/>
              <a:t>relevant TCs in ISO such as ISO TC 172/SC </a:t>
            </a:r>
            <a:r>
              <a:rPr lang="en-GB" dirty="0" smtClean="0"/>
              <a:t>5 (</a:t>
            </a:r>
            <a:r>
              <a:rPr lang="en-GB" dirty="0"/>
              <a:t>Microscopes and endoscopes) and ISO TC </a:t>
            </a:r>
            <a:r>
              <a:rPr lang="en-GB" dirty="0" smtClean="0"/>
              <a:t>215 (Heath </a:t>
            </a:r>
            <a:r>
              <a:rPr lang="en-GB" dirty="0"/>
              <a:t>Informatics). </a:t>
            </a:r>
            <a:endParaRPr lang="en-AU" dirty="0" smtClean="0"/>
          </a:p>
          <a:p>
            <a:pPr lvl="1"/>
            <a:endParaRPr lang="en-AU" dirty="0" smtClean="0"/>
          </a:p>
          <a:p>
            <a:pPr lvl="1"/>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55417759"/>
              </p:ext>
            </p:extLst>
          </p:nvPr>
        </p:nvGraphicFramePr>
        <p:xfrm>
          <a:off x="1066800" y="4953000"/>
          <a:ext cx="914400" cy="771525"/>
        </p:xfrm>
        <a:graphic>
          <a:graphicData uri="http://schemas.openxmlformats.org/presentationml/2006/ole">
            <mc:AlternateContent xmlns:mc="http://schemas.openxmlformats.org/markup-compatibility/2006">
              <mc:Choice xmlns:v="urn:schemas-microsoft-com:vml" Requires="v">
                <p:oleObj spid="_x0000_s24582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066800" y="4953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8280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heard a summary of the status of IEEE 802 submissions under the PSDO</a:t>
            </a:r>
            <a:endParaRPr lang="en-AU" dirty="0"/>
          </a:p>
        </p:txBody>
      </p:sp>
      <p:sp>
        <p:nvSpPr>
          <p:cNvPr id="3" name="Content Placeholder 2"/>
          <p:cNvSpPr>
            <a:spLocks noGrp="1"/>
          </p:cNvSpPr>
          <p:nvPr>
            <p:ph idx="1"/>
          </p:nvPr>
        </p:nvSpPr>
        <p:spPr/>
        <p:txBody>
          <a:bodyPr/>
          <a:lstStyle/>
          <a:p>
            <a:pPr lvl="1"/>
            <a:r>
              <a:rPr lang="en-AU" dirty="0" smtClean="0"/>
              <a:t>The WG1 meeting wanted an IEEE 802 rep (Peter Yee) to </a:t>
            </a:r>
            <a:r>
              <a:rPr lang="en-AU" dirty="0"/>
              <a:t>present the status of the IEEE 802 </a:t>
            </a:r>
            <a:r>
              <a:rPr lang="en-AU" dirty="0" smtClean="0"/>
              <a:t>WG’s</a:t>
            </a:r>
          </a:p>
          <a:p>
            <a:pPr lvl="2"/>
            <a:r>
              <a:rPr lang="en-AU" dirty="0" smtClean="0"/>
              <a:t>We had sent them a liaison with a report for each WG (except 802.16) </a:t>
            </a:r>
          </a:p>
          <a:p>
            <a:pPr lvl="2"/>
            <a:r>
              <a:rPr lang="en-AU" dirty="0" smtClean="0"/>
              <a:t>They expressed regrets that no IEEE 802 experts were in attendance</a:t>
            </a:r>
          </a:p>
          <a:p>
            <a:pPr lvl="1"/>
            <a:r>
              <a:rPr lang="en-AU" dirty="0" smtClean="0"/>
              <a:t>Eventually Peter settled </a:t>
            </a:r>
            <a:r>
              <a:rPr lang="en-AU" dirty="0"/>
              <a:t>on </a:t>
            </a:r>
            <a:r>
              <a:rPr lang="en-AU" dirty="0" smtClean="0"/>
              <a:t>using the IEEE 802 JTC1 SC agenda from Jan 2017 to </a:t>
            </a:r>
            <a:r>
              <a:rPr lang="en-AU" dirty="0"/>
              <a:t>show the status of the </a:t>
            </a:r>
            <a:r>
              <a:rPr lang="en-AU" dirty="0" smtClean="0"/>
              <a:t>documents relevant to the PSDO in</a:t>
            </a:r>
          </a:p>
          <a:p>
            <a:pPr lvl="2" latinLnBrk="1"/>
            <a:r>
              <a:rPr lang="en-GB" dirty="0"/>
              <a:t>He reported on IEEE 802 activities and plans regarding 802.1, 802.3,</a:t>
            </a:r>
            <a:br>
              <a:rPr lang="en-GB" dirty="0"/>
            </a:br>
            <a:r>
              <a:rPr lang="en-GB" dirty="0"/>
              <a:t>802.11, 802.15, 802.21 and 802.22</a:t>
            </a:r>
          </a:p>
          <a:p>
            <a:pPr lvl="2" latinLnBrk="1"/>
            <a:r>
              <a:rPr lang="en-GB" dirty="0"/>
              <a:t>He note the intention to submit various approved IEEE 802 standards to ISO/IEC JTC1/SC6 under ISO/IEEE PSDO agreement.</a:t>
            </a:r>
            <a:endParaRPr lang="en-AU" dirty="0"/>
          </a:p>
          <a:p>
            <a:pPr lvl="1"/>
            <a:r>
              <a:rPr lang="en-AU" dirty="0" smtClean="0"/>
              <a:t>WG1 now </a:t>
            </a:r>
            <a:r>
              <a:rPr lang="en-AU" dirty="0"/>
              <a:t>have a pointer to mentor to find </a:t>
            </a:r>
            <a:r>
              <a:rPr lang="en-AU" dirty="0" smtClean="0"/>
              <a:t>our </a:t>
            </a:r>
            <a:r>
              <a:rPr lang="en-AU" dirty="0"/>
              <a:t>agendas should they want to look at </a:t>
            </a:r>
            <a:r>
              <a:rPr lang="en-AU" dirty="0" smtClean="0"/>
              <a:t>them</a:t>
            </a:r>
          </a:p>
          <a:p>
            <a:pPr lvl="2"/>
            <a:r>
              <a:rPr lang="en-AU" dirty="0"/>
              <a:t>M</a:t>
            </a:r>
            <a:r>
              <a:rPr lang="en-AU" dirty="0" smtClean="0"/>
              <a:t>aybe the status </a:t>
            </a:r>
            <a:r>
              <a:rPr lang="en-AU" dirty="0"/>
              <a:t>slides from </a:t>
            </a:r>
            <a:r>
              <a:rPr lang="en-AU" dirty="0" smtClean="0"/>
              <a:t>our agendas suffice </a:t>
            </a:r>
            <a:r>
              <a:rPr lang="en-AU" dirty="0"/>
              <a:t>to give </a:t>
            </a:r>
            <a:r>
              <a:rPr lang="en-AU" dirty="0" smtClean="0"/>
              <a:t>WG1 the </a:t>
            </a:r>
            <a:r>
              <a:rPr lang="en-AU" dirty="0"/>
              <a:t>summary information on where our projects stood (with regards to them</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876655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 is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solidFill>
                  <a:srgbClr val="FF0000"/>
                </a:solidFill>
              </a:rPr>
              <a:t>Presentation not yet available</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been no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642869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889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889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8897"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8898"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8899"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8900"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475716256"/>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4991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4991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49913"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49914"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49915"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49916"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49917"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49918"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this week</a:t>
            </a:r>
            <a:endParaRPr lang="en-AU" dirty="0"/>
          </a:p>
        </p:txBody>
      </p:sp>
      <p:sp>
        <p:nvSpPr>
          <p:cNvPr id="3" name="Content Placeholder 2"/>
          <p:cNvSpPr>
            <a:spLocks noGrp="1"/>
          </p:cNvSpPr>
          <p:nvPr>
            <p:ph idx="1"/>
          </p:nvPr>
        </p:nvSpPr>
        <p:spPr/>
        <p:txBody>
          <a:bodyPr/>
          <a:lstStyle/>
          <a:p>
            <a:pPr lvl="1"/>
            <a:r>
              <a:rPr lang="en-AU" dirty="0" smtClean="0"/>
              <a:t>During the closing plenary of SC6, the security ad hoc was approved</a:t>
            </a:r>
          </a:p>
          <a:p>
            <a:pPr lvl="1"/>
            <a:r>
              <a:rPr lang="en-AU" dirty="0" smtClean="0"/>
              <a:t>The IEEE 802 rep (Andrew Myles) noted that while the ad hoc might be useful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solidFill>
                  <a:srgbClr val="FF0000"/>
                </a:solidFill>
              </a:rPr>
              <a:t>Andrew also sent an e-mail</a:t>
            </a:r>
          </a:p>
          <a:p>
            <a:pPr lvl="2"/>
            <a:r>
              <a:rPr lang="en-AU" dirty="0" smtClean="0">
                <a:solidFill>
                  <a:srgbClr val="FF0000"/>
                </a:solidFill>
              </a:rPr>
              <a:t>There was been no response so far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790101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12526</Words>
  <Application>Microsoft Office PowerPoint</Application>
  <PresentationFormat>On-screen Show (4:3)</PresentationFormat>
  <Paragraphs>1801</Paragraphs>
  <Slides>140</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140</vt:i4>
      </vt:variant>
    </vt:vector>
  </HeadingPairs>
  <TitlesOfParts>
    <vt:vector size="144" baseType="lpstr">
      <vt:lpstr>802-11-Submission</vt:lpstr>
      <vt:lpstr>Acrobat Document</vt:lpstr>
      <vt:lpstr>Adobe Acrobat Document</vt:lpstr>
      <vt:lpstr>Packager Shell Object</vt:lpstr>
      <vt:lpstr>IEEE 802 JTC1 Standing Committee Mar 2017 agenda</vt:lpstr>
      <vt:lpstr>This document will be used to run the IEEE 802 JTC1 SC meetings in Vancouver in Mar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has one slot at the March 2017 plenary meeting in Vancouver</vt:lpstr>
      <vt:lpstr>The IEEE 802 JTC1 SC regular meeting has a high level list of agenda items to be considered</vt:lpstr>
      <vt:lpstr>The IEEE 802 JTC1 SC will consider approving its agenda for its Vancouver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passed its 60 day ballot on 7 Feb 2017, with comment response required</vt:lpstr>
      <vt:lpstr>The China NB provided a comments during the 60 ballot on IEEE 802.1Qbu </vt:lpstr>
      <vt:lpstr>The China NB provided a comments during the 60 ballot on IEEE 802.1Qbu</vt:lpstr>
      <vt:lpstr>The SC needs to determine a response to China NB comments on IEEE 802.1Qbu </vt:lpstr>
      <vt:lpstr>IEEE 802.1Qbz passed its 60 day ballot on 7 Feb 2017, with comment response required</vt:lpstr>
      <vt:lpstr>The China NB provided a comments during the 60 ballot on IEEE 802.1Qbz </vt:lpstr>
      <vt:lpstr>The China NB provided a comment during the 60 ballot on IEEE 802.1Qbz</vt:lpstr>
      <vt:lpstr>The SC needs to determine a response to China NB comments on IEEE 802.1Qbz </vt:lpstr>
      <vt:lpstr>IEEE 802.1AC-Rev will be submitted to 60 day ballot after RevCom approval</vt:lpstr>
      <vt:lpstr>IEEE 802.1Qcd-2015 FDIS ballot closes 18 Apr 17</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special 90 day FDIS closes on 16 March 2017</vt:lpstr>
      <vt:lpstr>IEEE 802.3 has ten standards in the pipeline for ratification under the PSDO</vt:lpstr>
      <vt:lpstr>IEEE 802.3-2015 FDIS ballot closes on 6 Mar 2017</vt:lpstr>
      <vt:lpstr>IEEE 802.3bw is waiting for start of FDIS ballot</vt:lpstr>
      <vt:lpstr>IEEE 802.3bp 60 day pre-ballot passed with comments to be resolved</vt:lpstr>
      <vt:lpstr>The China NB provided a comments during the 60 ballot on IEEE 802.3bp </vt:lpstr>
      <vt:lpstr>The China NB provided a comments during the 60 ballot on IEEE 802.3bp </vt:lpstr>
      <vt:lpstr>The SC needs to determine a response to China NB comments on IEEE 802.3bp </vt:lpstr>
      <vt:lpstr>The China NB provided a comments during the 60 ballot on IEEE 802.3bp </vt:lpstr>
      <vt:lpstr>The China NB provided a comments during the 60 ballot on IEEE 802.3bp </vt:lpstr>
      <vt:lpstr>The SC needs to determine a response to China NB comments on IEEE 802.3bp </vt:lpstr>
      <vt:lpstr>IEEE 802.3bn has been submitted for 60-day pre-ballot</vt:lpstr>
      <vt:lpstr>IEEE 802.3bq 60-day pre-ballot passed with comments to be resolved</vt:lpstr>
      <vt:lpstr>The China NB provided a comments during the 60 ballot on IEEE 802.3bq </vt:lpstr>
      <vt:lpstr>The China NB provided a comments during the 60 ballot on IEEE 802.3bq</vt:lpstr>
      <vt:lpstr>The SC needs to determine a response to China NB comments on IEEE 802.3bq </vt:lpstr>
      <vt:lpstr>The China NB provided a comments during the 60 ballot on IEEE 802.3bq </vt:lpstr>
      <vt:lpstr>The China NB provided a comments during the 60 ballot on IEEE 802.3bq </vt:lpstr>
      <vt:lpstr>The SC needs to determine a response to China NB comments on IEEE 802.3bq </vt:lpstr>
      <vt:lpstr>IEEE 802.3br 60 day pre-ballot closes on 16 Feb 2017</vt:lpstr>
      <vt:lpstr>IEEE 802.3by 60 day pre-ballot passed with comments to be resolved</vt:lpstr>
      <vt:lpstr>The China NB provided a comments during the 60 ballot on IEEE 802.3by </vt:lpstr>
      <vt:lpstr>The China NB provided a comments during the 60 ballot on IEEE 802.3by </vt:lpstr>
      <vt:lpstr>The SC needs to determine a response to China NB comments on IEEE 802.3by </vt:lpstr>
      <vt:lpstr>The China NB provided a comments during the 60 ballot on IEEE 802.3by </vt:lpstr>
      <vt:lpstr>The China NB provided a comments during the 60 ballot on IEEE 802.3by </vt:lpstr>
      <vt:lpstr>The SC needs to determine a response to China NB comments on IEEE 802.3by </vt:lpstr>
      <vt:lpstr>IEEE 802.3bv has been liaised</vt:lpstr>
      <vt:lpstr>IEEE 802.3bu has been liaised</vt:lpstr>
      <vt:lpstr>IEEE 802.3bz 60-day pre-ballot closes on 16 Feb 2017</vt:lpstr>
      <vt:lpstr>IEEE 802.11 has ten standards in the pipeline for ratification under the PSDO</vt:lpstr>
      <vt:lpstr>IEEE 802.11mc has been submitted to 60-day pre-ballot</vt:lpstr>
      <vt:lpstr>IEEE 802.11ah will be submitted to 60-day pre-ballot in April/May 2017</vt:lpstr>
      <vt:lpstr>IEEE 802.11ai has been submitted to 60-day pre-ballot</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is waiting for FDIS to start</vt:lpstr>
      <vt:lpstr>IEEE 802.15.4-2015 was sent for information in Dec 2016</vt:lpstr>
      <vt:lpstr>IEEE 802.15.6-2012 is waiting for FDIS to start</vt:lpstr>
      <vt:lpstr>A request was made at the SC6/WG1 meeting in Tunisia to ratify IEEE 802.15.6 in parts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last SC6 meeting was held in February 2017  in Tunisia</vt:lpstr>
      <vt:lpstr>Attendance at the Tunisia meeting was very light, with others attending via Webex</vt:lpstr>
      <vt:lpstr>WG1 followed an agenda of more interest than expected</vt:lpstr>
      <vt:lpstr>The liaison from IEEE 802 in July 2016 to SC6 in response to a liaison by SC6 was not discussed</vt:lpstr>
      <vt:lpstr>WG1 briefly discussed the work of the LPWAN SG but it appears to be going nowhere fast </vt:lpstr>
      <vt:lpstr>Korea NB told WG1 they will re-submit  a NWIP on PHY layer protocol of human body communication</vt:lpstr>
      <vt:lpstr>WG1 heard a summary of the status of IEEE 802 submissions under the PSDO</vt:lpstr>
      <vt:lpstr>China NB proposed the formation of a security ad hoc in WG is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this week</vt:lpstr>
      <vt:lpstr>The SC discussed the general issue of security comments from China NB in Nov 2016</vt:lpstr>
      <vt:lpstr>The SC discussed the increasing PSDO abstain trend in Nov 2016</vt:lpstr>
      <vt:lpstr>In the last two years there has been an increase in the proportion of abstains in 60 day ballots</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WG7 had a proposed agenda with not much of obvious interest to IEEE 802</vt:lpstr>
      <vt:lpstr>Nothing of interest to IEEE 802 appeared to occur in WG7 </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2017-02-13T05:43:55Z</dcterms:modified>
</cp:coreProperties>
</file>