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2" r:id="rId3"/>
    <p:sldId id="315" r:id="rId4"/>
    <p:sldId id="338" r:id="rId5"/>
    <p:sldId id="328" r:id="rId6"/>
    <p:sldId id="339" r:id="rId7"/>
    <p:sldId id="340" r:id="rId8"/>
    <p:sldId id="341" r:id="rId9"/>
    <p:sldId id="358" r:id="rId10"/>
    <p:sldId id="342" r:id="rId11"/>
    <p:sldId id="334" r:id="rId12"/>
    <p:sldId id="305" r:id="rId13"/>
    <p:sldId id="311" r:id="rId14"/>
    <p:sldId id="356" r:id="rId15"/>
    <p:sldId id="314" r:id="rId16"/>
    <p:sldId id="302" r:id="rId17"/>
    <p:sldId id="337" r:id="rId18"/>
    <p:sldId id="355" r:id="rId19"/>
    <p:sldId id="351" r:id="rId20"/>
    <p:sldId id="353" r:id="rId21"/>
    <p:sldId id="354" r:id="rId22"/>
    <p:sldId id="359" r:id="rId23"/>
    <p:sldId id="320" r:id="rId24"/>
    <p:sldId id="323" r:id="rId25"/>
    <p:sldId id="280" r:id="rId26"/>
    <p:sldId id="281"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39" d="100"/>
          <a:sy n="139" d="100"/>
        </p:scale>
        <p:origin x="336" y="12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12</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2017</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802.11-17/0202r1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089153" y="6476484"/>
            <a:ext cx="251351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Ruckus/Brocade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5/11-15-0454-00-0arc-some-more-ds-architecture-concepts.pptx" TargetMode="External"/><Relationship Id="rId3" Type="http://schemas.openxmlformats.org/officeDocument/2006/relationships/hyperlink" Target="https://mentor.ieee.org/802.11/dcn/15/11-15-0355-04-0arc-mib-truthvalue-usage-patterns.docx"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136-02-0arc-bridging-architecture-considerations.docx" TargetMode="External"/><Relationship Id="rId5" Type="http://schemas.openxmlformats.org/officeDocument/2006/relationships/hyperlink" Target="https://mentor.ieee.org/802.11/dcn/16/11-16-1436-01-0arc-yang-modelling-and-netconf-protocol-discussion.pptx" TargetMode="External"/><Relationship Id="rId4" Type="http://schemas.openxmlformats.org/officeDocument/2006/relationships/hyperlink" Target="https://mentor.ieee.org/802.11/dcn/17/11-17-0475-00-0arc-mib-pattern-analysis.xlsx" TargetMode="External"/><Relationship Id="rId9" Type="http://schemas.openxmlformats.org/officeDocument/2006/relationships/hyperlink" Target="https://mentor.ieee.org/802.11/dcn/14/11-14-1213-01-0arc-ap-arch-concepts-and-distribution-system-access.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7/11-17-0201-00-0arc-arc-sc-meeting-minutes-january-2017.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4/11-14-1281-04-0arc-mib-attributes-analysis.docx" TargetMode="External"/><Relationship Id="rId2" Type="http://schemas.openxmlformats.org/officeDocument/2006/relationships/hyperlink" Target="https://mentor.ieee.org/802.11/dcn/14/11-14-1068-00-0arc-mib-attributes-design-pattern-background.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475-00-0arc-mib-pattern-analysis.xlsx" TargetMode="External"/><Relationship Id="rId4" Type="http://schemas.openxmlformats.org/officeDocument/2006/relationships/hyperlink" Target="https://mentor.ieee.org/802.11/dcn/15/11-15-0355-04-0arc-mib-truthvalue-usage-patterns.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6/11-16-1436-00-0arc-yang-modelling-and-netconf-protocol-discuss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ARC-SC-agenda-March-2017 </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2017-03-14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970024306"/>
              </p:ext>
            </p:extLst>
          </p:nvPr>
        </p:nvGraphicFramePr>
        <p:xfrm>
          <a:off x="522288" y="2301875"/>
          <a:ext cx="7935912" cy="2963720"/>
        </p:xfrm>
        <a:graphic>
          <a:graphicData uri="http://schemas.openxmlformats.org/presentationml/2006/ole">
            <mc:AlternateContent xmlns:mc="http://schemas.openxmlformats.org/markup-compatibility/2006">
              <mc:Choice xmlns:v="urn:schemas-microsoft-com:vml" Requires="v">
                <p:oleObj spid="_x0000_s15415"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301875"/>
                        <a:ext cx="7935912" cy="296372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March 2017</a:t>
            </a:r>
          </a:p>
        </p:txBody>
      </p:sp>
      <p:sp>
        <p:nvSpPr>
          <p:cNvPr id="11267" name="Rectangle 3"/>
          <p:cNvSpPr>
            <a:spLocks noGrp="1" noChangeArrowheads="1"/>
          </p:cNvSpPr>
          <p:nvPr>
            <p:ph idx="1"/>
          </p:nvPr>
        </p:nvSpPr>
        <p:spPr>
          <a:xfrm>
            <a:off x="685800" y="1295400"/>
            <a:ext cx="7772400" cy="4953000"/>
          </a:xfrm>
        </p:spPr>
        <p:txBody>
          <a:bodyPr/>
          <a:lstStyle/>
          <a:p>
            <a:pPr marL="0" indent="0" eaLnBrk="1" hangingPunct="1">
              <a:lnSpc>
                <a:spcPct val="90000"/>
              </a:lnSpc>
              <a:buFontTx/>
              <a:buNone/>
              <a:defRPr/>
            </a:pPr>
            <a:r>
              <a:rPr lang="en-US" sz="1800" dirty="0">
                <a:solidFill>
                  <a:srgbClr val="000000"/>
                </a:solidFill>
              </a:rPr>
              <a:t>Tuesday, March 14, PM2  </a:t>
            </a:r>
            <a:endParaRPr lang="en-US" sz="1400" dirty="0"/>
          </a:p>
          <a:p>
            <a:pPr eaLnBrk="1" hangingPunct="1">
              <a:lnSpc>
                <a:spcPct val="90000"/>
              </a:lnSpc>
              <a:defRPr/>
            </a:pPr>
            <a:r>
              <a:rPr lang="en-US" sz="1400" dirty="0"/>
              <a:t>Administrative: Minutes</a:t>
            </a:r>
          </a:p>
          <a:p>
            <a:pPr marL="342900" lvl="1" indent="-342900" eaLnBrk="1" hangingPunct="1">
              <a:lnSpc>
                <a:spcPct val="90000"/>
              </a:lnSpc>
              <a:buFontTx/>
              <a:buChar char="•"/>
              <a:defRPr/>
            </a:pPr>
            <a:r>
              <a:rPr lang="en-US" sz="1400" b="1" dirty="0"/>
              <a:t>IEEE 1588 mapping to IEEE 802.11</a:t>
            </a:r>
          </a:p>
          <a:p>
            <a:pPr marL="342900" lvl="1" indent="-342900" eaLnBrk="1" hangingPunct="1">
              <a:lnSpc>
                <a:spcPct val="90000"/>
              </a:lnSpc>
              <a:buFontTx/>
              <a:buChar char="•"/>
              <a:defRPr/>
            </a:pPr>
            <a:r>
              <a:rPr lang="en-US" sz="1400" b="1" dirty="0"/>
              <a:t>802 activities</a:t>
            </a:r>
          </a:p>
          <a:p>
            <a:pPr marL="342900" lvl="1" indent="-342900" eaLnBrk="1" hangingPunct="1">
              <a:lnSpc>
                <a:spcPct val="90000"/>
              </a:lnSpc>
              <a:buFontTx/>
              <a:buChar char="•"/>
              <a:defRPr/>
            </a:pPr>
            <a:r>
              <a:rPr lang="en-US" sz="1400" b="1" dirty="0"/>
              <a:t>IETF/802 coordination</a:t>
            </a:r>
            <a:endParaRPr lang="en-US" sz="1400" dirty="0"/>
          </a:p>
          <a:p>
            <a:pPr marL="342900" lvl="1" indent="-342900" eaLnBrk="1" hangingPunct="1">
              <a:lnSpc>
                <a:spcPct val="90000"/>
              </a:lnSpc>
              <a:buFontTx/>
              <a:buChar char="•"/>
              <a:defRPr/>
            </a:pPr>
            <a:r>
              <a:rPr lang="en-US" sz="1400" b="1" dirty="0" err="1"/>
              <a:t>TGak</a:t>
            </a:r>
            <a:r>
              <a:rPr lang="en-US" sz="1400" b="1" dirty="0"/>
              <a:t> update</a:t>
            </a:r>
          </a:p>
          <a:p>
            <a:pPr marL="342900" lvl="1" indent="-342900" eaLnBrk="1" hangingPunct="1">
              <a:lnSpc>
                <a:spcPct val="90000"/>
              </a:lnSpc>
              <a:spcBef>
                <a:spcPts val="432"/>
              </a:spcBef>
              <a:buFont typeface="Arial" pitchFamily="34" charset="0"/>
              <a:buChar char="•"/>
              <a:defRPr/>
            </a:pPr>
            <a:r>
              <a:rPr lang="en-US" sz="1400" b="1" dirty="0"/>
              <a:t>MIB attributes Design Pattern - </a:t>
            </a:r>
            <a:r>
              <a:rPr lang="en-US" sz="1400" dirty="0">
                <a:hlinkClick r:id="rId3"/>
              </a:rPr>
              <a:t>11-15/0355r4</a:t>
            </a:r>
            <a:r>
              <a:rPr lang="en-US" sz="1400" dirty="0"/>
              <a:t>, </a:t>
            </a:r>
            <a:r>
              <a:rPr lang="en-US" sz="1400" dirty="0">
                <a:hlinkClick r:id="rId4"/>
              </a:rPr>
              <a:t>11-17/0475r0</a:t>
            </a:r>
            <a:r>
              <a:rPr lang="en-US" sz="1400" dirty="0"/>
              <a:t> </a:t>
            </a:r>
          </a:p>
          <a:p>
            <a:pPr marL="342900" lvl="1" indent="-342900" eaLnBrk="1" hangingPunct="1">
              <a:lnSpc>
                <a:spcPct val="90000"/>
              </a:lnSpc>
              <a:buFont typeface="Arial" pitchFamily="34" charset="0"/>
              <a:buChar char="•"/>
              <a:defRPr/>
            </a:pPr>
            <a:r>
              <a:rPr lang="en-US" sz="1400" b="1" dirty="0"/>
              <a:t>YANG/NETCONF modeling discussions – </a:t>
            </a:r>
            <a:r>
              <a:rPr lang="en-US" sz="1400" dirty="0">
                <a:hlinkClick r:id="rId5"/>
              </a:rPr>
              <a:t>11-16/1436r1</a:t>
            </a:r>
            <a:r>
              <a:rPr lang="en-US" sz="1400" dirty="0"/>
              <a:t> </a:t>
            </a:r>
          </a:p>
          <a:p>
            <a:pPr marL="342900" lvl="1" indent="-342900" eaLnBrk="1" hangingPunct="1">
              <a:lnSpc>
                <a:spcPct val="90000"/>
              </a:lnSpc>
              <a:buFont typeface="Arial" pitchFamily="34" charset="0"/>
              <a:buChar char="•"/>
              <a:defRPr/>
            </a:pPr>
            <a:r>
              <a:rPr lang="en-US" sz="1400" b="1" dirty="0"/>
              <a:t>“What is an ESS?”</a:t>
            </a:r>
            <a:endParaRPr lang="en-US" sz="1400" dirty="0"/>
          </a:p>
          <a:p>
            <a:pPr marL="0" indent="0" eaLnBrk="1" hangingPunct="1">
              <a:lnSpc>
                <a:spcPct val="90000"/>
              </a:lnSpc>
              <a:buNone/>
              <a:defRPr/>
            </a:pPr>
            <a:r>
              <a:rPr lang="en-US" sz="1800" dirty="0">
                <a:solidFill>
                  <a:srgbClr val="000000"/>
                </a:solidFill>
              </a:rPr>
              <a:t>Wednesday, March 15, AM1  </a:t>
            </a:r>
          </a:p>
          <a:p>
            <a:pPr marL="342900" lvl="1" indent="-342900" eaLnBrk="1" hangingPunct="1">
              <a:lnSpc>
                <a:spcPct val="90000"/>
              </a:lnSpc>
              <a:spcBef>
                <a:spcPts val="432"/>
              </a:spcBef>
              <a:buFont typeface="Arial" pitchFamily="34" charset="0"/>
              <a:buChar char="•"/>
              <a:defRPr/>
            </a:pPr>
            <a:r>
              <a:rPr lang="en-US" sz="1400" b="1" dirty="0"/>
              <a:t>MIB attributes Design Pattern (</a:t>
            </a:r>
            <a:r>
              <a:rPr lang="en-US" sz="1400" b="1" dirty="0" err="1"/>
              <a:t>cont</a:t>
            </a:r>
            <a:r>
              <a:rPr lang="en-US" sz="1400" b="1" dirty="0"/>
              <a:t>)</a:t>
            </a:r>
          </a:p>
          <a:p>
            <a:pPr marL="342900" lvl="1" indent="-342900" eaLnBrk="1" hangingPunct="1">
              <a:lnSpc>
                <a:spcPct val="90000"/>
              </a:lnSpc>
              <a:buFontTx/>
              <a:buChar char="•"/>
              <a:defRPr/>
            </a:pPr>
            <a:r>
              <a:rPr lang="en-US" sz="1400" b="1" dirty="0"/>
              <a:t>AP/DS/Portal architecture and 802 and GLK concepts - </a:t>
            </a:r>
            <a:r>
              <a:rPr lang="en-US" altLang="en-US" sz="1400" dirty="0">
                <a:hlinkClick r:id="rId6"/>
              </a:rPr>
              <a:t>11-17/0136r2</a:t>
            </a:r>
            <a:r>
              <a:rPr lang="en-US" sz="1400" b="1" dirty="0"/>
              <a:t>, </a:t>
            </a:r>
            <a:r>
              <a:rPr lang="en-US" sz="1400" dirty="0">
                <a:hlinkClick r:id="rId7"/>
              </a:rPr>
              <a:t>11-16/0720r0</a:t>
            </a:r>
            <a:r>
              <a:rPr lang="en-US" sz="1400" b="1" dirty="0"/>
              <a:t>, </a:t>
            </a:r>
            <a:r>
              <a:rPr lang="en-US" sz="1400" dirty="0">
                <a:hlinkClick r:id="rId8"/>
              </a:rPr>
              <a:t>11-15/0454r0</a:t>
            </a:r>
            <a:r>
              <a:rPr lang="en-US" sz="1400" b="1" dirty="0"/>
              <a:t>, </a:t>
            </a:r>
            <a:r>
              <a:rPr lang="en-US" sz="1400" dirty="0">
                <a:hlinkClick r:id="rId9"/>
              </a:rPr>
              <a:t>11-14/1213r1</a:t>
            </a:r>
            <a:r>
              <a:rPr lang="en-US" sz="1400" b="1" dirty="0"/>
              <a:t> (slides 9-11)</a:t>
            </a:r>
          </a:p>
          <a:p>
            <a:pPr marL="342900" lvl="1" indent="-342900" eaLnBrk="1" hangingPunct="1">
              <a:lnSpc>
                <a:spcPct val="90000"/>
              </a:lnSpc>
              <a:buFontTx/>
              <a:buChar char="•"/>
              <a:defRPr/>
            </a:pPr>
            <a:r>
              <a:rPr lang="en-US" sz="1400" b="1" dirty="0"/>
              <a:t>“What is an ESS?” (</a:t>
            </a:r>
            <a:r>
              <a:rPr lang="en-US" sz="1400" b="1" dirty="0" err="1"/>
              <a:t>cont</a:t>
            </a:r>
            <a:r>
              <a:rPr lang="en-US" sz="1400" b="1" dirty="0"/>
              <a:t>)</a:t>
            </a:r>
          </a:p>
          <a:p>
            <a:pPr marL="0" lvl="1" indent="0" eaLnBrk="1" hangingPunct="1">
              <a:lnSpc>
                <a:spcPct val="90000"/>
              </a:lnSpc>
              <a:buNone/>
              <a:defRPr/>
            </a:pPr>
            <a:r>
              <a:rPr lang="en-US" sz="1800" b="1" dirty="0">
                <a:solidFill>
                  <a:srgbClr val="000000"/>
                </a:solidFill>
                <a:ea typeface="+mn-ea"/>
                <a:cs typeface="+mn-cs"/>
              </a:rPr>
              <a:t>Thursday, March 16, AM1</a:t>
            </a:r>
          </a:p>
          <a:p>
            <a:pPr marL="342900" lvl="1" indent="-342900" eaLnBrk="1" hangingPunct="1">
              <a:lnSpc>
                <a:spcPct val="90000"/>
              </a:lnSpc>
              <a:spcBef>
                <a:spcPts val="432"/>
              </a:spcBef>
              <a:buFont typeface="Arial" pitchFamily="34" charset="0"/>
              <a:buChar char="•"/>
              <a:defRPr/>
            </a:pPr>
            <a:r>
              <a:rPr lang="en-US" sz="1400" b="1" dirty="0"/>
              <a:t>MIB attributes Design Pattern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AP/DS/Portal architecture and 802 and GLK concepts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“What is an ESS?” (</a:t>
            </a:r>
            <a:r>
              <a:rPr lang="en-US" sz="1400" b="1" dirty="0" err="1"/>
              <a:t>cont</a:t>
            </a:r>
            <a:r>
              <a:rPr lang="en-US" sz="1400" b="1" dirty="0"/>
              <a:t>)</a:t>
            </a:r>
          </a:p>
          <a:p>
            <a:pPr marL="342900" lvl="1" indent="-342900" eaLnBrk="1" hangingPunct="1">
              <a:lnSpc>
                <a:spcPct val="90000"/>
              </a:lnSpc>
              <a:spcBef>
                <a:spcPts val="432"/>
              </a:spcBef>
              <a:buFont typeface="Arial" pitchFamily="34" charset="0"/>
              <a:buChar char="•"/>
              <a:defRPr/>
            </a:pPr>
            <a:r>
              <a:rPr lang="en-US" sz="1400" b="1" dirty="0"/>
              <a:t>Future sessions / SC activities</a:t>
            </a:r>
          </a:p>
          <a:p>
            <a:pPr marL="342900" lvl="1" indent="-342900" eaLnBrk="1" hangingPunct="1">
              <a:lnSpc>
                <a:spcPct val="90000"/>
              </a:lnSpc>
              <a:spcBef>
                <a:spcPts val="432"/>
              </a:spcBef>
              <a:buFont typeface="Arial" pitchFamily="34" charset="0"/>
              <a:buChar char="•"/>
              <a:defRPr/>
            </a:pPr>
            <a:endParaRPr lang="en-US" sz="14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a:t>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January Minutes: </a:t>
            </a:r>
            <a:r>
              <a:rPr lang="en-US" altLang="en-US" dirty="0">
                <a:hlinkClick r:id="rId3"/>
              </a:rPr>
              <a:t>https://mentor.ieee.org/802.11/dcn/17/11-17-0201-00-0arc-arc-sc-meeting-minutes-january-2017.docx</a:t>
            </a:r>
            <a:r>
              <a:rPr lang="en-US" altLang="en-US" dirty="0"/>
              <a:t> </a:t>
            </a:r>
            <a:endParaRPr lang="en-US" altLang="en-US"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a:t>IEEE 1588 mapping to IEEE 802.11</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(Mark Hamilton)</a:t>
            </a:r>
          </a:p>
          <a:p>
            <a:r>
              <a:rPr lang="en-US" altLang="en-US" dirty="0"/>
              <a:t>802.1Q revision underway, target Sept 2017.  Roll-in:</a:t>
            </a:r>
          </a:p>
          <a:p>
            <a:pPr lvl="1"/>
            <a:r>
              <a:rPr lang="en-US" dirty="0"/>
              <a:t>IEEE </a:t>
            </a:r>
            <a:r>
              <a:rPr lang="en-US" dirty="0" err="1"/>
              <a:t>Std</a:t>
            </a:r>
            <a:r>
              <a:rPr lang="en-US" dirty="0"/>
              <a:t> 802.1Qcd-2015,</a:t>
            </a:r>
          </a:p>
          <a:p>
            <a:pPr lvl="1"/>
            <a:r>
              <a:rPr lang="en-US" dirty="0"/>
              <a:t>IEEE </a:t>
            </a:r>
            <a:r>
              <a:rPr lang="en-US" dirty="0" err="1"/>
              <a:t>Std</a:t>
            </a:r>
            <a:r>
              <a:rPr lang="en-US" dirty="0"/>
              <a:t> 802.1Qca-2015,</a:t>
            </a:r>
          </a:p>
          <a:p>
            <a:pPr lvl="1"/>
            <a:r>
              <a:rPr lang="en-US" dirty="0"/>
              <a:t>IEEE </a:t>
            </a:r>
            <a:r>
              <a:rPr lang="en-US" dirty="0" err="1"/>
              <a:t>Std</a:t>
            </a:r>
            <a:r>
              <a:rPr lang="en-US" dirty="0"/>
              <a:t> 802.1Q-2014 </a:t>
            </a:r>
            <a:r>
              <a:rPr lang="en-US" dirty="0" err="1"/>
              <a:t>Cor</a:t>
            </a:r>
            <a:r>
              <a:rPr lang="en-US" dirty="0"/>
              <a:t> 1-2015,</a:t>
            </a:r>
          </a:p>
          <a:p>
            <a:pPr lvl="1"/>
            <a:r>
              <a:rPr lang="en-US" dirty="0"/>
              <a:t>IEEE </a:t>
            </a:r>
            <a:r>
              <a:rPr lang="en-US" dirty="0" err="1"/>
              <a:t>Std</a:t>
            </a:r>
            <a:r>
              <a:rPr lang="en-US" dirty="0"/>
              <a:t> 802.1Qbv-2015,</a:t>
            </a:r>
          </a:p>
          <a:p>
            <a:pPr lvl="1"/>
            <a:r>
              <a:rPr lang="en-US" dirty="0"/>
              <a:t>IEEE </a:t>
            </a:r>
            <a:r>
              <a:rPr lang="en-US" dirty="0" err="1"/>
              <a:t>Std</a:t>
            </a:r>
            <a:r>
              <a:rPr lang="en-US" dirty="0"/>
              <a:t> 802.1Qbu-2016,</a:t>
            </a:r>
          </a:p>
          <a:p>
            <a:pPr lvl="1"/>
            <a:r>
              <a:rPr lang="en-US" dirty="0"/>
              <a:t>IEEE </a:t>
            </a:r>
            <a:r>
              <a:rPr lang="en-US" dirty="0" err="1"/>
              <a:t>Std</a:t>
            </a:r>
            <a:r>
              <a:rPr lang="en-US" dirty="0"/>
              <a:t> 802.1Qbz-2016</a:t>
            </a:r>
          </a:p>
          <a:p>
            <a:r>
              <a:rPr lang="en-US" altLang="en-US" dirty="0"/>
              <a:t>802.1AC-2016 published</a:t>
            </a:r>
          </a:p>
          <a:p>
            <a:endParaRPr lang="en-US" altLang="en-US" dirty="0"/>
          </a:p>
        </p:txBody>
      </p:sp>
    </p:spTree>
    <p:extLst>
      <p:ext uri="{BB962C8B-B14F-4D97-AF65-F5344CB8AC3E}">
        <p14:creationId xmlns:p14="http://schemas.microsoft.com/office/powerpoint/2010/main" val="1768506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104900"/>
            <a:ext cx="7772400" cy="5143500"/>
          </a:xfrm>
        </p:spPr>
        <p:txBody>
          <a:bodyPr/>
          <a:lstStyle/>
          <a:p>
            <a:r>
              <a:rPr lang="en-US" altLang="en-US" sz="2000" dirty="0"/>
              <a:t>Dorothy Stanley present topics of interest:</a:t>
            </a:r>
          </a:p>
          <a:p>
            <a:pPr lvl="1"/>
            <a:r>
              <a:rPr lang="en-US" altLang="en-US" dirty="0"/>
              <a:t>Multicast traffic features of 802.11 – status quo is stable</a:t>
            </a:r>
          </a:p>
          <a:p>
            <a:pPr lvl="1"/>
            <a:r>
              <a:rPr lang="en-US" altLang="en-US" dirty="0"/>
              <a:t>Other?</a:t>
            </a:r>
          </a:p>
          <a:p>
            <a:pPr lvl="2"/>
            <a:r>
              <a:rPr lang="en-US" altLang="en-US" sz="1600" dirty="0"/>
              <a:t>Last IETF meeting: 13-18 Nov 2016.  Next meeting: 26-31 March</a:t>
            </a:r>
          </a:p>
          <a:p>
            <a:pPr lvl="2"/>
            <a:r>
              <a:rPr lang="en-US" altLang="en-US" sz="1600" dirty="0"/>
              <a:t>EC Standing Committee, next meeting: March plenary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ltLang="en-US"/>
              <a:t>802.11 General Links</a:t>
            </a:r>
          </a:p>
        </p:txBody>
      </p:sp>
      <p:sp>
        <p:nvSpPr>
          <p:cNvPr id="41987" name="Rectangle 3"/>
          <p:cNvSpPr>
            <a:spLocks noGrp="1" noChangeArrowheads="1"/>
          </p:cNvSpPr>
          <p:nvPr>
            <p:ph idx="1"/>
          </p:nvPr>
        </p:nvSpPr>
        <p:spPr>
          <a:xfrm>
            <a:off x="685800" y="1524000"/>
            <a:ext cx="7772400" cy="4572000"/>
          </a:xfrm>
        </p:spPr>
        <p:txBody>
          <a:bodyPr/>
          <a:lstStyle/>
          <a:p>
            <a:r>
              <a:rPr lang="en-US" altLang="en-US" dirty="0"/>
              <a:t>Donald Eastlake present topics of interest from </a:t>
            </a:r>
            <a:r>
              <a:rPr lang="en-US" altLang="en-US" dirty="0" err="1"/>
              <a:t>TGak</a:t>
            </a:r>
            <a:r>
              <a:rPr lang="en-US" altLang="en-US" dirty="0"/>
              <a:t> and 802.1’s parallel work (802.1Qbz-2016 published)</a:t>
            </a:r>
          </a:p>
          <a:p>
            <a:r>
              <a:rPr lang="en-US" altLang="en-US" dirty="0"/>
              <a:t>Any open issues/concerns?</a:t>
            </a:r>
          </a:p>
          <a:p>
            <a:pPr lvl="1"/>
            <a:endParaRPr lang="en-US" altLang="en-US" dirty="0"/>
          </a:p>
          <a:p>
            <a:endParaRPr lang="en-US"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a:t>Design Pattern for MIB attributes</a:t>
            </a:r>
          </a:p>
        </p:txBody>
      </p:sp>
      <p:sp>
        <p:nvSpPr>
          <p:cNvPr id="47107" name="Rectangle 3"/>
          <p:cNvSpPr>
            <a:spLocks noGrp="1" noChangeArrowheads="1"/>
          </p:cNvSpPr>
          <p:nvPr>
            <p:ph idx="1"/>
          </p:nvPr>
        </p:nvSpPr>
        <p:spPr>
          <a:xfrm>
            <a:off x="685800" y="1524000"/>
            <a:ext cx="7772400" cy="4572000"/>
          </a:xfrm>
        </p:spPr>
        <p:txBody>
          <a:bodyPr/>
          <a:lstStyle/>
          <a:p>
            <a:r>
              <a:rPr lang="en-US" altLang="en-US" dirty="0"/>
              <a:t>The WG11 Chair has requested that the ARC SC investigate and create a Design Pattern for MIB attributes of the form “*Implemented” and “*Activated”</a:t>
            </a:r>
          </a:p>
          <a:p>
            <a:r>
              <a:rPr lang="en-US" altLang="en-US" dirty="0"/>
              <a:t>Background:</a:t>
            </a:r>
          </a:p>
          <a:p>
            <a:pPr lvl="1"/>
            <a:r>
              <a:rPr lang="en-US" altLang="en-US" sz="1600" dirty="0">
                <a:hlinkClick r:id="rId2"/>
              </a:rPr>
              <a:t>https://mentor.ieee.org/802.11/dcn/14/11-14-1068-00-0arc-mib-attributes-design-pattern-background.docx</a:t>
            </a:r>
            <a:r>
              <a:rPr lang="en-US" altLang="en-US" sz="1600" dirty="0"/>
              <a:t> </a:t>
            </a:r>
          </a:p>
          <a:p>
            <a:pPr lvl="1"/>
            <a:r>
              <a:rPr lang="en-US" altLang="en-US" sz="1600" dirty="0">
                <a:hlinkClick r:id="rId3"/>
              </a:rPr>
              <a:t>https://mentor.ieee.org/802.11/dcn/14/11-14-1281-04-0arc-mib-attributes-analysis.docx</a:t>
            </a:r>
            <a:r>
              <a:rPr lang="en-US" altLang="en-US" sz="1600" dirty="0"/>
              <a:t> </a:t>
            </a:r>
          </a:p>
          <a:p>
            <a:r>
              <a:rPr lang="en-US" altLang="en-US" sz="2000" dirty="0">
                <a:hlinkClick r:id="rId4"/>
              </a:rPr>
              <a:t>https://mentor.ieee.org/802.11/dcn/15/11-15-0355-04-0arc-mib-truthvalue-usage-patterns.docx</a:t>
            </a:r>
            <a:r>
              <a:rPr lang="en-US" altLang="en-US" sz="2000" dirty="0"/>
              <a:t>  </a:t>
            </a:r>
          </a:p>
          <a:p>
            <a:r>
              <a:rPr lang="en-US" altLang="en-US" sz="2000" dirty="0">
                <a:hlinkClick r:id="rId5"/>
              </a:rPr>
              <a:t>https://mentor.ieee.org/802.11/dcn/17/11-17-0475-00-0arc-mib-pattern-analysis.xlsx</a:t>
            </a:r>
            <a:r>
              <a:rPr lang="en-US" altLang="en-US" sz="2000" dirty="0"/>
              <a:t> </a:t>
            </a:r>
            <a:endParaRPr lang="en-US" alt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Discussion on YANG/NETCONF models</a:t>
            </a:r>
          </a:p>
        </p:txBody>
      </p:sp>
      <p:sp>
        <p:nvSpPr>
          <p:cNvPr id="47107" name="Rectangle 3"/>
          <p:cNvSpPr>
            <a:spLocks noGrp="1" noChangeArrowheads="1"/>
          </p:cNvSpPr>
          <p:nvPr>
            <p:ph idx="1"/>
          </p:nvPr>
        </p:nvSpPr>
        <p:spPr>
          <a:xfrm>
            <a:off x="685800" y="1752600"/>
            <a:ext cx="7772400" cy="4343400"/>
          </a:xfrm>
        </p:spPr>
        <p:txBody>
          <a:bodyPr/>
          <a:lstStyle/>
          <a:p>
            <a:r>
              <a:rPr lang="en-US" altLang="en-US" dirty="0"/>
              <a:t>We have a likely window now to make a change, if any, as we transition from </a:t>
            </a:r>
            <a:r>
              <a:rPr lang="en-US" altLang="en-US" dirty="0" err="1"/>
              <a:t>REVmc</a:t>
            </a:r>
            <a:r>
              <a:rPr lang="en-US" altLang="en-US" dirty="0"/>
              <a:t> to </a:t>
            </a:r>
            <a:r>
              <a:rPr lang="en-US" altLang="en-US" dirty="0" err="1"/>
              <a:t>REVmd</a:t>
            </a:r>
            <a:r>
              <a:rPr lang="en-US" altLang="en-US" dirty="0"/>
              <a:t> maintenance activities</a:t>
            </a:r>
          </a:p>
          <a:p>
            <a:r>
              <a:rPr lang="en-US" altLang="en-US" dirty="0"/>
              <a:t>Submissions:</a:t>
            </a:r>
          </a:p>
          <a:p>
            <a:pPr lvl="1"/>
            <a:r>
              <a:rPr lang="en-US" altLang="en-US" sz="1600" dirty="0">
                <a:hlinkClick r:id="rId2"/>
              </a:rPr>
              <a:t>https://mentor.ieee.org/802.11/dcn/16/11-16-1436-00-0arc-yang-modelling-and-netconf-protocol-discussion.pptx</a:t>
            </a:r>
            <a:r>
              <a:rPr lang="en-US" altLang="en-US" sz="1600" dirty="0"/>
              <a:t> </a:t>
            </a:r>
          </a:p>
          <a:p>
            <a:r>
              <a:rPr lang="en-US" altLang="en-US" sz="2000" dirty="0"/>
              <a:t>Session on Thurs PM1 will have 802.1 experts/interested individuals in attendance, to provide some background and perspective</a:t>
            </a:r>
          </a:p>
        </p:txBody>
      </p:sp>
    </p:spTree>
    <p:extLst>
      <p:ext uri="{BB962C8B-B14F-4D97-AF65-F5344CB8AC3E}">
        <p14:creationId xmlns:p14="http://schemas.microsoft.com/office/powerpoint/2010/main" val="24625187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March 2017, Vancouver, British Columbia, Canada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March 15</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1828800"/>
            <a:ext cx="7772400" cy="990600"/>
          </a:xfrm>
        </p:spPr>
        <p:txBody>
          <a:bodyPr/>
          <a:lstStyle/>
          <a:p>
            <a:pPr eaLnBrk="1" hangingPunct="1"/>
            <a:r>
              <a:rPr lang="en-US" altLang="en-US" dirty="0"/>
              <a:t>Thursday, March 16</a:t>
            </a:r>
            <a:r>
              <a:rPr lang="en-US" altLang="en-US" baseline="30000" dirty="0"/>
              <a:t>th</a:t>
            </a:r>
            <a:r>
              <a:rPr lang="en-US" altLang="en-US" dirty="0"/>
              <a:t>, AM1</a:t>
            </a:r>
          </a:p>
        </p:txBody>
      </p:sp>
      <p:sp>
        <p:nvSpPr>
          <p:cNvPr id="3" name="Rectangle 2"/>
          <p:cNvSpPr txBox="1">
            <a:spLocks noChangeArrowheads="1"/>
          </p:cNvSpPr>
          <p:nvPr/>
        </p:nvSpPr>
        <p:spPr bwMode="auto">
          <a:xfrm>
            <a:off x="685800" y="3276600"/>
            <a:ext cx="77724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457200" indent="-457200" algn="l" eaLnBrk="1" hangingPunct="1">
              <a:buFontTx/>
              <a:buChar char="-"/>
              <a:defRPr/>
            </a:pPr>
            <a:endParaRPr lang="en-US" altLang="en-US" kern="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4478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Design Pattern for “*Implemented” and “*Activated” MIB attributes – Impacts of YANG/NETCONF decision?</a:t>
            </a:r>
          </a:p>
          <a:p>
            <a:pPr>
              <a:defRPr/>
            </a:pPr>
            <a:r>
              <a:rPr lang="en-US" sz="2000" dirty="0"/>
              <a:t>Consider YANG/NETCONF</a:t>
            </a:r>
          </a:p>
          <a:p>
            <a:pPr>
              <a:defRPr/>
            </a:pPr>
            <a:r>
              <a:rPr lang="en-US" sz="2000" dirty="0"/>
              <a:t>Will also follow 802.1/802.11 activities on links, bridging, and MAC Service definition – “What is an ESS?”, for example</a:t>
            </a:r>
          </a:p>
          <a:p>
            <a:pPr>
              <a:defRPr/>
            </a:pPr>
            <a:r>
              <a:rPr lang="en-US" sz="2000" dirty="0"/>
              <a:t>Monitor/report on IETF/802 activities, as needed</a:t>
            </a:r>
          </a:p>
          <a:p>
            <a:pPr>
              <a:defRPr/>
            </a:pPr>
            <a:r>
              <a:rPr lang="en-US" sz="2000" dirty="0"/>
              <a:t>Monitor/report on IEEE 1588 activities, as needed	</a:t>
            </a:r>
          </a:p>
          <a:p>
            <a:pPr marL="0" indent="0">
              <a:buFontTx/>
              <a:buNone/>
              <a:defRPr/>
            </a:pPr>
            <a:r>
              <a:rPr lang="en-US" sz="2000" dirty="0"/>
              <a:t>If you have ANY other topic that you would like ARC SC to consider, contact the SC chair.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May 2017</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two individual meeting slots</a:t>
            </a:r>
          </a:p>
          <a:p>
            <a:pPr lvl="1" eaLnBrk="1" hangingPunct="1"/>
            <a:r>
              <a:rPr lang="en-US" altLang="en-US" dirty="0"/>
              <a:t>Usual slot on Wed AM1 </a:t>
            </a:r>
          </a:p>
          <a:p>
            <a:pPr lvl="1" eaLnBrk="1" hangingPunct="1"/>
            <a:r>
              <a:rPr lang="en-US" altLang="en-US" dirty="0"/>
              <a:t>Another slot for standalone ARC work (Monday/Tuesday?)</a:t>
            </a:r>
          </a:p>
          <a:p>
            <a:pPr lvl="1" eaLnBrk="1" hangingPunct="1"/>
            <a:r>
              <a:rPr lang="en-US" altLang="en-US" dirty="0"/>
              <a:t>Another slot (Thursday’s slot)?</a:t>
            </a:r>
          </a:p>
          <a:p>
            <a:pPr lvl="1" eaLnBrk="1" hangingPunct="1"/>
            <a:r>
              <a:rPr lang="en-US" altLang="en-US" dirty="0"/>
              <a:t>Joint sessions: </a:t>
            </a:r>
            <a:r>
              <a:rPr lang="en-US" altLang="en-US" dirty="0" err="1"/>
              <a:t>TGak</a:t>
            </a:r>
            <a:r>
              <a:rPr lang="en-US" altLang="en-US" dirty="0"/>
              <a:t>?  </a:t>
            </a:r>
            <a:r>
              <a:rPr lang="en-US" altLang="en-US" dirty="0" err="1"/>
              <a:t>TGaq</a:t>
            </a:r>
            <a:r>
              <a:rPr lang="en-US" altLang="en-US" dirty="0"/>
              <a:t>?</a:t>
            </a:r>
          </a:p>
          <a:p>
            <a:pPr eaLnBrk="1" hangingPunct="1"/>
            <a:r>
              <a:rPr lang="en-US" altLang="en-US" dirty="0"/>
              <a:t>Individuals interested in ARC work are encouraged to also attend other </a:t>
            </a:r>
            <a:r>
              <a:rPr lang="en-US" altLang="en-US" dirty="0" err="1"/>
              <a:t>TGak</a:t>
            </a:r>
            <a:r>
              <a:rPr lang="en-US" altLang="en-US" dirty="0"/>
              <a:t> sessions, and AANI SC sessions</a:t>
            </a:r>
          </a:p>
          <a:p>
            <a:pPr eaLnBrk="1" hangingPunct="1"/>
            <a:r>
              <a:rPr lang="en-US" altLang="en-US" dirty="0"/>
              <a:t>Teleconferences:</a:t>
            </a:r>
          </a:p>
          <a:p>
            <a:pPr lvl="1" eaLnBrk="1" hangingPunct="1"/>
            <a:r>
              <a:rPr lang="en-US" altLang="en-US" dirty="0"/>
              <a:t>None planned</a:t>
            </a:r>
          </a:p>
          <a:p>
            <a:pPr lvl="1" eaLnBrk="1" hangingPunct="1"/>
            <a:r>
              <a:rPr lang="en-US" altLang="en-US" dirty="0"/>
              <a:t>May schedule with 10 days notice if discussion warrants</a:t>
            </a:r>
          </a:p>
          <a:p>
            <a:pPr lvl="1" eaLnBrk="1" hangingPunct="1"/>
            <a:endParaRPr lang="en-US"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March 2017 session</a:t>
            </a:r>
          </a:p>
          <a:p>
            <a:pPr eaLnBrk="1" hangingPunct="1"/>
            <a:endParaRPr lang="en-US" altLang="en-US" sz="2000" dirty="0"/>
          </a:p>
          <a:p>
            <a:pPr eaLnBrk="1" hangingPunct="1"/>
            <a:r>
              <a:rPr lang="en-US" altLang="en-US" sz="2000" dirty="0"/>
              <a:t>Chair: Mark Hamilton (Ruckus/Brocade)</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14</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5800" y="1676400"/>
            <a:ext cx="7848600" cy="4495800"/>
          </a:xfrm>
          <a:ln/>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25548</TotalTime>
  <Words>1532</Words>
  <Application>Microsoft Office PowerPoint</Application>
  <PresentationFormat>On-screen Show (4:3)</PresentationFormat>
  <Paragraphs>221</Paragraphs>
  <Slides>26</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MS PGothic</vt:lpstr>
      <vt:lpstr>Arial</vt:lpstr>
      <vt:lpstr>Helvetica</vt:lpstr>
      <vt:lpstr>Monotype Sorts</vt:lpstr>
      <vt:lpstr>Times New Roman</vt:lpstr>
      <vt:lpstr>802-11-Submission</vt:lpstr>
      <vt:lpstr>Document</vt:lpstr>
      <vt:lpstr>ARC-SC-agenda-March-2017 </vt:lpstr>
      <vt:lpstr>Abstract</vt:lpstr>
      <vt:lpstr>IEEE 802.11   Architecture Standing Committee</vt:lpstr>
      <vt:lpstr>Tuesday, March 14th,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March 2017</vt:lpstr>
      <vt:lpstr>ARC Minutes</vt:lpstr>
      <vt:lpstr>IEEE 1588 mapping to IEEE 802.11</vt:lpstr>
      <vt:lpstr>IEEE 802 activities directly related to IEEE 802.11 ARC</vt:lpstr>
      <vt:lpstr>IETF/802 coordination </vt:lpstr>
      <vt:lpstr>802.11 General Links</vt:lpstr>
      <vt:lpstr>Design Pattern for MIB attributes</vt:lpstr>
      <vt:lpstr>Discussion on YANG/NETCONF models</vt:lpstr>
      <vt:lpstr>What is an ESS?</vt:lpstr>
      <vt:lpstr>What is an ESS?  (Continued)</vt:lpstr>
      <vt:lpstr>What is an ESS? – Direction?</vt:lpstr>
      <vt:lpstr>Wednesday, March 15th, AM1</vt:lpstr>
      <vt:lpstr>AP/DS/Portal architecture and 802 concepts</vt:lpstr>
      <vt:lpstr>Thursday, March 16th, AM1</vt:lpstr>
      <vt:lpstr>ARC Future Activities &amp; sessions</vt:lpstr>
      <vt:lpstr>Planning for May 2017</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464</cp:revision>
  <cp:lastPrinted>1998-02-10T13:28:06Z</cp:lastPrinted>
  <dcterms:created xsi:type="dcterms:W3CDTF">2009-07-15T16:38:20Z</dcterms:created>
  <dcterms:modified xsi:type="dcterms:W3CDTF">2017-03-14T17:04:57Z</dcterms:modified>
</cp:coreProperties>
</file>