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2" r:id="rId3"/>
    <p:sldId id="315" r:id="rId4"/>
    <p:sldId id="326" r:id="rId5"/>
    <p:sldId id="328" r:id="rId6"/>
    <p:sldId id="339" r:id="rId7"/>
    <p:sldId id="340" r:id="rId8"/>
    <p:sldId id="341" r:id="rId9"/>
    <p:sldId id="358" r:id="rId10"/>
    <p:sldId id="342" r:id="rId11"/>
    <p:sldId id="334" r:id="rId12"/>
    <p:sldId id="305" r:id="rId13"/>
    <p:sldId id="311" r:id="rId14"/>
    <p:sldId id="356" r:id="rId15"/>
    <p:sldId id="314" r:id="rId16"/>
    <p:sldId id="302" r:id="rId17"/>
    <p:sldId id="337" r:id="rId18"/>
    <p:sldId id="355" r:id="rId19"/>
    <p:sldId id="338" r:id="rId20"/>
    <p:sldId id="360" r:id="rId21"/>
    <p:sldId id="361" r:id="rId22"/>
    <p:sldId id="359" r:id="rId23"/>
    <p:sldId id="280" r:id="rId24"/>
    <p:sldId id="281" r:id="rId25"/>
    <p:sldId id="351" r:id="rId26"/>
    <p:sldId id="353" r:id="rId27"/>
    <p:sldId id="354" r:id="rId28"/>
    <p:sldId id="320" r:id="rId29"/>
    <p:sldId id="323" r:id="rId30"/>
    <p:sldId id="357"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25" d="100"/>
          <a:sy n="125" d="100"/>
        </p:scale>
        <p:origin x="46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802.11-17/0202r0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6/11-16-0457-01-0arc-802-11ak-802-1ac-stas-aps-dses-and-convergence-function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6/11-16-1436-01-0arc-yang-modelling-and-netconf-protocol-discussion.pptx" TargetMode="External"/><Relationship Id="rId9"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6/11-16-0500-01-0000-ietf-95-wireless-tutorial-802-11-overview.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4" Type="http://schemas.openxmlformats.org/officeDocument/2006/relationships/hyperlink" Target="https://mentor.ieee.org/802.11/dcn/15/11-15-0355-04-0arc-mib-truthvalue-usage-patterns.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4" Type="http://schemas.openxmlformats.org/officeDocument/2006/relationships/hyperlink" Target="https://mentor.ieee.org/802.11/dcn/15/11-15-0355-04-0arc-mib-truthvalue-usage-pattern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2017-03-13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12"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1800" dirty="0">
                <a:solidFill>
                  <a:srgbClr val="000000"/>
                </a:solidFill>
              </a:rPr>
              <a:t>Monday, March 13, PM1</a:t>
            </a:r>
          </a:p>
          <a:p>
            <a:pPr eaLnBrk="1" hangingPunct="1">
              <a:lnSpc>
                <a:spcPct val="90000"/>
              </a:lnSpc>
              <a:defRPr/>
            </a:pPr>
            <a:r>
              <a:rPr lang="en-US" sz="1400" dirty="0"/>
              <a:t>Administrative: Minutes</a:t>
            </a:r>
          </a:p>
          <a:p>
            <a:pPr marL="342900" lvl="1" indent="-342900" eaLnBrk="1" hangingPunct="1">
              <a:lnSpc>
                <a:spcPct val="90000"/>
              </a:lnSpc>
              <a:buFontTx/>
              <a:buChar char="•"/>
              <a:defRPr/>
            </a:pPr>
            <a:r>
              <a:rPr lang="en-US" sz="1400" b="1" dirty="0"/>
              <a:t>IEEE 1588 mapping to IEEE 802.11</a:t>
            </a:r>
          </a:p>
          <a:p>
            <a:pPr marL="342900" lvl="1" indent="-342900" eaLnBrk="1" hangingPunct="1">
              <a:lnSpc>
                <a:spcPct val="90000"/>
              </a:lnSpc>
              <a:buFontTx/>
              <a:buChar char="•"/>
              <a:defRPr/>
            </a:pPr>
            <a:r>
              <a:rPr lang="en-US" sz="1400" b="1" dirty="0"/>
              <a:t>802 activities</a:t>
            </a:r>
          </a:p>
          <a:p>
            <a:pPr marL="342900" lvl="1" indent="-342900" eaLnBrk="1" hangingPunct="1">
              <a:lnSpc>
                <a:spcPct val="90000"/>
              </a:lnSpc>
              <a:buFontTx/>
              <a:buChar char="•"/>
              <a:defRPr/>
            </a:pPr>
            <a:r>
              <a:rPr lang="en-US" sz="1400" b="1" dirty="0"/>
              <a:t>IETF/802 coordination</a:t>
            </a:r>
            <a:endParaRPr lang="en-US" sz="1400" dirty="0"/>
          </a:p>
          <a:p>
            <a:pPr marL="342900" lvl="1" indent="-342900" eaLnBrk="1" hangingPunct="1">
              <a:lnSpc>
                <a:spcPct val="90000"/>
              </a:lnSpc>
              <a:buFontTx/>
              <a:buChar char="•"/>
              <a:defRPr/>
            </a:pPr>
            <a:r>
              <a:rPr lang="en-US" sz="1400" b="1" dirty="0" err="1"/>
              <a:t>TGak</a:t>
            </a:r>
            <a:r>
              <a:rPr lang="en-US" sz="1400" b="1" dirty="0"/>
              <a:t> update</a:t>
            </a:r>
          </a:p>
          <a:p>
            <a:pPr marL="342900" lvl="1" indent="-342900" eaLnBrk="1" hangingPunct="1">
              <a:lnSpc>
                <a:spcPct val="90000"/>
              </a:lnSpc>
              <a:spcBef>
                <a:spcPts val="432"/>
              </a:spcBef>
              <a:buFont typeface="Arial" pitchFamily="34" charset="0"/>
              <a:buChar char="•"/>
              <a:defRPr/>
            </a:pPr>
            <a:r>
              <a:rPr lang="en-US" sz="1400" b="1" dirty="0"/>
              <a:t>MIB attributes Design Pattern - </a:t>
            </a:r>
            <a:r>
              <a:rPr lang="en-US" sz="1400" dirty="0">
                <a:hlinkClick r:id="rId3"/>
              </a:rPr>
              <a:t>11-15/0355r4</a:t>
            </a:r>
            <a:r>
              <a:rPr lang="en-US" sz="1400" dirty="0"/>
              <a:t> </a:t>
            </a:r>
          </a:p>
          <a:p>
            <a:pPr marL="342900" lvl="1" indent="-342900" eaLnBrk="1" hangingPunct="1">
              <a:lnSpc>
                <a:spcPct val="90000"/>
              </a:lnSpc>
              <a:buFont typeface="Arial" pitchFamily="34" charset="0"/>
              <a:buChar char="•"/>
              <a:defRPr/>
            </a:pPr>
            <a:r>
              <a:rPr lang="en-US" sz="1400" b="1" dirty="0"/>
              <a:t>YANG/NETCONF modeling discussions – </a:t>
            </a:r>
            <a:r>
              <a:rPr lang="en-US" sz="1400" dirty="0">
                <a:hlinkClick r:id="rId4"/>
              </a:rPr>
              <a:t>11-16/1436r1</a:t>
            </a:r>
            <a:r>
              <a:rPr lang="en-US" sz="1400" dirty="0"/>
              <a:t> </a:t>
            </a:r>
          </a:p>
          <a:p>
            <a:pPr marL="0" indent="0" eaLnBrk="1" hangingPunct="1">
              <a:lnSpc>
                <a:spcPct val="90000"/>
              </a:lnSpc>
              <a:buFontTx/>
              <a:buNone/>
              <a:defRPr/>
            </a:pPr>
            <a:r>
              <a:rPr lang="en-US" sz="1800" dirty="0">
                <a:solidFill>
                  <a:srgbClr val="000000"/>
                </a:solidFill>
              </a:rPr>
              <a:t>Tuesday, March 14, PM2  </a:t>
            </a:r>
            <a:endParaRPr lang="en-US" sz="1400" dirty="0"/>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buFont typeface="Arial" pitchFamily="34" charset="0"/>
              <a:buChar char="•"/>
              <a:defRPr/>
            </a:pPr>
            <a:r>
              <a:rPr lang="en-US" sz="1400" b="1" dirty="0"/>
              <a:t>YANG/NETCONF modeling discussions (</a:t>
            </a:r>
            <a:r>
              <a:rPr lang="en-US" sz="1400" b="1" dirty="0" err="1"/>
              <a:t>cont</a:t>
            </a:r>
            <a:r>
              <a:rPr lang="en-US" sz="1400" b="1" dirty="0"/>
              <a:t>)</a:t>
            </a:r>
          </a:p>
          <a:p>
            <a:pPr marL="0" indent="0" eaLnBrk="1" hangingPunct="1">
              <a:lnSpc>
                <a:spcPct val="90000"/>
              </a:lnSpc>
              <a:buFontTx/>
              <a:buNone/>
              <a:defRPr/>
            </a:pPr>
            <a:r>
              <a:rPr lang="en-US" sz="1800" dirty="0">
                <a:solidFill>
                  <a:srgbClr val="000000"/>
                </a:solidFill>
              </a:rPr>
              <a:t>Wednesday, March 15, AM1  </a:t>
            </a:r>
            <a:endParaRPr lang="en-US" sz="1400" dirty="0"/>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buFont typeface="Arial" pitchFamily="34" charset="0"/>
              <a:buChar char="•"/>
              <a:defRPr/>
            </a:pPr>
            <a:r>
              <a:rPr lang="en-US" sz="1400" b="1" dirty="0"/>
              <a:t>YANG/NETCONF modeling discussions (</a:t>
            </a:r>
            <a:r>
              <a:rPr lang="en-US" sz="1400" b="1" dirty="0" err="1"/>
              <a:t>cont</a:t>
            </a:r>
            <a:r>
              <a:rPr lang="en-US" sz="1400" b="1" dirty="0"/>
              <a:t>)</a:t>
            </a:r>
          </a:p>
          <a:p>
            <a:pPr marL="342900" lvl="1" indent="-342900" eaLnBrk="1" hangingPunct="1">
              <a:lnSpc>
                <a:spcPct val="90000"/>
              </a:lnSpc>
              <a:buFont typeface="Arial" pitchFamily="34" charset="0"/>
              <a:buChar char="•"/>
              <a:defRPr/>
            </a:pPr>
            <a:r>
              <a:rPr lang="en-US" sz="1400" b="1" dirty="0"/>
              <a:t>Future sessions / SC activities</a:t>
            </a:r>
          </a:p>
          <a:p>
            <a:pPr marL="342900" lvl="1" indent="-342900" eaLnBrk="1" hangingPunct="1">
              <a:lnSpc>
                <a:spcPct val="90000"/>
              </a:lnSpc>
              <a:buFontTx/>
              <a:buChar char="•"/>
              <a:defRPr/>
            </a:pPr>
            <a:r>
              <a:rPr lang="en-US" sz="1400" b="1" dirty="0"/>
              <a:t>“What is an ESS?”</a:t>
            </a:r>
          </a:p>
          <a:p>
            <a:pPr marL="0" lvl="1" indent="0" eaLnBrk="1" hangingPunct="1">
              <a:lnSpc>
                <a:spcPct val="90000"/>
              </a:lnSpc>
              <a:buNone/>
              <a:defRPr/>
            </a:pPr>
            <a:r>
              <a:rPr lang="en-US" sz="1800" b="1" dirty="0">
                <a:solidFill>
                  <a:srgbClr val="000000"/>
                </a:solidFill>
                <a:ea typeface="+mn-ea"/>
                <a:cs typeface="+mn-cs"/>
              </a:rPr>
              <a:t>Joint session with </a:t>
            </a:r>
            <a:r>
              <a:rPr lang="en-US" sz="1800" b="1" dirty="0" err="1">
                <a:solidFill>
                  <a:srgbClr val="000000"/>
                </a:solidFill>
                <a:ea typeface="+mn-ea"/>
                <a:cs typeface="+mn-cs"/>
              </a:rPr>
              <a:t>TGak</a:t>
            </a:r>
            <a:r>
              <a:rPr lang="en-US" sz="1800" b="1" dirty="0">
                <a:solidFill>
                  <a:srgbClr val="000000"/>
                </a:solidFill>
                <a:ea typeface="+mn-ea"/>
                <a:cs typeface="+mn-cs"/>
              </a:rPr>
              <a:t>, Thursday, March 16, AM1</a:t>
            </a:r>
          </a:p>
          <a:p>
            <a:pPr marL="342900" lvl="1" indent="-342900" eaLnBrk="1" hangingPunct="1">
              <a:lnSpc>
                <a:spcPct val="90000"/>
              </a:lnSpc>
              <a:spcBef>
                <a:spcPts val="432"/>
              </a:spcBef>
              <a:buFont typeface="Arial" pitchFamily="34" charset="0"/>
              <a:buChar char="•"/>
              <a:defRPr/>
            </a:pPr>
            <a:r>
              <a:rPr lang="en-US" sz="1400" b="1" dirty="0"/>
              <a:t>AP/DS/Portal architecture and 802 and GLK concepts - </a:t>
            </a:r>
            <a:r>
              <a:rPr lang="en-US" altLang="en-US" sz="1400" dirty="0">
                <a:hlinkClick r:id="rId5"/>
              </a:rPr>
              <a:t>11-17/0136r2</a:t>
            </a:r>
            <a:r>
              <a:rPr lang="en-US" sz="1400" b="1" dirty="0"/>
              <a:t>, </a:t>
            </a:r>
            <a:r>
              <a:rPr lang="en-US" sz="1400" dirty="0">
                <a:hlinkClick r:id="rId6"/>
              </a:rPr>
              <a:t>11-16/0720r0</a:t>
            </a:r>
            <a:r>
              <a:rPr lang="en-US" sz="1400" b="1" dirty="0"/>
              <a:t>, </a:t>
            </a:r>
            <a:r>
              <a:rPr lang="en-US" sz="1400" dirty="0">
                <a:hlinkClick r:id="rId7"/>
              </a:rPr>
              <a:t>11-16/0457r1</a:t>
            </a:r>
            <a:r>
              <a:rPr lang="en-US" sz="1400" b="1" dirty="0"/>
              <a:t>, </a:t>
            </a:r>
            <a:r>
              <a:rPr lang="en-US" sz="1400" dirty="0">
                <a:hlinkClick r:id="rId8"/>
              </a:rPr>
              <a:t>11-15/0454r0</a:t>
            </a:r>
            <a:r>
              <a:rPr lang="en-US" sz="1400" b="1" dirty="0"/>
              <a:t>, </a:t>
            </a:r>
            <a:r>
              <a:rPr lang="en-US" sz="1400" dirty="0">
                <a:hlinkClick r:id="rId9"/>
              </a:rPr>
              <a:t>11-14/1213r1</a:t>
            </a:r>
            <a:r>
              <a:rPr lang="en-US" sz="1400" b="1" dirty="0"/>
              <a:t> (slides 9-11)</a:t>
            </a:r>
          </a:p>
          <a:p>
            <a:pPr marL="0" lvl="1" indent="0" eaLnBrk="1" hangingPunct="1">
              <a:lnSpc>
                <a:spcPct val="90000"/>
              </a:lnSpc>
              <a:buNone/>
              <a:defRPr/>
            </a:pPr>
            <a:r>
              <a:rPr lang="en-US" sz="1800" b="1" dirty="0">
                <a:solidFill>
                  <a:srgbClr val="000000"/>
                </a:solidFill>
                <a:ea typeface="+mn-ea"/>
                <a:cs typeface="+mn-cs"/>
              </a:rPr>
              <a:t>Joint session with </a:t>
            </a:r>
            <a:r>
              <a:rPr lang="en-US" sz="1800" b="1" dirty="0" err="1">
                <a:solidFill>
                  <a:srgbClr val="000000"/>
                </a:solidFill>
                <a:ea typeface="+mn-ea"/>
                <a:cs typeface="+mn-cs"/>
              </a:rPr>
              <a:t>TGaq</a:t>
            </a:r>
            <a:r>
              <a:rPr lang="en-US" sz="1800" b="1" dirty="0">
                <a:solidFill>
                  <a:srgbClr val="000000"/>
                </a:solidFill>
                <a:ea typeface="+mn-ea"/>
                <a:cs typeface="+mn-cs"/>
              </a:rPr>
              <a:t>, &lt;TBD&gt;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January Minutes: &lt;link&gt;</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 published? (TBC)</a:t>
            </a:r>
          </a:p>
          <a:p>
            <a:r>
              <a:rPr lang="en-US" altLang="en-US" dirty="0"/>
              <a:t>802.11’s “up-down” view of “baggy pants” diagram: </a:t>
            </a:r>
            <a:r>
              <a:rPr lang="en-US" altLang="en-US" dirty="0">
                <a:hlinkClick r:id="rId2"/>
              </a:rPr>
              <a:t>11-17/0136r2</a:t>
            </a:r>
            <a:r>
              <a:rPr lang="en-US" altLang="en-US" dirty="0"/>
              <a:t>.  (Discuss if we have time this week)</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 – status quo is stable</a:t>
            </a:r>
          </a:p>
          <a:p>
            <a:pPr lvl="1"/>
            <a:r>
              <a:rPr lang="en-US" altLang="en-US" dirty="0"/>
              <a:t>Other?</a:t>
            </a:r>
          </a:p>
          <a:p>
            <a:pPr lvl="2"/>
            <a:r>
              <a:rPr lang="en-US" altLang="en-US" sz="1600" dirty="0"/>
              <a:t>Last IETF meeting: 13-18 Nov 2016.  Next meeting: 26-31 March</a:t>
            </a:r>
          </a:p>
          <a:p>
            <a:pPr lvl="2"/>
            <a:r>
              <a:rPr lang="en-US" altLang="en-US" sz="1600" dirty="0"/>
              <a:t>EC Standing Committee, next meeting: March plenary</a:t>
            </a:r>
          </a:p>
          <a:p>
            <a:pPr lvl="2"/>
            <a:r>
              <a:rPr lang="en-US" altLang="en-US" sz="1600" dirty="0"/>
              <a:t>IETF Tutorial delivered, updated and delivered again.  Completed.  Joint work of Dorothy and Charlie:  </a:t>
            </a:r>
            <a:r>
              <a:rPr lang="en-US" altLang="en-US" sz="1600" dirty="0">
                <a:hlinkClick r:id="rId2"/>
              </a:rPr>
              <a:t>11-16/0500r1</a:t>
            </a:r>
            <a:r>
              <a:rPr lang="en-US" altLang="en-US" sz="16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a:t>
            </a:r>
          </a:p>
          <a:p>
            <a:r>
              <a:rPr lang="en-US" altLang="en-US" dirty="0"/>
              <a:t>Topics for joint session on Thursday</a:t>
            </a:r>
          </a:p>
          <a:p>
            <a:pPr lvl="1"/>
            <a:r>
              <a:rPr lang="en-US" altLang="en-US" dirty="0">
                <a:hlinkClick r:id="rId2"/>
              </a:rPr>
              <a:t>11-17/0136r2</a:t>
            </a:r>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a:p>
            <a:r>
              <a:rPr lang="en-US" altLang="en-US" sz="2000" dirty="0"/>
              <a:t>Session on Thurs PM1 will have 802.1 experts/interested individuals in attendance, to provide some background and perspective</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14</a:t>
            </a:r>
            <a:r>
              <a:rPr lang="en-US" altLang="en-US" baseline="30000" dirty="0"/>
              <a:t>th</a:t>
            </a:r>
            <a:r>
              <a:rPr lang="en-US" altLang="en-US" dirty="0"/>
              <a:t>, PM2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2017, Vancouver, British Columbia, Canada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p:txBody>
      </p:sp>
    </p:spTree>
    <p:extLst>
      <p:ext uri="{BB962C8B-B14F-4D97-AF65-F5344CB8AC3E}">
        <p14:creationId xmlns:p14="http://schemas.microsoft.com/office/powerpoint/2010/main" val="2260982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a:p>
            <a:r>
              <a:rPr lang="en-US" altLang="en-US" sz="2000" dirty="0"/>
              <a:t>Session on Thurs PM1 will have 802.1 experts/interested individuals in attendance, to provide some background and perspective</a:t>
            </a:r>
          </a:p>
        </p:txBody>
      </p:sp>
    </p:spTree>
    <p:extLst>
      <p:ext uri="{BB962C8B-B14F-4D97-AF65-F5344CB8AC3E}">
        <p14:creationId xmlns:p14="http://schemas.microsoft.com/office/powerpoint/2010/main" val="3882535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15</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joint with 802.11ak (Thursday’s slot)?</a:t>
            </a:r>
          </a:p>
          <a:p>
            <a:pPr eaLnBrk="1" hangingPunct="1"/>
            <a:r>
              <a:rPr lang="en-US" altLang="en-US" dirty="0"/>
              <a:t>Individuals interested in ARC work are encouraged to also attend other </a:t>
            </a:r>
            <a:r>
              <a:rPr lang="en-US" altLang="en-US" dirty="0" err="1"/>
              <a:t>TGak</a:t>
            </a:r>
            <a:r>
              <a:rPr lang="en-US" altLang="en-US" dirty="0"/>
              <a:t> sessions, and AANI SC sessions</a:t>
            </a:r>
          </a:p>
          <a:p>
            <a:pPr eaLnBrk="1" hangingPunct="1"/>
            <a:r>
              <a:rPr lang="en-US" altLang="en-US" dirty="0"/>
              <a:t>Teleconferences:</a:t>
            </a:r>
          </a:p>
          <a:p>
            <a:pPr lvl="1" eaLnBrk="1" hangingPunct="1"/>
            <a:r>
              <a:rPr lang="en-US" altLang="en-US" dirty="0"/>
              <a:t>None planned</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March 16</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Review of “up-down” view of “baggy pants” diagram (TBC)</a:t>
            </a:r>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57578" y="1143000"/>
            <a:ext cx="7772400" cy="990600"/>
          </a:xfrm>
        </p:spPr>
        <p:txBody>
          <a:bodyPr/>
          <a:lstStyle/>
          <a:p>
            <a:pPr eaLnBrk="1" hangingPunct="1"/>
            <a:r>
              <a:rPr lang="en-US" altLang="en-US" dirty="0"/>
              <a:t>&lt;Time TBD&gt;</a:t>
            </a:r>
          </a:p>
        </p:txBody>
      </p:sp>
      <p:sp>
        <p:nvSpPr>
          <p:cNvPr id="3" name="Rectangle 2"/>
          <p:cNvSpPr txBox="1">
            <a:spLocks noChangeArrowheads="1"/>
          </p:cNvSpPr>
          <p:nvPr/>
        </p:nvSpPr>
        <p:spPr bwMode="auto">
          <a:xfrm>
            <a:off x="685800" y="2590800"/>
            <a:ext cx="777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Session with </a:t>
            </a:r>
            <a:r>
              <a:rPr lang="en-US" altLang="en-US" kern="0" dirty="0" err="1"/>
              <a:t>TGaq</a:t>
            </a:r>
            <a:endParaRPr lang="en-US" altLang="en-US" kern="0" dirty="0"/>
          </a:p>
          <a:p>
            <a:pPr marL="914400" lvl="1" indent="-457200" algn="l" eaLnBrk="1" hangingPunct="1">
              <a:buFontTx/>
              <a:buChar char="-"/>
              <a:defRPr/>
            </a:pPr>
            <a:endParaRPr lang="en-US" altLang="en-US" kern="0" dirty="0"/>
          </a:p>
        </p:txBody>
      </p:sp>
    </p:spTree>
    <p:extLst>
      <p:ext uri="{BB962C8B-B14F-4D97-AF65-F5344CB8AC3E}">
        <p14:creationId xmlns:p14="http://schemas.microsoft.com/office/powerpoint/2010/main" val="1929028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dirty="0"/>
              <a:t>Monday, March 13</a:t>
            </a:r>
            <a:r>
              <a:rPr lang="en-US" altLang="en-US" baseline="30000" dirty="0"/>
              <a:t>th</a:t>
            </a:r>
            <a:r>
              <a:rPr lang="en-US" altLang="en-US" dirty="0"/>
              <a:t>, PM1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25526</TotalTime>
  <Words>1723</Words>
  <Application>Microsoft Office PowerPoint</Application>
  <PresentationFormat>On-screen Show (4:3)</PresentationFormat>
  <Paragraphs>246</Paragraphs>
  <Slides>30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MS PGothic</vt:lpstr>
      <vt:lpstr>Arial</vt:lpstr>
      <vt:lpstr>Helvetica</vt:lpstr>
      <vt:lpstr>Monotype Sorts</vt:lpstr>
      <vt:lpstr>Times New Roman</vt:lpstr>
      <vt:lpstr>802-11-Submission</vt:lpstr>
      <vt:lpstr>Document</vt:lpstr>
      <vt:lpstr>ARC-SC-agenda-March-2017 </vt:lpstr>
      <vt:lpstr>Abstract</vt:lpstr>
      <vt:lpstr>IEEE 802.11   Architecture Standing Committee</vt:lpstr>
      <vt:lpstr>Monday, March 13th, PM1</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2017</vt:lpstr>
      <vt:lpstr>ARC Minutes</vt:lpstr>
      <vt:lpstr>IEEE 1588 mapping to IEEE 802.11</vt:lpstr>
      <vt:lpstr>IEEE 802 activities directly related to IEEE 802.11 ARC</vt:lpstr>
      <vt:lpstr>IETF/802 coordination </vt:lpstr>
      <vt:lpstr>802.11 General Links</vt:lpstr>
      <vt:lpstr>Design Pattern for MIB attributes</vt:lpstr>
      <vt:lpstr>Discussion on YANG/NETCONF models</vt:lpstr>
      <vt:lpstr>Tuesday, March 14th, PM2</vt:lpstr>
      <vt:lpstr>Design Pattern for MIB attributes</vt:lpstr>
      <vt:lpstr>Discussion on YANG/NETCONF models</vt:lpstr>
      <vt:lpstr>Wednesday, March 15th, AM1</vt:lpstr>
      <vt:lpstr>ARC Future Activities &amp; sessions</vt:lpstr>
      <vt:lpstr>Planning for May 2017</vt:lpstr>
      <vt:lpstr>What is an ESS?</vt:lpstr>
      <vt:lpstr>What is an ESS?  (Continued)</vt:lpstr>
      <vt:lpstr>What is an ESS? – Direction?</vt:lpstr>
      <vt:lpstr>AP/DS/Portal architecture and 802 concepts</vt:lpstr>
      <vt:lpstr>Thursday, March 16th, AM1</vt:lpstr>
      <vt:lpstr>&lt;Time TBD&gt;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461</cp:revision>
  <cp:lastPrinted>1998-02-10T13:28:06Z</cp:lastPrinted>
  <dcterms:created xsi:type="dcterms:W3CDTF">2009-07-15T16:38:20Z</dcterms:created>
  <dcterms:modified xsi:type="dcterms:W3CDTF">2017-01-27T17:34:59Z</dcterms:modified>
</cp:coreProperties>
</file>