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84" r:id="rId15"/>
    <p:sldId id="271" r:id="rId16"/>
    <p:sldId id="272" r:id="rId17"/>
    <p:sldId id="273" r:id="rId18"/>
    <p:sldId id="274" r:id="rId19"/>
    <p:sldId id="278" r:id="rId20"/>
    <p:sldId id="279" r:id="rId21"/>
    <p:sldId id="280" r:id="rId22"/>
    <p:sldId id="281" r:id="rId23"/>
    <p:sldId id="282"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81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54113" y="701675"/>
            <a:ext cx="4625975"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92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2D015D33-F9FD-46A2-868E-88EA0C7B56AC}"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90265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05393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802.11-17/0200r2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101-10-0000-draft-ls-from-802-11-to-3gpp-ran-and-sa-on-imt-2020.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6/11-16-1573-03-AANI-draft-ls-from-802-11-to-3gpp-ran-requesting-status-and-information-on-radio-level-integration.docx" TargetMode="External"/><Relationship Id="rId4" Type="http://schemas.openxmlformats.org/officeDocument/2006/relationships/hyperlink" Target="https://mentor.ieee.org/802.11/dcn/16/11-16-1510-02-AANI-reply-to-liaison-from-3gpp-ran2-on-estimated-throughput-11-16-1384.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7/11-17-0444-00-0000-liaison-from-3gpp-ran-on-radio-level-integration.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0378-00-AANI-reply-ls-to-reply-ls-from-3gpp-ran2-on-estimated-throughput-11-17-315r0.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005-00-AANI-summary-of-3gpp-lss-to-802-11.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0480-00-AANI-industry-and-other-views-of-802-11-access-in-5g-network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6/omniran-16-0084-04-5gaa-draft-icaid-for-5g-sc-action-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omniran/dcn/16/omniran-16-0084-05-5gaa-draft-icaid-for-5g-sc-action-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ec/dcn/16/ec-16-0158-00-00EC-final-liaison-1-to-pcg-from-802.pdf"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www.3gpp.org/ftp/tsg_sa/TSG_SA/TSGS_73/Docs/SP-160737.zi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3gpp.org/ftp/tsg_sa/TSG_SA/TSGS_73/Report/Report_SA_73_Draft_v003.zip" TargetMode="External"/><Relationship Id="rId11" Type="http://schemas.openxmlformats.org/officeDocument/2006/relationships/hyperlink" Target="http://standards.ieee.org/develop/indconn/icaid_form.doc" TargetMode="External"/><Relationship Id="rId5" Type="http://schemas.openxmlformats.org/officeDocument/2006/relationships/hyperlink" Target="http://www.3gpp.org/ftp/tsg_ran/TSG_RAN/TSGR_73/Report/Draft_MeetingReport_RAN_73_160922_eom.zip" TargetMode="External"/><Relationship Id="rId10" Type="http://schemas.openxmlformats.org/officeDocument/2006/relationships/hyperlink" Target="http://list.etsi.org/scripts/wa.exe?A2=ind1610D&amp;L=3GPP_TSG_SA&amp;F=&amp;S=&amp;P=1282" TargetMode="External"/><Relationship Id="rId4" Type="http://schemas.openxmlformats.org/officeDocument/2006/relationships/hyperlink" Target="https://mentor.ieee.org/802.11/dcn/16/11-16-0651-01-0000-802-11-discussion-of-inputs-to-802-ec-5g-sc.pptx" TargetMode="External"/><Relationship Id="rId9" Type="http://schemas.openxmlformats.org/officeDocument/2006/relationships/hyperlink" Target="http://www.3gpp.org/ftp/PCG/PCG_37/docs/PCG37_40.zip"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tandards.ieee.org/about/sasb/iccom/IC_Activity_PNP_Entity_Checklist.doc" TargetMode="External"/><Relationship Id="rId13" Type="http://schemas.openxmlformats.org/officeDocument/2006/relationships/hyperlink" Target="http://standards.ieee.org/about/sasb/iccom/IC_Activity_Contribution_Permission_Response.doc" TargetMode="External"/><Relationship Id="rId3" Type="http://schemas.openxmlformats.org/officeDocument/2006/relationships/hyperlink" Target="http://standards.ieee.org/develop/policies/bylaws/index.html" TargetMode="External"/><Relationship Id="rId7" Type="http://schemas.openxmlformats.org/officeDocument/2006/relationships/hyperlink" Target="http://standards.ieee.org/about/sasb/iccom/IC_Activity_PNP_Individual_Checklist.doc" TargetMode="External"/><Relationship Id="rId12" Type="http://schemas.openxmlformats.org/officeDocument/2006/relationships/hyperlink" Target="http://standards.ieee.org/about/sasb/iccom/IC_Activity_Contribution_Permission_Request.doc" TargetMode="External"/><Relationship Id="rId2" Type="http://schemas.openxmlformats.org/officeDocument/2006/relationships/hyperlink" Target="http://standards.ieee.org/about/sasb/iccom/iccom_opsman.pdf" TargetMode="External"/><Relationship Id="rId16" Type="http://schemas.openxmlformats.org/officeDocument/2006/relationships/hyperlink" Target="http://standards.ieee.org/about/sasb/iccom/IC_Activity_Document_Notice_and_Disclaimer_of_Liability.doc" TargetMode="External"/><Relationship Id="rId1" Type="http://schemas.openxmlformats.org/officeDocument/2006/relationships/slideLayout" Target="../slideLayouts/slideLayout2.xml"/><Relationship Id="rId6" Type="http://schemas.openxmlformats.org/officeDocument/2006/relationships/hyperlink" Target="http://standards.ieee.org/about/sasb/iccom/IC_Activity_PNP_Entity_Baseline.doc" TargetMode="External"/><Relationship Id="rId11" Type="http://schemas.openxmlformats.org/officeDocument/2006/relationships/hyperlink" Target="http://standards.ieee.org/about/sasb/iccom/IC_Activity_Status_Template.ppt" TargetMode="External"/><Relationship Id="rId5" Type="http://schemas.openxmlformats.org/officeDocument/2006/relationships/hyperlink" Target="http://standards.ieee.org/about/sasb/iccom/IC_Activity_PNP_Individual_Baseline.doc" TargetMode="External"/><Relationship Id="rId15" Type="http://schemas.openxmlformats.org/officeDocument/2006/relationships/hyperlink" Target="http://standards.ieee.org/about/sasb/iccom/IC_Activity_Document_Copyright_Statement.doc" TargetMode="External"/><Relationship Id="rId10" Type="http://schemas.openxmlformats.org/officeDocument/2006/relationships/hyperlink" Target="http://standards.ieee.org/develop/indconn/icaid_form.doc" TargetMode="External"/><Relationship Id="rId4" Type="http://schemas.openxmlformats.org/officeDocument/2006/relationships/hyperlink" Target="http://standards.ieee.org/develop/policies/opman/index.html" TargetMode="External"/><Relationship Id="rId9" Type="http://schemas.openxmlformats.org/officeDocument/2006/relationships/hyperlink" Target="http://standards.ieee.org/develop/policies/index.html" TargetMode="External"/><Relationship Id="rId14" Type="http://schemas.openxmlformats.org/officeDocument/2006/relationships/hyperlink" Target="http://standards.ieee.org/about/sasb/iccom/IC_Activity_Document_Templat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150-00-AANI-minutes-january-2017-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06"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OmniRAN Ad Hoc on “IEEE 5G”</a:t>
            </a:r>
          </a:p>
          <a:p>
            <a:pPr>
              <a:defRPr/>
            </a:pPr>
            <a:r>
              <a:rPr lang="en-US" altLang="en-US" dirty="0"/>
              <a:t>Will meet Wednesday Jan 15</a:t>
            </a:r>
            <a:r>
              <a:rPr lang="en-US" altLang="en-US" baseline="30000" dirty="0"/>
              <a:t>th</a:t>
            </a:r>
            <a:r>
              <a:rPr lang="en-US" altLang="en-US" dirty="0"/>
              <a:t> PM2 to continue discussion on IC, specifically to complete the ICAID</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[1]</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3"/>
              </a:rPr>
              <a:t>11-16/1101r10</a:t>
            </a:r>
            <a:r>
              <a:rPr lang="en-US" altLang="en-US" dirty="0"/>
              <a:t>) to 3GPP RAN and SA (9/16)</a:t>
            </a:r>
          </a:p>
          <a:p>
            <a:pPr>
              <a:buFont typeface="Arial" panose="020B0604020202020204" pitchFamily="34" charset="0"/>
              <a:buChar char="•"/>
            </a:pPr>
            <a:r>
              <a:rPr lang="en-US" altLang="en-US" dirty="0"/>
              <a:t>802.11 sent a LS (</a:t>
            </a:r>
            <a:r>
              <a:rPr lang="en-US" altLang="en-US" dirty="0">
                <a:hlinkClick r:id="rId4"/>
              </a:rPr>
              <a:t>11-16-/510r2</a:t>
            </a:r>
            <a:r>
              <a:rPr lang="en-US" altLang="en-US" dirty="0"/>
              <a:t>) to 3GPP RAN2 (1/17)</a:t>
            </a:r>
          </a:p>
          <a:p>
            <a:pPr>
              <a:buFont typeface="Arial" panose="020B0604020202020204" pitchFamily="34" charset="0"/>
              <a:buChar char="•"/>
            </a:pPr>
            <a:r>
              <a:rPr lang="en-US" altLang="en-US" dirty="0"/>
              <a:t>802.11 sent a LS (</a:t>
            </a:r>
            <a:r>
              <a:rPr lang="en-US" altLang="en-US" dirty="0">
                <a:hlinkClick r:id="rId5"/>
              </a:rPr>
              <a:t>11-16/1573r3</a:t>
            </a:r>
            <a:r>
              <a:rPr lang="en-US" altLang="en-US" dirty="0"/>
              <a:t>) to 3GPP RAN (1/17)</a:t>
            </a:r>
          </a:p>
          <a:p>
            <a:r>
              <a:rPr lang="en-US" altLang="en-US" dirty="0"/>
              <a:t>Activity related to “IEEE “5G” specification” (option A)</a:t>
            </a:r>
          </a:p>
          <a:p>
            <a:pPr lvl="1">
              <a:buFont typeface="Arial" panose="020B0604020202020204" pitchFamily="34" charset="0"/>
              <a:buChar char="•"/>
            </a:pPr>
            <a:r>
              <a:rPr lang="en-US" altLang="en-US" dirty="0"/>
              <a:t>802.1CF OmniRAN Ad Hoc is creating an IC to progress “IEEE ‘5G’”</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hlinkClick r:id="rId2"/>
              </a:rPr>
              <a:t>11-17/0444r0</a:t>
            </a:r>
            <a:r>
              <a:rPr lang="en-US" altLang="en-US" sz="3200" dirty="0"/>
              <a:t> Liaison from 3GPP RAN on Radio Level Integration</a:t>
            </a:r>
          </a:p>
          <a:p>
            <a:pPr marL="1257300" lvl="2" indent="-457200">
              <a:buFont typeface="Arial" panose="020B0604020202020204" pitchFamily="34" charset="0"/>
              <a:buChar char="•"/>
              <a:defRPr/>
            </a:pPr>
            <a:r>
              <a:rPr lang="en-US" altLang="en-US" sz="2800" dirty="0"/>
              <a:t>No reply LS is suggested, at this time</a:t>
            </a:r>
            <a:endParaRPr lang="en-US" altLang="en-US" sz="3200" dirty="0"/>
          </a:p>
          <a:p>
            <a:pPr marL="857250" lvl="1" indent="-457200">
              <a:buFont typeface="Arial" panose="020B0604020202020204" pitchFamily="34" charset="0"/>
              <a:buChar char="•"/>
              <a:defRPr/>
            </a:pPr>
            <a:r>
              <a:rPr lang="en-US" altLang="en-US" sz="3200" dirty="0">
                <a:hlinkClick r:id="rId3"/>
              </a:rPr>
              <a:t>11-17/0315r0</a:t>
            </a:r>
            <a:r>
              <a:rPr lang="en-US" altLang="en-US" sz="3200" dirty="0"/>
              <a:t> </a:t>
            </a:r>
            <a:r>
              <a:rPr lang="en-GB" sz="3200" dirty="0"/>
              <a:t>Liaison from 3GPP RAN2 on Estimated WLAN Throughput</a:t>
            </a:r>
          </a:p>
          <a:p>
            <a:pPr marL="1257300" lvl="2" indent="-457200">
              <a:buFont typeface="Arial" panose="020B0604020202020204" pitchFamily="34" charset="0"/>
              <a:buChar char="•"/>
              <a:defRPr/>
            </a:pPr>
            <a:r>
              <a:rPr lang="en-GB" sz="2800" dirty="0"/>
              <a:t>A reply LS is suggested</a:t>
            </a:r>
            <a:endParaRPr lang="en-US" sz="2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GB" sz="3200" dirty="0">
                <a:hlinkClick r:id="rId2"/>
              </a:rPr>
              <a:t>11-17/0378r0</a:t>
            </a:r>
            <a:r>
              <a:rPr lang="en-GB" sz="3200" dirty="0"/>
              <a:t> Reply LS to Reply LS from 3GPP RAN2 on Estimated Throughput (11-17/315r0)</a:t>
            </a:r>
            <a:endParaRPr lang="en-US" altLang="en-US" sz="3200" dirty="0"/>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 presented at the Nov meeting </a:t>
            </a:r>
          </a:p>
          <a:p>
            <a:pPr lvl="1"/>
            <a:r>
              <a:rPr lang="en-US" altLang="en-US" dirty="0"/>
              <a:t>No text contributions or comments have been received</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Working Document:</a:t>
            </a:r>
          </a:p>
          <a:p>
            <a:pPr marL="342900" lvl="1" indent="-342900">
              <a:spcBef>
                <a:spcPts val="600"/>
              </a:spcBef>
            </a:pPr>
            <a:r>
              <a:rPr lang="en-US" altLang="en-US" dirty="0">
                <a:hlinkClick r:id="rId2"/>
              </a:rPr>
              <a:t>11-17/0480r0</a:t>
            </a:r>
            <a:r>
              <a:rPr lang="en-US" altLang="en-US" dirty="0"/>
              <a:t>: Industry and other views of 802-11 access in 5G networks</a:t>
            </a:r>
          </a:p>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agrees need to be addressed.</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533400"/>
          </a:xfrm>
        </p:spPr>
        <p:txBody>
          <a:bodyPr/>
          <a:lstStyle/>
          <a:p>
            <a:r>
              <a:rPr lang="en-US" altLang="en-US" sz="2400" dirty="0"/>
              <a:t>Discuss 802.1/OmniRAN led activity: “Option A”: “IEEE ‘5G’”</a:t>
            </a:r>
          </a:p>
        </p:txBody>
      </p:sp>
      <p:sp>
        <p:nvSpPr>
          <p:cNvPr id="28675" name="Content Placeholder 2"/>
          <p:cNvSpPr>
            <a:spLocks noGrp="1"/>
          </p:cNvSpPr>
          <p:nvPr>
            <p:ph idx="1"/>
          </p:nvPr>
        </p:nvSpPr>
        <p:spPr>
          <a:xfrm>
            <a:off x="609600" y="1243013"/>
            <a:ext cx="7772400" cy="5157787"/>
          </a:xfrm>
        </p:spPr>
        <p:txBody>
          <a:bodyPr/>
          <a:lstStyle/>
          <a:p>
            <a:r>
              <a:rPr lang="en-US" altLang="en-US" dirty="0"/>
              <a:t>Draft ICAID: </a:t>
            </a:r>
            <a:r>
              <a:rPr lang="en-US" altLang="en-US" dirty="0">
                <a:hlinkClick r:id="rId3"/>
              </a:rPr>
              <a:t>omniran-16/0084r4</a:t>
            </a:r>
            <a:endParaRPr lang="en-US" altLang="en-US" dirty="0"/>
          </a:p>
          <a:p>
            <a:pPr lvl="1"/>
            <a:r>
              <a:rPr lang="en-US" altLang="en-US" dirty="0"/>
              <a:t>“IEEE ‘5G’ Specification” ICAID</a:t>
            </a:r>
          </a:p>
          <a:p>
            <a:r>
              <a:rPr lang="en-US" altLang="en-US" dirty="0"/>
              <a:t>Input for the Wed PM2 Omni RAN meeting?</a:t>
            </a:r>
          </a:p>
          <a:p>
            <a:pPr lvl="1"/>
            <a:r>
              <a:rPr lang="en-US" altLang="en-US" dirty="0"/>
              <a:t>ICAID drafting should be completed at this meeting. </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Thursday – AM2 - Agenda</a:t>
            </a:r>
            <a:br>
              <a:rPr lang="en-US" altLang="en-US" dirty="0"/>
            </a:br>
            <a:endParaRPr lang="en-US" altLang="en-US" dirty="0"/>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a:t>
            </a:r>
          </a:p>
          <a:p>
            <a:pPr marL="457200" indent="-457200">
              <a:buFont typeface="Times New Roman" panose="02020603050405020304" pitchFamily="18" charset="0"/>
              <a:buAutoNum type="arabicPeriod"/>
              <a:defRPr/>
            </a:pPr>
            <a:r>
              <a:rPr lang="en-US" altLang="en-US" dirty="0"/>
              <a:t>Review of</a:t>
            </a:r>
            <a:r>
              <a:rPr lang="en-US" dirty="0"/>
              <a:t> “IEEE “5G” Specification” – 802.1 OmniRAN ICAID meeting</a:t>
            </a:r>
          </a:p>
          <a:p>
            <a:pPr marL="457200" indent="-457200">
              <a:buFont typeface="Times New Roman" panose="02020603050405020304" pitchFamily="18" charset="0"/>
              <a:buAutoNum type="arabicPeriod"/>
              <a:defRPr/>
            </a:pPr>
            <a:r>
              <a:rPr lang="en-US" dirty="0"/>
              <a:t>Continue discussion on “IEEE “5G” Specification” – 802.1 OmniRAN ICAID</a:t>
            </a:r>
          </a:p>
          <a:p>
            <a:pPr marL="457200" indent="-457200">
              <a:buFont typeface="Times New Roman" panose="02020603050405020304" pitchFamily="18" charset="0"/>
              <a:buAutoNum type="arabicPeriod"/>
              <a:defRPr/>
            </a:pPr>
            <a:r>
              <a:rPr lang="en-US" altLang="en-US" dirty="0"/>
              <a:t>New Business</a:t>
            </a:r>
          </a:p>
          <a:p>
            <a:pPr marL="457200" indent="-457200">
              <a:buFont typeface="+mj-lt"/>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654871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Review of “IEEE “5G” Specification” – 802.1 OmniRAN ICAID meeting</a:t>
            </a:r>
          </a:p>
        </p:txBody>
      </p:sp>
      <p:sp>
        <p:nvSpPr>
          <p:cNvPr id="34819" name="Content Placeholder 2"/>
          <p:cNvSpPr>
            <a:spLocks noGrp="1"/>
          </p:cNvSpPr>
          <p:nvPr>
            <p:ph idx="1"/>
          </p:nvPr>
        </p:nvSpPr>
        <p:spPr/>
        <p:txBody>
          <a:bodyPr/>
          <a:lstStyle/>
          <a:p>
            <a:endParaRPr lang="en-US" altLang="en-US" u="sng" dirty="0"/>
          </a:p>
          <a:p>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
        <p:nvSpPr>
          <p:cNvPr id="6" name="Content Placeholder 2"/>
          <p:cNvSpPr txBox="1">
            <a:spLocks/>
          </p:cNvSpPr>
          <p:nvPr/>
        </p:nvSpPr>
        <p:spPr bwMode="auto">
          <a:xfrm>
            <a:off x="609600" y="1830388"/>
            <a:ext cx="7772400" cy="45704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kern="0" dirty="0"/>
              <a:t>802.1 OmniRAN Ad Hoc on IEEE “5G” Specification met on Wednesday PM2.</a:t>
            </a:r>
          </a:p>
          <a:p>
            <a:r>
              <a:rPr lang="en-US" altLang="en-US" kern="0" dirty="0"/>
              <a:t>Details of the wording of the ICAID was discussed, and the wording in the “final” version was not unanimously   agreed. </a:t>
            </a:r>
          </a:p>
          <a:p>
            <a:r>
              <a:rPr lang="en-US" altLang="en-US" kern="0" dirty="0"/>
              <a:t>The current draft of the ICAID is </a:t>
            </a:r>
            <a:r>
              <a:rPr lang="en-US" altLang="en-US" kern="0" dirty="0">
                <a:hlinkClick r:id="rId2"/>
              </a:rPr>
              <a:t>omniran-16/0084r5</a:t>
            </a:r>
            <a:endParaRPr lang="en-US" altLang="en-US" kern="0" dirty="0"/>
          </a:p>
          <a:p>
            <a:r>
              <a:rPr lang="en-US" altLang="en-US" kern="0" dirty="0"/>
              <a:t>The ICAID approval process is:</a:t>
            </a:r>
          </a:p>
          <a:p>
            <a:pPr marL="857250" lvl="1" indent="-457200">
              <a:buFont typeface="+mj-lt"/>
              <a:buAutoNum type="arabicPeriod"/>
            </a:pPr>
            <a:r>
              <a:rPr lang="en-US" altLang="en-US" kern="0" dirty="0"/>
              <a:t>802.1 will consider the ICAID for approve at their closing plenary – PM1/2 Thursday 3/16</a:t>
            </a:r>
          </a:p>
          <a:p>
            <a:pPr marL="857250" lvl="1" indent="-457200">
              <a:buFont typeface="+mj-lt"/>
              <a:buAutoNum type="arabicPeriod"/>
            </a:pPr>
            <a:r>
              <a:rPr lang="en-US" altLang="en-US" kern="0" dirty="0"/>
              <a:t>802 EC will consider the ICAID for approval at on Friday 3/17 </a:t>
            </a:r>
          </a:p>
          <a:p>
            <a:pPr marL="857250" lvl="1" indent="-457200">
              <a:buFont typeface="+mj-lt"/>
              <a:buAutoNum type="arabicPeriod"/>
            </a:pPr>
            <a:r>
              <a:rPr lang="en-US" altLang="en-US" kern="0" dirty="0"/>
              <a:t>The SASB will consider the ICAID for approval at their next meeting – it is likely they will approve the IC this month. </a:t>
            </a:r>
          </a:p>
        </p:txBody>
      </p:sp>
    </p:spTree>
    <p:extLst>
      <p:ext uri="{BB962C8B-B14F-4D97-AF65-F5344CB8AC3E}">
        <p14:creationId xmlns:p14="http://schemas.microsoft.com/office/powerpoint/2010/main" val="71499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ctr"/>
            <a:r>
              <a:rPr lang="en-US" altLang="en-US" dirty="0"/>
              <a:t>Agenda for:</a:t>
            </a:r>
          </a:p>
          <a:p>
            <a:pPr algn="ctr"/>
            <a:r>
              <a:rPr lang="en-US" altLang="en-US" dirty="0"/>
              <a:t> The AANI SC </a:t>
            </a:r>
            <a:br>
              <a:rPr lang="en-US" altLang="en-US" dirty="0"/>
            </a:br>
            <a:r>
              <a:rPr lang="en-US" altLang="en-US" sz="2000" dirty="0"/>
              <a:t>(Advanced Access Network Interface Standing Committee)</a:t>
            </a:r>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522921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7-12 May 2017 F2F, in Daejeon, Korea:</a:t>
            </a:r>
          </a:p>
          <a:p>
            <a:pPr lvl="1"/>
            <a:r>
              <a:rPr lang="en-US" altLang="en-US" dirty="0"/>
              <a:t>Goals: </a:t>
            </a:r>
          </a:p>
          <a:p>
            <a:pPr lvl="2"/>
            <a:r>
              <a:rPr lang="en-US" altLang="en-US" dirty="0"/>
              <a:t>TBD</a:t>
            </a:r>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r>
              <a:rPr lang="en-US" sz="1800" dirty="0">
                <a:hlinkClick r:id="rId3"/>
              </a:rPr>
              <a:t>11-16-1057-01-0000-802-11-imt-2020-5g-sc-proposal</a:t>
            </a:r>
            <a:endParaRPr lang="en-US" sz="1800" dirty="0"/>
          </a:p>
          <a:p>
            <a:pPr marL="457200" indent="-457200">
              <a:buFont typeface="+mj-lt"/>
              <a:buAutoNum type="arabicPeriod"/>
              <a:defRPr/>
            </a:pPr>
            <a:r>
              <a:rPr lang="en-US" sz="1800" dirty="0">
                <a:hlinkClick r:id="rId4"/>
              </a:rPr>
              <a:t>ec-16-0119-01-5GSG-report-ieee-802-ec-5g-imt-2020-sc</a:t>
            </a:r>
            <a:endParaRPr lang="en-US" sz="1800" dirty="0"/>
          </a:p>
          <a:p>
            <a:pPr marL="457200" indent="-457200">
              <a:buFont typeface="+mj-lt"/>
              <a:buAutoNum type="arabicPeriod"/>
              <a:defRPr/>
            </a:pPr>
            <a:r>
              <a:rPr lang="en-US" sz="1800" dirty="0">
                <a:hlinkClick r:id="rId5"/>
              </a:rPr>
              <a:t>http://www.3gpp.org/ftp/tsg_ran/TSG_RAN/TSGR_73/Report/Draft_MeetingReport_RAN_73_160922_eom.zip</a:t>
            </a:r>
            <a:r>
              <a:rPr lang="en-US" sz="1800" b="0" dirty="0"/>
              <a:t>, section 9 New Radio, RP-161804</a:t>
            </a:r>
          </a:p>
          <a:p>
            <a:pPr marL="457200" indent="-457200">
              <a:buFont typeface="+mj-lt"/>
              <a:buAutoNum type="arabicPeriod"/>
              <a:defRPr/>
            </a:pPr>
            <a:r>
              <a:rPr lang="en-US" sz="1800" dirty="0">
                <a:hlinkClick r:id="rId6"/>
              </a:rPr>
              <a:t>http://www.3gpp.org/ftp/tsg_sa/TSG_SA/TSGS_73/Report/Report_SA_73_Draft_v003.zip</a:t>
            </a:r>
            <a:r>
              <a:rPr lang="en-US" sz="1800" dirty="0"/>
              <a:t>, </a:t>
            </a:r>
            <a:r>
              <a:rPr lang="en-US" sz="1800" b="0" dirty="0"/>
              <a:t>6 General Incoming Liaisons, TD SP-160706, note also see </a:t>
            </a:r>
            <a:r>
              <a:rPr lang="en-US" sz="1800" dirty="0">
                <a:hlinkClick r:id="rId7"/>
              </a:rPr>
              <a:t>SP‑160737</a:t>
            </a:r>
            <a:endParaRPr lang="en-US" sz="1800" dirty="0"/>
          </a:p>
          <a:p>
            <a:pPr marL="457200" indent="-457200">
              <a:buFont typeface="+mj-lt"/>
              <a:buAutoNum type="arabicPeriod"/>
              <a:defRPr/>
            </a:pPr>
            <a:r>
              <a:rPr lang="en-US" altLang="en-US" sz="1800" dirty="0"/>
              <a:t>802 EC, Collaboration Proposal, </a:t>
            </a:r>
            <a:r>
              <a:rPr lang="en-US" sz="1800" u="sng" dirty="0">
                <a:hlinkClick r:id="rId8"/>
              </a:rPr>
              <a:t>ec-16/0158r0 </a:t>
            </a:r>
            <a:endParaRPr lang="en-US" sz="1800" u="sng" dirty="0"/>
          </a:p>
          <a:p>
            <a:pPr marL="457200" indent="-457200">
              <a:buFont typeface="+mj-lt"/>
              <a:buAutoNum type="arabicPeriod"/>
              <a:defRPr/>
            </a:pPr>
            <a:r>
              <a:rPr lang="en-GB" sz="1800" dirty="0"/>
              <a:t>Proposed PCG </a:t>
            </a:r>
            <a:r>
              <a:rPr lang="en-US" sz="1800" dirty="0"/>
              <a:t>Response</a:t>
            </a:r>
            <a:r>
              <a:rPr lang="en-GB" sz="1800" dirty="0"/>
              <a:t> to IEEE 802.11 and IEEE 802 LSs: </a:t>
            </a:r>
            <a:r>
              <a:rPr lang="en-US" sz="1800" dirty="0">
                <a:hlinkClick r:id="rId9"/>
              </a:rPr>
              <a:t>PCG37_40</a:t>
            </a:r>
            <a:endParaRPr lang="en-US" sz="1800" dirty="0"/>
          </a:p>
          <a:p>
            <a:pPr marL="457200" indent="-457200">
              <a:buFont typeface="+mj-lt"/>
              <a:buAutoNum type="arabicPeriod"/>
              <a:defRPr/>
            </a:pPr>
            <a:r>
              <a:rPr lang="en-US" sz="1800" dirty="0">
                <a:hlinkClick r:id="rId10"/>
              </a:rPr>
              <a:t>brief PCG 37/ OP 36 report to SA</a:t>
            </a:r>
            <a:r>
              <a:rPr lang="en-US" sz="1800" dirty="0"/>
              <a:t> (e-mail)</a:t>
            </a:r>
          </a:p>
          <a:p>
            <a:pPr marL="457200" indent="-457200">
              <a:buFont typeface="+mj-lt"/>
              <a:buAutoNum type="arabicPeriod"/>
              <a:defRPr/>
            </a:pPr>
            <a:r>
              <a:rPr lang="en-US" altLang="en-US" sz="1800" dirty="0">
                <a:hlinkClick r:id="rId11"/>
              </a:rPr>
              <a:t>IC Activity Initiation Document (ICAID) Form</a:t>
            </a:r>
            <a:r>
              <a:rPr lang="en-US" altLang="en-US" sz="1800" dirty="0"/>
              <a:t> (.doc)</a:t>
            </a:r>
            <a:endParaRPr lang="en-US" sz="1800" dirty="0">
              <a:hlinkClick r:id="rId4"/>
            </a:endParaRPr>
          </a:p>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IC Resources</a:t>
            </a:r>
          </a:p>
        </p:txBody>
      </p:sp>
      <p:sp>
        <p:nvSpPr>
          <p:cNvPr id="8" name="Rectangle 3"/>
          <p:cNvSpPr>
            <a:spLocks noChangeArrowheads="1"/>
          </p:cNvSpPr>
          <p:nvPr/>
        </p:nvSpPr>
        <p:spPr bwMode="auto">
          <a:xfrm>
            <a:off x="1524000" y="1524000"/>
            <a:ext cx="68580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defRPr/>
            </a:pPr>
            <a:r>
              <a:rPr lang="en-US" altLang="en-US" sz="1600" b="1" dirty="0"/>
              <a:t>RESOURCES FOR INDUSTRY CONNECTIONS ACTIVITIES</a:t>
            </a:r>
            <a:endParaRPr lang="en-US" altLang="en-US" sz="1600" dirty="0"/>
          </a:p>
          <a:p>
            <a:pPr>
              <a:defRPr/>
            </a:pPr>
            <a:r>
              <a:rPr lang="en-US" altLang="en-US" sz="1600" b="1" dirty="0"/>
              <a:t>Policies and Procedures</a:t>
            </a:r>
            <a:endParaRPr lang="en-US" altLang="en-US" sz="1600" dirty="0"/>
          </a:p>
          <a:p>
            <a:pPr>
              <a:buFontTx/>
              <a:buChar char="•"/>
              <a:defRPr/>
            </a:pPr>
            <a:r>
              <a:rPr lang="en-US" altLang="en-US" sz="1600" dirty="0">
                <a:hlinkClick r:id="rId2"/>
              </a:rPr>
              <a:t>IEEE-SA Industry Connections Committee Operations Manual</a:t>
            </a:r>
            <a:r>
              <a:rPr lang="en-US" altLang="en-US" sz="1600" dirty="0"/>
              <a:t>   </a:t>
            </a:r>
            <a:endParaRPr lang="en-US" altLang="en-US" sz="1050" dirty="0"/>
          </a:p>
          <a:p>
            <a:pPr>
              <a:buFontTx/>
              <a:buChar char="•"/>
              <a:defRPr/>
            </a:pPr>
            <a:r>
              <a:rPr lang="en-US" altLang="en-US" sz="1600" dirty="0">
                <a:hlinkClick r:id="rId3"/>
              </a:rPr>
              <a:t>Standards Board Bylaws</a:t>
            </a:r>
            <a:endParaRPr lang="en-US" altLang="en-US" sz="1600" dirty="0"/>
          </a:p>
          <a:p>
            <a:pPr>
              <a:buFontTx/>
              <a:buChar char="•"/>
              <a:defRPr/>
            </a:pPr>
            <a:r>
              <a:rPr lang="en-US" altLang="en-US" sz="1600" dirty="0">
                <a:hlinkClick r:id="rId4"/>
              </a:rPr>
              <a:t>Standards Board Operations Manual</a:t>
            </a:r>
            <a:endParaRPr lang="en-US" altLang="en-US" sz="1600" dirty="0"/>
          </a:p>
          <a:p>
            <a:pPr>
              <a:buFontTx/>
              <a:buChar char="•"/>
              <a:defRPr/>
            </a:pPr>
            <a:r>
              <a:rPr lang="en-US" altLang="en-US" sz="1600" dirty="0">
                <a:hlinkClick r:id="rId5"/>
              </a:rPr>
              <a:t>IC Activity P&amp;P Individual Baseline</a:t>
            </a:r>
            <a:r>
              <a:rPr lang="en-US" altLang="en-US" sz="1600" dirty="0"/>
              <a:t> (.doc)</a:t>
            </a:r>
          </a:p>
          <a:p>
            <a:pPr>
              <a:buFontTx/>
              <a:buChar char="•"/>
              <a:defRPr/>
            </a:pPr>
            <a:r>
              <a:rPr lang="en-US" altLang="en-US" sz="1600" dirty="0">
                <a:hlinkClick r:id="rId6"/>
              </a:rPr>
              <a:t>IC Activity P&amp;P Entity Baseline</a:t>
            </a:r>
            <a:r>
              <a:rPr lang="en-US" altLang="en-US" sz="1600" dirty="0"/>
              <a:t> (.doc)</a:t>
            </a:r>
          </a:p>
          <a:p>
            <a:pPr>
              <a:buFontTx/>
              <a:buChar char="•"/>
              <a:defRPr/>
            </a:pPr>
            <a:r>
              <a:rPr lang="en-US" altLang="en-US" sz="1600" dirty="0">
                <a:hlinkClick r:id="rId7"/>
              </a:rPr>
              <a:t>IC Activity P&amp;P Individual Checklist</a:t>
            </a:r>
            <a:r>
              <a:rPr lang="en-US" altLang="en-US" sz="1600" dirty="0"/>
              <a:t> (.doc)</a:t>
            </a:r>
          </a:p>
          <a:p>
            <a:pPr>
              <a:buFontTx/>
              <a:buChar char="•"/>
              <a:defRPr/>
            </a:pPr>
            <a:r>
              <a:rPr lang="en-US" altLang="en-US" sz="1600" dirty="0">
                <a:hlinkClick r:id="rId8"/>
              </a:rPr>
              <a:t>IC Activity P&amp;P Entity Checklist</a:t>
            </a:r>
            <a:r>
              <a:rPr lang="en-US" altLang="en-US" sz="1600" dirty="0"/>
              <a:t> (.doc)</a:t>
            </a:r>
          </a:p>
          <a:p>
            <a:pPr>
              <a:buFontTx/>
              <a:buChar char="•"/>
              <a:defRPr/>
            </a:pPr>
            <a:r>
              <a:rPr lang="en-US" altLang="en-US" sz="1600" dirty="0">
                <a:hlinkClick r:id="rId9"/>
              </a:rPr>
              <a:t>All Policies and Procedures</a:t>
            </a:r>
            <a:endParaRPr lang="en-US" altLang="en-US" sz="1600" dirty="0"/>
          </a:p>
          <a:p>
            <a:pPr>
              <a:defRPr/>
            </a:pPr>
            <a:br>
              <a:rPr lang="en-US" altLang="en-US" sz="1600" b="1" dirty="0"/>
            </a:br>
            <a:r>
              <a:rPr lang="en-US" altLang="en-US" sz="1600" b="1" dirty="0"/>
              <a:t>Templates</a:t>
            </a:r>
            <a:r>
              <a:rPr lang="en-US" altLang="en-US" sz="1600" dirty="0"/>
              <a:t> </a:t>
            </a:r>
          </a:p>
          <a:p>
            <a:pPr>
              <a:buFontTx/>
              <a:buChar char="•"/>
              <a:defRPr/>
            </a:pPr>
            <a:r>
              <a:rPr lang="en-US" altLang="en-US" sz="1600" dirty="0">
                <a:hlinkClick r:id="rId10"/>
              </a:rPr>
              <a:t>IC Activity Initiation Document (ICAID) Form</a:t>
            </a:r>
            <a:r>
              <a:rPr lang="en-US" altLang="en-US" sz="1600" dirty="0"/>
              <a:t> (.doc)</a:t>
            </a:r>
          </a:p>
          <a:p>
            <a:pPr>
              <a:buFontTx/>
              <a:buChar char="•"/>
              <a:defRPr/>
            </a:pPr>
            <a:r>
              <a:rPr lang="en-US" altLang="en-US" sz="1600" dirty="0">
                <a:hlinkClick r:id="rId11"/>
              </a:rPr>
              <a:t>IC Activity Status Report Template</a:t>
            </a:r>
            <a:r>
              <a:rPr lang="en-US" altLang="en-US" sz="1600" dirty="0"/>
              <a:t> (.ppt)</a:t>
            </a:r>
          </a:p>
          <a:p>
            <a:pPr>
              <a:buFontTx/>
              <a:buChar char="•"/>
              <a:defRPr/>
            </a:pPr>
            <a:r>
              <a:rPr lang="en-US" altLang="en-US" sz="1600" dirty="0">
                <a:hlinkClick r:id="rId12"/>
              </a:rPr>
              <a:t>IC Activity Contribution Permission Request</a:t>
            </a:r>
            <a:r>
              <a:rPr lang="en-US" altLang="en-US" sz="1600" dirty="0"/>
              <a:t> (.doc)</a:t>
            </a:r>
          </a:p>
          <a:p>
            <a:pPr>
              <a:buFontTx/>
              <a:buChar char="•"/>
              <a:defRPr/>
            </a:pPr>
            <a:r>
              <a:rPr lang="en-US" altLang="en-US" sz="1600" dirty="0">
                <a:hlinkClick r:id="rId13"/>
              </a:rPr>
              <a:t>IC Activity Contribution Permission Response</a:t>
            </a:r>
            <a:r>
              <a:rPr lang="en-US" altLang="en-US" sz="1600" dirty="0"/>
              <a:t> (.doc)</a:t>
            </a:r>
          </a:p>
          <a:p>
            <a:pPr>
              <a:buFontTx/>
              <a:buChar char="•"/>
              <a:defRPr/>
            </a:pPr>
            <a:r>
              <a:rPr lang="en-US" altLang="en-US" sz="1600" dirty="0">
                <a:hlinkClick r:id="rId14"/>
              </a:rPr>
              <a:t>IC Activity Document Template</a:t>
            </a:r>
            <a:r>
              <a:rPr lang="en-US" altLang="en-US" sz="1600" dirty="0"/>
              <a:t> (.doc)</a:t>
            </a:r>
          </a:p>
          <a:p>
            <a:pPr>
              <a:buFontTx/>
              <a:buChar char="•"/>
              <a:defRPr/>
            </a:pPr>
            <a:r>
              <a:rPr lang="en-US" altLang="en-US" sz="1600" dirty="0">
                <a:hlinkClick r:id="rId15"/>
              </a:rPr>
              <a:t>IC Activity Document Copyright Statement</a:t>
            </a:r>
            <a:r>
              <a:rPr lang="en-US" altLang="en-US" sz="1600" dirty="0"/>
              <a:t> (.doc)</a:t>
            </a:r>
          </a:p>
          <a:p>
            <a:pPr>
              <a:buFontTx/>
              <a:buChar char="•"/>
              <a:defRPr/>
            </a:pPr>
            <a:r>
              <a:rPr lang="en-US" altLang="en-US" sz="1600" dirty="0">
                <a:hlinkClick r:id="rId16"/>
              </a:rPr>
              <a:t>IC Activity Document Notice and Disclaimer of Liability</a:t>
            </a:r>
            <a:r>
              <a:rPr lang="en-US" altLang="en-US" sz="1600" dirty="0"/>
              <a:t> (.doc)</a:t>
            </a:r>
          </a:p>
          <a:p>
            <a:pPr>
              <a:defRPr/>
            </a:pPr>
            <a:endParaRPr lang="en-US" altLang="en-US" sz="16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82714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AANI Standing Committee</a:t>
            </a:r>
          </a:p>
        </p:txBody>
      </p:sp>
      <p:sp>
        <p:nvSpPr>
          <p:cNvPr id="8195"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14 2017</a:t>
            </a:r>
          </a:p>
          <a:p>
            <a:pPr eaLnBrk="1" hangingPunct="1"/>
            <a:endParaRPr lang="en-US" altLang="en-US" sz="2000" dirty="0"/>
          </a:p>
          <a:p>
            <a:pPr eaLnBrk="1" hangingPunct="1"/>
            <a:r>
              <a:rPr lang="en-US" altLang="en-US" sz="2000" dirty="0"/>
              <a:t>Chair: Joseph Levy (InterDigital)</a:t>
            </a:r>
          </a:p>
          <a:p>
            <a:pPr eaLnBrk="1" hangingPunct="1"/>
            <a:r>
              <a:rPr lang="en-US" altLang="en-US" sz="2000" dirty="0"/>
              <a:t>Vice Chair: Roger Marks (EthAirNet Associates)</a:t>
            </a:r>
          </a:p>
        </p:txBody>
      </p:sp>
      <p:sp>
        <p:nvSpPr>
          <p:cNvPr id="2" name="Date Placeholder 1"/>
          <p:cNvSpPr>
            <a:spLocks noGrp="1"/>
          </p:cNvSpPr>
          <p:nvPr>
            <p:ph type="dt" idx="10"/>
          </p:nvPr>
        </p:nvSpPr>
        <p:spPr/>
        <p:txBody>
          <a:bodyPr/>
          <a:lstStyle/>
          <a:p>
            <a:r>
              <a:rPr lang="en-US" dirty="0"/>
              <a:t>March 2017</a:t>
            </a:r>
            <a:endParaRPr lang="en-GB" dirty="0"/>
          </a:p>
        </p:txBody>
      </p:sp>
      <p:sp>
        <p:nvSpPr>
          <p:cNvPr id="3" name="Footer Placeholder 2"/>
          <p:cNvSpPr>
            <a:spLocks noGrp="1"/>
          </p:cNvSpPr>
          <p:nvPr>
            <p:ph type="ftr" idx="11"/>
          </p:nvPr>
        </p:nvSpPr>
        <p:spPr/>
        <p:txBody>
          <a:bodyPr/>
          <a:lstStyle/>
          <a:p>
            <a:r>
              <a:rPr lang="en-GB" dirty="0"/>
              <a:t>Joseph Levy (InterDigital)</a:t>
            </a:r>
          </a:p>
        </p:txBody>
      </p:sp>
    </p:spTree>
    <p:extLst>
      <p:ext uri="{BB962C8B-B14F-4D97-AF65-F5344CB8AC3E}">
        <p14:creationId xmlns:p14="http://schemas.microsoft.com/office/powerpoint/2010/main" val="562195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Calls, Reminders, and Rules</a:t>
            </a:r>
          </a:p>
        </p:txBody>
      </p:sp>
      <p:sp>
        <p:nvSpPr>
          <p:cNvPr id="10243" name="Rectangle 3"/>
          <p:cNvSpPr>
            <a:spLocks noGrp="1" noChangeArrowheads="1"/>
          </p:cNvSpPr>
          <p:nvPr>
            <p:ph idx="1"/>
          </p:nvPr>
        </p:nvSpPr>
        <p:spPr>
          <a:xfrm>
            <a:off x="685800" y="1600200"/>
            <a:ext cx="7772400" cy="4724400"/>
          </a:xfrm>
        </p:spPr>
        <p:txBody>
          <a:bodyPr/>
          <a:lstStyle/>
          <a:p>
            <a:pPr eaLnBrk="1" hangingPunct="1"/>
            <a:r>
              <a:rPr lang="en-US" altLang="en-US" sz="2800" dirty="0"/>
              <a:t>Call for a secretary: please volunteer</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Anybody can vote, present, and make motions</a:t>
            </a:r>
          </a:p>
          <a:p>
            <a:pPr lvl="1" eaLnBrk="1" hangingPunct="1"/>
            <a:r>
              <a:rPr lang="en-US" altLang="en-US" sz="2400" dirty="0"/>
              <a:t>Participation in the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40"/>
            <a:ext cx="8077200" cy="5029200"/>
          </a:xfrm>
        </p:spPr>
        <p:txBody>
          <a:bodyPr/>
          <a:lstStyle/>
          <a:p>
            <a:pPr marL="0" indent="0">
              <a:buFontTx/>
              <a:buNone/>
              <a:defRPr/>
            </a:pPr>
            <a:r>
              <a:rPr lang="en-US" altLang="en-US" sz="1800" dirty="0"/>
              <a:t>Tuesday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857250" lvl="1" indent="-457200">
              <a:buFont typeface="Times New Roman" panose="02020603050405020304" pitchFamily="18" charset="0"/>
              <a:buAutoNum type="arabicPeriod"/>
              <a:defRPr/>
            </a:pPr>
            <a:r>
              <a:rPr lang="en-US" altLang="en-US" sz="1200" dirty="0"/>
              <a:t>Liaison Activity Background</a:t>
            </a:r>
          </a:p>
          <a:p>
            <a:pPr marL="857250" lvl="1" indent="-457200">
              <a:buFont typeface="Times New Roman" panose="02020603050405020304" pitchFamily="18" charset="0"/>
              <a:buAutoNum type="arabicPeriod"/>
              <a:defRPr/>
            </a:pPr>
            <a:r>
              <a:rPr lang="en-US" altLang="en-US" sz="1200" dirty="0"/>
              <a:t>Review and Discussion of “Option A”: “IEEE “5G” Specification”</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11-17/0444r0 Liaison from 3GPP RAN on Radio Level Integration</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“IEEE “5G” Specification” – 802.1 OmniRAN ICAID Discussion</a:t>
            </a:r>
          </a:p>
          <a:p>
            <a:pPr marL="0" indent="0">
              <a:buFontTx/>
              <a:buNone/>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LSs</a:t>
            </a:r>
          </a:p>
          <a:p>
            <a:pPr marL="457200" indent="-457200">
              <a:buFont typeface="Times New Roman" panose="02020603050405020304" pitchFamily="18" charset="0"/>
              <a:buAutoNum type="arabicPeriod"/>
              <a:defRPr/>
            </a:pPr>
            <a:r>
              <a:rPr lang="en-US" altLang="en-US" sz="1600" dirty="0"/>
              <a:t>Summary of</a:t>
            </a:r>
            <a:r>
              <a:rPr lang="en-US" sz="1600" dirty="0"/>
              <a:t> “IEEE “5G” Specification” – 802.1 OmniRAN ICAID meeting</a:t>
            </a:r>
          </a:p>
          <a:p>
            <a:pPr marL="457200" indent="-457200">
              <a:buFont typeface="Times New Roman" panose="02020603050405020304" pitchFamily="18" charset="0"/>
              <a:buAutoNum type="arabicPeriod"/>
              <a:defRPr/>
            </a:pPr>
            <a:r>
              <a:rPr lang="en-US" sz="1600" dirty="0"/>
              <a:t>Continue discussion on “IEEE “5G” Specification” – 802.1 OmniRAN ICAID</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dirty="0">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dirty="0">
                <a:solidFill>
                  <a:srgbClr val="000000"/>
                </a:solidFill>
                <a:ea typeface="MS Gothic" panose="020B0609070205080204" pitchFamily="49" charset="-128"/>
                <a:hlinkClick r:id="rId2"/>
              </a:rPr>
              <a:t>https://standards.ieee.org/develop/policies/bylaws/sb_bylaws.pdf</a:t>
            </a:r>
            <a:r>
              <a:rPr lang="en-GB" altLang="en-US" sz="1400" i="1" dirty="0">
                <a:solidFill>
                  <a:srgbClr val="000000"/>
                </a:solidFill>
                <a:ea typeface="MS Gothic" panose="020B0609070205080204" pitchFamily="49" charset="-128"/>
              </a:rPr>
              <a:t>  section 5.2.1)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dirty="0">
                <a:solidFill>
                  <a:srgbClr val="000000"/>
                </a:solidFill>
                <a:ea typeface="MS Gothic" panose="020B0609070205080204" pitchFamily="49" charset="-128"/>
              </a:rPr>
              <a:t>•    </a:t>
            </a:r>
            <a:r>
              <a:rPr lang="en-US" altLang="en-US" sz="1400" i="1" dirty="0">
                <a:solidFill>
                  <a:srgbClr val="000000"/>
                </a:solidFill>
                <a:ea typeface="MS Gothic" panose="020B0609070205080204" pitchFamily="49" charset="-128"/>
              </a:rPr>
              <a:t>IEEE 802 </a:t>
            </a:r>
            <a:r>
              <a:rPr lang="en-GB" altLang="en-US" sz="1400" i="1" dirty="0">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dirty="0">
                <a:solidFill>
                  <a:srgbClr val="000000"/>
                </a:solidFill>
                <a:ea typeface="MS Gothic" panose="020B0609070205080204" pitchFamily="49" charset="-128"/>
                <a:hlinkClick r:id="rId3"/>
              </a:rPr>
              <a:t>http://ieee802.org/PNP/approved/IEEE_802_WG_PandP_v19.pdf</a:t>
            </a:r>
            <a:r>
              <a:rPr lang="en-GB" altLang="en-US" sz="1400" i="1" dirty="0">
                <a:solidFill>
                  <a:srgbClr val="000000"/>
                </a:solidFill>
                <a:ea typeface="MS Gothic" panose="020B0609070205080204" pitchFamily="49" charset="-128"/>
              </a:rPr>
              <a:t> section 4.2.1)</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dirty="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dirty="0">
                <a:solidFill>
                  <a:srgbClr val="000000"/>
                </a:solidFill>
                <a:ea typeface="MS Gothic" panose="020B0609070205080204" pitchFamily="49" charset="-128"/>
                <a:hlinkClick r:id="rId4"/>
              </a:rPr>
              <a:t>https://standards.ieee.org/develop/policies/bylaws/sb_bylaws.pdf </a:t>
            </a:r>
            <a:r>
              <a:rPr lang="en-US" altLang="en-US" sz="1400" dirty="0">
                <a:solidFill>
                  <a:srgbClr val="000000"/>
                </a:solidFill>
                <a:ea typeface="MS Gothic" panose="020B0609070205080204" pitchFamily="49" charset="-128"/>
              </a:rPr>
              <a:t> section 5.2.1.3 and </a:t>
            </a:r>
            <a:r>
              <a:rPr lang="en-GB" altLang="en-US" sz="1400" u="sng" dirty="0">
                <a:solidFill>
                  <a:srgbClr val="000000"/>
                </a:solidFill>
                <a:ea typeface="MS Gothic" panose="020B0609070205080204" pitchFamily="49" charset="-128"/>
                <a:hlinkClick r:id="rId3"/>
              </a:rPr>
              <a:t>http://ieee802.org/PNP/approved/IEEE_802_WG_PandP_v19.pdf</a:t>
            </a:r>
            <a:r>
              <a:rPr lang="en-GB" altLang="en-US" sz="1400" dirty="0">
                <a:solidFill>
                  <a:srgbClr val="000000"/>
                </a:solidFill>
                <a:ea typeface="MS Gothic" panose="020B0609070205080204" pitchFamily="49" charset="-128"/>
              </a:rPr>
              <a:t>  section 3.4.1, list item x</a:t>
            </a:r>
            <a:endParaRPr lang="en-US" altLang="en-US" sz="1400" dirty="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05012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January F2F Meeting in Atlanta:</a:t>
            </a:r>
            <a:br>
              <a:rPr lang="en-US" altLang="en-US" sz="2000" dirty="0"/>
            </a:br>
            <a:r>
              <a:rPr lang="en-US" altLang="en-US" sz="2000" dirty="0">
                <a:hlinkClick r:id="rId2"/>
              </a:rPr>
              <a:t>11-17/0150r0</a:t>
            </a:r>
            <a:endParaRPr lang="en-US" altLang="en-US" sz="2000" dirty="0"/>
          </a:p>
          <a:p>
            <a:pPr lvl="1"/>
            <a:r>
              <a:rPr lang="en-US" altLang="en-US" sz="1800" dirty="0"/>
              <a:t>Objections to approving the minutes?</a:t>
            </a:r>
          </a:p>
          <a:p>
            <a:endParaRPr lang="en-US" altLang="en-US" sz="2000" b="0" dirty="0"/>
          </a:p>
        </p:txBody>
      </p:sp>
      <p:sp>
        <p:nvSpPr>
          <p:cNvPr id="2" name="Date Placeholder 1"/>
          <p:cNvSpPr>
            <a:spLocks noGrp="1"/>
          </p:cNvSpPr>
          <p:nvPr>
            <p:ph type="dt" idx="15"/>
          </p:nvPr>
        </p:nvSpPr>
        <p:spPr/>
        <p:txBody>
          <a:bodyPr/>
          <a:lstStyle/>
          <a:p>
            <a:r>
              <a:rPr lang="en-US" dirty="0"/>
              <a:t>March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066706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3009</TotalTime>
  <Words>1543</Words>
  <Application>Microsoft Office PowerPoint</Application>
  <PresentationFormat>On-screen Show (4:3)</PresentationFormat>
  <Paragraphs>266</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MS Gothic</vt:lpstr>
      <vt:lpstr>Arial</vt:lpstr>
      <vt:lpstr>Arial Unicode MS</vt:lpstr>
      <vt:lpstr>Monotype Sorts</vt:lpstr>
      <vt:lpstr>Times New Roman</vt:lpstr>
      <vt:lpstr>Office Theme</vt:lpstr>
      <vt:lpstr>Document</vt:lpstr>
      <vt:lpstr>Agenda for the AANI SC</vt:lpstr>
      <vt:lpstr>Abstract</vt:lpstr>
      <vt:lpstr>IEEE 802.11   AANI Standing Committee</vt:lpstr>
      <vt:lpstr>Calls, Reminders, and Rules</vt:lpstr>
      <vt:lpstr>Agenda</vt:lpstr>
      <vt:lpstr>Guidelines for IEEE-SA Meetings</vt:lpstr>
      <vt:lpstr>Resources – URLs</vt:lpstr>
      <vt:lpstr>Participation in IEEE 802 Meetings</vt:lpstr>
      <vt:lpstr>Approval of Minutes</vt:lpstr>
      <vt:lpstr>Announcements</vt:lpstr>
      <vt:lpstr>AANI SC Background</vt:lpstr>
      <vt:lpstr>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Discuss 802.1/OmniRAN led activity: “Option A”: “IEEE ‘5G’”</vt:lpstr>
      <vt:lpstr>Thursday – AM2 - Agenda </vt:lpstr>
      <vt:lpstr>Review of “IEEE “5G” Specification” – 802.1 OmniRAN ICAID meeting</vt:lpstr>
      <vt:lpstr>New Business</vt:lpstr>
      <vt:lpstr>Future Sessions Planning</vt:lpstr>
      <vt:lpstr>References</vt:lpstr>
      <vt:lpstr>IC Resources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AANI-SC-Agenda-March-2017</dc:title>
  <dc:creator>Levy, Joseph</dc:creator>
  <cp:lastModifiedBy>Levy, Joseph</cp:lastModifiedBy>
  <cp:revision>27</cp:revision>
  <cp:lastPrinted>1601-01-01T00:00:00Z</cp:lastPrinted>
  <dcterms:created xsi:type="dcterms:W3CDTF">2017-01-27T21:39:29Z</dcterms:created>
  <dcterms:modified xsi:type="dcterms:W3CDTF">2017-03-16T17:13:59Z</dcterms:modified>
</cp:coreProperties>
</file>