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2" r:id="rId15"/>
    <p:sldId id="273" r:id="rId16"/>
    <p:sldId id="274" r:id="rId17"/>
    <p:sldId id="278" r:id="rId18"/>
    <p:sldId id="279" r:id="rId19"/>
    <p:sldId id="280" r:id="rId20"/>
    <p:sldId id="281" r:id="rId21"/>
    <p:sldId id="282"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7" d="100"/>
          <a:sy n="77" d="100"/>
        </p:scale>
        <p:origin x="81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802.11-17/0200r0</a:t>
            </a:r>
          </a:p>
        </p:txBody>
      </p:sp>
      <p:sp>
        <p:nvSpPr>
          <p:cNvPr id="5" name="Rectangle 3"/>
          <p:cNvSpPr>
            <a:spLocks noGrp="1" noChangeArrowheads="1"/>
          </p:cNvSpPr>
          <p:nvPr>
            <p:ph type="dt"/>
          </p:nvPr>
        </p:nvSpPr>
        <p:spPr>
          <a:ln/>
        </p:spPr>
        <p:txBody>
          <a:bodyPr/>
          <a:lstStyle/>
          <a:p>
            <a:r>
              <a:rPr lang="en-US"/>
              <a:t>March 2017</a:t>
            </a:r>
          </a:p>
        </p:txBody>
      </p:sp>
      <p:sp>
        <p:nvSpPr>
          <p:cNvPr id="6" name="Rectangle 6"/>
          <p:cNvSpPr>
            <a:spLocks noGrp="1" noChangeArrowheads="1"/>
          </p:cNvSpPr>
          <p:nvPr>
            <p:ph type="ftr"/>
          </p:nvPr>
        </p:nvSpPr>
        <p:spPr>
          <a:ln/>
        </p:spPr>
        <p:txBody>
          <a:bodyPr/>
          <a:lstStyle/>
          <a:p>
            <a:r>
              <a:rPr lang="en-US"/>
              <a:t>Joseph Levy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A0F9B1D-73C6-47E5-9FB5-FE6C23108F33}" type="slidenum">
              <a:rPr lang="en-US" altLang="en-US" smtClean="0"/>
              <a:pPr>
                <a:spcBef>
                  <a:spcPct val="0"/>
                </a:spcBef>
              </a:pPr>
              <a:t>19</a:t>
            </a:fld>
            <a:endParaRPr lang="en-US" altLang="en-US"/>
          </a:p>
        </p:txBody>
      </p:sp>
    </p:spTree>
    <p:extLst>
      <p:ext uri="{BB962C8B-B14F-4D97-AF65-F5344CB8AC3E}">
        <p14:creationId xmlns:p14="http://schemas.microsoft.com/office/powerpoint/2010/main" val="42024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943B69B-BAAB-4AA7-99BA-62E4E3FE4B36}" type="slidenum">
              <a:rPr lang="en-US" altLang="en-US" smtClean="0"/>
              <a:pPr>
                <a:spcBef>
                  <a:spcPct val="0"/>
                </a:spcBef>
              </a:pPr>
              <a:t>20</a:t>
            </a:fld>
            <a:endParaRPr lang="en-US" altLang="en-US"/>
          </a:p>
        </p:txBody>
      </p:sp>
    </p:spTree>
    <p:extLst>
      <p:ext uri="{BB962C8B-B14F-4D97-AF65-F5344CB8AC3E}">
        <p14:creationId xmlns:p14="http://schemas.microsoft.com/office/powerpoint/2010/main" val="71958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802.11-17/0200r0</a:t>
            </a:r>
          </a:p>
        </p:txBody>
      </p:sp>
      <p:sp>
        <p:nvSpPr>
          <p:cNvPr id="5" name="Rectangle 3"/>
          <p:cNvSpPr>
            <a:spLocks noGrp="1" noChangeArrowheads="1"/>
          </p:cNvSpPr>
          <p:nvPr>
            <p:ph type="dt"/>
          </p:nvPr>
        </p:nvSpPr>
        <p:spPr>
          <a:ln/>
        </p:spPr>
        <p:txBody>
          <a:bodyPr/>
          <a:lstStyle/>
          <a:p>
            <a:r>
              <a:rPr lang="en-US"/>
              <a:t>March 2017</a:t>
            </a:r>
          </a:p>
        </p:txBody>
      </p:sp>
      <p:sp>
        <p:nvSpPr>
          <p:cNvPr id="6" name="Rectangle 6"/>
          <p:cNvSpPr>
            <a:spLocks noGrp="1" noChangeArrowheads="1"/>
          </p:cNvSpPr>
          <p:nvPr>
            <p:ph type="ftr"/>
          </p:nvPr>
        </p:nvSpPr>
        <p:spPr>
          <a:ln/>
        </p:spPr>
        <p:txBody>
          <a:bodyPr/>
          <a:lstStyle/>
          <a:p>
            <a:r>
              <a:rPr lang="en-US"/>
              <a:t>Joseph Levy (InterDigital)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1154113" y="701675"/>
            <a:ext cx="4625975"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92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2D015D33-F9FD-46A2-868E-88EA0C7B56AC}" type="slidenum">
              <a:rPr lang="en-US" altLang="en-US" smtClean="0"/>
              <a:pPr>
                <a:spcBef>
                  <a:spcPct val="0"/>
                </a:spcBef>
              </a:pPr>
              <a:t>3</a:t>
            </a:fld>
            <a:endParaRPr lang="en-US" altLang="en-US"/>
          </a:p>
        </p:txBody>
      </p:sp>
    </p:spTree>
    <p:extLst>
      <p:ext uri="{BB962C8B-B14F-4D97-AF65-F5344CB8AC3E}">
        <p14:creationId xmlns:p14="http://schemas.microsoft.com/office/powerpoint/2010/main" val="3890265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DCF333B-947A-4500-AB79-A2728DBCF767}" type="slidenum">
              <a:rPr lang="en-US" altLang="en-US" smtClean="0"/>
              <a:pPr>
                <a:spcBef>
                  <a:spcPct val="0"/>
                </a:spcBef>
              </a:pPr>
              <a:t>4</a:t>
            </a:fld>
            <a:endParaRPr lang="en-US" altLang="en-US"/>
          </a:p>
        </p:txBody>
      </p:sp>
    </p:spTree>
    <p:extLst>
      <p:ext uri="{BB962C8B-B14F-4D97-AF65-F5344CB8AC3E}">
        <p14:creationId xmlns:p14="http://schemas.microsoft.com/office/powerpoint/2010/main" val="3866627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76AD833-F326-48D3-A662-B127F7E4458F}" type="slidenum">
              <a:rPr lang="en-US" altLang="en-US" smtClean="0"/>
              <a:pPr>
                <a:spcBef>
                  <a:spcPct val="0"/>
                </a:spcBef>
              </a:pPr>
              <a:t>5</a:t>
            </a:fld>
            <a:endParaRPr lang="en-US" altLang="en-US"/>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6704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EFE332B-4021-47BB-B2B7-CB32DEB01A9B}" type="slidenum">
              <a:rPr lang="en-GB" altLang="en-US" smtClean="0"/>
              <a:pPr>
                <a:spcBef>
                  <a:spcPct val="0"/>
                </a:spcBef>
              </a:pPr>
              <a:t>7</a:t>
            </a:fld>
            <a:endParaRPr lang="en-GB" altLang="en-US"/>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619776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AAC3C24F-F4EA-494B-80DD-7660B11FC234}" type="slidenum">
              <a:rPr lang="en-US" altLang="en-US" smtClean="0"/>
              <a:pPr>
                <a:spcBef>
                  <a:spcPct val="0"/>
                </a:spcBef>
              </a:pPr>
              <a:t>11</a:t>
            </a:fld>
            <a:endParaRPr lang="en-US" altLang="en-US"/>
          </a:p>
        </p:txBody>
      </p:sp>
    </p:spTree>
    <p:extLst>
      <p:ext uri="{BB962C8B-B14F-4D97-AF65-F5344CB8AC3E}">
        <p14:creationId xmlns:p14="http://schemas.microsoft.com/office/powerpoint/2010/main" val="236489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87C9201D-8385-4FE6-9E44-6B56EB5D584E}" type="slidenum">
              <a:rPr lang="en-US" altLang="en-US" smtClean="0"/>
              <a:pPr>
                <a:spcBef>
                  <a:spcPct val="0"/>
                </a:spcBef>
              </a:pPr>
              <a:t>15</a:t>
            </a:fld>
            <a:endParaRPr lang="en-US" altLang="en-US"/>
          </a:p>
        </p:txBody>
      </p:sp>
    </p:spTree>
    <p:extLst>
      <p:ext uri="{BB962C8B-B14F-4D97-AF65-F5344CB8AC3E}">
        <p14:creationId xmlns:p14="http://schemas.microsoft.com/office/powerpoint/2010/main" val="3750552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97C1C4D-82E4-42F7-92B4-CE4E9CCC0BC5}" type="slidenum">
              <a:rPr lang="en-US" altLang="en-US" smtClean="0"/>
              <a:pPr>
                <a:spcBef>
                  <a:spcPct val="0"/>
                </a:spcBef>
              </a:pPr>
              <a:t>18</a:t>
            </a:fld>
            <a:endParaRPr lang="en-US" altLang="en-US"/>
          </a:p>
        </p:txBody>
      </p:sp>
    </p:spTree>
    <p:extLst>
      <p:ext uri="{BB962C8B-B14F-4D97-AF65-F5344CB8AC3E}">
        <p14:creationId xmlns:p14="http://schemas.microsoft.com/office/powerpoint/2010/main" val="205393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2017</a:t>
            </a:r>
            <a:endParaRPr lang="en-GB"/>
          </a:p>
        </p:txBody>
      </p:sp>
      <p:sp>
        <p:nvSpPr>
          <p:cNvPr id="6" name="Footer Placeholder 5"/>
          <p:cNvSpPr>
            <a:spLocks noGrp="1"/>
          </p:cNvSpPr>
          <p:nvPr>
            <p:ph type="ftr" idx="11"/>
          </p:nvPr>
        </p:nvSpPr>
        <p:spPr/>
        <p:txBody>
          <a:bodyPr/>
          <a:lstStyle>
            <a:lvl1pPr>
              <a:defRPr/>
            </a:lvl1pPr>
          </a:lstStyle>
          <a:p>
            <a:r>
              <a:rPr lang="en-GB"/>
              <a:t>Joseph Levy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2017</a:t>
            </a:r>
            <a:endParaRPr lang="en-GB"/>
          </a:p>
        </p:txBody>
      </p:sp>
      <p:sp>
        <p:nvSpPr>
          <p:cNvPr id="4" name="Footer Placeholder 3"/>
          <p:cNvSpPr>
            <a:spLocks noGrp="1"/>
          </p:cNvSpPr>
          <p:nvPr>
            <p:ph type="ftr" idx="11"/>
          </p:nvPr>
        </p:nvSpPr>
        <p:spPr/>
        <p:txBody>
          <a:bodyPr/>
          <a:lstStyle>
            <a:lvl1pPr>
              <a:defRPr/>
            </a:lvl1pPr>
          </a:lstStyle>
          <a:p>
            <a:r>
              <a:rPr lang="en-GB"/>
              <a:t>Joseph Levy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2017</a:t>
            </a:r>
            <a:endParaRPr lang="en-GB"/>
          </a:p>
        </p:txBody>
      </p:sp>
      <p:sp>
        <p:nvSpPr>
          <p:cNvPr id="3" name="Footer Placeholder 2"/>
          <p:cNvSpPr>
            <a:spLocks noGrp="1"/>
          </p:cNvSpPr>
          <p:nvPr>
            <p:ph type="ftr" idx="11"/>
          </p:nvPr>
        </p:nvSpPr>
        <p:spPr/>
        <p:txBody>
          <a:bodyPr/>
          <a:lstStyle>
            <a:lvl1pPr>
              <a:defRPr/>
            </a:lvl1pPr>
          </a:lstStyle>
          <a:p>
            <a:r>
              <a:rPr lang="en-GB"/>
              <a:t>Joseph Levy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2017</a:t>
            </a:r>
            <a:endParaRPr lang="en-GB"/>
          </a:p>
        </p:txBody>
      </p:sp>
      <p:sp>
        <p:nvSpPr>
          <p:cNvPr id="5" name="Footer Placeholder 4"/>
          <p:cNvSpPr>
            <a:spLocks noGrp="1"/>
          </p:cNvSpPr>
          <p:nvPr>
            <p:ph type="ftr" idx="11"/>
          </p:nvPr>
        </p:nvSpPr>
        <p:spPr/>
        <p:txBody>
          <a:bodyPr/>
          <a:lstStyle>
            <a:lvl1pPr>
              <a:defRPr/>
            </a:lvl1pPr>
          </a:lstStyle>
          <a:p>
            <a:r>
              <a:rPr lang="en-GB"/>
              <a:t>Joseph Levy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802.11-17/0200r0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omniran/dcn/16/omniran-16-0084-01-5gaa-draft-icaid-for-5g-sc-action-a.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101-10-0000-draft-ls-from-802-11-to-3gpp-ran-and-sa-on-imt-2020.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6/11-16-1573-03-AANI-draft-ls-from-802-11-to-3gpp-ran-requesting-status-and-information-on-radio-level-integration.docx" TargetMode="External"/><Relationship Id="rId4" Type="http://schemas.openxmlformats.org/officeDocument/2006/relationships/hyperlink" Target="https://mentor.ieee.org/802.11/dcn/16/11-16-1510-02-AANI-reply-to-liaison-from-3gpp-ran2-on-estimated-throughput-11-16-1384.docx"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005-00-AANI-summary-of-3gpp-lss-to-802-1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84-01-5gaa-draft-icaid-for-5g-sc-action-a.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ec/dcn/16/ec-16-0158-00-00EC-final-liaison-1-to-pcg-from-802.pdf"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www.3gpp.org/ftp/tsg_sa/TSG_SA/TSGS_73/Docs/SP-160737.zi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3gpp.org/ftp/tsg_sa/TSG_SA/TSGS_73/Report/Report_SA_73_Draft_v003.zip" TargetMode="External"/><Relationship Id="rId11" Type="http://schemas.openxmlformats.org/officeDocument/2006/relationships/hyperlink" Target="http://standards.ieee.org/develop/indconn/icaid_form.doc" TargetMode="External"/><Relationship Id="rId5" Type="http://schemas.openxmlformats.org/officeDocument/2006/relationships/hyperlink" Target="http://www.3gpp.org/ftp/tsg_ran/TSG_RAN/TSGR_73/Report/Draft_MeetingReport_RAN_73_160922_eom.zip" TargetMode="External"/><Relationship Id="rId10" Type="http://schemas.openxmlformats.org/officeDocument/2006/relationships/hyperlink" Target="http://list.etsi.org/scripts/wa.exe?A2=ind1610D&amp;L=3GPP_TSG_SA&amp;F=&amp;S=&amp;P=1282" TargetMode="External"/><Relationship Id="rId4" Type="http://schemas.openxmlformats.org/officeDocument/2006/relationships/hyperlink" Target="https://mentor.ieee.org/802.11/dcn/16/11-16-0651-01-0000-802-11-discussion-of-inputs-to-802-ec-5g-sc.pptx" TargetMode="External"/><Relationship Id="rId9" Type="http://schemas.openxmlformats.org/officeDocument/2006/relationships/hyperlink" Target="http://www.3gpp.org/ftp/PCG/PCG_37/docs/PCG37_40.zip"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tandards.ieee.org/about/sasb/iccom/IC_Activity_PNP_Entity_Checklist.doc" TargetMode="External"/><Relationship Id="rId13" Type="http://schemas.openxmlformats.org/officeDocument/2006/relationships/hyperlink" Target="http://standards.ieee.org/about/sasb/iccom/IC_Activity_Contribution_Permission_Response.doc" TargetMode="External"/><Relationship Id="rId3" Type="http://schemas.openxmlformats.org/officeDocument/2006/relationships/hyperlink" Target="http://standards.ieee.org/develop/policies/bylaws/index.html" TargetMode="External"/><Relationship Id="rId7" Type="http://schemas.openxmlformats.org/officeDocument/2006/relationships/hyperlink" Target="http://standards.ieee.org/about/sasb/iccom/IC_Activity_PNP_Individual_Checklist.doc" TargetMode="External"/><Relationship Id="rId12" Type="http://schemas.openxmlformats.org/officeDocument/2006/relationships/hyperlink" Target="http://standards.ieee.org/about/sasb/iccom/IC_Activity_Contribution_Permission_Request.doc" TargetMode="External"/><Relationship Id="rId2" Type="http://schemas.openxmlformats.org/officeDocument/2006/relationships/hyperlink" Target="http://standards.ieee.org/about/sasb/iccom/iccom_opsman.pdf" TargetMode="External"/><Relationship Id="rId16" Type="http://schemas.openxmlformats.org/officeDocument/2006/relationships/hyperlink" Target="http://standards.ieee.org/about/sasb/iccom/IC_Activity_Document_Notice_and_Disclaimer_of_Liability.doc" TargetMode="External"/><Relationship Id="rId1" Type="http://schemas.openxmlformats.org/officeDocument/2006/relationships/slideLayout" Target="../slideLayouts/slideLayout2.xml"/><Relationship Id="rId6" Type="http://schemas.openxmlformats.org/officeDocument/2006/relationships/hyperlink" Target="http://standards.ieee.org/about/sasb/iccom/IC_Activity_PNP_Entity_Baseline.doc" TargetMode="External"/><Relationship Id="rId11" Type="http://schemas.openxmlformats.org/officeDocument/2006/relationships/hyperlink" Target="http://standards.ieee.org/about/sasb/iccom/IC_Activity_Status_Template.ppt" TargetMode="External"/><Relationship Id="rId5" Type="http://schemas.openxmlformats.org/officeDocument/2006/relationships/hyperlink" Target="http://standards.ieee.org/about/sasb/iccom/IC_Activity_PNP_Individual_Baseline.doc" TargetMode="External"/><Relationship Id="rId15" Type="http://schemas.openxmlformats.org/officeDocument/2006/relationships/hyperlink" Target="http://standards.ieee.org/about/sasb/iccom/IC_Activity_Document_Copyright_Statement.doc" TargetMode="External"/><Relationship Id="rId10" Type="http://schemas.openxmlformats.org/officeDocument/2006/relationships/hyperlink" Target="http://standards.ieee.org/develop/indconn/icaid_form.doc" TargetMode="External"/><Relationship Id="rId4" Type="http://schemas.openxmlformats.org/officeDocument/2006/relationships/hyperlink" Target="http://standards.ieee.org/develop/policies/opman/index.html" TargetMode="External"/><Relationship Id="rId9" Type="http://schemas.openxmlformats.org/officeDocument/2006/relationships/hyperlink" Target="http://standards.ieee.org/develop/policies/index.html" TargetMode="External"/><Relationship Id="rId14" Type="http://schemas.openxmlformats.org/officeDocument/2006/relationships/hyperlink" Target="http://standards.ieee.org/about/sasb/iccom/IC_Activity_Document_Templat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0150-00-AANI-minutes-january-2017-sessi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[place presentation subject title text here]</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080"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a:t>Announcements</a:t>
            </a:r>
          </a:p>
        </p:txBody>
      </p:sp>
      <p:sp>
        <p:nvSpPr>
          <p:cNvPr id="23555" name="Content Placeholder 2"/>
          <p:cNvSpPr>
            <a:spLocks noGrp="1"/>
          </p:cNvSpPr>
          <p:nvPr>
            <p:ph idx="1"/>
          </p:nvPr>
        </p:nvSpPr>
        <p:spPr/>
        <p:txBody>
          <a:bodyPr/>
          <a:lstStyle/>
          <a:p>
            <a:pPr marL="0" indent="0">
              <a:buFontTx/>
              <a:buNone/>
              <a:defRPr/>
            </a:pPr>
            <a:r>
              <a:rPr lang="en-US" altLang="en-US" sz="2800" dirty="0"/>
              <a:t>802.1 OmniRAN Ad Hoc on “IEEE 5G”</a:t>
            </a:r>
          </a:p>
          <a:p>
            <a:pPr>
              <a:defRPr/>
            </a:pPr>
            <a:r>
              <a:rPr lang="en-US" altLang="en-US" dirty="0"/>
              <a:t>Will meet Wednesday Jan 15</a:t>
            </a:r>
            <a:r>
              <a:rPr lang="en-US" altLang="en-US" baseline="30000" dirty="0"/>
              <a:t>th</a:t>
            </a:r>
            <a:r>
              <a:rPr lang="en-US" altLang="en-US" dirty="0"/>
              <a:t> PM2 to continue discussion on IC, specifically to complete the ICAID (</a:t>
            </a:r>
            <a:r>
              <a:rPr lang="en-US" altLang="en-US" dirty="0">
                <a:hlinkClick r:id="rId2"/>
              </a:rPr>
              <a:t>omniran-15-0084r1</a:t>
            </a:r>
            <a:r>
              <a:rPr lang="en-US" altLang="en-US" dirty="0"/>
              <a:t>) </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1460457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a:t>AANI SC Background</a:t>
            </a:r>
          </a:p>
        </p:txBody>
      </p:sp>
      <p:sp>
        <p:nvSpPr>
          <p:cNvPr id="20483" name="Content Placeholder 2"/>
          <p:cNvSpPr>
            <a:spLocks noGrp="1"/>
          </p:cNvSpPr>
          <p:nvPr>
            <p:ph idx="1"/>
          </p:nvPr>
        </p:nvSpPr>
        <p:spPr>
          <a:xfrm>
            <a:off x="266700" y="1524000"/>
            <a:ext cx="8610600" cy="4876800"/>
          </a:xfrm>
        </p:spPr>
        <p:txBody>
          <a:bodyPr/>
          <a:lstStyle/>
          <a:p>
            <a:r>
              <a:rPr lang="en-US" altLang="en-US" dirty="0"/>
              <a:t>At the July 802 Plenary meeting in San Diego 802.11 passed a motion to form this standing committee [1]</a:t>
            </a:r>
          </a:p>
          <a:p>
            <a:r>
              <a:rPr lang="en-US" altLang="en-US" dirty="0"/>
              <a:t>Liaison Statements Sent:</a:t>
            </a:r>
          </a:p>
          <a:p>
            <a:pPr>
              <a:buFont typeface="Arial" panose="020B0604020202020204" pitchFamily="34" charset="0"/>
              <a:buChar char="•"/>
            </a:pPr>
            <a:r>
              <a:rPr lang="en-US" altLang="en-US" dirty="0"/>
              <a:t>802.11 sent a LS (</a:t>
            </a:r>
            <a:r>
              <a:rPr lang="en-US" altLang="en-US" dirty="0">
                <a:hlinkClick r:id="rId3"/>
              </a:rPr>
              <a:t>11-16/1101r10</a:t>
            </a:r>
            <a:r>
              <a:rPr lang="en-US" altLang="en-US" dirty="0"/>
              <a:t>) to 3GPP RAN and SA (9/17)</a:t>
            </a:r>
          </a:p>
          <a:p>
            <a:pPr>
              <a:buFont typeface="Arial" panose="020B0604020202020204" pitchFamily="34" charset="0"/>
              <a:buChar char="•"/>
            </a:pPr>
            <a:r>
              <a:rPr lang="en-US" altLang="en-US" dirty="0"/>
              <a:t>802.11 sent a LS (</a:t>
            </a:r>
            <a:r>
              <a:rPr lang="en-US" altLang="en-US" dirty="0">
                <a:hlinkClick r:id="rId4"/>
              </a:rPr>
              <a:t>11-16-/510r2</a:t>
            </a:r>
            <a:r>
              <a:rPr lang="en-US" altLang="en-US" dirty="0"/>
              <a:t>) to 3GPP RAN2</a:t>
            </a:r>
          </a:p>
          <a:p>
            <a:pPr>
              <a:buFont typeface="Arial" panose="020B0604020202020204" pitchFamily="34" charset="0"/>
              <a:buChar char="•"/>
            </a:pPr>
            <a:r>
              <a:rPr lang="en-US" altLang="en-US" dirty="0"/>
              <a:t>802.11 sent a LS (</a:t>
            </a:r>
            <a:r>
              <a:rPr lang="en-US" altLang="en-US" dirty="0">
                <a:hlinkClick r:id="rId5"/>
              </a:rPr>
              <a:t>11-16/1573r3</a:t>
            </a:r>
            <a:r>
              <a:rPr lang="en-US" altLang="en-US" dirty="0"/>
              <a:t>) to 3GPP RAN</a:t>
            </a:r>
          </a:p>
          <a:p>
            <a:r>
              <a:rPr lang="en-US" altLang="en-US" dirty="0"/>
              <a:t>Activity related to “IEEE “5G” specification” (option A)</a:t>
            </a:r>
          </a:p>
          <a:p>
            <a:pPr lvl="1">
              <a:buFont typeface="Arial" panose="020B0604020202020204" pitchFamily="34" charset="0"/>
              <a:buChar char="•"/>
            </a:pPr>
            <a:r>
              <a:rPr lang="en-US" altLang="en-US" dirty="0"/>
              <a:t>802.1CF OmniRAN Ad Hoc is creating an IC to progress “IEEE ‘5G’”</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240609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a:t>
            </a:r>
            <a:r>
              <a:rPr lang="en-US" altLang="en-US" dirty="0"/>
              <a:t>: </a:t>
            </a:r>
            <a:r>
              <a:rPr lang="en-US" dirty="0"/>
              <a:t>Draft LS from 802.11 to 3GPP SA Requesting Status and Information on WLAN integration in 3GPP </a:t>
            </a:r>
            <a:r>
              <a:rPr lang="en-US" dirty="0" err="1"/>
              <a:t>NextGen</a:t>
            </a:r>
            <a:r>
              <a:rPr lang="en-US" dirty="0"/>
              <a:t> System</a:t>
            </a:r>
          </a:p>
          <a:p>
            <a:pPr>
              <a:defRPr/>
            </a:pPr>
            <a:endParaRPr lang="en-US" dirty="0"/>
          </a:p>
        </p:txBody>
      </p:sp>
      <p:sp>
        <p:nvSpPr>
          <p:cNvPr id="2" name="Date Placeholder 1"/>
          <p:cNvSpPr>
            <a:spLocks noGrp="1"/>
          </p:cNvSpPr>
          <p:nvPr>
            <p:ph type="dt" idx="15"/>
          </p:nvPr>
        </p:nvSpPr>
        <p:spPr/>
        <p:txBody>
          <a:bodyPr/>
          <a:lstStyle/>
          <a:p>
            <a:r>
              <a:rPr lang="en-US"/>
              <a:t>March 2017</a:t>
            </a:r>
            <a:endParaRPr lang="en-GB" dirty="0"/>
          </a:p>
        </p:txBody>
      </p:sp>
      <p:sp>
        <p:nvSpPr>
          <p:cNvPr id="4" name="Footer Placeholder 3"/>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2849087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a:t>Status:</a:t>
            </a:r>
            <a:endParaRPr lang="en-US" altLang="en-US">
              <a:hlinkClick r:id="rId2"/>
            </a:endParaRPr>
          </a:p>
          <a:p>
            <a:pPr lvl="1"/>
            <a:r>
              <a:rPr lang="en-US" altLang="en-US">
                <a:hlinkClick r:id="rId3"/>
              </a:rPr>
              <a:t>11-16/1574r1</a:t>
            </a:r>
            <a:r>
              <a:rPr lang="en-US" altLang="en-US"/>
              <a:t>: the current Draft LS, presented at the Nov meeting </a:t>
            </a:r>
          </a:p>
          <a:p>
            <a:pPr lvl="1"/>
            <a:r>
              <a:rPr lang="en-US" altLang="en-US"/>
              <a:t>No text contributions or comments have been received</a:t>
            </a:r>
          </a:p>
          <a:p>
            <a:pPr lvl="1"/>
            <a:r>
              <a:rPr lang="en-US" altLang="en-US">
                <a:hlinkClick r:id="rId4"/>
              </a:rPr>
              <a:t>11-17/0005r0</a:t>
            </a:r>
            <a:r>
              <a:rPr lang="en-US" altLang="en-US"/>
              <a:t>: summary of previous received LSs from 3GPP, reviewed during the January 5</a:t>
            </a:r>
            <a:r>
              <a:rPr lang="en-US" altLang="en-US" baseline="30000"/>
              <a:t>th</a:t>
            </a:r>
            <a:r>
              <a:rPr lang="en-US" altLang="en-US"/>
              <a:t> 2017 AANI SC Teleconference</a:t>
            </a:r>
          </a:p>
          <a:p>
            <a:r>
              <a:rPr lang="en-US" altLang="en-US"/>
              <a:t>SA has requested 802.11 to provide information on or consider the analysis or recommendations of SA on:</a:t>
            </a:r>
          </a:p>
          <a:p>
            <a:pPr lvl="1"/>
            <a:r>
              <a:rPr lang="en-US" altLang="en-US"/>
              <a:t>RADIUS – Diameter co-existence</a:t>
            </a:r>
          </a:p>
          <a:p>
            <a:pPr lvl="1"/>
            <a:r>
              <a:rPr lang="en-US" altLang="en-US"/>
              <a:t>Supporting VoIP emergency calls</a:t>
            </a:r>
          </a:p>
          <a:p>
            <a:pPr lvl="1"/>
            <a:r>
              <a:rPr lang="en-US" altLang="en-US"/>
              <a:t>WLAN and 3GPP interworking, network selection and discovery</a:t>
            </a:r>
          </a:p>
          <a:p>
            <a:pPr lvl="1"/>
            <a:r>
              <a:rPr lang="en-US" altLang="en-US"/>
              <a:t>Security, MAC address anonymity</a:t>
            </a:r>
          </a:p>
          <a:p>
            <a:pPr lvl="1"/>
            <a:r>
              <a:rPr lang="en-US" altLang="en-US"/>
              <a:t>In TR22.812 for non-3GPP access network selection (HESSID)</a:t>
            </a:r>
          </a:p>
          <a:p>
            <a:pPr lvl="1"/>
            <a:r>
              <a:rPr lang="en-US" altLang="en-US"/>
              <a:t>ANDSF, ANDSF MO, ANID, Mobility</a:t>
            </a:r>
          </a:p>
          <a:p>
            <a:pPr lvl="1"/>
            <a:endParaRPr lang="en-US" altLang="en-US"/>
          </a:p>
          <a:p>
            <a:pPr lvl="1"/>
            <a:endParaRPr lang="en-US" altLang="en-US"/>
          </a:p>
          <a:p>
            <a:pPr lvl="1"/>
            <a:endParaRPr lang="en-US" altLang="en-US"/>
          </a:p>
          <a:p>
            <a:pPr lvl="1"/>
            <a:r>
              <a:rPr lang="en-US" altLang="en-US"/>
              <a:t> </a:t>
            </a:r>
          </a:p>
          <a:p>
            <a:endParaRPr lang="en-US" altLang="en-US"/>
          </a:p>
          <a:p>
            <a:pPr lvl="1"/>
            <a:endParaRPr lang="en-US" altLang="en-US"/>
          </a:p>
          <a:p>
            <a:endParaRPr lang="en-US" altLang="en-US"/>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3909808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a:t>Propose the LS should:</a:t>
            </a:r>
          </a:p>
          <a:p>
            <a:pPr lvl="1"/>
            <a:r>
              <a:rPr lang="en-US" altLang="en-US"/>
              <a:t>Request SA to share the schedule for SA work related to WLAN</a:t>
            </a:r>
          </a:p>
          <a:p>
            <a:pPr lvl="1"/>
            <a:r>
              <a:rPr lang="en-US" altLang="en-US"/>
              <a:t>802.11-2016 provides for: </a:t>
            </a:r>
          </a:p>
          <a:p>
            <a:pPr lvl="2"/>
            <a:r>
              <a:rPr lang="en-US" altLang="en-US"/>
              <a:t>Emergency Call behavior</a:t>
            </a:r>
          </a:p>
          <a:p>
            <a:pPr lvl="2"/>
            <a:r>
              <a:rPr lang="en-US" altLang="en-US"/>
              <a:t>802.11 and 3GPP interworking, network selection and discovery</a:t>
            </a:r>
          </a:p>
          <a:p>
            <a:pPr lvl="2"/>
            <a:r>
              <a:rPr lang="en-US" altLang="en-US"/>
              <a:t>ANDSF support</a:t>
            </a:r>
          </a:p>
          <a:p>
            <a:pPr lvl="2"/>
            <a:r>
              <a:rPr lang="en-US" altLang="en-US"/>
              <a:t>Mobility types??</a:t>
            </a:r>
          </a:p>
          <a:p>
            <a:pPr lvl="1"/>
            <a:r>
              <a:rPr lang="en-US" altLang="en-US"/>
              <a:t>Request SA to provide feed back on these.. </a:t>
            </a:r>
          </a:p>
          <a:p>
            <a:r>
              <a:rPr lang="en-US" altLang="en-US"/>
              <a:t>Discussion/Suggestions</a:t>
            </a:r>
          </a:p>
          <a:p>
            <a:pPr lvl="1"/>
            <a:endParaRPr lang="en-US" altLang="en-US"/>
          </a:p>
          <a:p>
            <a:pPr lvl="1"/>
            <a:endParaRPr lang="en-US" altLang="en-US"/>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2678059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533400"/>
          </a:xfrm>
        </p:spPr>
        <p:txBody>
          <a:bodyPr/>
          <a:lstStyle/>
          <a:p>
            <a:r>
              <a:rPr lang="en-US" altLang="en-US" sz="2400"/>
              <a:t>Discuss 802.1/OmniRAN led activity: “Option A”: “IEEE ‘5G’”</a:t>
            </a:r>
          </a:p>
        </p:txBody>
      </p:sp>
      <p:sp>
        <p:nvSpPr>
          <p:cNvPr id="28675" name="Content Placeholder 2"/>
          <p:cNvSpPr>
            <a:spLocks noGrp="1"/>
          </p:cNvSpPr>
          <p:nvPr>
            <p:ph idx="1"/>
          </p:nvPr>
        </p:nvSpPr>
        <p:spPr>
          <a:xfrm>
            <a:off x="609600" y="1243013"/>
            <a:ext cx="7772400" cy="5157787"/>
          </a:xfrm>
        </p:spPr>
        <p:txBody>
          <a:bodyPr/>
          <a:lstStyle/>
          <a:p>
            <a:r>
              <a:rPr lang="en-US" altLang="en-US"/>
              <a:t>Draft ICAID: </a:t>
            </a:r>
            <a:r>
              <a:rPr lang="en-US" altLang="en-US">
                <a:hlinkClick r:id="rId3"/>
              </a:rPr>
              <a:t>omniran-16/0084r1</a:t>
            </a:r>
            <a:endParaRPr lang="en-US" altLang="en-US"/>
          </a:p>
          <a:p>
            <a:pPr lvl="1"/>
            <a:r>
              <a:rPr lang="en-US" altLang="en-US"/>
              <a:t>“IEEE ‘5G’ Specification” ICAID</a:t>
            </a:r>
          </a:p>
          <a:p>
            <a:r>
              <a:rPr lang="en-US" altLang="en-US"/>
              <a:t>Input for the Wed PM2 Omni RAN meeting?</a:t>
            </a:r>
          </a:p>
          <a:p>
            <a:pPr lvl="1"/>
            <a:r>
              <a:rPr lang="en-US" altLang="en-US"/>
              <a:t>ICAID drafting should be completed at this meeting. </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2940340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Thursday – AM2 - Agenda</a:t>
            </a:r>
            <a:br>
              <a:rPr lang="en-US" altLang="en-US"/>
            </a:br>
            <a:endParaRPr lang="en-US" altLang="en-US"/>
          </a:p>
        </p:txBody>
      </p:sp>
      <p:sp>
        <p:nvSpPr>
          <p:cNvPr id="3" name="Content Placeholder 2"/>
          <p:cNvSpPr>
            <a:spLocks noGrp="1"/>
          </p:cNvSpPr>
          <p:nvPr>
            <p:ph idx="1"/>
          </p:nvPr>
        </p:nvSpPr>
        <p:spPr>
          <a:xfrm>
            <a:off x="685800" y="1447800"/>
            <a:ext cx="7772400" cy="4114800"/>
          </a:xfrm>
        </p:spPr>
        <p:txBody>
          <a:bodyPr/>
          <a:lstStyle/>
          <a:p>
            <a:pPr marL="457200" indent="-457200">
              <a:buFont typeface="Times New Roman" panose="02020603050405020304" pitchFamily="18" charset="0"/>
              <a:buAutoNum type="arabicPeriod"/>
              <a:defRPr/>
            </a:pPr>
            <a:r>
              <a:rPr lang="en-US" altLang="en-US" dirty="0"/>
              <a:t>Continue discussion on / Complete LS</a:t>
            </a:r>
          </a:p>
          <a:p>
            <a:pPr marL="457200" indent="-457200">
              <a:buFont typeface="Times New Roman" panose="02020603050405020304" pitchFamily="18" charset="0"/>
              <a:buAutoNum type="arabicPeriod"/>
              <a:defRPr/>
            </a:pPr>
            <a:r>
              <a:rPr lang="en-US" altLang="en-US" dirty="0"/>
              <a:t>Review of</a:t>
            </a:r>
            <a:r>
              <a:rPr lang="en-US" dirty="0"/>
              <a:t> “IEEE “5G” Specification” – 802.1 OmniRAN ICAID meeting</a:t>
            </a:r>
          </a:p>
          <a:p>
            <a:pPr marL="457200" indent="-457200">
              <a:buFont typeface="Times New Roman" panose="02020603050405020304" pitchFamily="18" charset="0"/>
              <a:buAutoNum type="arabicPeriod"/>
              <a:defRPr/>
            </a:pPr>
            <a:r>
              <a:rPr lang="en-US" dirty="0"/>
              <a:t>Continue discussion on “IEEE “5G” Specification” – 802.1 OmniRAN ICAID</a:t>
            </a:r>
          </a:p>
          <a:p>
            <a:pPr marL="457200" indent="-457200">
              <a:buFont typeface="Times New Roman" panose="02020603050405020304" pitchFamily="18" charset="0"/>
              <a:buAutoNum type="arabicPeriod"/>
              <a:defRPr/>
            </a:pPr>
            <a:r>
              <a:rPr lang="en-US" altLang="en-US" dirty="0"/>
              <a:t>New Business</a:t>
            </a:r>
          </a:p>
          <a:p>
            <a:pPr marL="457200" indent="-457200">
              <a:buFont typeface="+mj-lt"/>
              <a:buAutoNum type="arabicPeriod"/>
              <a:defRPr/>
            </a:pPr>
            <a:r>
              <a:rPr lang="en-US" altLang="en-US" dirty="0"/>
              <a:t>Future Sessions Planning</a:t>
            </a:r>
          </a:p>
          <a:p>
            <a:pPr>
              <a:defRPr/>
            </a:pPr>
            <a:endParaRPr lang="en-US" dirty="0"/>
          </a:p>
        </p:txBody>
      </p:sp>
      <p:sp>
        <p:nvSpPr>
          <p:cNvPr id="2" name="Date Placeholder 1"/>
          <p:cNvSpPr>
            <a:spLocks noGrp="1"/>
          </p:cNvSpPr>
          <p:nvPr>
            <p:ph type="dt" idx="15"/>
          </p:nvPr>
        </p:nvSpPr>
        <p:spPr/>
        <p:txBody>
          <a:bodyPr/>
          <a:lstStyle/>
          <a:p>
            <a:r>
              <a:rPr lang="en-US"/>
              <a:t>March 2017</a:t>
            </a:r>
            <a:endParaRPr lang="en-GB" dirty="0"/>
          </a:p>
        </p:txBody>
      </p:sp>
      <p:sp>
        <p:nvSpPr>
          <p:cNvPr id="4" name="Footer Placeholder 3"/>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3654871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a:t>Review of “IEEE “5G” Specification” – 802.1 OmniRAN ICAID meeting</a:t>
            </a:r>
          </a:p>
        </p:txBody>
      </p:sp>
      <p:sp>
        <p:nvSpPr>
          <p:cNvPr id="34819" name="Content Placeholder 2"/>
          <p:cNvSpPr>
            <a:spLocks noGrp="1"/>
          </p:cNvSpPr>
          <p:nvPr>
            <p:ph idx="1"/>
          </p:nvPr>
        </p:nvSpPr>
        <p:spPr/>
        <p:txBody>
          <a:bodyPr/>
          <a:lstStyle/>
          <a:p>
            <a:endParaRPr lang="en-US" altLang="en-US" u="sng" dirty="0"/>
          </a:p>
          <a:p>
            <a:endParaRPr lang="en-US" altLang="en-US" dirty="0"/>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714998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85800"/>
            <a:ext cx="7772400" cy="609600"/>
          </a:xfrm>
        </p:spPr>
        <p:txBody>
          <a:bodyPr/>
          <a:lstStyle/>
          <a:p>
            <a:r>
              <a:rPr lang="en-US" altLang="en-US"/>
              <a:t>New Business</a:t>
            </a:r>
          </a:p>
        </p:txBody>
      </p:sp>
      <p:sp>
        <p:nvSpPr>
          <p:cNvPr id="35843" name="Content Placeholder 2"/>
          <p:cNvSpPr>
            <a:spLocks noGrp="1"/>
          </p:cNvSpPr>
          <p:nvPr>
            <p:ph idx="1"/>
          </p:nvPr>
        </p:nvSpPr>
        <p:spPr>
          <a:xfrm>
            <a:off x="685800" y="1447800"/>
            <a:ext cx="7772400" cy="4648200"/>
          </a:xfrm>
        </p:spPr>
        <p:txBody>
          <a:bodyPr/>
          <a:lstStyle/>
          <a:p>
            <a:r>
              <a:rPr lang="en-US" altLang="en-US"/>
              <a:t>Any other business?</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1522921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None Planned</a:t>
            </a:r>
          </a:p>
          <a:p>
            <a:r>
              <a:rPr lang="en-US" altLang="en-US" dirty="0"/>
              <a:t>7-12 May 2017 F2F, in Daejeon, Korea:</a:t>
            </a:r>
          </a:p>
          <a:p>
            <a:pPr lvl="1"/>
            <a:r>
              <a:rPr lang="en-US" altLang="en-US" dirty="0"/>
              <a:t>Goals: </a:t>
            </a:r>
          </a:p>
          <a:p>
            <a:pPr lvl="2"/>
            <a:r>
              <a:rPr lang="en-US" altLang="en-US" dirty="0"/>
              <a:t>TBD</a:t>
            </a:r>
          </a:p>
          <a:p>
            <a:pPr lvl="1"/>
            <a:r>
              <a:rPr lang="en-US" altLang="en-US" dirty="0"/>
              <a:t>Tuesday:</a:t>
            </a:r>
          </a:p>
          <a:p>
            <a:pPr lvl="2"/>
            <a:r>
              <a:rPr lang="en-US" altLang="en-US" dirty="0"/>
              <a:t>TBD</a:t>
            </a:r>
          </a:p>
          <a:p>
            <a:pPr lvl="1"/>
            <a:r>
              <a:rPr lang="en-US" altLang="en-US" dirty="0"/>
              <a:t>Thursday:</a:t>
            </a:r>
          </a:p>
          <a:p>
            <a:pPr lvl="2"/>
            <a:r>
              <a:rPr lang="en-US" altLang="en-US" dirty="0"/>
              <a:t>TBD</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62778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lgn="ctr"/>
            <a:r>
              <a:rPr lang="en-US" altLang="en-US" dirty="0"/>
              <a:t>Agenda for:</a:t>
            </a:r>
          </a:p>
          <a:p>
            <a:pPr algn="ctr"/>
            <a:r>
              <a:rPr lang="en-US" altLang="en-US" dirty="0"/>
              <a:t> The AANI SC </a:t>
            </a:r>
            <a:br>
              <a:rPr lang="en-US" altLang="en-US" dirty="0"/>
            </a:br>
            <a:r>
              <a:rPr lang="en-US" altLang="en-US" sz="2000" dirty="0"/>
              <a:t>(Advanced Access Network Interface Standing Committee)</a:t>
            </a:r>
            <a:endParaRPr lang="en-US" altLang="en-US" dirty="0"/>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r>
              <a:rPr lang="en-US" sz="1800" dirty="0">
                <a:hlinkClick r:id="rId3"/>
              </a:rPr>
              <a:t>11-16-1057-01-0000-802-11-imt-2020-5g-sc-proposal</a:t>
            </a:r>
            <a:endParaRPr lang="en-US" sz="1800" dirty="0"/>
          </a:p>
          <a:p>
            <a:pPr marL="457200" indent="-457200">
              <a:buFont typeface="+mj-lt"/>
              <a:buAutoNum type="arabicPeriod"/>
              <a:defRPr/>
            </a:pPr>
            <a:r>
              <a:rPr lang="en-US" sz="1800" dirty="0">
                <a:hlinkClick r:id="rId4"/>
              </a:rPr>
              <a:t>ec-16-0119-01-5GSG-report-ieee-802-ec-5g-imt-2020-sc</a:t>
            </a:r>
            <a:endParaRPr lang="en-US" sz="1800" dirty="0"/>
          </a:p>
          <a:p>
            <a:pPr marL="457200" indent="-457200">
              <a:buFont typeface="+mj-lt"/>
              <a:buAutoNum type="arabicPeriod"/>
              <a:defRPr/>
            </a:pPr>
            <a:r>
              <a:rPr lang="en-US" sz="1800" dirty="0">
                <a:hlinkClick r:id="rId5"/>
              </a:rPr>
              <a:t>http://www.3gpp.org/ftp/tsg_ran/TSG_RAN/TSGR_73/Report/Draft_MeetingReport_RAN_73_160922_eom.zip</a:t>
            </a:r>
            <a:r>
              <a:rPr lang="en-US" sz="1800" b="0" dirty="0"/>
              <a:t>, section 9 New Radio, RP-161804</a:t>
            </a:r>
          </a:p>
          <a:p>
            <a:pPr marL="457200" indent="-457200">
              <a:buFont typeface="+mj-lt"/>
              <a:buAutoNum type="arabicPeriod"/>
              <a:defRPr/>
            </a:pPr>
            <a:r>
              <a:rPr lang="en-US" sz="1800" dirty="0">
                <a:hlinkClick r:id="rId6"/>
              </a:rPr>
              <a:t>http://www.3gpp.org/ftp/tsg_sa/TSG_SA/TSGS_73/Report/Report_SA_73_Draft_v003.zip</a:t>
            </a:r>
            <a:r>
              <a:rPr lang="en-US" sz="1800" dirty="0"/>
              <a:t>, </a:t>
            </a:r>
            <a:r>
              <a:rPr lang="en-US" sz="1800" b="0" dirty="0"/>
              <a:t>6 General Incoming Liaisons, TD SP-160706, note also see </a:t>
            </a:r>
            <a:r>
              <a:rPr lang="en-US" sz="1800" dirty="0">
                <a:hlinkClick r:id="rId7"/>
              </a:rPr>
              <a:t>SP‑160737</a:t>
            </a:r>
            <a:endParaRPr lang="en-US" sz="1800" dirty="0"/>
          </a:p>
          <a:p>
            <a:pPr marL="457200" indent="-457200">
              <a:buFont typeface="+mj-lt"/>
              <a:buAutoNum type="arabicPeriod"/>
              <a:defRPr/>
            </a:pPr>
            <a:r>
              <a:rPr lang="en-US" altLang="en-US" sz="1800" dirty="0"/>
              <a:t>802 EC, Collaboration Proposal, </a:t>
            </a:r>
            <a:r>
              <a:rPr lang="en-US" sz="1800" u="sng" dirty="0">
                <a:hlinkClick r:id="rId8"/>
              </a:rPr>
              <a:t>ec-16/0158r0 </a:t>
            </a:r>
            <a:endParaRPr lang="en-US" sz="1800" u="sng" dirty="0"/>
          </a:p>
          <a:p>
            <a:pPr marL="457200" indent="-457200">
              <a:buFont typeface="+mj-lt"/>
              <a:buAutoNum type="arabicPeriod"/>
              <a:defRPr/>
            </a:pPr>
            <a:r>
              <a:rPr lang="en-GB" sz="1800" dirty="0"/>
              <a:t>Proposed PCG </a:t>
            </a:r>
            <a:r>
              <a:rPr lang="en-US" sz="1800" dirty="0"/>
              <a:t>Response</a:t>
            </a:r>
            <a:r>
              <a:rPr lang="en-GB" sz="1800" dirty="0"/>
              <a:t> to IEEE 802.11 and IEEE 802 LSs: </a:t>
            </a:r>
            <a:r>
              <a:rPr lang="en-US" sz="1800" dirty="0">
                <a:hlinkClick r:id="rId9"/>
              </a:rPr>
              <a:t>PCG37_40</a:t>
            </a:r>
            <a:endParaRPr lang="en-US" sz="1800" dirty="0"/>
          </a:p>
          <a:p>
            <a:pPr marL="457200" indent="-457200">
              <a:buFont typeface="+mj-lt"/>
              <a:buAutoNum type="arabicPeriod"/>
              <a:defRPr/>
            </a:pPr>
            <a:r>
              <a:rPr lang="en-US" sz="1800" dirty="0">
                <a:hlinkClick r:id="rId10"/>
              </a:rPr>
              <a:t>brief PCG 37/ OP 36 report to SA</a:t>
            </a:r>
            <a:r>
              <a:rPr lang="en-US" sz="1800" dirty="0"/>
              <a:t> (e-mail)</a:t>
            </a:r>
          </a:p>
          <a:p>
            <a:pPr marL="457200" indent="-457200">
              <a:buFont typeface="+mj-lt"/>
              <a:buAutoNum type="arabicPeriod"/>
              <a:defRPr/>
            </a:pPr>
            <a:r>
              <a:rPr lang="en-US" altLang="en-US" sz="1800" dirty="0">
                <a:hlinkClick r:id="rId11"/>
              </a:rPr>
              <a:t>IC Activity Initiation Document (ICAID) Form</a:t>
            </a:r>
            <a:r>
              <a:rPr lang="en-US" altLang="en-US" sz="1800" dirty="0"/>
              <a:t> (.doc)</a:t>
            </a:r>
            <a:endParaRPr lang="en-US" sz="1800" dirty="0">
              <a:hlinkClick r:id="rId4"/>
            </a:endParaRPr>
          </a:p>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a:t>March 2017</a:t>
            </a:r>
            <a:endParaRPr lang="en-GB" dirty="0"/>
          </a:p>
        </p:txBody>
      </p:sp>
      <p:sp>
        <p:nvSpPr>
          <p:cNvPr id="4" name="Footer Placeholder 3"/>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810047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a:t>IC Resources</a:t>
            </a:r>
          </a:p>
        </p:txBody>
      </p:sp>
      <p:sp>
        <p:nvSpPr>
          <p:cNvPr id="8" name="Rectangle 3"/>
          <p:cNvSpPr>
            <a:spLocks noChangeArrowheads="1"/>
          </p:cNvSpPr>
          <p:nvPr/>
        </p:nvSpPr>
        <p:spPr bwMode="auto">
          <a:xfrm>
            <a:off x="1524000" y="1524000"/>
            <a:ext cx="6858000" cy="501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defRPr/>
            </a:pPr>
            <a:r>
              <a:rPr lang="en-US" altLang="en-US" sz="1600" b="1" dirty="0"/>
              <a:t>RESOURCES FOR INDUSTRY CONNECTIONS ACTIVITIES</a:t>
            </a:r>
            <a:endParaRPr lang="en-US" altLang="en-US" sz="1600" dirty="0"/>
          </a:p>
          <a:p>
            <a:pPr>
              <a:defRPr/>
            </a:pPr>
            <a:r>
              <a:rPr lang="en-US" altLang="en-US" sz="1600" b="1" dirty="0"/>
              <a:t>Policies and Procedures</a:t>
            </a:r>
            <a:endParaRPr lang="en-US" altLang="en-US" sz="1600" dirty="0"/>
          </a:p>
          <a:p>
            <a:pPr>
              <a:buFontTx/>
              <a:buChar char="•"/>
              <a:defRPr/>
            </a:pPr>
            <a:r>
              <a:rPr lang="en-US" altLang="en-US" sz="1600" dirty="0">
                <a:hlinkClick r:id="rId2"/>
              </a:rPr>
              <a:t>IEEE-SA Industry Connections Committee Operations Manual</a:t>
            </a:r>
            <a:r>
              <a:rPr lang="en-US" altLang="en-US" sz="1600" dirty="0"/>
              <a:t>   </a:t>
            </a:r>
            <a:endParaRPr lang="en-US" altLang="en-US" sz="1050" dirty="0"/>
          </a:p>
          <a:p>
            <a:pPr>
              <a:buFontTx/>
              <a:buChar char="•"/>
              <a:defRPr/>
            </a:pPr>
            <a:r>
              <a:rPr lang="en-US" altLang="en-US" sz="1600" dirty="0">
                <a:hlinkClick r:id="rId3"/>
              </a:rPr>
              <a:t>Standards Board Bylaws</a:t>
            </a:r>
            <a:endParaRPr lang="en-US" altLang="en-US" sz="1600" dirty="0"/>
          </a:p>
          <a:p>
            <a:pPr>
              <a:buFontTx/>
              <a:buChar char="•"/>
              <a:defRPr/>
            </a:pPr>
            <a:r>
              <a:rPr lang="en-US" altLang="en-US" sz="1600" dirty="0">
                <a:hlinkClick r:id="rId4"/>
              </a:rPr>
              <a:t>Standards Board Operations Manual</a:t>
            </a:r>
            <a:endParaRPr lang="en-US" altLang="en-US" sz="1600" dirty="0"/>
          </a:p>
          <a:p>
            <a:pPr>
              <a:buFontTx/>
              <a:buChar char="•"/>
              <a:defRPr/>
            </a:pPr>
            <a:r>
              <a:rPr lang="en-US" altLang="en-US" sz="1600" dirty="0">
                <a:hlinkClick r:id="rId5"/>
              </a:rPr>
              <a:t>IC Activity P&amp;P Individual Baseline</a:t>
            </a:r>
            <a:r>
              <a:rPr lang="en-US" altLang="en-US" sz="1600" dirty="0"/>
              <a:t> (.doc)</a:t>
            </a:r>
          </a:p>
          <a:p>
            <a:pPr>
              <a:buFontTx/>
              <a:buChar char="•"/>
              <a:defRPr/>
            </a:pPr>
            <a:r>
              <a:rPr lang="en-US" altLang="en-US" sz="1600" dirty="0">
                <a:hlinkClick r:id="rId6"/>
              </a:rPr>
              <a:t>IC Activity P&amp;P Entity Baseline</a:t>
            </a:r>
            <a:r>
              <a:rPr lang="en-US" altLang="en-US" sz="1600" dirty="0"/>
              <a:t> (.doc)</a:t>
            </a:r>
          </a:p>
          <a:p>
            <a:pPr>
              <a:buFontTx/>
              <a:buChar char="•"/>
              <a:defRPr/>
            </a:pPr>
            <a:r>
              <a:rPr lang="en-US" altLang="en-US" sz="1600" dirty="0">
                <a:hlinkClick r:id="rId7"/>
              </a:rPr>
              <a:t>IC Activity P&amp;P Individual Checklist</a:t>
            </a:r>
            <a:r>
              <a:rPr lang="en-US" altLang="en-US" sz="1600" dirty="0"/>
              <a:t> (.doc)</a:t>
            </a:r>
          </a:p>
          <a:p>
            <a:pPr>
              <a:buFontTx/>
              <a:buChar char="•"/>
              <a:defRPr/>
            </a:pPr>
            <a:r>
              <a:rPr lang="en-US" altLang="en-US" sz="1600" dirty="0">
                <a:hlinkClick r:id="rId8"/>
              </a:rPr>
              <a:t>IC Activity P&amp;P Entity Checklist</a:t>
            </a:r>
            <a:r>
              <a:rPr lang="en-US" altLang="en-US" sz="1600" dirty="0"/>
              <a:t> (.doc)</a:t>
            </a:r>
          </a:p>
          <a:p>
            <a:pPr>
              <a:buFontTx/>
              <a:buChar char="•"/>
              <a:defRPr/>
            </a:pPr>
            <a:r>
              <a:rPr lang="en-US" altLang="en-US" sz="1600" dirty="0">
                <a:hlinkClick r:id="rId9"/>
              </a:rPr>
              <a:t>All Policies and Procedures</a:t>
            </a:r>
            <a:endParaRPr lang="en-US" altLang="en-US" sz="1600" dirty="0"/>
          </a:p>
          <a:p>
            <a:pPr>
              <a:defRPr/>
            </a:pPr>
            <a:br>
              <a:rPr lang="en-US" altLang="en-US" sz="1600" b="1" dirty="0"/>
            </a:br>
            <a:r>
              <a:rPr lang="en-US" altLang="en-US" sz="1600" b="1" dirty="0"/>
              <a:t>Templates</a:t>
            </a:r>
            <a:r>
              <a:rPr lang="en-US" altLang="en-US" sz="1600" dirty="0"/>
              <a:t> </a:t>
            </a:r>
          </a:p>
          <a:p>
            <a:pPr>
              <a:buFontTx/>
              <a:buChar char="•"/>
              <a:defRPr/>
            </a:pPr>
            <a:r>
              <a:rPr lang="en-US" altLang="en-US" sz="1600" dirty="0">
                <a:hlinkClick r:id="rId10"/>
              </a:rPr>
              <a:t>IC Activity Initiation Document (ICAID) Form</a:t>
            </a:r>
            <a:r>
              <a:rPr lang="en-US" altLang="en-US" sz="1600" dirty="0"/>
              <a:t> (.doc)</a:t>
            </a:r>
          </a:p>
          <a:p>
            <a:pPr>
              <a:buFontTx/>
              <a:buChar char="•"/>
              <a:defRPr/>
            </a:pPr>
            <a:r>
              <a:rPr lang="en-US" altLang="en-US" sz="1600" dirty="0">
                <a:hlinkClick r:id="rId11"/>
              </a:rPr>
              <a:t>IC Activity Status Report Template</a:t>
            </a:r>
            <a:r>
              <a:rPr lang="en-US" altLang="en-US" sz="1600" dirty="0"/>
              <a:t> (.ppt)</a:t>
            </a:r>
          </a:p>
          <a:p>
            <a:pPr>
              <a:buFontTx/>
              <a:buChar char="•"/>
              <a:defRPr/>
            </a:pPr>
            <a:r>
              <a:rPr lang="en-US" altLang="en-US" sz="1600" dirty="0">
                <a:hlinkClick r:id="rId12"/>
              </a:rPr>
              <a:t>IC Activity Contribution Permission Request</a:t>
            </a:r>
            <a:r>
              <a:rPr lang="en-US" altLang="en-US" sz="1600" dirty="0"/>
              <a:t> (.doc)</a:t>
            </a:r>
          </a:p>
          <a:p>
            <a:pPr>
              <a:buFontTx/>
              <a:buChar char="•"/>
              <a:defRPr/>
            </a:pPr>
            <a:r>
              <a:rPr lang="en-US" altLang="en-US" sz="1600" dirty="0">
                <a:hlinkClick r:id="rId13"/>
              </a:rPr>
              <a:t>IC Activity Contribution Permission Response</a:t>
            </a:r>
            <a:r>
              <a:rPr lang="en-US" altLang="en-US" sz="1600" dirty="0"/>
              <a:t> (.doc)</a:t>
            </a:r>
          </a:p>
          <a:p>
            <a:pPr>
              <a:buFontTx/>
              <a:buChar char="•"/>
              <a:defRPr/>
            </a:pPr>
            <a:r>
              <a:rPr lang="en-US" altLang="en-US" sz="1600" dirty="0">
                <a:hlinkClick r:id="rId14"/>
              </a:rPr>
              <a:t>IC Activity Document Template</a:t>
            </a:r>
            <a:r>
              <a:rPr lang="en-US" altLang="en-US" sz="1600" dirty="0"/>
              <a:t> (.doc)</a:t>
            </a:r>
          </a:p>
          <a:p>
            <a:pPr>
              <a:buFontTx/>
              <a:buChar char="•"/>
              <a:defRPr/>
            </a:pPr>
            <a:r>
              <a:rPr lang="en-US" altLang="en-US" sz="1600" dirty="0">
                <a:hlinkClick r:id="rId15"/>
              </a:rPr>
              <a:t>IC Activity Document Copyright Statement</a:t>
            </a:r>
            <a:r>
              <a:rPr lang="en-US" altLang="en-US" sz="1600" dirty="0"/>
              <a:t> (.doc)</a:t>
            </a:r>
          </a:p>
          <a:p>
            <a:pPr>
              <a:buFontTx/>
              <a:buChar char="•"/>
              <a:defRPr/>
            </a:pPr>
            <a:r>
              <a:rPr lang="en-US" altLang="en-US" sz="1600" dirty="0">
                <a:hlinkClick r:id="rId16"/>
              </a:rPr>
              <a:t>IC Activity Document Notice and Disclaimer of Liability</a:t>
            </a:r>
            <a:r>
              <a:rPr lang="en-US" altLang="en-US" sz="1600" dirty="0"/>
              <a:t> (.doc)</a:t>
            </a:r>
          </a:p>
          <a:p>
            <a:pPr>
              <a:defRPr/>
            </a:pPr>
            <a:endParaRPr lang="en-US" altLang="en-US" sz="1600" dirty="0"/>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382714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AANI Standing Committee</a:t>
            </a:r>
          </a:p>
        </p:txBody>
      </p:sp>
      <p:sp>
        <p:nvSpPr>
          <p:cNvPr id="8195"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14 2017</a:t>
            </a:r>
          </a:p>
          <a:p>
            <a:pPr eaLnBrk="1" hangingPunct="1"/>
            <a:endParaRPr lang="en-US" altLang="en-US" sz="2000" dirty="0"/>
          </a:p>
          <a:p>
            <a:pPr eaLnBrk="1" hangingPunct="1"/>
            <a:r>
              <a:rPr lang="en-US" altLang="en-US" sz="2000" dirty="0"/>
              <a:t>Chair: Joseph Levy (InterDigital)</a:t>
            </a:r>
          </a:p>
        </p:txBody>
      </p:sp>
      <p:sp>
        <p:nvSpPr>
          <p:cNvPr id="2" name="Date Placeholder 1"/>
          <p:cNvSpPr>
            <a:spLocks noGrp="1"/>
          </p:cNvSpPr>
          <p:nvPr>
            <p:ph type="dt" idx="10"/>
          </p:nvPr>
        </p:nvSpPr>
        <p:spPr/>
        <p:txBody>
          <a:bodyPr/>
          <a:lstStyle/>
          <a:p>
            <a:r>
              <a:rPr lang="en-US"/>
              <a:t>March 2017</a:t>
            </a:r>
            <a:endParaRPr lang="en-GB"/>
          </a:p>
        </p:txBody>
      </p:sp>
      <p:sp>
        <p:nvSpPr>
          <p:cNvPr id="3" name="Footer Placeholder 2"/>
          <p:cNvSpPr>
            <a:spLocks noGrp="1"/>
          </p:cNvSpPr>
          <p:nvPr>
            <p:ph type="ftr" idx="11"/>
          </p:nvPr>
        </p:nvSpPr>
        <p:spPr/>
        <p:txBody>
          <a:bodyPr/>
          <a:lstStyle/>
          <a:p>
            <a:r>
              <a:rPr lang="en-GB"/>
              <a:t>Joseph Levy (InterDigital)</a:t>
            </a:r>
          </a:p>
        </p:txBody>
      </p:sp>
    </p:spTree>
    <p:extLst>
      <p:ext uri="{BB962C8B-B14F-4D97-AF65-F5344CB8AC3E}">
        <p14:creationId xmlns:p14="http://schemas.microsoft.com/office/powerpoint/2010/main" val="562195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a:t>Calls, Reminders, and Rules</a:t>
            </a:r>
          </a:p>
        </p:txBody>
      </p:sp>
      <p:sp>
        <p:nvSpPr>
          <p:cNvPr id="10243" name="Rectangle 3"/>
          <p:cNvSpPr>
            <a:spLocks noGrp="1" noChangeArrowheads="1"/>
          </p:cNvSpPr>
          <p:nvPr>
            <p:ph idx="1"/>
          </p:nvPr>
        </p:nvSpPr>
        <p:spPr>
          <a:xfrm>
            <a:off x="685800" y="1600200"/>
            <a:ext cx="7772400" cy="4724400"/>
          </a:xfrm>
        </p:spPr>
        <p:txBody>
          <a:bodyPr/>
          <a:lstStyle/>
          <a:p>
            <a:pPr eaLnBrk="1" hangingPunct="1"/>
            <a:r>
              <a:rPr lang="en-US" altLang="en-US" sz="2800"/>
              <a:t>Call for a secretary: please, volunteer</a:t>
            </a:r>
          </a:p>
          <a:p>
            <a:pPr eaLnBrk="1" hangingPunct="1"/>
            <a:r>
              <a:rPr lang="en-US" altLang="en-US" sz="2800"/>
              <a:t>Reminders to attendees:</a:t>
            </a:r>
          </a:p>
          <a:p>
            <a:pPr lvl="1" eaLnBrk="1" hangingPunct="1"/>
            <a:r>
              <a:rPr lang="en-US" altLang="en-US" sz="2400"/>
              <a:t>Please record your attendance</a:t>
            </a:r>
          </a:p>
          <a:p>
            <a:pPr lvl="1" eaLnBrk="1" hangingPunct="1"/>
            <a:r>
              <a:rPr lang="en-US" altLang="en-US" sz="2400"/>
              <a:t>Please mute any noise making devices</a:t>
            </a:r>
          </a:p>
          <a:p>
            <a:pPr lvl="1" eaLnBrk="1" hangingPunct="1"/>
            <a:r>
              <a:rPr lang="en-US" altLang="en-US" sz="2400"/>
              <a:t>No recordings</a:t>
            </a:r>
          </a:p>
          <a:p>
            <a:pPr eaLnBrk="1" hangingPunct="1"/>
            <a:r>
              <a:rPr lang="en-US" altLang="en-US" sz="2800"/>
              <a:t>AANI SC Operating Rules:</a:t>
            </a:r>
          </a:p>
          <a:p>
            <a:pPr lvl="1" eaLnBrk="1" hangingPunct="1"/>
            <a:r>
              <a:rPr lang="en-US" altLang="en-US" sz="2400"/>
              <a:t>Anybody and vote, present, and make motions</a:t>
            </a:r>
          </a:p>
          <a:p>
            <a:pPr lvl="1" eaLnBrk="1" hangingPunct="1"/>
            <a:r>
              <a:rPr lang="en-US" altLang="en-US" sz="2400"/>
              <a:t>Participation in the SC during a 802.11 F2F meeting counts towards 802.11 voting rights</a:t>
            </a:r>
          </a:p>
          <a:p>
            <a:pPr lvl="1" eaLnBrk="1" hangingPunct="1"/>
            <a:r>
              <a:rPr lang="en-US" altLang="en-US" sz="2400"/>
              <a:t>All technical motions must pass by a 75% majority</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338224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a:t>Agenda</a:t>
            </a:r>
          </a:p>
        </p:txBody>
      </p:sp>
      <p:sp>
        <p:nvSpPr>
          <p:cNvPr id="20483" name="Rectangle 3"/>
          <p:cNvSpPr>
            <a:spLocks noGrp="1" noChangeArrowheads="1"/>
          </p:cNvSpPr>
          <p:nvPr>
            <p:ph idx="1"/>
          </p:nvPr>
        </p:nvSpPr>
        <p:spPr>
          <a:xfrm>
            <a:off x="381000" y="1295400"/>
            <a:ext cx="8077200" cy="5029200"/>
          </a:xfrm>
        </p:spPr>
        <p:txBody>
          <a:bodyPr/>
          <a:lstStyle/>
          <a:p>
            <a:pPr marL="0" indent="0">
              <a:buFontTx/>
              <a:buNone/>
              <a:defRPr/>
            </a:pPr>
            <a:r>
              <a:rPr lang="en-US" altLang="en-US" sz="1800" dirty="0"/>
              <a:t>Tuesday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Status/Background</a:t>
            </a:r>
          </a:p>
          <a:p>
            <a:pPr marL="857250" lvl="1" indent="-457200">
              <a:buFont typeface="Times New Roman" panose="02020603050405020304" pitchFamily="18" charset="0"/>
              <a:buAutoNum type="arabicPeriod"/>
              <a:defRPr/>
            </a:pPr>
            <a:r>
              <a:rPr lang="en-US" altLang="en-US" sz="1200" dirty="0"/>
              <a:t>Liaison Activity Background</a:t>
            </a:r>
          </a:p>
          <a:p>
            <a:pPr marL="857250" lvl="1" indent="-457200">
              <a:buFont typeface="Times New Roman" panose="02020603050405020304" pitchFamily="18" charset="0"/>
              <a:buAutoNum type="arabicPeriod"/>
              <a:defRPr/>
            </a:pPr>
            <a:r>
              <a:rPr lang="en-US" altLang="en-US" sz="1200" dirty="0"/>
              <a:t>Review and Discussion of “Option A”: “IEEE “5G” Specification”</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457200" indent="-457200">
              <a:buFont typeface="Times New Roman" panose="02020603050405020304" pitchFamily="18" charset="0"/>
              <a:buAutoNum type="arabicPeriod"/>
              <a:defRPr/>
            </a:pPr>
            <a:r>
              <a:rPr lang="en-US" sz="1600" dirty="0"/>
              <a:t>“IEEE “5G” Specification” – 802.1 OmniRAN ICAID Discussion</a:t>
            </a:r>
          </a:p>
          <a:p>
            <a:pPr marL="0" indent="0">
              <a:buFontTx/>
              <a:buNone/>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 on / Complete LS</a:t>
            </a:r>
          </a:p>
          <a:p>
            <a:pPr marL="457200" indent="-457200">
              <a:buFont typeface="Times New Roman" panose="02020603050405020304" pitchFamily="18" charset="0"/>
              <a:buAutoNum type="arabicPeriod"/>
              <a:defRPr/>
            </a:pPr>
            <a:r>
              <a:rPr lang="en-US" altLang="en-US" sz="1600" dirty="0"/>
              <a:t>Summary of</a:t>
            </a:r>
            <a:r>
              <a:rPr lang="en-US" sz="1600" dirty="0"/>
              <a:t> “IEEE “5G” Specification” – 802.1 OmniRAN ICAID meeting</a:t>
            </a:r>
          </a:p>
          <a:p>
            <a:pPr marL="457200" indent="-457200">
              <a:buFont typeface="Times New Roman" panose="02020603050405020304" pitchFamily="18" charset="0"/>
              <a:buAutoNum type="arabicPeriod"/>
              <a:defRPr/>
            </a:pPr>
            <a:r>
              <a:rPr lang="en-US" sz="1600" dirty="0"/>
              <a:t>Continue discussion on “IEEE “5G” Specification” – 802.1 OmniRAN ICAID</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58414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a:t>Guidelines for IEEE-SA Meetings</a:t>
            </a:r>
            <a:endParaRPr lang="en-US" altLang="en-US"/>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1870481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104216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a:t>Participation in IEEE 802 Meetings</a:t>
            </a:r>
          </a:p>
        </p:txBody>
      </p:sp>
      <p:sp>
        <p:nvSpPr>
          <p:cNvPr id="17411" name="Content Placeholder 2"/>
          <p:cNvSpPr>
            <a:spLocks noGrp="1"/>
          </p:cNvSpPr>
          <p:nvPr>
            <p:ph idx="1"/>
          </p:nvPr>
        </p:nvSpPr>
        <p:spPr>
          <a:xfrm>
            <a:off x="685800" y="1676400"/>
            <a:ext cx="7772400" cy="4495800"/>
          </a:xfrm>
        </p:spPr>
        <p:txBody>
          <a:bodyPr/>
          <a:lstStyle/>
          <a:p>
            <a:pPr defTabSz="449263" eaLnBrk="1" hangingPunct="1">
              <a:spcBef>
                <a:spcPts val="600"/>
              </a:spcBef>
              <a:buClr>
                <a:srgbClr val="000000"/>
              </a:buClr>
              <a:buFontTx/>
              <a:buNone/>
            </a:pPr>
            <a:r>
              <a:rPr lang="en-US" altLang="en-US" sz="1600">
                <a:solidFill>
                  <a:srgbClr val="000000"/>
                </a:solidFill>
                <a:ea typeface="MS Gothic" panose="020B0609070205080204" pitchFamily="49" charset="-128"/>
              </a:rPr>
              <a:t>All participation in IEEE 802 Working Group meetings is on an individual basis</a:t>
            </a:r>
          </a:p>
          <a:p>
            <a:pPr defTabSz="449263" eaLnBrk="1" hangingPunct="1">
              <a:spcBef>
                <a:spcPts val="600"/>
              </a:spcBef>
              <a:buClr>
                <a:srgbClr val="000000"/>
              </a:buClr>
              <a:buFontTx/>
              <a:buNone/>
            </a:pPr>
            <a:r>
              <a:rPr lang="en-GB" altLang="en-US" sz="1400" i="1">
                <a:solidFill>
                  <a:srgbClr val="000000"/>
                </a:solidFill>
                <a:ea typeface="MS Gothic" panose="020B0609070205080204" pitchFamily="49" charset="-128"/>
              </a:rPr>
              <a:t>•     Participants in the IEEE standards development individual process shall act based on their qualifications and experience. (</a:t>
            </a:r>
            <a:r>
              <a:rPr lang="en-GB" altLang="en-US" sz="1400" i="1">
                <a:solidFill>
                  <a:srgbClr val="000000"/>
                </a:solidFill>
                <a:ea typeface="MS Gothic" panose="020B0609070205080204" pitchFamily="49" charset="-128"/>
                <a:hlinkClick r:id="rId2"/>
              </a:rPr>
              <a:t>https://standards.ieee.org/develop/policies/bylaws/sb_bylaws.pdf</a:t>
            </a:r>
            <a:r>
              <a:rPr lang="en-GB" altLang="en-US" sz="1400" i="1">
                <a:solidFill>
                  <a:srgbClr val="000000"/>
                </a:solidFill>
                <a:ea typeface="MS Gothic" panose="020B0609070205080204" pitchFamily="49" charset="-128"/>
              </a:rPr>
              <a:t>  section 5.2.1)</a:t>
            </a:r>
            <a:endParaRPr lang="en-US" altLang="en-US" sz="140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400">
                <a:solidFill>
                  <a:srgbClr val="000000"/>
                </a:solidFill>
                <a:ea typeface="MS Gothic" panose="020B0609070205080204" pitchFamily="49" charset="-128"/>
              </a:rPr>
              <a:t>•    </a:t>
            </a:r>
            <a:r>
              <a:rPr lang="en-US" altLang="en-US" sz="1400" i="1">
                <a:solidFill>
                  <a:srgbClr val="000000"/>
                </a:solidFill>
                <a:ea typeface="MS Gothic" panose="020B0609070205080204" pitchFamily="49" charset="-128"/>
              </a:rPr>
              <a:t>IEEE 802 </a:t>
            </a:r>
            <a:r>
              <a:rPr lang="en-GB" altLang="en-US" sz="1400" i="1">
                <a:solidFill>
                  <a:srgbClr val="000000"/>
                </a:solidFill>
                <a:ea typeface="MS Gothic" panose="020B0609070205080204" pitchFamily="49" charset="-128"/>
              </a:rPr>
              <a:t>Working Group membership is by individual; “Working Group members shall participate in the consensus process in a manner consistent with their professional expert opinion as individuals, and not as organizational representatives”. (</a:t>
            </a:r>
            <a:r>
              <a:rPr lang="en-GB" altLang="en-US" sz="1400" i="1" u="sng">
                <a:solidFill>
                  <a:srgbClr val="000000"/>
                </a:solidFill>
                <a:ea typeface="MS Gothic" panose="020B0609070205080204" pitchFamily="49" charset="-128"/>
                <a:hlinkClick r:id="rId3"/>
              </a:rPr>
              <a:t>http://ieee802.org/PNP/approved/IEEE_802_WG_PandP_v19.pdf</a:t>
            </a:r>
            <a:r>
              <a:rPr lang="en-GB" altLang="en-US" sz="1400" i="1">
                <a:solidFill>
                  <a:srgbClr val="000000"/>
                </a:solidFill>
                <a:ea typeface="MS Gothic" panose="020B0609070205080204" pitchFamily="49" charset="-128"/>
              </a:rPr>
              <a:t> section 4.2.1)</a:t>
            </a:r>
            <a:endParaRPr lang="en-US" altLang="en-US" sz="1400">
              <a:solidFill>
                <a:srgbClr val="000000"/>
              </a:solidFill>
              <a:ea typeface="MS Gothic" panose="020B0609070205080204" pitchFamily="49" charset="-128"/>
            </a:endParaRPr>
          </a:p>
          <a:p>
            <a:pPr defTabSz="449263" eaLnBrk="1" hangingPunct="1">
              <a:spcBef>
                <a:spcPts val="600"/>
              </a:spcBef>
              <a:buClr>
                <a:srgbClr val="000000"/>
              </a:buClr>
            </a:pPr>
            <a:r>
              <a:rPr lang="en-US" altLang="en-US" sz="1400">
                <a:solidFill>
                  <a:srgbClr val="000000"/>
                </a:solidFill>
                <a:ea typeface="MS Gothic" panose="020B0609070205080204" pitchFamily="49"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defTabSz="449263" eaLnBrk="1" hangingPunct="1">
              <a:spcBef>
                <a:spcPts val="600"/>
              </a:spcBef>
              <a:buClr>
                <a:srgbClr val="000000"/>
              </a:buClr>
            </a:pPr>
            <a:r>
              <a:rPr lang="en-US" altLang="en-US" sz="1400">
                <a:solidFill>
                  <a:srgbClr val="000000"/>
                </a:solidFill>
                <a:ea typeface="MS Gothic" panose="020B0609070205080204" pitchFamily="49" charset="-128"/>
              </a:rPr>
              <a:t>You shall not direct the actions or votes of any other member of an IEEE 802 Working Group or retaliate against any other member for their actions or votes within IEEE 802 Working Group meetings, see </a:t>
            </a:r>
            <a:r>
              <a:rPr lang="en-US" altLang="en-US" sz="1400" u="sng">
                <a:solidFill>
                  <a:srgbClr val="000000"/>
                </a:solidFill>
                <a:ea typeface="MS Gothic" panose="020B0609070205080204" pitchFamily="49" charset="-128"/>
                <a:hlinkClick r:id="rId4"/>
              </a:rPr>
              <a:t>https://standards.ieee.org/develop/policies/bylaws/sb_bylaws.pdf </a:t>
            </a:r>
            <a:r>
              <a:rPr lang="en-US" altLang="en-US" sz="1400">
                <a:solidFill>
                  <a:srgbClr val="000000"/>
                </a:solidFill>
                <a:ea typeface="MS Gothic" panose="020B0609070205080204" pitchFamily="49" charset="-128"/>
              </a:rPr>
              <a:t> section 5.2.1.3 and </a:t>
            </a:r>
            <a:r>
              <a:rPr lang="en-GB" altLang="en-US" sz="1400" u="sng">
                <a:solidFill>
                  <a:srgbClr val="000000"/>
                </a:solidFill>
                <a:ea typeface="MS Gothic" panose="020B0609070205080204" pitchFamily="49" charset="-128"/>
                <a:hlinkClick r:id="rId3"/>
              </a:rPr>
              <a:t>http://ieee802.org/PNP/approved/IEEE_802_WG_PandP_v19.pdf</a:t>
            </a:r>
            <a:r>
              <a:rPr lang="en-GB" altLang="en-US" sz="1400">
                <a:solidFill>
                  <a:srgbClr val="000000"/>
                </a:solidFill>
                <a:ea typeface="MS Gothic" panose="020B0609070205080204" pitchFamily="49" charset="-128"/>
              </a:rPr>
              <a:t>  section 3.4.1, list item x</a:t>
            </a:r>
            <a:endParaRPr lang="en-US" altLang="en-US" sz="1400">
              <a:solidFill>
                <a:srgbClr val="000000"/>
              </a:solidFill>
              <a:ea typeface="MS Gothic" panose="020B0609070205080204" pitchFamily="49" charset="-128"/>
            </a:endParaRPr>
          </a:p>
          <a:p>
            <a:pPr defTabSz="449263" eaLnBrk="1" hangingPunct="1">
              <a:spcBef>
                <a:spcPts val="600"/>
              </a:spcBef>
              <a:buClr>
                <a:srgbClr val="000000"/>
              </a:buClr>
              <a:buFontTx/>
              <a:buNone/>
            </a:pPr>
            <a:r>
              <a:rPr lang="en-US" altLang="en-US" sz="1600">
                <a:solidFill>
                  <a:srgbClr val="000000"/>
                </a:solidFill>
                <a:ea typeface="MS Gothic" panose="020B0609070205080204" pitchFamily="49" charset="-128"/>
              </a:rPr>
              <a:t>By participating in IEEE 802 meetings, you accept these requirements.  If you do not agree to these policies then you shall not participate.</a:t>
            </a:r>
          </a:p>
          <a:p>
            <a:pPr defTabSz="449263"/>
            <a:endParaRPr lang="en-US" altLang="en-US"/>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205012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Approval of Minutes</a:t>
            </a:r>
          </a:p>
        </p:txBody>
      </p:sp>
      <p:sp>
        <p:nvSpPr>
          <p:cNvPr id="18435" name="Content Placeholder 2"/>
          <p:cNvSpPr>
            <a:spLocks noGrp="1"/>
          </p:cNvSpPr>
          <p:nvPr>
            <p:ph idx="1"/>
          </p:nvPr>
        </p:nvSpPr>
        <p:spPr>
          <a:xfrm>
            <a:off x="685800" y="1600200"/>
            <a:ext cx="7772400" cy="4648200"/>
          </a:xfrm>
        </p:spPr>
        <p:txBody>
          <a:bodyPr/>
          <a:lstStyle/>
          <a:p>
            <a:r>
              <a:rPr lang="en-US" altLang="en-US" sz="2000" dirty="0"/>
              <a:t>Minutes from the January F2F Meeting in Atlanta:</a:t>
            </a:r>
            <a:br>
              <a:rPr lang="en-US" altLang="en-US" sz="2000" dirty="0"/>
            </a:br>
            <a:r>
              <a:rPr lang="en-US" altLang="en-US" sz="2000" dirty="0">
                <a:hlinkClick r:id="rId2"/>
              </a:rPr>
              <a:t>11-17/0150r0</a:t>
            </a:r>
            <a:endParaRPr lang="en-US" altLang="en-US" sz="2000" dirty="0"/>
          </a:p>
          <a:p>
            <a:pPr lvl="1"/>
            <a:r>
              <a:rPr lang="en-US" altLang="en-US" sz="1800" dirty="0"/>
              <a:t>Objections to approving the minutes?</a:t>
            </a:r>
          </a:p>
          <a:p>
            <a:endParaRPr lang="en-US" altLang="en-US" sz="2000" b="0" dirty="0"/>
          </a:p>
        </p:txBody>
      </p:sp>
      <p:sp>
        <p:nvSpPr>
          <p:cNvPr id="2" name="Date Placeholder 1"/>
          <p:cNvSpPr>
            <a:spLocks noGrp="1"/>
          </p:cNvSpPr>
          <p:nvPr>
            <p:ph type="dt" idx="15"/>
          </p:nvPr>
        </p:nvSpPr>
        <p:spPr/>
        <p:txBody>
          <a:bodyPr/>
          <a:lstStyle/>
          <a:p>
            <a:r>
              <a:rPr lang="en-US"/>
              <a:t>March 2017</a:t>
            </a:r>
            <a:endParaRPr lang="en-GB" dirty="0"/>
          </a:p>
        </p:txBody>
      </p:sp>
      <p:sp>
        <p:nvSpPr>
          <p:cNvPr id="3" name="Footer Placeholder 2"/>
          <p:cNvSpPr>
            <a:spLocks noGrp="1"/>
          </p:cNvSpPr>
          <p:nvPr>
            <p:ph type="ftr" idx="14"/>
          </p:nvPr>
        </p:nvSpPr>
        <p:spPr/>
        <p:txBody>
          <a:bodyPr/>
          <a:lstStyle/>
          <a:p>
            <a:r>
              <a:rPr lang="en-GB"/>
              <a:t>Joseph Levy (InterDigital)</a:t>
            </a:r>
            <a:endParaRPr lang="en-GB" dirty="0"/>
          </a:p>
        </p:txBody>
      </p:sp>
    </p:spTree>
    <p:extLst>
      <p:ext uri="{BB962C8B-B14F-4D97-AF65-F5344CB8AC3E}">
        <p14:creationId xmlns:p14="http://schemas.microsoft.com/office/powerpoint/2010/main" val="3066706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TotalTime>
  <Words>1313</Words>
  <Application>Microsoft Office PowerPoint</Application>
  <PresentationFormat>On-screen Show (4:3)</PresentationFormat>
  <Paragraphs>247</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MS Gothic</vt:lpstr>
      <vt:lpstr>Arial</vt:lpstr>
      <vt:lpstr>Arial Unicode MS</vt:lpstr>
      <vt:lpstr>Monotype Sorts</vt:lpstr>
      <vt:lpstr>Times New Roman</vt:lpstr>
      <vt:lpstr>Office Theme</vt:lpstr>
      <vt:lpstr>Document</vt:lpstr>
      <vt:lpstr>[place presentation subject title text here]</vt:lpstr>
      <vt:lpstr>Abstract</vt:lpstr>
      <vt:lpstr>IEEE 802.11   AANI Standing Committee</vt:lpstr>
      <vt:lpstr>Calls, Reminders, and Rules</vt:lpstr>
      <vt:lpstr>Agenda</vt:lpstr>
      <vt:lpstr>Guidelines for IEEE-SA Meetings</vt:lpstr>
      <vt:lpstr>Resources – URLs</vt:lpstr>
      <vt:lpstr>Participation in IEEE 802 Meetings</vt:lpstr>
      <vt:lpstr>Approval of Minutes</vt:lpstr>
      <vt:lpstr>Announcements</vt:lpstr>
      <vt:lpstr>AANI SC Background</vt:lpstr>
      <vt:lpstr>Liaison Statement In Progress</vt:lpstr>
      <vt:lpstr>LS to 3GPP SA Requesting Status and Information on WLAN integration in 3GPP NextGen System</vt:lpstr>
      <vt:lpstr>LS to 3GPP SA Requesting Status and Information on WLAN integration in 3GPP NextGen System (cont.)</vt:lpstr>
      <vt:lpstr>Discuss 802.1/OmniRAN led activity: “Option A”: “IEEE ‘5G’”</vt:lpstr>
      <vt:lpstr>Thursday – AM2 - Agenda </vt:lpstr>
      <vt:lpstr>Review of “IEEE “5G” Specification” – 802.1 OmniRAN ICAID meeting</vt:lpstr>
      <vt:lpstr>New Business</vt:lpstr>
      <vt:lpstr>Future Sessions Planning</vt:lpstr>
      <vt:lpstr>References</vt:lpstr>
      <vt:lpstr>IC Resources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AANI-SC-Agenda-March-2017</dc:title>
  <dc:creator>Levy, Joseph</dc:creator>
  <cp:lastModifiedBy>Levy, Joseph</cp:lastModifiedBy>
  <cp:revision>4</cp:revision>
  <cp:lastPrinted>1601-01-01T00:00:00Z</cp:lastPrinted>
  <dcterms:created xsi:type="dcterms:W3CDTF">2017-01-27T21:39:29Z</dcterms:created>
  <dcterms:modified xsi:type="dcterms:W3CDTF">2017-01-27T22:09:41Z</dcterms:modified>
</cp:coreProperties>
</file>