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6"/>
  </p:notesMasterIdLst>
  <p:handoutMasterIdLst>
    <p:handoutMasterId r:id="rId147"/>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62" r:id="rId19"/>
    <p:sldId id="365" r:id="rId20"/>
    <p:sldId id="363" r:id="rId21"/>
    <p:sldId id="364" r:id="rId22"/>
    <p:sldId id="273" r:id="rId23"/>
    <p:sldId id="275" r:id="rId24"/>
    <p:sldId id="276" r:id="rId25"/>
    <p:sldId id="361" r:id="rId26"/>
    <p:sldId id="277" r:id="rId27"/>
    <p:sldId id="278" r:id="rId28"/>
    <p:sldId id="279" r:id="rId29"/>
    <p:sldId id="280" r:id="rId30"/>
    <p:sldId id="281" r:id="rId31"/>
    <p:sldId id="274" r:id="rId32"/>
    <p:sldId id="287" r:id="rId33"/>
    <p:sldId id="367" r:id="rId34"/>
    <p:sldId id="282" r:id="rId35"/>
    <p:sldId id="283" r:id="rId36"/>
    <p:sldId id="285" r:id="rId37"/>
    <p:sldId id="288" r:id="rId38"/>
    <p:sldId id="289" r:id="rId39"/>
    <p:sldId id="290" r:id="rId40"/>
    <p:sldId id="291" r:id="rId41"/>
    <p:sldId id="292" r:id="rId42"/>
    <p:sldId id="293" r:id="rId43"/>
    <p:sldId id="294" r:id="rId44"/>
    <p:sldId id="295" r:id="rId45"/>
    <p:sldId id="301" r:id="rId46"/>
    <p:sldId id="368" r:id="rId47"/>
    <p:sldId id="302" r:id="rId48"/>
    <p:sldId id="303" r:id="rId49"/>
    <p:sldId id="369"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3" r:id="rId69"/>
    <p:sldId id="324" r:id="rId70"/>
    <p:sldId id="325" r:id="rId71"/>
    <p:sldId id="326" r:id="rId72"/>
    <p:sldId id="329" r:id="rId73"/>
    <p:sldId id="327" r:id="rId74"/>
    <p:sldId id="330" r:id="rId75"/>
    <p:sldId id="331" r:id="rId76"/>
    <p:sldId id="332" r:id="rId77"/>
    <p:sldId id="333" r:id="rId78"/>
    <p:sldId id="334" r:id="rId79"/>
    <p:sldId id="335" r:id="rId80"/>
    <p:sldId id="337" r:id="rId81"/>
    <p:sldId id="336" r:id="rId82"/>
    <p:sldId id="338" r:id="rId83"/>
    <p:sldId id="339" r:id="rId84"/>
    <p:sldId id="340" r:id="rId85"/>
    <p:sldId id="342" r:id="rId86"/>
    <p:sldId id="343" r:id="rId87"/>
    <p:sldId id="341" r:id="rId88"/>
    <p:sldId id="346" r:id="rId89"/>
    <p:sldId id="348" r:id="rId90"/>
    <p:sldId id="350" r:id="rId91"/>
    <p:sldId id="351" r:id="rId92"/>
    <p:sldId id="354" r:id="rId93"/>
    <p:sldId id="355" r:id="rId94"/>
    <p:sldId id="356" r:id="rId95"/>
    <p:sldId id="357" r:id="rId96"/>
    <p:sldId id="358" r:id="rId97"/>
    <p:sldId id="411" r:id="rId98"/>
    <p:sldId id="412" r:id="rId99"/>
    <p:sldId id="360" r:id="rId100"/>
    <p:sldId id="370" r:id="rId101"/>
    <p:sldId id="371" r:id="rId102"/>
    <p:sldId id="372" r:id="rId103"/>
    <p:sldId id="373" r:id="rId104"/>
    <p:sldId id="374" r:id="rId105"/>
    <p:sldId id="375" r:id="rId106"/>
    <p:sldId id="376" r:id="rId107"/>
    <p:sldId id="377" r:id="rId108"/>
    <p:sldId id="378" r:id="rId109"/>
    <p:sldId id="379" r:id="rId110"/>
    <p:sldId id="380" r:id="rId111"/>
    <p:sldId id="381" r:id="rId112"/>
    <p:sldId id="382" r:id="rId113"/>
    <p:sldId id="383" r:id="rId114"/>
    <p:sldId id="384" r:id="rId115"/>
    <p:sldId id="385" r:id="rId116"/>
    <p:sldId id="386" r:id="rId117"/>
    <p:sldId id="387" r:id="rId118"/>
    <p:sldId id="388" r:id="rId119"/>
    <p:sldId id="389" r:id="rId120"/>
    <p:sldId id="390" r:id="rId121"/>
    <p:sldId id="391" r:id="rId122"/>
    <p:sldId id="410" r:id="rId123"/>
    <p:sldId id="392" r:id="rId124"/>
    <p:sldId id="393" r:id="rId125"/>
    <p:sldId id="394" r:id="rId126"/>
    <p:sldId id="395" r:id="rId127"/>
    <p:sldId id="396" r:id="rId128"/>
    <p:sldId id="397" r:id="rId129"/>
    <p:sldId id="398" r:id="rId130"/>
    <p:sldId id="400" r:id="rId131"/>
    <p:sldId id="401" r:id="rId132"/>
    <p:sldId id="402" r:id="rId133"/>
    <p:sldId id="403" r:id="rId134"/>
    <p:sldId id="404" r:id="rId135"/>
    <p:sldId id="405" r:id="rId136"/>
    <p:sldId id="406" r:id="rId137"/>
    <p:sldId id="407" r:id="rId138"/>
    <p:sldId id="408" r:id="rId139"/>
    <p:sldId id="409" r:id="rId140"/>
    <p:sldId id="366" r:id="rId141"/>
    <p:sldId id="399" r:id="rId142"/>
    <p:sldId id="413" r:id="rId143"/>
    <p:sldId id="286" r:id="rId144"/>
    <p:sldId id="414" r:id="rId1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36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viewProps" Target="view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802.11-17/0199r6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6/11-16-0230-03-000m-sb1-stephens-resolutions-part-1.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2"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#212 (SR)</a:t>
            </a:r>
            <a:endParaRPr lang="en-US" dirty="0"/>
          </a:p>
        </p:txBody>
      </p:sp>
      <p:sp>
        <p:nvSpPr>
          <p:cNvPr id="3" name="Content Placeholder 2"/>
          <p:cNvSpPr>
            <a:spLocks noGrp="1"/>
          </p:cNvSpPr>
          <p:nvPr>
            <p:ph idx="1"/>
          </p:nvPr>
        </p:nvSpPr>
        <p:spPr/>
        <p:txBody>
          <a:bodyPr/>
          <a:lstStyle/>
          <a:p>
            <a:r>
              <a:rPr lang="en-US" b="0" dirty="0" smtClean="0">
                <a:latin typeface="Calibri" panose="020F0502020204030204" pitchFamily="34" charset="0"/>
              </a:rPr>
              <a:t>Move to accept “Revised” as the resolution </a:t>
            </a:r>
            <a:r>
              <a:rPr lang="en-US" b="0" dirty="0">
                <a:latin typeface="Calibri" panose="020F0502020204030204" pitchFamily="34" charset="0"/>
              </a:rPr>
              <a:t>for CID 3222 with the proposed text in slide 10 of </a:t>
            </a:r>
            <a:r>
              <a:rPr lang="en-US" b="0" dirty="0" smtClean="0">
                <a:latin typeface="Calibri" panose="020F0502020204030204" pitchFamily="34" charset="0"/>
              </a:rPr>
              <a:t>17-0452r2</a:t>
            </a:r>
          </a:p>
          <a:p>
            <a:endParaRPr lang="en-US" b="0" dirty="0">
              <a:latin typeface="Calibri" panose="020F0502020204030204" pitchFamily="34" charset="0"/>
            </a:endParaRPr>
          </a:p>
          <a:p>
            <a:r>
              <a:rPr lang="en-US" b="0" dirty="0" smtClean="0">
                <a:latin typeface="Calibri" panose="020F0502020204030204" pitchFamily="34" charset="0"/>
              </a:rPr>
              <a:t>Move: Reza Hedayat		Second: </a:t>
            </a:r>
            <a:r>
              <a:rPr lang="en-US" b="0" dirty="0" err="1" smtClean="0">
                <a:latin typeface="Calibri" panose="020F0502020204030204" pitchFamily="34" charset="0"/>
              </a:rPr>
              <a:t>Yasu</a:t>
            </a:r>
            <a:r>
              <a:rPr lang="en-US" b="0" dirty="0" smtClean="0">
                <a:latin typeface="Calibri" panose="020F0502020204030204" pitchFamily="34" charset="0"/>
              </a:rPr>
              <a:t> Inoue</a:t>
            </a:r>
          </a:p>
          <a:p>
            <a:r>
              <a:rPr lang="en-US" b="0" dirty="0" smtClean="0">
                <a:latin typeface="Calibri" panose="020F0502020204030204" pitchFamily="34" charset="0"/>
              </a:rPr>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99641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#213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5054, 5055, 5056, 5126, 5442, 7302, 7303, 7305, 7719, 7865, 7867, 8133, 8179, 8180, 8181, 8249, 9620, 9621, </a:t>
            </a:r>
            <a:r>
              <a:rPr lang="en-GB" dirty="0" smtClean="0"/>
              <a:t>9806 in doc 11-17/0239r2</a:t>
            </a:r>
          </a:p>
          <a:p>
            <a:endParaRPr lang="en-GB" dirty="0"/>
          </a:p>
          <a:p>
            <a:r>
              <a:rPr lang="en-GB" dirty="0" smtClean="0"/>
              <a:t>Move: </a:t>
            </a:r>
            <a:r>
              <a:rPr lang="en-US" dirty="0"/>
              <a:t>Alfred Asterjadhi </a:t>
            </a:r>
            <a:r>
              <a:rPr lang="en-US" dirty="0" smtClean="0"/>
              <a:t>	Second:</a:t>
            </a:r>
          </a:p>
          <a:p>
            <a:r>
              <a:rPr lang="en-US" dirty="0" smtClean="0"/>
              <a:t>duplicate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782361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#214 (MAC)</a:t>
            </a:r>
            <a:endParaRPr lang="en-US" dirty="0"/>
          </a:p>
        </p:txBody>
      </p:sp>
      <p:sp>
        <p:nvSpPr>
          <p:cNvPr id="3" name="Content Placeholder 2"/>
          <p:cNvSpPr>
            <a:spLocks noGrp="1"/>
          </p:cNvSpPr>
          <p:nvPr>
            <p:ph idx="1"/>
          </p:nvPr>
        </p:nvSpPr>
        <p:spPr/>
        <p:txBody>
          <a:bodyPr/>
          <a:lstStyle/>
          <a:p>
            <a:pPr lvl="0"/>
            <a:r>
              <a:rPr lang="en-US" dirty="0" smtClean="0"/>
              <a:t>Move to accept resolutions to CIDs;</a:t>
            </a:r>
            <a:r>
              <a:rPr lang="en-GB" dirty="0" smtClean="0"/>
              <a:t> </a:t>
            </a:r>
            <a:r>
              <a:rPr lang="en-GB" dirty="0"/>
              <a:t>3384, 3491, 3822, 3907, 4371, 4439, 4740, 5445, 7020, 7473, 8185, 8375, 9809, 9810, </a:t>
            </a:r>
            <a:r>
              <a:rPr lang="en-GB" dirty="0" smtClean="0"/>
              <a:t>9811</a:t>
            </a:r>
            <a:r>
              <a:rPr lang="en-US" dirty="0" smtClean="0"/>
              <a:t>, </a:t>
            </a:r>
            <a:r>
              <a:rPr lang="en-GB" dirty="0" smtClean="0"/>
              <a:t>6965  in doc 11-17/0240r2</a:t>
            </a:r>
          </a:p>
          <a:p>
            <a:pPr lvl="0"/>
            <a:endParaRPr lang="en-GB" dirty="0"/>
          </a:p>
          <a:p>
            <a:pPr lvl="0"/>
            <a:r>
              <a:rPr lang="en-GB" dirty="0" smtClean="0"/>
              <a:t>Move:	</a:t>
            </a:r>
            <a:r>
              <a:rPr lang="en-US" dirty="0"/>
              <a:t> Alfred Asterjadhi </a:t>
            </a:r>
            <a:r>
              <a:rPr lang="en-US" dirty="0" smtClean="0"/>
              <a:t>		Second: </a:t>
            </a:r>
            <a:r>
              <a:rPr lang="en-US" dirty="0" err="1" smtClean="0"/>
              <a:t>Yasu</a:t>
            </a:r>
            <a:r>
              <a:rPr lang="en-US" dirty="0" smtClean="0"/>
              <a:t> Inoue</a:t>
            </a:r>
          </a:p>
          <a:p>
            <a:pPr lvl="0"/>
            <a:r>
              <a:rPr lang="en-US"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8746677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#215 (MAC)</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US" dirty="0"/>
              <a:t>6537, 9282 (2 CIDs</a:t>
            </a:r>
            <a:r>
              <a:rPr lang="en-US" dirty="0" smtClean="0"/>
              <a:t>) in doc 11-17/0346r1</a:t>
            </a:r>
          </a:p>
          <a:p>
            <a:pPr lvl="0"/>
            <a:endParaRPr lang="en-US" dirty="0"/>
          </a:p>
          <a:p>
            <a:pPr lvl="0"/>
            <a:r>
              <a:rPr lang="en-US" dirty="0" smtClean="0"/>
              <a:t>Move: </a:t>
            </a:r>
            <a:r>
              <a:rPr lang="en-US" dirty="0"/>
              <a:t>Jeongki Kim </a:t>
            </a:r>
            <a:r>
              <a:rPr lang="en-US" dirty="0" smtClean="0"/>
              <a:t> 	Second: </a:t>
            </a:r>
            <a:r>
              <a:rPr lang="en-US" dirty="0" err="1" smtClean="0"/>
              <a:t>Yasu</a:t>
            </a:r>
            <a:r>
              <a:rPr lang="en-US" dirty="0" smtClean="0"/>
              <a:t> Inoue</a:t>
            </a:r>
          </a:p>
          <a:p>
            <a:pPr lvl="0"/>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874655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#216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3089, 6057, 7527, 9599, 9385 </a:t>
            </a:r>
            <a:r>
              <a:rPr lang="en-US" dirty="0" smtClean="0"/>
              <a:t>in doc 11-17/0344r1</a:t>
            </a:r>
          </a:p>
          <a:p>
            <a:endParaRPr lang="en-US" dirty="0"/>
          </a:p>
          <a:p>
            <a:r>
              <a:rPr lang="en-US" dirty="0" smtClean="0"/>
              <a:t>Move: </a:t>
            </a:r>
            <a:r>
              <a:rPr lang="en-US" dirty="0"/>
              <a:t>Jeongki Kim </a:t>
            </a:r>
            <a:r>
              <a:rPr lang="en-US" dirty="0" smtClean="0"/>
              <a:t>		Second: </a:t>
            </a:r>
            <a:r>
              <a:rPr lang="en-US" dirty="0" err="1" smtClean="0"/>
              <a:t>Yasu</a:t>
            </a:r>
            <a:r>
              <a:rPr lang="en-US" dirty="0" smtClean="0"/>
              <a:t> Inoue</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4859444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#217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3091, 5216, 5506, </a:t>
            </a:r>
            <a:r>
              <a:rPr lang="en-US" dirty="0" smtClean="0"/>
              <a:t>5938, </a:t>
            </a:r>
            <a:r>
              <a:rPr lang="en-US" dirty="0"/>
              <a:t>6055, 6782, 6783, 6784, 6785, 7602, 8241, 8242, 9602 </a:t>
            </a:r>
            <a:r>
              <a:rPr lang="en-US" dirty="0" smtClean="0"/>
              <a:t> in doc 11-17/0347r2</a:t>
            </a:r>
          </a:p>
          <a:p>
            <a:endParaRPr lang="en-US" dirty="0"/>
          </a:p>
          <a:p>
            <a:r>
              <a:rPr lang="en-US" dirty="0" smtClean="0"/>
              <a:t>Move: </a:t>
            </a:r>
            <a:r>
              <a:rPr lang="en-US" dirty="0"/>
              <a:t>Jeongki Kim </a:t>
            </a:r>
            <a:r>
              <a:rPr lang="en-US" dirty="0" smtClean="0"/>
              <a:t>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6346582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#218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3051, 3052, 3053, 3207, 3208, 3209, 3210, 3211, 3212, 7786, 7787, 9695, </a:t>
            </a:r>
            <a:r>
              <a:rPr lang="en-US" dirty="0" smtClean="0"/>
              <a:t>9864 in doc 11-17/0384r2</a:t>
            </a:r>
          </a:p>
          <a:p>
            <a:endParaRPr lang="en-US" dirty="0"/>
          </a:p>
          <a:p>
            <a:r>
              <a:rPr lang="en-US" dirty="0" smtClean="0"/>
              <a:t>Move: </a:t>
            </a:r>
            <a:r>
              <a:rPr lang="en-US" dirty="0"/>
              <a:t>Reza Hedayat </a:t>
            </a:r>
            <a:r>
              <a:rPr lang="en-US" dirty="0" smtClean="0"/>
              <a:t>	Second: </a:t>
            </a:r>
            <a:r>
              <a:rPr lang="en-US" dirty="0" err="1" smtClean="0"/>
              <a:t>Yasu</a:t>
            </a:r>
            <a:r>
              <a:rPr lang="en-US" dirty="0" smtClean="0"/>
              <a:t> Inoue</a:t>
            </a:r>
          </a:p>
          <a:p>
            <a:r>
              <a:rPr lang="en-US" dirty="0" smtClean="0"/>
              <a:t>No objection</a:t>
            </a:r>
          </a:p>
          <a:p>
            <a:endParaRPr lang="en-US" dirty="0">
              <a:solidFill>
                <a:srgbClr val="FF0000"/>
              </a:solidFill>
            </a:endParaRPr>
          </a:p>
          <a:p>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6426836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#219</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US" dirty="0"/>
              <a:t>3018, </a:t>
            </a:r>
            <a:r>
              <a:rPr lang="en-US" dirty="0" smtClean="0"/>
              <a:t>8190, 9494 in doc 11-17/283r5</a:t>
            </a:r>
          </a:p>
          <a:p>
            <a:pPr lvl="0"/>
            <a:endParaRPr lang="en-US" dirty="0">
              <a:solidFill>
                <a:srgbClr val="FF0000"/>
              </a:solidFill>
            </a:endParaRPr>
          </a:p>
          <a:p>
            <a:pPr lvl="0"/>
            <a:r>
              <a:rPr lang="en-US" dirty="0" smtClean="0">
                <a:solidFill>
                  <a:schemeClr val="tx1"/>
                </a:solidFill>
              </a:rPr>
              <a:t>Move: </a:t>
            </a:r>
            <a:r>
              <a:rPr lang="en-US" dirty="0"/>
              <a:t>Raja </a:t>
            </a:r>
            <a:r>
              <a:rPr lang="en-US" dirty="0" err="1"/>
              <a:t>Banerjea</a:t>
            </a:r>
            <a:r>
              <a:rPr lang="en-US" dirty="0"/>
              <a:t> </a:t>
            </a:r>
            <a:r>
              <a:rPr lang="en-US" dirty="0" smtClean="0"/>
              <a:t>	Second:</a:t>
            </a:r>
          </a:p>
          <a:p>
            <a:pPr lvl="0"/>
            <a:r>
              <a:rPr lang="en-US" dirty="0" smtClean="0">
                <a:solidFill>
                  <a:schemeClr val="tx1"/>
                </a:solidFill>
              </a:rPr>
              <a:t>duplicate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072104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#220 (MU)</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5397, </a:t>
            </a:r>
            <a:r>
              <a:rPr lang="en-GB" dirty="0" smtClean="0"/>
              <a:t>5712 in doc 11-17/0448r4</a:t>
            </a:r>
          </a:p>
          <a:p>
            <a:endParaRPr lang="en-GB" dirty="0"/>
          </a:p>
          <a:p>
            <a:r>
              <a:rPr lang="en-GB" dirty="0" smtClean="0"/>
              <a:t>Move: Jing Ma</a:t>
            </a:r>
            <a:r>
              <a:rPr lang="en-US" dirty="0" smtClean="0"/>
              <a:t>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5177901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#221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5403, 6184, </a:t>
            </a:r>
            <a:r>
              <a:rPr lang="en-GB" dirty="0" smtClean="0"/>
              <a:t>7044</a:t>
            </a:r>
            <a:r>
              <a:rPr lang="en-US" dirty="0" smtClean="0"/>
              <a:t> in doc 11-17/0306r4</a:t>
            </a:r>
          </a:p>
          <a:p>
            <a:endParaRPr lang="en-US" dirty="0">
              <a:solidFill>
                <a:srgbClr val="FF0000"/>
              </a:solidFill>
            </a:endParaRPr>
          </a:p>
          <a:p>
            <a:r>
              <a:rPr lang="en-US" dirty="0" smtClean="0">
                <a:solidFill>
                  <a:schemeClr val="tx1"/>
                </a:solidFill>
              </a:rPr>
              <a:t>Move: </a:t>
            </a:r>
            <a:r>
              <a:rPr lang="en-US" dirty="0"/>
              <a:t>George Cherian </a:t>
            </a:r>
            <a:r>
              <a:rPr lang="en-US" dirty="0" smtClean="0"/>
              <a:t>	Second: </a:t>
            </a:r>
            <a:r>
              <a:rPr lang="en-US" dirty="0" err="1" smtClean="0"/>
              <a:t>Yasu</a:t>
            </a:r>
            <a:r>
              <a:rPr lang="en-US" dirty="0" smtClean="0"/>
              <a:t> Inoue</a:t>
            </a:r>
          </a:p>
          <a:p>
            <a:r>
              <a:rPr lang="en-US" dirty="0" smtClean="0">
                <a:solidFill>
                  <a:schemeClr val="tx1"/>
                </a:solidFill>
              </a:rPr>
              <a:t>Accepted </a:t>
            </a:r>
            <a:endParaRPr lang="en-GB"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93472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#222 (MU)</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7103, 7106, 7412, 8152, 8221, 9103, 9533 </a:t>
            </a:r>
            <a:r>
              <a:rPr lang="en-US" dirty="0" smtClean="0"/>
              <a:t> in doc 11-17/0443r2</a:t>
            </a:r>
          </a:p>
          <a:p>
            <a:endParaRPr lang="en-US" dirty="0">
              <a:solidFill>
                <a:srgbClr val="FF0000"/>
              </a:solidFill>
            </a:endParaRPr>
          </a:p>
          <a:p>
            <a:r>
              <a:rPr lang="en-US" dirty="0" smtClean="0">
                <a:solidFill>
                  <a:schemeClr val="tx1"/>
                </a:solidFill>
              </a:rPr>
              <a:t>Move: </a:t>
            </a:r>
            <a:r>
              <a:rPr lang="en-US" dirty="0"/>
              <a:t>Suhwook Kim </a:t>
            </a:r>
            <a:r>
              <a:rPr lang="en-US" dirty="0" smtClean="0"/>
              <a:t> 	Second: </a:t>
            </a:r>
            <a:r>
              <a:rPr lang="en-US" dirty="0" err="1" smtClean="0"/>
              <a:t>Yasu</a:t>
            </a:r>
            <a:r>
              <a:rPr lang="en-US" dirty="0" smtClean="0"/>
              <a:t> Inoue</a:t>
            </a:r>
          </a:p>
          <a:p>
            <a:r>
              <a:rPr lang="en-US" dirty="0" smtClean="0">
                <a:solidFill>
                  <a:schemeClr val="tx1"/>
                </a:solidFill>
              </a:rPr>
              <a:t>accepted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633580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#223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4782, 5975, 5976, 7161, 7789, 8267, 9698, 7661, </a:t>
            </a:r>
            <a:r>
              <a:rPr lang="en-GB" dirty="0" smtClean="0"/>
              <a:t>6567</a:t>
            </a:r>
            <a:r>
              <a:rPr lang="en-US" dirty="0" smtClean="0"/>
              <a:t> in doc 11-17/0421r1</a:t>
            </a:r>
          </a:p>
          <a:p>
            <a:endParaRPr lang="en-US" dirty="0">
              <a:solidFill>
                <a:srgbClr val="FF0000"/>
              </a:solidFill>
            </a:endParaRPr>
          </a:p>
          <a:p>
            <a:r>
              <a:rPr lang="en-US" dirty="0" smtClean="0">
                <a:solidFill>
                  <a:schemeClr val="tx1"/>
                </a:solidFill>
              </a:rPr>
              <a:t>Move: </a:t>
            </a:r>
            <a:r>
              <a:rPr lang="en-US" dirty="0"/>
              <a:t>Chao-Chun Wang </a:t>
            </a:r>
            <a:r>
              <a:rPr lang="en-US" dirty="0" smtClean="0"/>
              <a:t>	Second: </a:t>
            </a:r>
            <a:r>
              <a:rPr lang="en-US" dirty="0" err="1" smtClean="0"/>
              <a:t>Yasu</a:t>
            </a:r>
            <a:r>
              <a:rPr lang="en-US" dirty="0" smtClean="0"/>
              <a:t> Inoue</a:t>
            </a:r>
          </a:p>
          <a:p>
            <a:r>
              <a:rPr lang="en-US" dirty="0" smtClean="0">
                <a:solidFill>
                  <a:schemeClr val="tx1"/>
                </a:solidFill>
              </a:rPr>
              <a:t>accepted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1682467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6189, 7040, 9412</a:t>
            </a:r>
            <a:r>
              <a:rPr lang="en-US" dirty="0"/>
              <a:t> </a:t>
            </a:r>
            <a:r>
              <a:rPr lang="en-US" dirty="0" smtClean="0"/>
              <a:t>in doc 11-17/0088r2</a:t>
            </a:r>
          </a:p>
          <a:p>
            <a:endParaRPr lang="en-US" dirty="0"/>
          </a:p>
          <a:p>
            <a:r>
              <a:rPr lang="en-US" dirty="0" smtClean="0"/>
              <a:t>Move: </a:t>
            </a:r>
            <a:r>
              <a:rPr lang="en-US" dirty="0" err="1"/>
              <a:t>Woojin</a:t>
            </a:r>
            <a:r>
              <a:rPr lang="en-US" dirty="0"/>
              <a:t> </a:t>
            </a:r>
            <a:r>
              <a:rPr lang="en-US" dirty="0" err="1"/>
              <a:t>Ahn</a:t>
            </a:r>
            <a:r>
              <a:rPr lang="en-US" dirty="0"/>
              <a:t> </a:t>
            </a:r>
            <a:r>
              <a:rPr lang="en-US" dirty="0" smtClean="0"/>
              <a:t>		Second: </a:t>
            </a:r>
            <a:r>
              <a:rPr lang="en-US" dirty="0" err="1" smtClean="0"/>
              <a:t>Yasu</a:t>
            </a:r>
            <a:r>
              <a:rPr lang="en-US" dirty="0" smtClean="0"/>
              <a:t> Inoue</a:t>
            </a:r>
          </a:p>
          <a:p>
            <a:r>
              <a:rPr lang="en-US" dirty="0" smtClean="0">
                <a:solidFill>
                  <a:srgbClr val="FF0000"/>
                </a:solidFill>
              </a:rPr>
              <a:t>Motion deferred</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057000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#225 (MU)</a:t>
            </a:r>
            <a:endParaRPr lang="en-US" dirty="0"/>
          </a:p>
        </p:txBody>
      </p:sp>
      <p:sp>
        <p:nvSpPr>
          <p:cNvPr id="3" name="Content Placeholder 2"/>
          <p:cNvSpPr>
            <a:spLocks noGrp="1"/>
          </p:cNvSpPr>
          <p:nvPr>
            <p:ph idx="1"/>
          </p:nvPr>
        </p:nvSpPr>
        <p:spPr/>
        <p:txBody>
          <a:bodyPr/>
          <a:lstStyle/>
          <a:p>
            <a:r>
              <a:rPr lang="en-US" dirty="0" smtClean="0"/>
              <a:t>Move to accept the resolution to CID 8142 in doc 11-17/0335r0</a:t>
            </a:r>
          </a:p>
          <a:p>
            <a:endParaRPr lang="en-US" dirty="0"/>
          </a:p>
          <a:p>
            <a:r>
              <a:rPr lang="en-US" dirty="0" smtClean="0"/>
              <a:t>Move: </a:t>
            </a:r>
            <a:r>
              <a:rPr lang="en-US" dirty="0" err="1"/>
              <a:t>Rojan</a:t>
            </a:r>
            <a:r>
              <a:rPr lang="en-US" dirty="0"/>
              <a:t> </a:t>
            </a:r>
            <a:r>
              <a:rPr lang="en-US" dirty="0" err="1" smtClean="0"/>
              <a:t>Chitrakar</a:t>
            </a:r>
            <a:r>
              <a:rPr lang="en-US" dirty="0" smtClean="0"/>
              <a:t>		Second: </a:t>
            </a:r>
            <a:r>
              <a:rPr lang="en-US" dirty="0" err="1" smtClean="0"/>
              <a:t>Yasu</a:t>
            </a:r>
            <a:r>
              <a:rPr lang="en-US" dirty="0" smtClean="0"/>
              <a:t> Inoue</a:t>
            </a:r>
          </a:p>
          <a:p>
            <a:r>
              <a:rPr lang="en-US"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9809155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#226 (PHY)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6569, 7790, 7791, 8690, 8691, 10192, </a:t>
            </a:r>
            <a:r>
              <a:rPr lang="en-GB" sz="2400" b="1" dirty="0" smtClean="0">
                <a:solidFill>
                  <a:schemeClr val="accent1"/>
                </a:solidFill>
              </a:rPr>
              <a:t>9683 (MAC) </a:t>
            </a:r>
            <a:r>
              <a:rPr lang="en-GB" sz="2400" b="1" dirty="0" smtClean="0"/>
              <a:t>in doc 11-17/0271r4</a:t>
            </a:r>
          </a:p>
          <a:p>
            <a:pPr marL="342900" lvl="1" indent="-342900">
              <a:spcBef>
                <a:spcPts val="600"/>
              </a:spcBef>
            </a:pPr>
            <a:endParaRPr lang="en-GB" sz="2400" b="1" dirty="0"/>
          </a:p>
          <a:p>
            <a:pPr marL="342900" lvl="1" indent="-342900">
              <a:spcBef>
                <a:spcPts val="600"/>
              </a:spcBef>
            </a:pPr>
            <a:r>
              <a:rPr lang="en-GB" sz="2400" b="1" dirty="0" smtClean="0"/>
              <a:t>Move: </a:t>
            </a:r>
            <a:r>
              <a:rPr lang="en-US" sz="2400" b="1" dirty="0"/>
              <a:t>Po-Kai Huang </a:t>
            </a:r>
            <a:r>
              <a:rPr lang="en-US" sz="2400" b="1" dirty="0" smtClean="0"/>
              <a:t>	Second: </a:t>
            </a:r>
            <a:r>
              <a:rPr lang="en-US" sz="2400" b="1" dirty="0" err="1" smtClean="0"/>
              <a:t>Yasu</a:t>
            </a:r>
            <a:r>
              <a:rPr lang="en-US" sz="2400" b="1" dirty="0" smtClean="0"/>
              <a:t> Inoue</a:t>
            </a:r>
          </a:p>
          <a:p>
            <a:pPr marL="342900" lvl="1" indent="-342900">
              <a:spcBef>
                <a:spcPts val="600"/>
              </a:spcBef>
            </a:pPr>
            <a:r>
              <a:rPr lang="en-US" sz="2400" b="1" dirty="0" smtClean="0"/>
              <a:t>accepted</a:t>
            </a:r>
            <a:endParaRPr lang="en-US"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8700003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#227 (MU)</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3142, 5992, 4830, 7650, 8061, 9712, 9912, 9913, 9914, 10271, 10272, 9297, 10011, 4831, 7575, 10014, </a:t>
            </a:r>
            <a:r>
              <a:rPr lang="en-GB" sz="2400" b="1" dirty="0" smtClean="0">
                <a:solidFill>
                  <a:schemeClr val="accent1"/>
                </a:solidFill>
              </a:rPr>
              <a:t>3012 (MAC) </a:t>
            </a:r>
            <a:r>
              <a:rPr lang="en-GB" sz="2400" b="1" dirty="0" smtClean="0"/>
              <a:t>in doc 11-17/0302r2</a:t>
            </a:r>
          </a:p>
          <a:p>
            <a:pPr marL="342900" lvl="1" indent="-342900">
              <a:spcBef>
                <a:spcPts val="600"/>
              </a:spcBef>
            </a:pPr>
            <a:endParaRPr lang="en-GB" sz="2400" b="1" dirty="0"/>
          </a:p>
          <a:p>
            <a:pPr marL="342900" lvl="1" indent="-342900">
              <a:spcBef>
                <a:spcPts val="600"/>
              </a:spcBef>
            </a:pPr>
            <a:r>
              <a:rPr lang="en-GB" sz="2400" b="1" dirty="0" smtClean="0"/>
              <a:t>Move: Po-Kai Huang		Second: </a:t>
            </a:r>
            <a:r>
              <a:rPr lang="en-GB" sz="2400" b="1" dirty="0" err="1" smtClean="0"/>
              <a:t>Yasu</a:t>
            </a:r>
            <a:r>
              <a:rPr lang="en-GB" sz="2400" b="1" dirty="0" smtClean="0"/>
              <a:t> Inoue</a:t>
            </a:r>
          </a:p>
          <a:p>
            <a:pPr marL="342900" lvl="1" indent="-342900">
              <a:spcBef>
                <a:spcPts val="600"/>
              </a:spcBef>
            </a:pPr>
            <a:r>
              <a:rPr lang="en-GB" sz="2400" b="1" dirty="0" smtClean="0"/>
              <a:t>Accepted with no objection</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954244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#228 (MU)</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3235, 4829, 9339, 9911, 10013, 10172, 10270 </a:t>
            </a:r>
            <a:r>
              <a:rPr lang="en-GB" sz="2400" b="1" dirty="0" smtClean="0"/>
              <a:t>in doc 11-17/0338r1</a:t>
            </a:r>
          </a:p>
          <a:p>
            <a:pPr marL="342900" lvl="1" indent="-342900">
              <a:spcBef>
                <a:spcPts val="600"/>
              </a:spcBef>
            </a:pPr>
            <a:endParaRPr lang="en-GB" altLang="zh-CN" sz="2400" b="1" dirty="0"/>
          </a:p>
          <a:p>
            <a:pPr marL="342900" lvl="1" indent="-342900">
              <a:spcBef>
                <a:spcPts val="600"/>
              </a:spcBef>
            </a:pPr>
            <a:r>
              <a:rPr lang="en-GB" altLang="zh-CN" sz="2400" b="1" dirty="0" smtClean="0"/>
              <a:t>Move: </a:t>
            </a:r>
            <a:r>
              <a:rPr lang="en-US" sz="2400" b="1" dirty="0" err="1"/>
              <a:t>Rojan</a:t>
            </a:r>
            <a:r>
              <a:rPr lang="en-US" sz="2400" b="1" dirty="0"/>
              <a:t> </a:t>
            </a:r>
            <a:r>
              <a:rPr lang="en-US" sz="2400" b="1" dirty="0" err="1"/>
              <a:t>Chitrakar</a:t>
            </a:r>
            <a:r>
              <a:rPr lang="en-US" sz="2400" b="1" dirty="0"/>
              <a:t> </a:t>
            </a:r>
            <a:r>
              <a:rPr lang="en-US" sz="2400" b="1" dirty="0" smtClean="0"/>
              <a:t>		Second:  </a:t>
            </a:r>
            <a:r>
              <a:rPr lang="en-US" sz="2400" b="1" dirty="0" err="1" smtClean="0"/>
              <a:t>Yasu</a:t>
            </a:r>
            <a:r>
              <a:rPr lang="en-US" sz="2400" b="1" dirty="0" smtClean="0"/>
              <a:t> Inoue</a:t>
            </a:r>
          </a:p>
          <a:p>
            <a:pPr marL="342900" lvl="1" indent="-342900">
              <a:spcBef>
                <a:spcPts val="600"/>
              </a:spcBef>
            </a:pPr>
            <a:r>
              <a:rPr lang="en-US" altLang="zh-CN" sz="2400" b="1" dirty="0" smtClean="0"/>
              <a:t>Accepted with no objection</a:t>
            </a:r>
          </a:p>
          <a:p>
            <a:pPr marL="342900" lvl="1" indent="-342900">
              <a:spcBef>
                <a:spcPts val="600"/>
              </a:spcBef>
            </a:pPr>
            <a:endParaRPr lang="en-GB"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170658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#229 (MU)</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3231, 6690, 6691, 6692, </a:t>
            </a:r>
            <a:r>
              <a:rPr lang="en-GB" dirty="0" smtClean="0"/>
              <a:t>9637 in doc 11-17/0349r1</a:t>
            </a:r>
          </a:p>
          <a:p>
            <a:endParaRPr lang="en-GB" dirty="0"/>
          </a:p>
          <a:p>
            <a:r>
              <a:rPr lang="en-GB" dirty="0" smtClean="0"/>
              <a:t>Move: </a:t>
            </a:r>
            <a:r>
              <a:rPr lang="en-US" dirty="0" err="1"/>
              <a:t>Kiseon</a:t>
            </a:r>
            <a:r>
              <a:rPr lang="en-US" dirty="0"/>
              <a:t> </a:t>
            </a:r>
            <a:r>
              <a:rPr lang="en-US" dirty="0" err="1"/>
              <a:t>Ryu</a:t>
            </a:r>
            <a:r>
              <a:rPr lang="en-US" dirty="0"/>
              <a:t> </a:t>
            </a:r>
            <a:r>
              <a:rPr lang="en-US" dirty="0" smtClean="0"/>
              <a:t>	Second: </a:t>
            </a:r>
            <a:r>
              <a:rPr lang="en-US" dirty="0" err="1" smtClean="0"/>
              <a:t>Yasu</a:t>
            </a:r>
            <a:r>
              <a:rPr lang="en-US" dirty="0" smtClean="0"/>
              <a:t> Inoue</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7589605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#230 (MU)</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4806, 4807, 5725, 5726, 5727, 6009, 6145, 6146, 6147, 6148, 6155, 6721, 6722, 8560, 9535, 9716, 9717, 9921, </a:t>
            </a:r>
            <a:r>
              <a:rPr lang="en-GB" sz="2400" b="1" dirty="0" smtClean="0"/>
              <a:t>9922 in doc 11-17/0403r1</a:t>
            </a:r>
          </a:p>
          <a:p>
            <a:pPr marL="342900" lvl="1" indent="-342900">
              <a:spcBef>
                <a:spcPts val="600"/>
              </a:spcBef>
            </a:pPr>
            <a:endParaRPr lang="en-GB" sz="2400" b="1" dirty="0"/>
          </a:p>
          <a:p>
            <a:pPr marL="342900" lvl="1" indent="-342900">
              <a:spcBef>
                <a:spcPts val="600"/>
              </a:spcBef>
            </a:pPr>
            <a:r>
              <a:rPr lang="en-GB" sz="2400" b="1" dirty="0" smtClean="0"/>
              <a:t>Move: </a:t>
            </a:r>
            <a:r>
              <a:rPr lang="en-US" sz="2400" b="1" dirty="0"/>
              <a:t>David </a:t>
            </a:r>
            <a:r>
              <a:rPr lang="en-US" sz="2400" b="1" dirty="0" err="1"/>
              <a:t>Xun</a:t>
            </a:r>
            <a:r>
              <a:rPr lang="en-US" sz="2400" b="1" dirty="0"/>
              <a:t> Yang </a:t>
            </a:r>
            <a:r>
              <a:rPr lang="en-US" sz="2400" b="1" dirty="0" smtClean="0"/>
              <a:t>	Second: </a:t>
            </a:r>
            <a:r>
              <a:rPr lang="en-US" sz="2400" b="1" dirty="0" err="1" smtClean="0"/>
              <a:t>Yasu</a:t>
            </a:r>
            <a:r>
              <a:rPr lang="en-US" sz="2400" b="1" dirty="0" smtClean="0"/>
              <a:t> Inoue</a:t>
            </a:r>
          </a:p>
          <a:p>
            <a:pPr marL="342900" lvl="1" indent="-342900">
              <a:spcBef>
                <a:spcPts val="600"/>
              </a:spcBef>
            </a:pPr>
            <a:r>
              <a:rPr lang="en-US" sz="2400" b="1" dirty="0" smtClean="0"/>
              <a:t>accepted</a:t>
            </a:r>
            <a:endParaRPr lang="en-GB"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17132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#231 (PHY)</a:t>
            </a:r>
            <a:endParaRPr lang="en-US" dirty="0"/>
          </a:p>
        </p:txBody>
      </p:sp>
      <p:sp>
        <p:nvSpPr>
          <p:cNvPr id="3" name="Content Placeholder 2"/>
          <p:cNvSpPr>
            <a:spLocks noGrp="1"/>
          </p:cNvSpPr>
          <p:nvPr>
            <p:ph idx="1"/>
          </p:nvPr>
        </p:nvSpPr>
        <p:spPr/>
        <p:txBody>
          <a:bodyPr/>
          <a:lstStyle/>
          <a:p>
            <a:r>
              <a:rPr lang="en-US" dirty="0" smtClean="0"/>
              <a:t>Move to accept the resolution to CIDs 7517 in doc 11-17/0436r0</a:t>
            </a:r>
          </a:p>
          <a:p>
            <a:endParaRPr lang="en-US" dirty="0"/>
          </a:p>
          <a:p>
            <a:r>
              <a:rPr lang="en-US" dirty="0" smtClean="0"/>
              <a:t>Move: Bo Sun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16743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#232 (PHY)</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US" altLang="zh-CN" sz="2400" b="1" dirty="0"/>
              <a:t>9549, </a:t>
            </a:r>
            <a:r>
              <a:rPr lang="en-US" altLang="zh-CN" sz="2400" b="1" dirty="0" smtClean="0"/>
              <a:t>10204 in doc 11-17/0231r2</a:t>
            </a:r>
          </a:p>
          <a:p>
            <a:pPr marL="342900" lvl="1" indent="-342900">
              <a:spcBef>
                <a:spcPts val="600"/>
              </a:spcBef>
            </a:pPr>
            <a:endParaRPr lang="en-US" sz="2400" b="1" dirty="0"/>
          </a:p>
          <a:p>
            <a:pPr marL="342900" lvl="1" indent="-342900">
              <a:spcBef>
                <a:spcPts val="600"/>
              </a:spcBef>
            </a:pPr>
            <a:r>
              <a:rPr lang="en-US" sz="2400" b="1" dirty="0" smtClean="0"/>
              <a:t>Move: </a:t>
            </a:r>
            <a:r>
              <a:rPr lang="en-US" sz="2400" dirty="0" smtClean="0"/>
              <a:t>Robert Stacey	 	Second: Ron Porat</a:t>
            </a:r>
          </a:p>
          <a:p>
            <a:pPr marL="342900" lvl="1" indent="-342900">
              <a:spcBef>
                <a:spcPts val="600"/>
              </a:spcBef>
            </a:pPr>
            <a:r>
              <a:rPr lang="en-US" sz="2400" b="1" dirty="0" smtClean="0"/>
              <a:t>Accepted with no objection</a:t>
            </a:r>
            <a:endParaRPr lang="en-GB"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8485610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#233</a:t>
            </a:r>
            <a:endParaRPr lang="en-US" dirty="0"/>
          </a:p>
        </p:txBody>
      </p:sp>
      <p:sp>
        <p:nvSpPr>
          <p:cNvPr id="3" name="Content Placeholder 2"/>
          <p:cNvSpPr>
            <a:spLocks noGrp="1"/>
          </p:cNvSpPr>
          <p:nvPr>
            <p:ph idx="1"/>
          </p:nvPr>
        </p:nvSpPr>
        <p:spPr/>
        <p:txBody>
          <a:bodyPr/>
          <a:lstStyle/>
          <a:p>
            <a:r>
              <a:rPr lang="en-US" dirty="0" smtClean="0">
                <a:solidFill>
                  <a:schemeClr val="tx1"/>
                </a:solidFill>
              </a:rPr>
              <a:t>Move to accept the resolution to CIDs 7547 in doc 11-17/0471r1</a:t>
            </a:r>
          </a:p>
          <a:p>
            <a:endParaRPr lang="en-US" dirty="0"/>
          </a:p>
          <a:p>
            <a:r>
              <a:rPr lang="en-US" dirty="0" smtClean="0"/>
              <a:t>Move: </a:t>
            </a:r>
            <a:r>
              <a:rPr lang="en-US" dirty="0" err="1"/>
              <a:t>Xiaogang</a:t>
            </a:r>
            <a:r>
              <a:rPr lang="en-US" dirty="0"/>
              <a:t> Chen </a:t>
            </a:r>
            <a:r>
              <a:rPr lang="en-US" dirty="0" smtClean="0"/>
              <a:t>	Second: Bin Tian</a:t>
            </a:r>
          </a:p>
          <a:p>
            <a:r>
              <a:rPr lang="en-US" dirty="0" smtClean="0"/>
              <a:t>Y/N/A: 28/5/12</a:t>
            </a:r>
          </a:p>
          <a:p>
            <a:endParaRPr lang="en-US" dirty="0"/>
          </a:p>
          <a:p>
            <a:r>
              <a:rPr lang="en-US" dirty="0" smtClean="0">
                <a:solidFill>
                  <a:srgbClr val="FF0000"/>
                </a:solidFill>
              </a:rPr>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7177860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9173882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#234 (PHY)</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altLang="zh-CN" sz="2400" b="1" dirty="0"/>
              <a:t>5381, 5383, 5783, 6880, 6881, 6883, 6884, 6886, 6887, 6889, 6890, 6891, 9041, 9042, 9043, 9044, 9045, 9046, 9047, 9049, 9051, 9089, 9609, 9610, 9733, 10134, 10135, 10228, 10231, </a:t>
            </a:r>
            <a:r>
              <a:rPr lang="en-GB" altLang="zh-CN" sz="2400" b="1" dirty="0" smtClean="0"/>
              <a:t>10232 in doc 11-17/0234r3</a:t>
            </a:r>
          </a:p>
          <a:p>
            <a:pPr marL="342900" lvl="1" indent="-342900">
              <a:spcBef>
                <a:spcPts val="600"/>
              </a:spcBef>
            </a:pPr>
            <a:endParaRPr lang="en-GB" altLang="zh-CN" sz="2400" b="1" dirty="0"/>
          </a:p>
          <a:p>
            <a:pPr marL="342900" lvl="1" indent="-342900">
              <a:spcBef>
                <a:spcPts val="600"/>
              </a:spcBef>
            </a:pPr>
            <a:r>
              <a:rPr lang="en-GB" altLang="zh-CN" sz="2400" b="1" dirty="0" smtClean="0"/>
              <a:t>Move:	</a:t>
            </a:r>
            <a:r>
              <a:rPr lang="en-US" altLang="zh-CN" sz="2400" dirty="0" smtClean="0"/>
              <a:t>Robert Stacey	</a:t>
            </a:r>
            <a:r>
              <a:rPr lang="en-US" sz="2400" dirty="0" smtClean="0"/>
              <a:t> 	Second: Ron Porat</a:t>
            </a:r>
          </a:p>
          <a:p>
            <a:pPr marL="342900" lvl="1" indent="-342900">
              <a:spcBef>
                <a:spcPts val="600"/>
              </a:spcBef>
            </a:pPr>
            <a:r>
              <a:rPr lang="en-US" altLang="zh-CN" sz="2400" b="1" dirty="0" smtClean="0"/>
              <a:t>accepted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7507495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#235 (PHY)</a:t>
            </a:r>
            <a:endParaRPr lang="en-US" dirty="0"/>
          </a:p>
        </p:txBody>
      </p:sp>
      <p:sp>
        <p:nvSpPr>
          <p:cNvPr id="3" name="Content Placeholder 2"/>
          <p:cNvSpPr>
            <a:spLocks noGrp="1"/>
          </p:cNvSpPr>
          <p:nvPr>
            <p:ph idx="1"/>
          </p:nvPr>
        </p:nvSpPr>
        <p:spPr/>
        <p:txBody>
          <a:bodyPr/>
          <a:lstStyle/>
          <a:p>
            <a:r>
              <a:rPr lang="en-US" dirty="0" smtClean="0"/>
              <a:t>Move to accept the resolution to CID 9136 in doc 11-17/0247r3</a:t>
            </a:r>
          </a:p>
          <a:p>
            <a:endParaRPr lang="en-US" dirty="0"/>
          </a:p>
          <a:p>
            <a:r>
              <a:rPr lang="en-US" dirty="0" smtClean="0"/>
              <a:t>Move: Lochan Verma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1977320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#236</a:t>
            </a:r>
            <a:endParaRPr lang="en-US" dirty="0"/>
          </a:p>
        </p:txBody>
      </p:sp>
      <p:sp>
        <p:nvSpPr>
          <p:cNvPr id="3" name="Content Placeholder 2"/>
          <p:cNvSpPr>
            <a:spLocks noGrp="1"/>
          </p:cNvSpPr>
          <p:nvPr>
            <p:ph idx="1"/>
          </p:nvPr>
        </p:nvSpPr>
        <p:spPr/>
        <p:txBody>
          <a:bodyPr/>
          <a:lstStyle/>
          <a:p>
            <a:r>
              <a:rPr lang="en-US" dirty="0" smtClean="0"/>
              <a:t>Move to accept the resolution to CID 8839 in doc 11-17/0261r2</a:t>
            </a:r>
          </a:p>
          <a:p>
            <a:endParaRPr lang="en-US" dirty="0"/>
          </a:p>
          <a:p>
            <a:r>
              <a:rPr lang="en-US" dirty="0" smtClean="0"/>
              <a:t>Move: Lochan Verma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8062101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#237</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US" altLang="zh-CN" sz="2400" b="1" dirty="0"/>
              <a:t>8897, 8898, 9064, 4870, 4907, 5256, 5265, 9487, 10405, 8899, 5105, 8900, 5257, 8901, 10403, 8902, 10401, 10402, 5258, 4898, 4915, 8927, 8928, 8933, 8934, 10214, 5106, 8929, 8930, 8931, 5263, 6116, 8932, 10215, </a:t>
            </a:r>
            <a:r>
              <a:rPr lang="en-GB" altLang="zh-CN" sz="2400" b="1" dirty="0"/>
              <a:t>8944, 8945, 8946, 8947, 5270, 8169, 8948, </a:t>
            </a:r>
            <a:r>
              <a:rPr lang="en-GB" altLang="zh-CN" sz="2400" b="1" dirty="0" smtClean="0"/>
              <a:t>8949 in doc 11-17/0398r1</a:t>
            </a:r>
          </a:p>
          <a:p>
            <a:pPr marL="342900" lvl="1" indent="-342900">
              <a:spcBef>
                <a:spcPts val="600"/>
              </a:spcBef>
            </a:pPr>
            <a:endParaRPr lang="en-GB" altLang="zh-CN" sz="2400" b="1" dirty="0"/>
          </a:p>
          <a:p>
            <a:pPr marL="342900" lvl="1" indent="-342900">
              <a:spcBef>
                <a:spcPts val="600"/>
              </a:spcBef>
            </a:pPr>
            <a:r>
              <a:rPr lang="en-GB" altLang="zh-CN" sz="2400" b="1" dirty="0" smtClean="0"/>
              <a:t>Move: Hongyuan Zhang		Second: Bin Tian</a:t>
            </a:r>
          </a:p>
          <a:p>
            <a:pPr marL="342900" lvl="1" indent="-342900">
              <a:spcBef>
                <a:spcPts val="600"/>
              </a:spcBef>
            </a:pPr>
            <a:r>
              <a:rPr lang="en-GB" altLang="zh-CN" sz="2400" b="1" dirty="0" smtClean="0"/>
              <a:t>accepted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8454955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#238</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8809, 9154, 8360, 8813, 9795, 8614, 7506, 9796, 7508, 8615, 9799, 9800, 8798, 9766, 8799, 8800, 8801, 8802, 8803, 8804, 8805, 5250, 8807, 10089, 9797, 9798, 4973, 10090, 9151, 10091, 10092, 9152, 6826, 6827, 8812, 9767, 9768, 6828, 6829, </a:t>
            </a:r>
            <a:r>
              <a:rPr lang="en-US" dirty="0" smtClean="0"/>
              <a:t>6830 in doc 11-17/0400r3</a:t>
            </a:r>
          </a:p>
          <a:p>
            <a:endParaRPr lang="en-US" dirty="0"/>
          </a:p>
          <a:p>
            <a:r>
              <a:rPr lang="en-US" dirty="0" smtClean="0"/>
              <a:t>Move: </a:t>
            </a:r>
            <a:r>
              <a:rPr lang="en-US" dirty="0" err="1"/>
              <a:t>Sungeun</a:t>
            </a:r>
            <a:r>
              <a:rPr lang="en-US" dirty="0"/>
              <a:t> Lee </a:t>
            </a:r>
            <a:r>
              <a:rPr lang="en-US" dirty="0" smtClean="0"/>
              <a:t>		Second: Ron Porat</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9395108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#239 (PHY)</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8774, 9142, </a:t>
            </a:r>
            <a:r>
              <a:rPr lang="en-US" dirty="0" smtClean="0"/>
              <a:t>9143 in doc 11-17/0345r2</a:t>
            </a:r>
          </a:p>
          <a:p>
            <a:endParaRPr lang="en-US" dirty="0"/>
          </a:p>
          <a:p>
            <a:r>
              <a:rPr lang="en-US" dirty="0" smtClean="0"/>
              <a:t>Move: Suhwook </a:t>
            </a:r>
            <a:r>
              <a:rPr lang="en-US" dirty="0"/>
              <a:t>Kim </a:t>
            </a:r>
            <a:r>
              <a:rPr lang="en-US" dirty="0" smtClean="0"/>
              <a:t>		Second: Ron Porat</a:t>
            </a:r>
          </a:p>
          <a:p>
            <a:r>
              <a:rPr lang="en-US" dirty="0" smtClean="0"/>
              <a:t>Accepted </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9343360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#240</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10360, </a:t>
            </a:r>
            <a:r>
              <a:rPr lang="en-US" dirty="0" smtClean="0"/>
              <a:t>8840 in doc 11-17/0404r1</a:t>
            </a:r>
          </a:p>
          <a:p>
            <a:endParaRPr lang="en-US" dirty="0"/>
          </a:p>
          <a:p>
            <a:r>
              <a:rPr lang="en-US" dirty="0" smtClean="0"/>
              <a:t>Move: </a:t>
            </a:r>
            <a:r>
              <a:rPr lang="en-US" dirty="0"/>
              <a:t>Ross Jian Yu </a:t>
            </a:r>
            <a:r>
              <a:rPr lang="en-US" dirty="0" smtClean="0"/>
              <a:t>		Second: Ron Porat</a:t>
            </a:r>
          </a:p>
          <a:p>
            <a:r>
              <a:rPr lang="en-US"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33119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Korea)</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#241 (PHY)</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altLang="zh-CN" sz="2400" b="1" dirty="0"/>
              <a:t>8863, 4983, 8864, 8865, 8866, 8867, 8868, 8869, 8870, 8871, 8872, 8874, 9550, 10036, 4985, 4989, 8875, 8877, 8878, 8879, 10037, 10209, 4986, 4987, 7500, 7501,9321, 10234, 7244, 7245, 7246, </a:t>
            </a:r>
            <a:r>
              <a:rPr lang="en-GB" altLang="zh-CN" sz="2400" b="1" dirty="0" smtClean="0"/>
              <a:t>7502 in doc 11-17/0316r4</a:t>
            </a:r>
          </a:p>
          <a:p>
            <a:pPr marL="342900" lvl="1" indent="-342900">
              <a:spcBef>
                <a:spcPts val="600"/>
              </a:spcBef>
            </a:pPr>
            <a:endParaRPr lang="en-GB" altLang="zh-CN" sz="2400" b="1" dirty="0"/>
          </a:p>
          <a:p>
            <a:pPr marL="342900" lvl="1" indent="-342900">
              <a:spcBef>
                <a:spcPts val="600"/>
              </a:spcBef>
            </a:pPr>
            <a:r>
              <a:rPr lang="en-GB" altLang="zh-CN" sz="2400" b="1" dirty="0" smtClean="0"/>
              <a:t>Move: Bin Tian		Second: Ron Porat</a:t>
            </a:r>
          </a:p>
          <a:p>
            <a:pPr marL="342900" lvl="1" indent="-342900">
              <a:spcBef>
                <a:spcPts val="600"/>
              </a:spcBef>
            </a:pPr>
            <a:r>
              <a:rPr lang="en-GB" altLang="zh-CN" sz="2400" b="1" dirty="0" smtClean="0"/>
              <a:t>accepted</a:t>
            </a:r>
            <a:endParaRPr lang="zh-CN" altLang="zh-CN" sz="2400" b="1" dirty="0"/>
          </a:p>
          <a:p>
            <a:r>
              <a:rPr lang="en-US" sz="2800" dirty="0" smtClean="0"/>
              <a:t> </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2199667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#242 (PHY)</a:t>
            </a:r>
            <a:endParaRPr lang="en-US" dirty="0"/>
          </a:p>
        </p:txBody>
      </p:sp>
      <p:sp>
        <p:nvSpPr>
          <p:cNvPr id="3" name="Content Placeholder 2"/>
          <p:cNvSpPr>
            <a:spLocks noGrp="1"/>
          </p:cNvSpPr>
          <p:nvPr>
            <p:ph idx="1"/>
          </p:nvPr>
        </p:nvSpPr>
        <p:spPr/>
        <p:txBody>
          <a:bodyPr/>
          <a:lstStyle/>
          <a:p>
            <a:r>
              <a:rPr lang="en-US" dirty="0" smtClean="0"/>
              <a:t>Move to accept the resolution to CID 3441 in doc 11-17/0465r5</a:t>
            </a:r>
          </a:p>
          <a:p>
            <a:endParaRPr lang="en-US" dirty="0"/>
          </a:p>
          <a:p>
            <a:r>
              <a:rPr lang="en-US" dirty="0" smtClean="0"/>
              <a:t>Move: Bin Tian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9198381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#243 (PHY)</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4347, 4883, 5304, 5379, 9074, 9014, 9073, 9011, 9010, 9009, 9008, 9007, 9006, 8991, 10224, 10055, </a:t>
            </a:r>
            <a:r>
              <a:rPr lang="en-US" dirty="0" smtClean="0"/>
              <a:t>9754 in doc 11-17/0414r1</a:t>
            </a:r>
          </a:p>
          <a:p>
            <a:endParaRPr lang="en-US" dirty="0"/>
          </a:p>
          <a:p>
            <a:r>
              <a:rPr lang="en-US" dirty="0" smtClean="0"/>
              <a:t>Move: Bo Sun		Second: Ron Porat</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3973059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#244 (SR)</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3198, 3199, 3200, 5204, 5205, 5207, 5208, 5484, 5489, </a:t>
            </a:r>
            <a:r>
              <a:rPr lang="en-GB" dirty="0" smtClean="0"/>
              <a:t>5494, </a:t>
            </a:r>
            <a:r>
              <a:rPr lang="en-GB" dirty="0"/>
              <a:t>5496, 5497, 5499, </a:t>
            </a:r>
            <a:r>
              <a:rPr lang="en-GB" dirty="0" smtClean="0"/>
              <a:t>5500, </a:t>
            </a:r>
            <a:r>
              <a:rPr lang="en-GB" dirty="0"/>
              <a:t>5502, 5503, 5690, 5691, 5870, 7122, 7123, 7129, 7406, 7612, 8073, 8104, 8232, 8239, 9315,9540, 9944, 9946, 9947, 10031, 10032, 7125, 3197, 5689, </a:t>
            </a:r>
            <a:r>
              <a:rPr lang="en-GB" dirty="0" smtClean="0"/>
              <a:t>9541, </a:t>
            </a:r>
            <a:r>
              <a:rPr lang="en-GB" dirty="0"/>
              <a:t>3196, 6025, 7823, 8233 in doc </a:t>
            </a:r>
            <a:r>
              <a:rPr lang="en-GB" dirty="0" smtClean="0"/>
              <a:t>11-17/0267r5</a:t>
            </a:r>
          </a:p>
          <a:p>
            <a:endParaRPr lang="en-GB" dirty="0"/>
          </a:p>
          <a:p>
            <a:r>
              <a:rPr lang="en-GB" dirty="0" smtClean="0"/>
              <a:t>Move: Laurent Cariou		Second: Alfred </a:t>
            </a:r>
          </a:p>
          <a:p>
            <a:r>
              <a:rPr lang="en-GB" dirty="0" smtClean="0"/>
              <a:t>Y/N/A: 23/9/24</a:t>
            </a:r>
          </a:p>
          <a:p>
            <a:r>
              <a:rPr lang="en-GB" dirty="0" smtClean="0">
                <a:solidFill>
                  <a:srgbClr val="FF0000"/>
                </a:solidFill>
              </a:rPr>
              <a:t>Motion fails</a:t>
            </a:r>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0165284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#245 </a:t>
            </a:r>
            <a:endParaRPr lang="en-US" dirty="0"/>
          </a:p>
        </p:txBody>
      </p:sp>
      <p:sp>
        <p:nvSpPr>
          <p:cNvPr id="3" name="Content Placeholder 2"/>
          <p:cNvSpPr>
            <a:spLocks noGrp="1"/>
          </p:cNvSpPr>
          <p:nvPr>
            <p:ph idx="1"/>
          </p:nvPr>
        </p:nvSpPr>
        <p:spPr/>
        <p:txBody>
          <a:bodyPr/>
          <a:lstStyle/>
          <a:p>
            <a:pPr lvl="0" algn="just">
              <a:lnSpc>
                <a:spcPct val="107000"/>
              </a:lnSpc>
              <a:spcBef>
                <a:spcPts val="0"/>
              </a:spcBef>
              <a:spcAft>
                <a:spcPts val="0"/>
              </a:spcAft>
              <a:buFont typeface="Symbol" panose="05050102010706020507" pitchFamily="18" charset="2"/>
              <a:buChar char="-"/>
            </a:pPr>
            <a:r>
              <a:rPr lang="en-US" dirty="0" smtClean="0"/>
              <a:t>Move to accept resolutions to CIDs; </a:t>
            </a:r>
            <a:r>
              <a:rPr lang="en-US" dirty="0">
                <a:latin typeface="Calibri" panose="020F0502020204030204" pitchFamily="34" charset="0"/>
                <a:ea typeface="SimSun" panose="02010600030101010101" pitchFamily="2" charset="-122"/>
                <a:cs typeface="Times New Roman" panose="02020603050405020304" pitchFamily="18" charset="0"/>
              </a:rPr>
              <a:t>3056, 3189, 3190, 5167, 5168, 5394, 5454, 5456, 5686, 5779, 5799, 6058, </a:t>
            </a:r>
            <a:r>
              <a:rPr lang="en-US" dirty="0" smtClean="0">
                <a:latin typeface="Calibri" panose="020F0502020204030204" pitchFamily="34" charset="0"/>
                <a:ea typeface="SimSun" panose="02010600030101010101" pitchFamily="2" charset="-122"/>
                <a:cs typeface="Times New Roman" panose="02020603050405020304" pitchFamily="18" charset="0"/>
              </a:rPr>
              <a:t>6051,6152,6176, 6574,6575,6576,6579,6580,6581,6582,6583,7022,7071,7232,7659,8358,8693,9380,9585,9727,</a:t>
            </a:r>
            <a:r>
              <a:rPr lang="en-US" strike="sngStrike" dirty="0" smtClean="0">
                <a:solidFill>
                  <a:srgbClr val="FF0000"/>
                </a:solidFill>
                <a:latin typeface="Calibri" panose="020F0502020204030204" pitchFamily="34" charset="0"/>
                <a:ea typeface="SimSun" panose="02010600030101010101" pitchFamily="2" charset="-122"/>
                <a:cs typeface="Times New Roman" panose="02020603050405020304" pitchFamily="18" charset="0"/>
              </a:rPr>
              <a:t>9739</a:t>
            </a:r>
            <a:r>
              <a:rPr lang="en-US" dirty="0" smtClean="0">
                <a:latin typeface="Calibri" panose="020F0502020204030204" pitchFamily="34" charset="0"/>
                <a:ea typeface="SimSun" panose="02010600030101010101" pitchFamily="2" charset="-122"/>
                <a:cs typeface="Times New Roman" panose="02020603050405020304" pitchFamily="18" charset="0"/>
              </a:rPr>
              <a:t>,</a:t>
            </a:r>
            <a:endParaRPr lang="en-US" sz="3600" dirty="0" smtClean="0">
              <a:latin typeface="Calibri" panose="020F0502020204030204" pitchFamily="34" charset="0"/>
              <a:ea typeface="SimSun" panose="02010600030101010101" pitchFamily="2" charset="-122"/>
              <a:cs typeface="Times New Roman" panose="02020603050405020304" pitchFamily="18" charset="0"/>
            </a:endParaRPr>
          </a:p>
          <a:p>
            <a:pPr marL="457200" marR="0" algn="just">
              <a:lnSpc>
                <a:spcPct val="107000"/>
              </a:lnSpc>
              <a:spcBef>
                <a:spcPts val="0"/>
              </a:spcBef>
              <a:spcAft>
                <a:spcPts val="800"/>
              </a:spcAft>
            </a:pPr>
            <a:r>
              <a:rPr lang="en-US" dirty="0" smtClean="0">
                <a:latin typeface="Calibri" panose="020F0502020204030204" pitchFamily="34" charset="0"/>
                <a:ea typeface="SimSun" panose="02010600030101010101" pitchFamily="2" charset="-122"/>
                <a:cs typeface="Times New Roman" panose="02020603050405020304" pitchFamily="18" charset="0"/>
              </a:rPr>
              <a:t>9747,9872,10007,10171,10241,10242,10243,10244,</a:t>
            </a:r>
            <a:r>
              <a:rPr lang="en-US" strike="sngStrike" dirty="0" smtClean="0">
                <a:solidFill>
                  <a:srgbClr val="FF0000"/>
                </a:solidFill>
                <a:latin typeface="Calibri" panose="020F0502020204030204" pitchFamily="34" charset="0"/>
                <a:ea typeface="SimSun" panose="02010600030101010101" pitchFamily="2" charset="-122"/>
                <a:cs typeface="Times New Roman" panose="02020603050405020304" pitchFamily="18" charset="0"/>
              </a:rPr>
              <a:t>10319</a:t>
            </a:r>
            <a:endParaRPr lang="en-US" sz="3600" dirty="0" smtClean="0">
              <a:latin typeface="Calibri" panose="020F0502020204030204" pitchFamily="34" charset="0"/>
              <a:ea typeface="SimSun" panose="02010600030101010101" pitchFamily="2" charset="-122"/>
              <a:cs typeface="Times New Roman" panose="02020603050405020304" pitchFamily="18" charset="0"/>
            </a:endParaRPr>
          </a:p>
          <a:p>
            <a:r>
              <a:rPr lang="en-US" dirty="0" smtClean="0"/>
              <a:t>In doc </a:t>
            </a:r>
            <a:r>
              <a:rPr lang="en-US" dirty="0" smtClean="0">
                <a:solidFill>
                  <a:srgbClr val="FF0000"/>
                </a:solidFill>
              </a:rPr>
              <a:t>11-17/389r3</a:t>
            </a:r>
          </a:p>
          <a:p>
            <a:r>
              <a:rPr lang="en-US" dirty="0" smtClean="0">
                <a:solidFill>
                  <a:srgbClr val="FF0000"/>
                </a:solidFill>
              </a:rPr>
              <a:t>Deferred</a:t>
            </a:r>
          </a:p>
          <a:p>
            <a:endParaRPr lang="en-US" dirty="0"/>
          </a:p>
          <a:p>
            <a:r>
              <a:rPr lang="en-US" dirty="0" smtClean="0"/>
              <a:t>Move: </a:t>
            </a:r>
            <a:r>
              <a:rPr lang="en-US" dirty="0" err="1" smtClean="0"/>
              <a:t>Kaiying</a:t>
            </a:r>
            <a:r>
              <a:rPr lang="en-US" dirty="0" smtClean="0"/>
              <a:t> </a:t>
            </a:r>
            <a:r>
              <a:rPr lang="en-US" dirty="0" err="1" smtClean="0"/>
              <a:t>Lv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2031267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5402, 6183, 5403, 6184, </a:t>
            </a:r>
            <a:r>
              <a:rPr lang="en-GB" dirty="0" smtClean="0"/>
              <a:t>7044 in doc 11-17/0445r1</a:t>
            </a:r>
          </a:p>
          <a:p>
            <a:endParaRPr lang="en-GB" dirty="0"/>
          </a:p>
          <a:p>
            <a:r>
              <a:rPr lang="en-GB" dirty="0" smtClean="0"/>
              <a:t>Move: </a:t>
            </a:r>
            <a:r>
              <a:rPr lang="en-US" dirty="0" err="1"/>
              <a:t>Geonjung</a:t>
            </a:r>
            <a:r>
              <a:rPr lang="en-US" dirty="0"/>
              <a:t> </a:t>
            </a:r>
            <a:r>
              <a:rPr lang="en-US" dirty="0" err="1"/>
              <a:t>Ko</a:t>
            </a:r>
            <a:r>
              <a:rPr lang="en-US" dirty="0"/>
              <a:t> </a:t>
            </a:r>
            <a:r>
              <a:rPr lang="en-US" dirty="0" smtClean="0"/>
              <a:t>	Second:</a:t>
            </a:r>
          </a:p>
          <a:p>
            <a:endParaRPr lang="en-US" dirty="0"/>
          </a:p>
          <a:p>
            <a:r>
              <a:rPr lang="en-US" dirty="0" smtClean="0">
                <a:solidFill>
                  <a:srgbClr val="FF0000"/>
                </a:solidFill>
              </a:rPr>
              <a:t>Covered by another motion</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849585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#247 (MAC)</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3241, 3350, 3454, 3762, 3848, 4284, </a:t>
            </a:r>
            <a:r>
              <a:rPr lang="en-GB" dirty="0" smtClean="0"/>
              <a:t>4753</a:t>
            </a:r>
            <a:r>
              <a:rPr lang="en-GB" strike="sngStrike" dirty="0" smtClean="0"/>
              <a:t>,</a:t>
            </a:r>
            <a:r>
              <a:rPr lang="en-GB" dirty="0" smtClean="0"/>
              <a:t> </a:t>
            </a:r>
            <a:r>
              <a:rPr lang="en-GB" dirty="0"/>
              <a:t>5404, 5571, 6967, 6968, 6969, 6970, 6971, 6972, </a:t>
            </a:r>
            <a:r>
              <a:rPr lang="en-GB" dirty="0" smtClean="0"/>
              <a:t>6973 in doc 11-17/0341r2</a:t>
            </a:r>
          </a:p>
          <a:p>
            <a:pPr lvl="0"/>
            <a:endParaRPr lang="en-GB" dirty="0"/>
          </a:p>
          <a:p>
            <a:pPr lvl="0"/>
            <a:r>
              <a:rPr lang="en-GB" dirty="0" smtClean="0"/>
              <a:t>Move: Hongyuan Zhang	Second: </a:t>
            </a:r>
            <a:r>
              <a:rPr lang="en-GB" dirty="0" err="1" smtClean="0"/>
              <a:t>Yasu</a:t>
            </a:r>
            <a:r>
              <a:rPr lang="en-GB" dirty="0" smtClean="0"/>
              <a:t> Inoue</a:t>
            </a:r>
          </a:p>
          <a:p>
            <a:pPr lvl="0"/>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6519723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5036, 7254, 7546, 8140, </a:t>
            </a:r>
            <a:r>
              <a:rPr lang="en-GB" dirty="0" smtClean="0"/>
              <a:t>8520, 8157, 9332, 9119, 9120 in doc 11-17/0395r8</a:t>
            </a:r>
          </a:p>
          <a:p>
            <a:endParaRPr lang="en-GB" dirty="0"/>
          </a:p>
          <a:p>
            <a:r>
              <a:rPr lang="en-GB" dirty="0" smtClean="0"/>
              <a:t>Move: Ming </a:t>
            </a:r>
            <a:r>
              <a:rPr lang="en-GB" dirty="0" err="1" smtClean="0"/>
              <a:t>Gan</a:t>
            </a:r>
            <a:r>
              <a:rPr lang="en-GB" dirty="0" smtClean="0"/>
              <a:t>		Second: </a:t>
            </a:r>
            <a:r>
              <a:rPr lang="en-GB" dirty="0" err="1" smtClean="0"/>
              <a:t>Chitto</a:t>
            </a:r>
            <a:r>
              <a:rPr lang="en-GB" dirty="0" smtClean="0"/>
              <a:t> Ghosh</a:t>
            </a:r>
          </a:p>
          <a:p>
            <a:r>
              <a:rPr lang="en-GB"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0618548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#249 (SR)</a:t>
            </a:r>
            <a:endParaRPr lang="en-US" dirty="0"/>
          </a:p>
        </p:txBody>
      </p:sp>
      <p:sp>
        <p:nvSpPr>
          <p:cNvPr id="3" name="Content Placeholder 2"/>
          <p:cNvSpPr>
            <a:spLocks noGrp="1"/>
          </p:cNvSpPr>
          <p:nvPr>
            <p:ph idx="1"/>
          </p:nvPr>
        </p:nvSpPr>
        <p:spPr>
          <a:xfrm>
            <a:off x="685799" y="1807976"/>
            <a:ext cx="7770813" cy="4113213"/>
          </a:xfrm>
        </p:spPr>
        <p:txBody>
          <a:bodyPr/>
          <a:lstStyle/>
          <a:p>
            <a:r>
              <a:rPr lang="en-US" sz="1400" dirty="0"/>
              <a:t>Move to accept resolutions to CIDS:</a:t>
            </a:r>
          </a:p>
          <a:p>
            <a:r>
              <a:rPr lang="en-US" sz="1400" dirty="0"/>
              <a:t> </a:t>
            </a:r>
          </a:p>
          <a:p>
            <a:r>
              <a:rPr lang="en-GB" sz="1400" dirty="0"/>
              <a:t>6178, 5043, 5873, 5940, 7117, 7174, 5385, 9508, 10040, 10039, 10080, 8094</a:t>
            </a:r>
            <a:endParaRPr lang="en-US" sz="1400" dirty="0"/>
          </a:p>
          <a:p>
            <a:r>
              <a:rPr lang="en-GB" sz="1400" dirty="0"/>
              <a:t>5941, 7611, 5485, 5504, 8069, 8234, 7908, 8118</a:t>
            </a:r>
            <a:endParaRPr lang="en-US" sz="1400" dirty="0"/>
          </a:p>
          <a:p>
            <a:r>
              <a:rPr lang="en-GB" sz="1400" dirty="0"/>
              <a:t>6760, 6020, 7116, 3195, 5482, 5680, 10194, 9760, 8068, 8231, 9730</a:t>
            </a:r>
            <a:endParaRPr lang="en-US" sz="1400" dirty="0"/>
          </a:p>
          <a:p>
            <a:r>
              <a:rPr lang="en-GB" sz="1400" dirty="0"/>
              <a:t> </a:t>
            </a:r>
            <a:endParaRPr lang="en-US" sz="1400" dirty="0"/>
          </a:p>
          <a:p>
            <a:r>
              <a:rPr lang="en-GB" sz="1400" dirty="0"/>
              <a:t>8087, 8091, 8092</a:t>
            </a:r>
            <a:endParaRPr lang="en-US" sz="1400" dirty="0"/>
          </a:p>
          <a:p>
            <a:r>
              <a:rPr lang="en-GB" sz="1400" dirty="0"/>
              <a:t> </a:t>
            </a:r>
            <a:endParaRPr lang="en-US" sz="1400" dirty="0"/>
          </a:p>
          <a:p>
            <a:r>
              <a:rPr lang="en-GB" sz="1400" dirty="0"/>
              <a:t>6115, 6127, 6143, 6142, 6842, 5872, 5871, 6845, 5942, 6843, 6844, 3600, 4997, 5259, 5260, 5261, 9462, 9180, 9181, 9183, 9208, 9209, 9210, 10043, 10041, 10415, 10414, 10413, 10412, 10409, 10407, 10406, 10306, 10305, 8568, 8920, 8907, 8908, 8914, 8909</a:t>
            </a:r>
            <a:endParaRPr lang="en-US" sz="1400" dirty="0"/>
          </a:p>
          <a:p>
            <a:r>
              <a:rPr lang="en-US" sz="1400" dirty="0"/>
              <a:t> </a:t>
            </a:r>
          </a:p>
          <a:p>
            <a:r>
              <a:rPr lang="en-GB" sz="1400" dirty="0"/>
              <a:t>by adopting the proposed resolutions in </a:t>
            </a:r>
            <a:r>
              <a:rPr lang="en-GB" sz="1400" dirty="0" smtClean="0"/>
              <a:t>11-16-1476r21</a:t>
            </a:r>
          </a:p>
          <a:p>
            <a:endParaRPr lang="en-GB" sz="1400" dirty="0"/>
          </a:p>
          <a:p>
            <a:r>
              <a:rPr lang="en-GB" sz="1400" dirty="0" smtClean="0"/>
              <a:t>Move: Matthew Fischer 	Second: Sean Coffey</a:t>
            </a:r>
          </a:p>
          <a:p>
            <a:r>
              <a:rPr lang="en-GB" sz="1400" dirty="0" smtClean="0"/>
              <a:t>Y/N/A: 31/4/21  </a:t>
            </a:r>
            <a:r>
              <a:rPr lang="en-GB" sz="1400" dirty="0" smtClean="0">
                <a:solidFill>
                  <a:srgbClr val="FF0000"/>
                </a:solidFill>
              </a:rPr>
              <a:t>Motion Passes</a:t>
            </a:r>
            <a:endParaRPr lang="en-US" sz="1400" dirty="0">
              <a:solidFill>
                <a:srgbClr val="FF0000"/>
              </a:solidFill>
            </a:endParaRPr>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39975832"/>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#250</a:t>
            </a:r>
            <a:endParaRPr lang="en-US" dirty="0"/>
          </a:p>
        </p:txBody>
      </p:sp>
      <p:sp>
        <p:nvSpPr>
          <p:cNvPr id="3" name="Content Placeholder 2"/>
          <p:cNvSpPr>
            <a:spLocks noGrp="1"/>
          </p:cNvSpPr>
          <p:nvPr>
            <p:ph idx="1"/>
          </p:nvPr>
        </p:nvSpPr>
        <p:spPr/>
        <p:txBody>
          <a:bodyPr/>
          <a:lstStyle/>
          <a:p>
            <a:r>
              <a:rPr lang="en-US" dirty="0"/>
              <a:t>Move to accept </a:t>
            </a:r>
            <a:r>
              <a:rPr lang="en-US" dirty="0" smtClean="0"/>
              <a:t>resolution </a:t>
            </a:r>
            <a:r>
              <a:rPr lang="en-US" dirty="0"/>
              <a:t>to </a:t>
            </a:r>
            <a:r>
              <a:rPr lang="en-US" dirty="0" smtClean="0"/>
              <a:t>CID: 6768</a:t>
            </a:r>
            <a:endParaRPr lang="en-US" dirty="0"/>
          </a:p>
          <a:p>
            <a:r>
              <a:rPr lang="en-US" dirty="0"/>
              <a:t>by adopting the proposed resolution in </a:t>
            </a:r>
            <a:r>
              <a:rPr lang="en-US" dirty="0" smtClean="0"/>
              <a:t>11-17-0500r0</a:t>
            </a:r>
          </a:p>
          <a:p>
            <a:endParaRPr lang="en-US" dirty="0"/>
          </a:p>
          <a:p>
            <a:r>
              <a:rPr lang="en-US" dirty="0" smtClean="0"/>
              <a:t>Move: Sean Coffey	Second: George Cherian</a:t>
            </a:r>
          </a:p>
          <a:p>
            <a:r>
              <a:rPr lang="en-US" dirty="0" smtClean="0"/>
              <a:t>Y/N/A: 33/4/17</a:t>
            </a:r>
          </a:p>
          <a:p>
            <a:endParaRPr lang="en-US" dirty="0"/>
          </a:p>
          <a:p>
            <a:r>
              <a:rPr lang="en-US" dirty="0" smtClean="0">
                <a:solidFill>
                  <a:srgbClr val="FF0000"/>
                </a:solidFill>
              </a:rPr>
              <a:t>Motion Passes</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91076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295400"/>
            <a:ext cx="3808413" cy="4113213"/>
          </a:xfrm>
        </p:spPr>
        <p:txBody>
          <a:bodyPr/>
          <a:lstStyle/>
          <a:p>
            <a:pPr>
              <a:lnSpc>
                <a:spcPct val="80000"/>
              </a:lnSpc>
            </a:pPr>
            <a:r>
              <a:rPr lang="en-US" altLang="en-US" sz="1400" dirty="0"/>
              <a:t>Monday </a:t>
            </a:r>
            <a:r>
              <a:rPr lang="en-US" altLang="en-US" sz="1400" dirty="0" smtClean="0"/>
              <a:t>March 13, 13:30 </a:t>
            </a:r>
            <a:r>
              <a:rPr lang="en-US" altLang="en-US" sz="1400" dirty="0"/>
              <a:t>– </a:t>
            </a:r>
            <a:r>
              <a:rPr lang="en-US" altLang="en-US" sz="1400" dirty="0" smtClean="0"/>
              <a:t>13:30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AD hoc meeting Agenda setting</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March 13,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Tuesday </a:t>
            </a:r>
            <a:r>
              <a:rPr lang="en-US" altLang="en-US" sz="1400" dirty="0" smtClean="0"/>
              <a:t>March 14, </a:t>
            </a:r>
            <a:r>
              <a:rPr lang="en-US" altLang="en-US" sz="1400" dirty="0"/>
              <a:t>10:30 – 12:30</a:t>
            </a:r>
          </a:p>
          <a:p>
            <a:pPr lvl="1">
              <a:lnSpc>
                <a:spcPct val="80000"/>
              </a:lnSpc>
            </a:pPr>
            <a:r>
              <a:rPr lang="en-US" altLang="en-US" sz="1400" dirty="0"/>
              <a:t>Ad Hoc Group Meetings </a:t>
            </a:r>
          </a:p>
          <a:p>
            <a:pPr>
              <a:lnSpc>
                <a:spcPct val="80000"/>
              </a:lnSpc>
            </a:pPr>
            <a:r>
              <a:rPr lang="en-CA" altLang="en-US" sz="1400" dirty="0"/>
              <a:t>Tuesday</a:t>
            </a:r>
            <a:r>
              <a:rPr lang="en-US" altLang="en-US" sz="1400" dirty="0"/>
              <a:t> </a:t>
            </a:r>
            <a:r>
              <a:rPr lang="en-US" altLang="en-US" sz="1400" dirty="0" smtClean="0"/>
              <a:t>March 14,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March 14, 19:30 – 21:30</a:t>
            </a:r>
          </a:p>
          <a:p>
            <a:pPr>
              <a:lnSpc>
                <a:spcPct val="80000"/>
              </a:lnSpc>
            </a:pPr>
            <a:r>
              <a:rPr lang="en-US" altLang="en-US" sz="1400" dirty="0"/>
              <a:t>	</a:t>
            </a:r>
            <a:r>
              <a:rPr lang="en-US" altLang="en-US" sz="1400" b="0" dirty="0" smtClean="0"/>
              <a:t>Ad Hoc Group Meetings</a:t>
            </a:r>
            <a:endParaRPr lang="en-US" altLang="en-US" sz="1400" b="0" dirty="0"/>
          </a:p>
          <a:p>
            <a:pPr>
              <a:lnSpc>
                <a:spcPct val="80000"/>
              </a:lnSpc>
            </a:pPr>
            <a:r>
              <a:rPr lang="en-US" altLang="en-US" sz="1400" dirty="0" smtClean="0"/>
              <a:t>Wednesday March 15, 08:00 – 10:00</a:t>
            </a:r>
          </a:p>
          <a:p>
            <a:pPr lvl="1">
              <a:lnSpc>
                <a:spcPct val="80000"/>
              </a:lnSpc>
            </a:pPr>
            <a:r>
              <a:rPr lang="en-US" altLang="en-US" sz="1400" dirty="0" smtClean="0"/>
              <a:t>Call Meeting to order</a:t>
            </a:r>
          </a:p>
          <a:p>
            <a:pPr lvl="1">
              <a:lnSpc>
                <a:spcPct val="80000"/>
              </a:lnSpc>
            </a:pPr>
            <a:r>
              <a:rPr lang="en-US" altLang="en-US" sz="1400" dirty="0" smtClean="0"/>
              <a:t>IEEE 802 and 802.11 IPR Policy and procedure.</a:t>
            </a:r>
          </a:p>
          <a:p>
            <a:pPr lvl="1">
              <a:lnSpc>
                <a:spcPct val="80000"/>
              </a:lnSpc>
            </a:pPr>
            <a:r>
              <a:rPr lang="en-US" altLang="en-US" sz="1400" dirty="0" smtClean="0"/>
              <a:t>Progress Review</a:t>
            </a:r>
          </a:p>
          <a:p>
            <a:pPr lvl="1">
              <a:lnSpc>
                <a:spcPct val="80000"/>
              </a:lnSpc>
            </a:pPr>
            <a:r>
              <a:rPr lang="en-US" altLang="en-US" sz="1400" dirty="0" smtClean="0"/>
              <a:t>Presentations</a:t>
            </a:r>
          </a:p>
          <a:p>
            <a:pPr lvl="1">
              <a:lnSpc>
                <a:spcPct val="80000"/>
              </a:lnSpc>
            </a:pPr>
            <a:r>
              <a:rPr lang="en-US" altLang="en-US" sz="1400" dirty="0" smtClean="0"/>
              <a:t>Recess</a:t>
            </a:r>
            <a:endParaRPr lang="en-US" altLang="en-US" sz="1800" dirty="0" smtClean="0"/>
          </a:p>
          <a:p>
            <a:endParaRPr lang="en-US" dirty="0"/>
          </a:p>
        </p:txBody>
      </p:sp>
      <p:sp>
        <p:nvSpPr>
          <p:cNvPr id="8" name="Content Placeholder 7"/>
          <p:cNvSpPr>
            <a:spLocks noGrp="1"/>
          </p:cNvSpPr>
          <p:nvPr>
            <p:ph sz="half" idx="2"/>
          </p:nvPr>
        </p:nvSpPr>
        <p:spPr>
          <a:xfrm>
            <a:off x="4571206" y="1371600"/>
            <a:ext cx="3810000" cy="4113213"/>
          </a:xfrm>
        </p:spPr>
        <p:txBody>
          <a:bodyPr/>
          <a:lstStyle/>
          <a:p>
            <a:pPr>
              <a:lnSpc>
                <a:spcPct val="80000"/>
              </a:lnSpc>
            </a:pPr>
            <a:r>
              <a:rPr lang="en-US" altLang="en-US" sz="1400" dirty="0" smtClean="0"/>
              <a:t>Wednesday March 15, 13:30 – 15:30</a:t>
            </a:r>
          </a:p>
          <a:p>
            <a:pPr lvl="1">
              <a:lnSpc>
                <a:spcPct val="80000"/>
              </a:lnSpc>
            </a:pPr>
            <a:r>
              <a:rPr lang="en-US" altLang="en-US" sz="1400" dirty="0" smtClean="0"/>
              <a:t>Ad </a:t>
            </a:r>
            <a:r>
              <a:rPr lang="en-US" altLang="en-US" sz="1400" dirty="0"/>
              <a:t>Hoc Group Meetings</a:t>
            </a:r>
          </a:p>
          <a:p>
            <a:pPr>
              <a:lnSpc>
                <a:spcPct val="80000"/>
              </a:lnSpc>
            </a:pPr>
            <a:r>
              <a:rPr lang="en-US" altLang="en-US" sz="1400" dirty="0"/>
              <a:t>Wednesday </a:t>
            </a:r>
            <a:r>
              <a:rPr lang="en-US" altLang="en-US" sz="1400" dirty="0" smtClean="0"/>
              <a:t>March 15,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Thursday </a:t>
            </a:r>
            <a:r>
              <a:rPr lang="en-US" altLang="en-US" sz="1400" dirty="0" smtClean="0"/>
              <a:t>March 16, </a:t>
            </a:r>
            <a:r>
              <a:rPr lang="en-US" altLang="en-US" sz="1400" dirty="0"/>
              <a:t>13:30 – 15:30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Recess</a:t>
            </a:r>
          </a:p>
          <a:p>
            <a:pPr>
              <a:lnSpc>
                <a:spcPct val="80000"/>
              </a:lnSpc>
            </a:pPr>
            <a:r>
              <a:rPr lang="en-US" altLang="en-US" sz="1400" dirty="0"/>
              <a:t>Thursday </a:t>
            </a:r>
            <a:r>
              <a:rPr lang="en-US" altLang="en-US" sz="1400" dirty="0" smtClean="0"/>
              <a:t>March 16,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Goals for November 2016</a:t>
            </a:r>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recirculation</a:t>
            </a:r>
          </a:p>
          <a:p>
            <a:pPr>
              <a:buFont typeface="Arial" panose="020B0604020202020204" pitchFamily="34" charset="0"/>
              <a:buChar char="•"/>
            </a:pPr>
            <a:r>
              <a:rPr lang="en-CA" altLang="zh-CN" dirty="0" smtClean="0">
                <a:solidFill>
                  <a:srgbClr val="FFC000"/>
                </a:solidFill>
              </a:rPr>
              <a:t>May 2018: </a:t>
            </a:r>
            <a:r>
              <a:rPr lang="en-CA" altLang="zh-CN" dirty="0">
                <a:solidFill>
                  <a:srgbClr val="FFC000"/>
                </a:solidFill>
              </a:rPr>
              <a:t>MDR (Mandatory Document Review)</a:t>
            </a:r>
          </a:p>
          <a:p>
            <a:pPr>
              <a:buFont typeface="Arial" panose="020B0604020202020204" pitchFamily="34" charset="0"/>
              <a:buChar char="•"/>
            </a:pPr>
            <a:r>
              <a:rPr lang="en-CA" altLang="zh-CN" dirty="0" smtClean="0">
                <a:solidFill>
                  <a:srgbClr val="FFC000"/>
                </a:solidFill>
              </a:rPr>
              <a:t>May </a:t>
            </a:r>
            <a:r>
              <a:rPr lang="en-CA" altLang="zh-CN" dirty="0">
                <a:solidFill>
                  <a:srgbClr val="FFC000"/>
                </a:solidFill>
              </a:rPr>
              <a:t>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November 2018: </a:t>
            </a:r>
            <a:r>
              <a:rPr lang="en-US" altLang="zh-CN" dirty="0">
                <a:solidFill>
                  <a:srgbClr val="FFC000"/>
                </a:solidFill>
              </a:rPr>
              <a:t>Sponsor Ballot</a:t>
            </a:r>
          </a:p>
          <a:p>
            <a:pPr>
              <a:buFont typeface="Arial" panose="020B0604020202020204" pitchFamily="34" charset="0"/>
              <a:buChar char="•"/>
            </a:pPr>
            <a:r>
              <a:rPr lang="en-CA" altLang="zh-CN" dirty="0" smtClean="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02800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2017</a:t>
            </a:r>
            <a:endParaRPr lang="en-US" dirty="0"/>
          </a:p>
        </p:txBody>
      </p:sp>
      <p:sp>
        <p:nvSpPr>
          <p:cNvPr id="3" name="Content Placeholder 2"/>
          <p:cNvSpPr>
            <a:spLocks noGrp="1"/>
          </p:cNvSpPr>
          <p:nvPr>
            <p:ph idx="1"/>
          </p:nvPr>
        </p:nvSpPr>
        <p:spPr/>
        <p:txBody>
          <a:bodyPr/>
          <a:lstStyle/>
          <a:p>
            <a:r>
              <a:rPr lang="en-US" dirty="0" smtClean="0"/>
              <a:t>Continue with the comment resolution and development of the TG draft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077090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a:t>
            </a:r>
            <a:r>
              <a:rPr lang="en-GB" dirty="0" err="1"/>
              <a:t>TGax</a:t>
            </a:r>
            <a:r>
              <a:rPr lang="en-GB" dirty="0"/>
              <a:t> to hold an ad-hoc meeting on May 3-5 in Seoul, Korea, for the purpose of working on comment </a:t>
            </a:r>
            <a:r>
              <a:rPr lang="en-GB" dirty="0" smtClean="0"/>
              <a:t>resolution.</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 Hongyuan Zhang Seconded: Bo Sun , </a:t>
            </a:r>
            <a:r>
              <a:rPr lang="en-GB" dirty="0"/>
              <a:t>Result: </a:t>
            </a:r>
            <a:r>
              <a:rPr lang="en-GB" dirty="0" smtClean="0"/>
              <a:t>30-2-9]</a:t>
            </a:r>
          </a:p>
          <a:p>
            <a:pPr lvl="0"/>
            <a:r>
              <a:rPr lang="en-GB"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3087112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t>Already Approved:</a:t>
            </a:r>
          </a:p>
          <a:p>
            <a:r>
              <a:rPr lang="en-US" altLang="en-US" dirty="0">
                <a:solidFill>
                  <a:schemeClr val="accent1">
                    <a:lumMod val="75000"/>
                  </a:schemeClr>
                </a:solidFill>
              </a:rPr>
              <a:t>March 30	</a:t>
            </a:r>
            <a:r>
              <a:rPr lang="en-US" altLang="en-US" dirty="0" smtClean="0">
                <a:solidFill>
                  <a:schemeClr val="accent1">
                    <a:lumMod val="75000"/>
                  </a:schemeClr>
                </a:solidFill>
              </a:rPr>
              <a:t>				10:00 </a:t>
            </a:r>
            <a:r>
              <a:rPr lang="en-US" altLang="en-US" dirty="0">
                <a:solidFill>
                  <a:schemeClr val="accent1">
                    <a:lumMod val="75000"/>
                  </a:schemeClr>
                </a:solidFill>
              </a:rPr>
              <a:t>– 12:00 ET</a:t>
            </a:r>
          </a:p>
          <a:p>
            <a:r>
              <a:rPr lang="en-US" altLang="en-US" dirty="0">
                <a:solidFill>
                  <a:schemeClr val="accent1">
                    <a:lumMod val="75000"/>
                  </a:schemeClr>
                </a:solidFill>
              </a:rPr>
              <a:t>March </a:t>
            </a:r>
            <a:r>
              <a:rPr lang="en-US" altLang="en-US" dirty="0" smtClean="0">
                <a:solidFill>
                  <a:schemeClr val="accent1">
                    <a:lumMod val="75000"/>
                  </a:schemeClr>
                </a:solidFill>
              </a:rPr>
              <a:t>23</a:t>
            </a:r>
            <a:r>
              <a:rPr lang="en-US" altLang="en-US" dirty="0">
                <a:solidFill>
                  <a:schemeClr val="accent1">
                    <a:lumMod val="75000"/>
                  </a:schemeClr>
                </a:solidFill>
              </a:rPr>
              <a:t>, April 6		20:00 -22:00 </a:t>
            </a:r>
            <a:r>
              <a:rPr lang="en-US" altLang="en-US" dirty="0" smtClean="0">
                <a:solidFill>
                  <a:schemeClr val="accent1">
                    <a:lumMod val="75000"/>
                  </a:schemeClr>
                </a:solidFill>
              </a:rPr>
              <a:t>ET</a:t>
            </a:r>
          </a:p>
          <a:p>
            <a:endParaRPr lang="en-US" altLang="en-US" dirty="0">
              <a:solidFill>
                <a:schemeClr val="accent1">
                  <a:lumMod val="75000"/>
                </a:schemeClr>
              </a:solidFill>
            </a:endParaRPr>
          </a:p>
          <a:p>
            <a:r>
              <a:rPr lang="en-US" altLang="en-US" dirty="0" smtClean="0">
                <a:solidFill>
                  <a:schemeClr val="tx1"/>
                </a:solidFill>
              </a:rPr>
              <a:t>New Calls:</a:t>
            </a:r>
          </a:p>
          <a:p>
            <a:r>
              <a:rPr lang="en-US" altLang="en-US" dirty="0" smtClean="0">
                <a:solidFill>
                  <a:schemeClr val="tx1"/>
                </a:solidFill>
              </a:rPr>
              <a:t>April 13, 27, May 25			10:00 – 12:00 ET</a:t>
            </a:r>
          </a:p>
          <a:p>
            <a:r>
              <a:rPr lang="en-US" altLang="en-US" dirty="0" smtClean="0">
                <a:solidFill>
                  <a:schemeClr val="tx1"/>
                </a:solidFill>
              </a:rPr>
              <a:t>April 20, May 18				20:00 – 22:00 ET</a:t>
            </a:r>
          </a:p>
          <a:p>
            <a:endParaRPr lang="en-US" alt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Adjourn</a:t>
            </a:r>
            <a:endParaRPr lang="en-US" dirty="0"/>
          </a:p>
        </p:txBody>
      </p:sp>
      <p:sp>
        <p:nvSpPr>
          <p:cNvPr id="3" name="Content Placeholder 2"/>
          <p:cNvSpPr>
            <a:spLocks noGrp="1"/>
          </p:cNvSpPr>
          <p:nvPr>
            <p:ph idx="1"/>
          </p:nvPr>
        </p:nvSpPr>
        <p:spPr/>
        <p:txBody>
          <a:bodyPr/>
          <a:lstStyle/>
          <a:p>
            <a:r>
              <a:rPr lang="en-US" dirty="0" smtClean="0"/>
              <a:t>Move to adjourn </a:t>
            </a:r>
            <a:r>
              <a:rPr lang="en-US" dirty="0" err="1" smtClean="0"/>
              <a:t>TGax</a:t>
            </a:r>
            <a:r>
              <a:rPr lang="en-US" dirty="0" smtClean="0"/>
              <a:t> Meeting for the week.</a:t>
            </a:r>
          </a:p>
          <a:p>
            <a:endParaRPr lang="en-US" dirty="0"/>
          </a:p>
          <a:p>
            <a:r>
              <a:rPr lang="en-US" dirty="0" smtClean="0"/>
              <a:t>Move: Bin Tian	Second: David Yang</a:t>
            </a:r>
          </a:p>
          <a:p>
            <a:r>
              <a:rPr lang="en-US" dirty="0" smtClean="0"/>
              <a:t>Y/N/A:47/3/1</a:t>
            </a:r>
          </a:p>
          <a:p>
            <a:endParaRPr lang="en-US" dirty="0"/>
          </a:p>
          <a:p>
            <a:r>
              <a:rPr lang="en-US" smtClean="0"/>
              <a:t>Motion passed.</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18071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9501599"/>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MU</a:t>
                      </a:r>
                    </a:p>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smtClean="0"/>
                        <a:t>SR</a:t>
                      </a:r>
                      <a:endParaRPr lang="en-US" sz="1400" dirty="0"/>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13,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January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On Comment Resolution</a:t>
            </a:r>
          </a:p>
          <a:p>
            <a:pPr>
              <a:lnSpc>
                <a:spcPct val="80000"/>
              </a:lnSpc>
              <a:buFont typeface="Arial" panose="020B0604020202020204" pitchFamily="34" charset="0"/>
              <a:buChar char="•"/>
            </a:pPr>
            <a:r>
              <a:rPr lang="en-US" altLang="en-US" sz="2000" dirty="0" smtClean="0"/>
              <a:t>Next ad Hoc Meeting (May)</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9" name="TextBox 8"/>
          <p:cNvSpPr txBox="1"/>
          <p:nvPr/>
        </p:nvSpPr>
        <p:spPr>
          <a:xfrm>
            <a:off x="1600200" y="5410200"/>
            <a:ext cx="2074607" cy="461665"/>
          </a:xfrm>
          <a:prstGeom prst="rect">
            <a:avLst/>
          </a:prstGeom>
          <a:noFill/>
        </p:spPr>
        <p:txBody>
          <a:bodyPr wrap="none" rtlCol="0">
            <a:spAutoFit/>
          </a:bodyPr>
          <a:lstStyle/>
          <a:p>
            <a:r>
              <a:rPr lang="en-US" dirty="0" smtClean="0">
                <a:solidFill>
                  <a:schemeClr val="tx1"/>
                </a:solidFill>
              </a:rPr>
              <a:t>!3 Submissions</a:t>
            </a:r>
            <a:endParaRPr lang="en-US" dirty="0">
              <a:solidFill>
                <a:schemeClr val="tx1"/>
              </a:solidFill>
            </a:endParaRPr>
          </a:p>
        </p:txBody>
      </p:sp>
      <p:graphicFrame>
        <p:nvGraphicFramePr>
          <p:cNvPr id="3" name="Table 2"/>
          <p:cNvGraphicFramePr>
            <a:graphicFrameLocks noGrp="1"/>
          </p:cNvGraphicFramePr>
          <p:nvPr/>
        </p:nvGraphicFramePr>
        <p:xfrm>
          <a:off x="1206500" y="2095500"/>
          <a:ext cx="6731000" cy="2667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Short Feedback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RBW of 11ax</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11-17/0231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dirty="0">
                          <a:effectLst/>
                        </a:rPr>
                        <a:t>11-17/0234</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28.3.19_28.3.20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dirty="0">
                          <a:effectLst/>
                        </a:rPr>
                        <a:t>11-17/0247</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Introduction Part 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Transmit Requirements HE_TRIG_PPDU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11-17/0345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LB225 CR on TXOP_DURATION (28.2.2)</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Jeongki Kim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11-17/0398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11ax Comment Resolutions for HE Preamble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Yan Zhang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for 20MHz-only STA -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Pre-HE preamble transmission for trigger based PPDU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Ross Jian 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11-17/0414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clause 28-3-11 HE PHY data field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Tianyu Wu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11-17/0436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Comment Resolution of CID 7517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Jianhan Liu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584051982"/>
              </p:ext>
            </p:extLst>
          </p:nvPr>
        </p:nvGraphicFramePr>
        <p:xfrm>
          <a:off x="2209800" y="1751013"/>
          <a:ext cx="5011501" cy="4113215"/>
        </p:xfrm>
        <a:graphic>
          <a:graphicData uri="http://schemas.openxmlformats.org/drawingml/2006/table">
            <a:tbl>
              <a:tblPr>
                <a:tableStyleId>{5C22544A-7EE6-4342-B048-85BDC9FD1C3A}</a:tableStyleId>
              </a:tblPr>
              <a:tblGrid>
                <a:gridCol w="595707"/>
                <a:gridCol w="2770509"/>
                <a:gridCol w="1040123"/>
                <a:gridCol w="605162"/>
              </a:tblGrid>
              <a:tr h="141835">
                <a:tc>
                  <a:txBody>
                    <a:bodyPr/>
                    <a:lstStyle/>
                    <a:p>
                      <a:pPr algn="ctr" fontAlgn="b"/>
                      <a:r>
                        <a:rPr lang="en-US" sz="800" u="none" strike="noStrike" dirty="0">
                          <a:effectLst/>
                        </a:rPr>
                        <a:t>DCN</a:t>
                      </a:r>
                      <a:endParaRPr lang="en-US" sz="800" b="1" i="0" u="none" strike="noStrike" dirty="0">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Title</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Author</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sub-group</a:t>
                      </a:r>
                      <a:endParaRPr lang="en-US" sz="800" b="1" i="0" u="none" strike="noStrike">
                        <a:solidFill>
                          <a:srgbClr val="FFFFFF"/>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Explanations for CR on 27.5.2.7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laurent cariou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Discussion for CR on 10.22.2.8 TXOP limits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dirty="0">
                          <a:effectLst/>
                        </a:rPr>
                        <a:t>11-17/0239</a:t>
                      </a:r>
                      <a:endParaRPr lang="en-US" sz="800" b="0" i="0" u="none" strike="noStrike" dirty="0">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11-17/0240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dirty="0">
                          <a:effectLst/>
                        </a:rPr>
                        <a:t>11-17/0283</a:t>
                      </a:r>
                      <a:endParaRPr lang="en-US" sz="800" b="0" i="0" u="none" strike="noStrike" dirty="0">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11-17/0319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CRs for Section 27.4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LB225-CRs-on-OFDMA-based-random-access-Response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11-17/0344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EIFS and TXOP_DURATION (10.3.2.3.7 and 27.11.5)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TXOP Truncation (10.22.2.9)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Intra-PPDU PS (27.14.1)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mac-cr-CS Required-9-3-1-23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dirty="0">
                          <a:effectLst/>
                        </a:rPr>
                        <a:t>11-17/0389</a:t>
                      </a:r>
                      <a:endParaRPr lang="en-US" sz="800" b="0" i="0" u="none" strike="noStrike" dirty="0">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11-17/0421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cr-for-11.49-HE BSS operation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Chao-Chun Wang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LB225-CRs-on-OFDMA-based-random-access-Figure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Proposed resolution for comments related to CIDs in 27.5.2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Jing Ma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11-17/0384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Comment resolution for 10.24.10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Reza Hedayat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sv-SE" sz="800" u="none" strike="noStrike">
                          <a:effectLst/>
                        </a:rPr>
                        <a:t>CR on Per-TID All Ack in Multi-STA BlockAck Frame</a:t>
                      </a:r>
                      <a:endParaRPr lang="sv-SE"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Geonjung Ko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11-17/360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CID5917 and CID8165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BSS Load Information in 802.11ax</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Subclause 9.4.2.218.2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LB225-CR-on-Pre-association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Association Exchange using Contention based UL OFDMA</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fr-FR" sz="800" u="none" strike="noStrike">
                          <a:effectLst/>
                        </a:rPr>
                        <a:t>LB225 11ax D1.0 Comment Resolution 10.13</a:t>
                      </a:r>
                      <a:endParaRPr lang="fr-FR"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11-13/0285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LB225-MAC-CR-HE MCS_NSS resolutions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11-17/0308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 for section 9.4.2 BSS load PPT</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Frank Hsu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7092" marR="7092" marT="7092" marB="0" anchor="b"/>
                </a:tc>
              </a:tr>
            </a:tbl>
          </a:graphicData>
        </a:graphic>
      </p:graphicFrame>
    </p:spTree>
    <p:extLst>
      <p:ext uri="{BB962C8B-B14F-4D97-AF65-F5344CB8AC3E}">
        <p14:creationId xmlns:p14="http://schemas.microsoft.com/office/powerpoint/2010/main" val="4185402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6" name="Table 5"/>
          <p:cNvGraphicFramePr>
            <a:graphicFrameLocks noGrp="1"/>
          </p:cNvGraphicFramePr>
          <p:nvPr/>
        </p:nvGraphicFramePr>
        <p:xfrm>
          <a:off x="1206500" y="2476500"/>
          <a:ext cx="6731000" cy="1905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Title</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11-17/0271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17.2.2.1 and 17.3.9.10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11-17/0282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11-17-xxxx-0x-00ax-lb225-mac-cr-number-of-ss-9-3-1-23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Raja Banerjea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D1.0 MAC Resolution CR for 27.5.2.4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27.14.3 OPS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CID 8142 - Random Access acronym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27.5.2.4 - Physical CS CIDs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11-13/0349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CR for 25.5.2.4 Setting of CS Required Bit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Kiseon Ryu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CR-Subclause-27-5-3-MU-Cascading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David Xun Yang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11-17/0442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pt-BR" sz="1100" u="none" strike="noStrike">
                          <a:effectLst/>
                        </a:rPr>
                        <a:t>LB225, CR CIDs 3215, 3216</a:t>
                      </a:r>
                      <a:endParaRPr lang="pt-B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MU</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083051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Vancouver</a:t>
            </a:r>
            <a:r>
              <a:rPr lang="en-US" altLang="en-US" sz="4000" dirty="0" smtClean="0">
                <a:latin typeface="Arial" panose="020B0604020202020204" pitchFamily="34" charset="0"/>
              </a:rPr>
              <a:t>, Canada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12-17,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nvGraphicFramePr>
        <p:xfrm>
          <a:off x="1206500" y="2381250"/>
          <a:ext cx="6731000" cy="20955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11-16/1063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Unified SR text DSC, ATPC, inter-BSS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11-16/1476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CR-for section-25-9-spatial-reuse-operation-for-HE-PPDU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SRP-based SR Summary and Update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11-17/0163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DSC as OBSS_PD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25.9.2.2 OBSS_PD Spatial reuse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Some clarifications on current SR spec text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11-17/0383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Spatial Reuse Group Challenges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LB225, CR for CID3222</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OBSS_PD: Threshold problems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comment resolution for CID 7172 &amp; 7173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844232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765398995"/>
              </p:ext>
            </p:extLst>
          </p:nvPr>
        </p:nvGraphicFramePr>
        <p:xfrm>
          <a:off x="1205706" y="2590800"/>
          <a:ext cx="6731000" cy="1143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a:effectLst/>
                        </a:rPr>
                        <a:t>DCN</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Adaptation Feedback for Combating Interferences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Feng Jiang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Proposed Text for Simulation Scenarios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Frank Hsu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11-17/0369</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11-17/0370</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operation--text</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11-17/0112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Transmit Power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TG</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157060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the resolution of comments received on draft D1.0</a:t>
            </a:r>
          </a:p>
          <a:p>
            <a:pPr>
              <a:buFont typeface="Arial" panose="020B0604020202020204" pitchFamily="34" charset="0"/>
              <a:buChar char="•"/>
            </a:pPr>
            <a:r>
              <a:rPr lang="en-US" dirty="0" smtClean="0"/>
              <a:t>Discussed issues related to spatial Reuse.</a:t>
            </a:r>
          </a:p>
          <a:p>
            <a:pPr>
              <a:buFont typeface="Arial" panose="020B0604020202020204" pitchFamily="34" charset="0"/>
              <a:buChar char="•"/>
            </a:pPr>
            <a:r>
              <a:rPr lang="en-US" dirty="0" smtClean="0"/>
              <a:t>Held a weekly </a:t>
            </a:r>
            <a:r>
              <a:rPr lang="en-US" dirty="0" err="1" smtClean="0"/>
              <a:t>telecon</a:t>
            </a:r>
            <a:r>
              <a:rPr lang="en-US" dirty="0" smtClean="0"/>
              <a:t> to advance comment resolution</a:t>
            </a:r>
          </a:p>
          <a:p>
            <a:pPr>
              <a:buFont typeface="Arial" panose="020B0604020202020204" pitchFamily="34" charset="0"/>
              <a:buChar char="•"/>
            </a:pPr>
            <a:r>
              <a:rPr lang="en-US" dirty="0" smtClean="0"/>
              <a:t>Held a TG 3-day ad hoc meeting in San Diego</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May 2017: Draft 2.0 and recirculation</a:t>
            </a: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a:solidFill>
                  <a:srgbClr val="FFC000"/>
                </a:solidFill>
              </a:rPr>
              <a:t>March 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Comment Resolution</a:t>
            </a:r>
            <a:endParaRPr lang="en-US" dirty="0"/>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smtClean="0"/>
              <a:t>Number of comments were rejected with no proper reasons</a:t>
            </a:r>
          </a:p>
          <a:p>
            <a:pPr>
              <a:buFont typeface="Arial" panose="020B0604020202020204" pitchFamily="34" charset="0"/>
              <a:buChar char="•"/>
            </a:pPr>
            <a:r>
              <a:rPr lang="en-US" dirty="0" smtClean="0"/>
              <a:t>Some of the reasons cited, “it is in the SFD”, “the group adopted it”</a:t>
            </a:r>
          </a:p>
          <a:p>
            <a:pPr>
              <a:buFont typeface="Arial" panose="020B0604020202020204" pitchFamily="34" charset="0"/>
              <a:buChar char="•"/>
            </a:pPr>
            <a:r>
              <a:rPr lang="en-US" dirty="0" smtClean="0"/>
              <a:t>Please refer to the comment </a:t>
            </a:r>
            <a:r>
              <a:rPr lang="en-US" dirty="0"/>
              <a:t>resolution tutorial; </a:t>
            </a:r>
            <a:r>
              <a:rPr lang="en-US" dirty="0">
                <a:hlinkClick r:id="rId2"/>
              </a:rPr>
              <a:t>https://</a:t>
            </a:r>
            <a:r>
              <a:rPr lang="en-US" dirty="0" smtClean="0">
                <a:hlinkClick r:id="rId2"/>
              </a:rPr>
              <a:t>mentor.ieee.org/802.11/dcn/16/11-16-0230-03-000m-sb1-stephens-resolutions-part-1.doc</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73715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March 13,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March 14,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March 14,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r>
              <a:rPr lang="en-US" dirty="0"/>
              <a:t> </a:t>
            </a:r>
            <a:r>
              <a:rPr lang="en-US" dirty="0" smtClean="0"/>
              <a:t>SR – Regency 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1065213"/>
          </a:xfrm>
        </p:spPr>
        <p:txBody>
          <a:bodyPr/>
          <a:lstStyle/>
          <a:p>
            <a:r>
              <a:rPr lang="en-US" altLang="en-US" dirty="0"/>
              <a:t>Agenda for </a:t>
            </a:r>
            <a:r>
              <a:rPr lang="en-US" altLang="en-US" dirty="0" smtClean="0"/>
              <a:t>Wednesday March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altLang="en-US" sz="2000" dirty="0"/>
              <a:t>TG Meeting</a:t>
            </a:r>
          </a:p>
          <a:p>
            <a:pPr>
              <a:buFont typeface="Arial" panose="020B0604020202020204" pitchFamily="34" charset="0"/>
              <a:buChar char="•"/>
            </a:pPr>
            <a:r>
              <a:rPr lang="en-US" altLang="en-US" sz="2000" dirty="0"/>
              <a:t>Call Meeting to order</a:t>
            </a:r>
          </a:p>
          <a:p>
            <a:pPr>
              <a:buFont typeface="Arial" panose="020B0604020202020204" pitchFamily="34" charset="0"/>
              <a:buChar char="•"/>
            </a:pPr>
            <a:r>
              <a:rPr lang="en-US" altLang="en-US" sz="2000" dirty="0"/>
              <a:t>IEEE 802 and 802.11 IPR Policy and procedure</a:t>
            </a:r>
            <a:r>
              <a:rPr lang="en-US" altLang="en-US" sz="2000" dirty="0" smtClean="0"/>
              <a:t>.</a:t>
            </a:r>
          </a:p>
          <a:p>
            <a:pPr>
              <a:buFont typeface="Arial" panose="020B0604020202020204" pitchFamily="34" charset="0"/>
              <a:buChar char="•"/>
            </a:pPr>
            <a:r>
              <a:rPr lang="en-US" altLang="en-US" sz="2000" dirty="0" smtClean="0"/>
              <a:t>Approval of TG Minutes</a:t>
            </a:r>
          </a:p>
          <a:p>
            <a:pPr>
              <a:buFont typeface="Arial" panose="020B0604020202020204" pitchFamily="34" charset="0"/>
              <a:buChar char="•"/>
            </a:pPr>
            <a:r>
              <a:rPr lang="en-US" altLang="en-US" sz="2000" dirty="0" smtClean="0"/>
              <a:t>May ad hoc Meeting and motion</a:t>
            </a:r>
          </a:p>
          <a:p>
            <a:pPr>
              <a:buFont typeface="Arial" panose="020B0604020202020204" pitchFamily="34" charset="0"/>
              <a:buChar char="•"/>
            </a:pPr>
            <a:r>
              <a:rPr lang="en-US" altLang="en-US" sz="2000" dirty="0" smtClean="0"/>
              <a:t>Timeline</a:t>
            </a:r>
          </a:p>
          <a:p>
            <a:pPr>
              <a:buFont typeface="Arial" panose="020B0604020202020204" pitchFamily="34" charset="0"/>
              <a:buChar char="•"/>
            </a:pPr>
            <a:r>
              <a:rPr lang="en-US" altLang="en-US" sz="2000" dirty="0" smtClean="0"/>
              <a:t>Progress Review from ad </a:t>
            </a:r>
            <a:r>
              <a:rPr lang="en-US" altLang="en-US" sz="2000" dirty="0" err="1" smtClean="0"/>
              <a:t>hocs</a:t>
            </a:r>
            <a:endParaRPr lang="en-US" altLang="en-US" sz="2000" dirty="0"/>
          </a:p>
          <a:p>
            <a:pPr>
              <a:buFont typeface="Arial" panose="020B0604020202020204" pitchFamily="34" charset="0"/>
              <a:buChar char="•"/>
            </a:pPr>
            <a:r>
              <a:rPr lang="en-US" altLang="en-US" sz="2000" dirty="0" smtClean="0"/>
              <a:t>Presentations</a:t>
            </a:r>
          </a:p>
          <a:p>
            <a:pPr lvl="1">
              <a:buFont typeface="Arial" panose="020B0604020202020204" pitchFamily="34" charset="0"/>
              <a:buChar char="•"/>
            </a:pPr>
            <a:r>
              <a:rPr lang="en-US" altLang="en-US" sz="1800" dirty="0" smtClean="0"/>
              <a:t>SP remaining from yesterday</a:t>
            </a:r>
          </a:p>
          <a:p>
            <a:pPr lvl="1">
              <a:buFont typeface="Arial" panose="020B0604020202020204" pitchFamily="34" charset="0"/>
              <a:buChar char="•"/>
            </a:pPr>
            <a:r>
              <a:rPr lang="en-US" altLang="en-US" sz="1800" dirty="0" smtClean="0"/>
              <a:t>11-17/0075 and 11-16/1476</a:t>
            </a:r>
          </a:p>
          <a:p>
            <a:pPr lvl="1">
              <a:buFont typeface="Arial" panose="020B0604020202020204" pitchFamily="34" charset="0"/>
              <a:buChar char="•"/>
            </a:pPr>
            <a:r>
              <a:rPr lang="en-US" altLang="en-US" sz="1800" dirty="0" smtClean="0"/>
              <a:t>11-17/0383 and 11-17/0452</a:t>
            </a:r>
          </a:p>
          <a:p>
            <a:pPr lvl="1">
              <a:buFont typeface="Arial" panose="020B0604020202020204" pitchFamily="34" charset="0"/>
              <a:buChar char="•"/>
            </a:pPr>
            <a:r>
              <a:rPr lang="en-US" altLang="en-US" sz="1800" dirty="0" smtClean="0"/>
              <a:t>11-17/0459</a:t>
            </a:r>
          </a:p>
          <a:p>
            <a:pPr lvl="1">
              <a:buFont typeface="Arial" panose="020B0604020202020204" pitchFamily="34" charset="0"/>
              <a:buChar char="•"/>
            </a:pPr>
            <a:r>
              <a:rPr lang="en-US" altLang="en-US" sz="1800" dirty="0" smtClean="0"/>
              <a:t>11-17/0267  </a:t>
            </a:r>
            <a:r>
              <a:rPr lang="en-US" altLang="en-US" sz="1800" dirty="0" smtClean="0">
                <a:sym typeface="Wingdings" panose="05000000000000000000" pitchFamily="2" charset="2"/>
              </a:rPr>
              <a:t> SP</a:t>
            </a:r>
            <a:endParaRPr lang="en-US" altLang="en-US" sz="1800" dirty="0" smtClean="0"/>
          </a:p>
          <a:p>
            <a:pPr>
              <a:buFont typeface="Arial" panose="020B0604020202020204" pitchFamily="34" charset="0"/>
              <a:buChar char="•"/>
            </a:pPr>
            <a:r>
              <a:rPr lang="en-US" altLang="en-US" sz="2000" dirty="0" smtClean="0"/>
              <a:t>Recess</a:t>
            </a:r>
            <a:endParaRPr lang="en-US" alt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a:t>
            </a:r>
            <a:r>
              <a:rPr lang="en-US" altLang="en-US" sz="2000" dirty="0" err="1"/>
              <a:t>TGax</a:t>
            </a:r>
            <a:r>
              <a:rPr lang="en-US" altLang="en-US" sz="2000" dirty="0"/>
              <a:t> minutes of meetings and teleconferences from </a:t>
            </a:r>
            <a:r>
              <a:rPr lang="en-US" altLang="en-US" sz="2000" dirty="0" smtClean="0"/>
              <a:t>January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mentor.ieee.org/802.11/dcn/17/11-17-0126-00-00ax-tgax-january-2017-atlanta-meeting-minutes.docx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mentor.ieee.org/802.11/dcn/17/11-17-0224-03-00ax-tgax-teleconference-minutes-from-jan-to-mar-2017.docx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mentor.ieee.org/802.11/dcn/17/11-17-0155-00-00ax-11ax-mac-ad-hoc-minutes.docx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mentor.ieee.org/802.11/dcn/17/11-17-0358-02-00ax-tgax-march-2017-ad-hoc-meeting-minutes-non-phy-ad-hoc.docx</a:t>
            </a:r>
            <a:endParaRPr lang="en-US" altLang="en-US" sz="1600" dirty="0">
              <a:solidFill>
                <a:schemeClr val="tx1"/>
              </a:solidFill>
            </a:endParaRP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mentor.ieee.org/802.11/dcn/17/11-17-0456-00-00ax-mar-2017-tgax-sd-phy-ad-hoc-premeeting-minutes.docx</a:t>
            </a:r>
            <a:endParaRPr lang="en-US" altLang="en-US" sz="1600" dirty="0">
              <a:solidFill>
                <a:schemeClr val="tx1"/>
              </a:solidFill>
            </a:endParaRPr>
          </a:p>
          <a:p>
            <a:pPr>
              <a:buFont typeface="Arial" panose="020B0604020202020204" pitchFamily="34" charset="0"/>
              <a:buChar char="•"/>
            </a:pPr>
            <a:r>
              <a:rPr lang="en-US" altLang="en-US" sz="2000" dirty="0"/>
              <a:t>Move:	</a:t>
            </a:r>
            <a:r>
              <a:rPr lang="en-US" altLang="en-US" sz="2000" dirty="0" smtClean="0"/>
              <a:t> Bo Sun</a:t>
            </a:r>
            <a:r>
              <a:rPr lang="en-US" altLang="en-US" sz="2000" dirty="0"/>
              <a:t>	Second</a:t>
            </a:r>
            <a:r>
              <a:rPr lang="en-US" altLang="en-US" sz="2000" dirty="0" smtClean="0"/>
              <a:t>: Bin Tian</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a:t>
            </a:r>
            <a:r>
              <a:rPr lang="en-GB" dirty="0" err="1" smtClean="0"/>
              <a:t>TGax</a:t>
            </a:r>
            <a:r>
              <a:rPr lang="en-GB" dirty="0" smtClean="0"/>
              <a:t> </a:t>
            </a:r>
            <a:r>
              <a:rPr lang="en-GB" dirty="0"/>
              <a:t>to hold an ad-hoc meeting on </a:t>
            </a:r>
            <a:r>
              <a:rPr lang="en-GB" dirty="0" smtClean="0"/>
              <a:t>May 3-5 </a:t>
            </a:r>
            <a:r>
              <a:rPr lang="en-GB" dirty="0"/>
              <a:t>in </a:t>
            </a:r>
            <a:r>
              <a:rPr lang="en-GB" dirty="0" smtClean="0"/>
              <a:t>Seoul, Korea, for </a:t>
            </a:r>
            <a:r>
              <a:rPr lang="en-GB" dirty="0"/>
              <a:t>the purpose of </a:t>
            </a:r>
            <a:r>
              <a:rPr lang="en-GB" dirty="0" smtClean="0"/>
              <a:t>working on comment resolution</a:t>
            </a:r>
            <a:r>
              <a:rPr lang="en-GB" dirty="0"/>
              <a:t> </a:t>
            </a:r>
            <a:r>
              <a:rPr lang="en-GB" dirty="0" smtClean="0"/>
              <a:t>excluding PHY CIDs.</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Robert Stacey Seconded</a:t>
            </a:r>
            <a:r>
              <a:rPr lang="en-GB" dirty="0"/>
              <a:t>: </a:t>
            </a:r>
            <a:r>
              <a:rPr lang="en-GB" dirty="0" err="1" smtClean="0"/>
              <a:t>Qinghua</a:t>
            </a:r>
            <a:r>
              <a:rPr lang="en-GB" dirty="0" smtClean="0"/>
              <a:t> Li, </a:t>
            </a:r>
            <a:r>
              <a:rPr lang="en-GB" dirty="0"/>
              <a:t>Result: </a:t>
            </a:r>
            <a:r>
              <a:rPr lang="en-GB" dirty="0" smtClean="0"/>
              <a:t>55-0-2]</a:t>
            </a:r>
            <a:endParaRPr lang="en-US" dirty="0"/>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(11-17/0267)</a:t>
            </a:r>
            <a:endParaRPr lang="en-US" dirty="0"/>
          </a:p>
        </p:txBody>
      </p:sp>
      <p:sp>
        <p:nvSpPr>
          <p:cNvPr id="3" name="Content Placeholder 2"/>
          <p:cNvSpPr>
            <a:spLocks noGrp="1"/>
          </p:cNvSpPr>
          <p:nvPr>
            <p:ph idx="1"/>
          </p:nvPr>
        </p:nvSpPr>
        <p:spPr/>
        <p:txBody>
          <a:bodyPr/>
          <a:lstStyle/>
          <a:p>
            <a:r>
              <a:rPr lang="en-US" dirty="0" smtClean="0"/>
              <a:t>Do you agree to resolutions to CIDs;</a:t>
            </a:r>
            <a:r>
              <a:rPr lang="en-US" dirty="0"/>
              <a:t> </a:t>
            </a:r>
            <a:r>
              <a:rPr lang="en-GB" dirty="0" smtClean="0"/>
              <a:t>3198, 3199, 3200, 5204, 5205, 5207, 5208, 5484, 5489, 5494, </a:t>
            </a:r>
            <a:r>
              <a:rPr lang="en-GB" strike="sngStrike" dirty="0" smtClean="0">
                <a:solidFill>
                  <a:srgbClr val="FF0000"/>
                </a:solidFill>
              </a:rPr>
              <a:t>5495</a:t>
            </a:r>
            <a:r>
              <a:rPr lang="en-GB" dirty="0" smtClean="0"/>
              <a:t> , 5496, 5497, 5499, 5500, 5501, 5502, 5503, 5690, 5691, 5870, 7122, 7123, 7129, 7406, 7612, 8073, 8104, 8232, 8239, 9315,9540, 9944, 9946, 9947, 10031, 10032, 7125, 3197, 5689, 9541, </a:t>
            </a:r>
            <a:r>
              <a:rPr lang="en-GB" strike="sngStrike" dirty="0" smtClean="0">
                <a:solidFill>
                  <a:srgbClr val="FF0000"/>
                </a:solidFill>
              </a:rPr>
              <a:t>3222</a:t>
            </a:r>
            <a:r>
              <a:rPr lang="en-GB" dirty="0" smtClean="0"/>
              <a:t>, 3196, 6025, 7823, 8233 in doc 11-17/0267r5?</a:t>
            </a:r>
          </a:p>
          <a:p>
            <a:endParaRPr lang="en-GB" dirty="0"/>
          </a:p>
          <a:p>
            <a:r>
              <a:rPr lang="en-GB" dirty="0" smtClean="0"/>
              <a:t>There was no time left for the SP on Wednesday AM1</a:t>
            </a:r>
          </a:p>
          <a:p>
            <a:endParaRPr lang="en-US" dirty="0" smtClean="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16503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March 15,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MAC – Regency C</a:t>
            </a:r>
          </a:p>
          <a:p>
            <a:r>
              <a:rPr lang="en-US" dirty="0" smtClean="0"/>
              <a:t>Ad Hoc #2: MU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March 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MU/PHY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March 16,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r>
              <a:rPr lang="en-US" altLang="en-US" dirty="0" smtClean="0"/>
              <a:t>.</a:t>
            </a:r>
            <a:endParaRPr lang="en-US" altLang="en-US" dirty="0"/>
          </a:p>
          <a:p>
            <a:pPr>
              <a:lnSpc>
                <a:spcPct val="80000"/>
              </a:lnSpc>
              <a:buFont typeface="Arial" panose="020B0604020202020204" pitchFamily="34" charset="0"/>
              <a:buChar char="•"/>
            </a:pPr>
            <a:r>
              <a:rPr lang="en-US" altLang="en-US" dirty="0"/>
              <a:t>TG </a:t>
            </a:r>
            <a:r>
              <a:rPr lang="en-US" altLang="en-US" dirty="0" smtClean="0"/>
              <a:t>Motions</a:t>
            </a:r>
          </a:p>
          <a:p>
            <a:pPr>
              <a:lnSpc>
                <a:spcPct val="80000"/>
              </a:lnSpc>
              <a:buFont typeface="Arial" panose="020B0604020202020204" pitchFamily="34" charset="0"/>
              <a:buChar char="•"/>
            </a:pPr>
            <a:r>
              <a:rPr lang="en-US" altLang="en-US" dirty="0" smtClean="0"/>
              <a:t>Goals for May 2017</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Presentations</a:t>
            </a:r>
          </a:p>
          <a:p>
            <a:pPr lvl="1">
              <a:lnSpc>
                <a:spcPct val="80000"/>
              </a:lnSpc>
              <a:buFont typeface="Arial" panose="020B0604020202020204" pitchFamily="34" charset="0"/>
              <a:buChar char="•"/>
            </a:pPr>
            <a:r>
              <a:rPr lang="en-US" altLang="en-US" dirty="0" smtClean="0"/>
              <a:t>11-17/0328</a:t>
            </a:r>
          </a:p>
          <a:p>
            <a:pPr lvl="1">
              <a:lnSpc>
                <a:spcPct val="80000"/>
              </a:lnSpc>
              <a:buFont typeface="Arial" panose="020B0604020202020204" pitchFamily="34" charset="0"/>
              <a:buChar char="•"/>
            </a:pPr>
            <a:r>
              <a:rPr lang="en-US" altLang="en-US" dirty="0" smtClean="0"/>
              <a:t>11-17/0112</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264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#152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5164 6974, 6975,6978, 6979, 6980, 6981, 7532, 7533, 8293, 8486, 9865, and </a:t>
            </a:r>
            <a:r>
              <a:rPr lang="en-US" dirty="0" smtClean="0"/>
              <a:t>9866 in doc 11-17/0191r5</a:t>
            </a:r>
          </a:p>
          <a:p>
            <a:endParaRPr lang="en-US" dirty="0"/>
          </a:p>
          <a:p>
            <a:r>
              <a:rPr lang="en-US" dirty="0" smtClean="0"/>
              <a:t>Move: Reza Hedayat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248884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#153 (MAC)</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3193, 3194, 4747, 4748, 5032, 5172, 5684, 5854, 5906, 5908, 6159, 6160, 7138, 7178, 7185, 7186, 7795, 8212, 8213, 8214, 8264, 8295, 8296, 8297, 9403, 9491, 9521, 9586, 9702, 10248, 10249, 10327, 3244, 3389, 3499, 3830, 3919, 4270, 4454, 4483, 4742, 4744, 5843, 5911, 5912, 6462, 6463, 6464, 7562, 8201, 8262, 8263, 8265, 8290, 8291, 8519, 4745, 7660</a:t>
            </a:r>
            <a:r>
              <a:rPr lang="en-GB" dirty="0" smtClean="0"/>
              <a:t> in doc 11-17/0204r5</a:t>
            </a:r>
          </a:p>
          <a:p>
            <a:pPr lvl="0"/>
            <a:endParaRPr lang="en-GB" dirty="0"/>
          </a:p>
          <a:p>
            <a:pPr lvl="0"/>
            <a:r>
              <a:rPr lang="en-GB" dirty="0" smtClean="0"/>
              <a:t>Move: Laurent Cariou	</a:t>
            </a:r>
            <a:r>
              <a:rPr lang="en-GB" dirty="0" err="1" smtClean="0"/>
              <a:t>Second:Yasu</a:t>
            </a:r>
            <a:r>
              <a:rPr lang="en-GB" dirty="0" smtClean="0"/>
              <a:t> Inoue</a:t>
            </a:r>
          </a:p>
          <a:p>
            <a:pPr lvl="0"/>
            <a:r>
              <a:rPr lang="en-GB" dirty="0" smtClean="0"/>
              <a:t>Accepted with no </a:t>
            </a:r>
            <a:r>
              <a:rPr lang="en-GB" dirty="0" err="1" smtClean="0"/>
              <a:t>obejction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61089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#154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11-17/0223r2</a:t>
            </a:r>
          </a:p>
          <a:p>
            <a:endParaRPr lang="en-GB" dirty="0"/>
          </a:p>
          <a:p>
            <a:r>
              <a:rPr lang="en-GB" dirty="0" smtClean="0"/>
              <a:t>Move: </a:t>
            </a:r>
            <a:r>
              <a:rPr lang="en-US" dirty="0" smtClean="0"/>
              <a:t>  Reza Hedayat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47022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#155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5931, 7528, 9748 </a:t>
            </a:r>
            <a:r>
              <a:rPr lang="en-GB" dirty="0" smtClean="0"/>
              <a:t>in doc 11-17/0227r0</a:t>
            </a:r>
          </a:p>
          <a:p>
            <a:endParaRPr lang="en-GB" dirty="0"/>
          </a:p>
          <a:p>
            <a:r>
              <a:rPr lang="en-GB" dirty="0" smtClean="0"/>
              <a:t>Move: </a:t>
            </a:r>
            <a:r>
              <a:rPr lang="en-US" dirty="0"/>
              <a:t>R</a:t>
            </a:r>
            <a:r>
              <a:rPr lang="en-US" dirty="0" smtClean="0"/>
              <a:t>eza </a:t>
            </a:r>
            <a:r>
              <a:rPr lang="en-US" dirty="0"/>
              <a:t>H</a:t>
            </a:r>
            <a:r>
              <a:rPr lang="en-US" dirty="0" smtClean="0"/>
              <a:t>edayat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428046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#156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4266, 4479, 5211, 10290 </a:t>
            </a:r>
            <a:r>
              <a:rPr lang="en-GB" dirty="0" smtClean="0"/>
              <a:t>in doc 11-17/0248r3</a:t>
            </a:r>
          </a:p>
          <a:p>
            <a:endParaRPr lang="en-GB" dirty="0"/>
          </a:p>
          <a:p>
            <a:r>
              <a:rPr lang="en-GB" dirty="0" smtClean="0"/>
              <a:t>Move: </a:t>
            </a:r>
            <a:r>
              <a:rPr lang="en-US" dirty="0"/>
              <a:t>R</a:t>
            </a:r>
            <a:r>
              <a:rPr lang="en-US" dirty="0" smtClean="0"/>
              <a:t>eza </a:t>
            </a:r>
            <a:r>
              <a:rPr lang="en-US" dirty="0"/>
              <a:t>H</a:t>
            </a:r>
            <a:r>
              <a:rPr lang="en-US" dirty="0" smtClean="0"/>
              <a:t>edayat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620227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#157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9756, 7788 </a:t>
            </a:r>
            <a:r>
              <a:rPr lang="en-GB" dirty="0" smtClean="0"/>
              <a:t>in doc 11-17/0255r0</a:t>
            </a:r>
          </a:p>
          <a:p>
            <a:endParaRPr lang="en-GB" dirty="0"/>
          </a:p>
          <a:p>
            <a:r>
              <a:rPr lang="en-GB" dirty="0" smtClean="0"/>
              <a:t>Move: </a:t>
            </a:r>
            <a:r>
              <a:rPr lang="en-US" dirty="0"/>
              <a:t>R</a:t>
            </a:r>
            <a:r>
              <a:rPr lang="en-US" dirty="0" smtClean="0"/>
              <a:t>eza </a:t>
            </a:r>
            <a:r>
              <a:rPr lang="en-US" dirty="0"/>
              <a:t>H</a:t>
            </a:r>
            <a:r>
              <a:rPr lang="en-US" dirty="0" smtClean="0"/>
              <a:t>edayat 	Second: </a:t>
            </a:r>
            <a:r>
              <a:rPr lang="en-US" dirty="0" err="1" smtClean="0"/>
              <a:t>Yasu</a:t>
            </a:r>
            <a:r>
              <a:rPr lang="en-US" dirty="0" smtClean="0"/>
              <a:t> Inoue</a:t>
            </a:r>
          </a:p>
          <a:p>
            <a:r>
              <a:rPr lang="en-US" dirty="0" smtClean="0"/>
              <a:t>Accepted with no objection</a:t>
            </a:r>
          </a:p>
          <a:p>
            <a:r>
              <a:rPr lang="en-US" dirty="0" smtClean="0"/>
              <a:t>Y/N?A: 28/3/9 </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55289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#158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3166, 6086, 6328, 7267, 7272, 7275, 7753, 8396, 9834, 9836, 5682, 7271, 3019, 6329, 9835, 9646, 9647, 8252, 7273, 7274, 7490, 8117, </a:t>
            </a:r>
            <a:r>
              <a:rPr lang="en-GB" dirty="0" smtClean="0"/>
              <a:t>10342 in doc 11-17/0207r6</a:t>
            </a:r>
          </a:p>
          <a:p>
            <a:endParaRPr lang="en-GB" dirty="0"/>
          </a:p>
          <a:p>
            <a:r>
              <a:rPr lang="en-GB" dirty="0" smtClean="0"/>
              <a:t>Move: Po-Kai Huang	Second: </a:t>
            </a:r>
            <a:r>
              <a:rPr lang="en-GB" dirty="0" err="1" smtClean="0"/>
              <a:t>Yasu</a:t>
            </a:r>
            <a:r>
              <a:rPr lang="en-GB" dirty="0" smtClean="0"/>
              <a:t> Inoue</a:t>
            </a:r>
          </a:p>
          <a:p>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971761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#159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9612, 4832 in doc </a:t>
            </a:r>
            <a:r>
              <a:rPr lang="en-GB" dirty="0" smtClean="0"/>
              <a:t>11-17/0208r2</a:t>
            </a:r>
          </a:p>
          <a:p>
            <a:endParaRPr lang="en-GB" dirty="0"/>
          </a:p>
          <a:p>
            <a:r>
              <a:rPr lang="en-GB" dirty="0" smtClean="0"/>
              <a:t>Move: </a:t>
            </a:r>
            <a:r>
              <a:rPr lang="en-US" dirty="0"/>
              <a:t>R</a:t>
            </a:r>
            <a:r>
              <a:rPr lang="en-US" dirty="0" smtClean="0"/>
              <a:t>eza </a:t>
            </a:r>
            <a:r>
              <a:rPr lang="en-US" dirty="0"/>
              <a:t>H</a:t>
            </a:r>
            <a:r>
              <a:rPr lang="en-US" dirty="0" smtClean="0"/>
              <a:t>edayat 	Second: </a:t>
            </a:r>
            <a:r>
              <a:rPr lang="en-US" dirty="0" err="1" smtClean="0"/>
              <a:t>Yasu</a:t>
            </a:r>
            <a:r>
              <a:rPr lang="en-US" dirty="0" smtClean="0"/>
              <a:t> Inoue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493171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#160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7667, 9693, 6529 </a:t>
            </a:r>
            <a:r>
              <a:rPr lang="en-GB" dirty="0" smtClean="0"/>
              <a:t>in doc 11-17/0209r2</a:t>
            </a:r>
          </a:p>
          <a:p>
            <a:endParaRPr lang="en-GB" dirty="0"/>
          </a:p>
          <a:p>
            <a:r>
              <a:rPr lang="en-GB" dirty="0" smtClean="0"/>
              <a:t>Move: </a:t>
            </a:r>
            <a:r>
              <a:rPr lang="en-GB" dirty="0"/>
              <a:t>R</a:t>
            </a:r>
            <a:r>
              <a:rPr lang="en-GB" dirty="0" smtClean="0"/>
              <a:t>eza </a:t>
            </a:r>
            <a:r>
              <a:rPr lang="en-GB" dirty="0"/>
              <a:t>H</a:t>
            </a:r>
            <a:r>
              <a:rPr lang="en-GB" dirty="0" smtClean="0"/>
              <a:t>edayat		Second: </a:t>
            </a:r>
            <a:r>
              <a:rPr lang="en-GB" dirty="0" err="1" smtClean="0"/>
              <a:t>Yasu</a:t>
            </a:r>
            <a:r>
              <a:rPr lang="en-GB" dirty="0" smtClean="0"/>
              <a:t> Inoue</a:t>
            </a:r>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7542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#161 (MU)</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7840, 7959, 8502, 9771, 8715, 10071 in doc </a:t>
            </a:r>
            <a:r>
              <a:rPr lang="en-GB" dirty="0" smtClean="0"/>
              <a:t>11-17/0309r1</a:t>
            </a:r>
          </a:p>
          <a:p>
            <a:endParaRPr lang="en-GB" dirty="0"/>
          </a:p>
          <a:p>
            <a:r>
              <a:rPr lang="en-GB" dirty="0" smtClean="0"/>
              <a:t>Move: </a:t>
            </a:r>
            <a:r>
              <a:rPr lang="en-US" dirty="0" smtClean="0"/>
              <a:t>George Cherian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456020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#162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7668, 7669, 7906, 9694, 4833, 5775, 9600, 5969, 9861, 5968, 7670, 7881, 9346, 3188 in doc </a:t>
            </a:r>
            <a:r>
              <a:rPr lang="en-GB" dirty="0" smtClean="0"/>
              <a:t>11-17/0210r2</a:t>
            </a:r>
          </a:p>
          <a:p>
            <a:endParaRPr lang="en-GB" dirty="0"/>
          </a:p>
          <a:p>
            <a:r>
              <a:rPr lang="en-GB" dirty="0" smtClean="0"/>
              <a:t>Move: </a:t>
            </a:r>
            <a:r>
              <a:rPr lang="en-US" dirty="0"/>
              <a:t>R</a:t>
            </a:r>
            <a:r>
              <a:rPr lang="en-US" dirty="0" smtClean="0"/>
              <a:t>eza Hedayat 	Second: </a:t>
            </a:r>
            <a:r>
              <a:rPr lang="en-US" dirty="0" err="1" smtClean="0"/>
              <a:t>Yasu</a:t>
            </a:r>
            <a:r>
              <a:rPr lang="en-US" dirty="0" smtClean="0"/>
              <a:t> Inoue</a:t>
            </a:r>
          </a:p>
          <a:p>
            <a:r>
              <a:rPr lang="en-US" dirty="0" smtClean="0"/>
              <a:t>Accepted with 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7879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#163</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11-17/0223r2</a:t>
            </a:r>
          </a:p>
          <a:p>
            <a:endParaRPr lang="en-GB" dirty="0"/>
          </a:p>
          <a:p>
            <a:r>
              <a:rPr lang="en-GB" dirty="0" smtClean="0"/>
              <a:t>Move: </a:t>
            </a:r>
            <a:r>
              <a:rPr lang="en-GB" dirty="0"/>
              <a:t>R</a:t>
            </a:r>
            <a:r>
              <a:rPr lang="en-GB" dirty="0" smtClean="0"/>
              <a:t>eza </a:t>
            </a:r>
            <a:r>
              <a:rPr lang="en-GB" dirty="0" err="1" smtClean="0"/>
              <a:t>edayat</a:t>
            </a:r>
            <a:endParaRPr lang="en-GB" dirty="0" smtClean="0"/>
          </a:p>
          <a:p>
            <a:endParaRPr lang="en-GB" dirty="0"/>
          </a:p>
          <a:p>
            <a:r>
              <a:rPr lang="en-GB" dirty="0" smtClean="0"/>
              <a:t>Duplicate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813380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#164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4754, 6094, 7564, 8404, 8689, 9677, 6480, 7565, 5848, 6481, 8406, </a:t>
            </a:r>
            <a:r>
              <a:rPr lang="en-GB" dirty="0">
                <a:solidFill>
                  <a:schemeClr val="tx1"/>
                </a:solidFill>
              </a:rPr>
              <a:t>6484</a:t>
            </a:r>
            <a:r>
              <a:rPr lang="en-GB" dirty="0">
                <a:solidFill>
                  <a:srgbClr val="FF0000"/>
                </a:solidFill>
              </a:rPr>
              <a:t>, </a:t>
            </a:r>
            <a:r>
              <a:rPr lang="en-GB" dirty="0">
                <a:solidFill>
                  <a:schemeClr val="tx1"/>
                </a:solidFill>
              </a:rPr>
              <a:t>9611</a:t>
            </a:r>
            <a:r>
              <a:rPr lang="en-GB" dirty="0"/>
              <a:t> in doc </a:t>
            </a:r>
            <a:r>
              <a:rPr lang="en-GB" dirty="0" smtClean="0"/>
              <a:t>11-17/0226r3?</a:t>
            </a:r>
          </a:p>
          <a:p>
            <a:endParaRPr lang="en-GB" dirty="0"/>
          </a:p>
          <a:p>
            <a:r>
              <a:rPr lang="en-GB" dirty="0" smtClean="0"/>
              <a:t>Move: </a:t>
            </a:r>
            <a:r>
              <a:rPr lang="en-US" dirty="0"/>
              <a:t>R</a:t>
            </a:r>
            <a:r>
              <a:rPr lang="en-US" dirty="0" smtClean="0"/>
              <a:t>eza </a:t>
            </a:r>
            <a:r>
              <a:rPr lang="en-US" dirty="0"/>
              <a:t>H</a:t>
            </a:r>
            <a:r>
              <a:rPr lang="en-US" dirty="0" smtClean="0"/>
              <a:t>edayat 	Second: </a:t>
            </a:r>
            <a:r>
              <a:rPr lang="en-US" dirty="0" err="1" smtClean="0"/>
              <a:t>Yasu</a:t>
            </a:r>
            <a:r>
              <a:rPr lang="en-US" dirty="0" smtClean="0"/>
              <a:t> Inoue</a:t>
            </a:r>
          </a:p>
          <a:p>
            <a:r>
              <a:rPr lang="en-US" dirty="0" smtClean="0"/>
              <a:t>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937294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#165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8394, 5215, 7142, 10292 in doc </a:t>
            </a:r>
            <a:r>
              <a:rPr lang="en-GB" dirty="0" smtClean="0"/>
              <a:t>11-17/0263r3</a:t>
            </a:r>
          </a:p>
          <a:p>
            <a:endParaRPr lang="en-GB" dirty="0"/>
          </a:p>
          <a:p>
            <a:r>
              <a:rPr lang="en-GB" dirty="0" smtClean="0"/>
              <a:t>Move: Po-Kai Huang	Second: </a:t>
            </a:r>
            <a:r>
              <a:rPr lang="en-GB" dirty="0" err="1" smtClean="0"/>
              <a:t>Yasu</a:t>
            </a:r>
            <a:r>
              <a:rPr lang="en-GB" dirty="0" smtClean="0"/>
              <a:t> Inoue</a:t>
            </a:r>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322643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#166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5075, 5076, 5561, 9481, 5562, 5563, 9274, 7140, 9423, 5044, 9425, 8095, 8096, 5045, 9427, 7975, 5932, 7976, 9424, 9426, 9557, 9681, 9850, 5933, 8411, 9515, 7569, 8410, 5795, 7137, 5761, 9682, 8256, 8257, </a:t>
            </a:r>
            <a:r>
              <a:rPr lang="en-GB" dirty="0">
                <a:solidFill>
                  <a:schemeClr val="tx1"/>
                </a:solidFill>
              </a:rPr>
              <a:t>9428</a:t>
            </a:r>
            <a:r>
              <a:rPr lang="en-GB" dirty="0"/>
              <a:t>, 4835, 5934, 9851, 7663</a:t>
            </a:r>
            <a:r>
              <a:rPr lang="en-US" dirty="0"/>
              <a:t> in doc </a:t>
            </a:r>
            <a:r>
              <a:rPr lang="en-US" dirty="0" smtClean="0"/>
              <a:t>11-17/0264r3</a:t>
            </a:r>
          </a:p>
          <a:p>
            <a:endParaRPr lang="en-US" dirty="0"/>
          </a:p>
          <a:p>
            <a:r>
              <a:rPr lang="en-US" dirty="0" smtClean="0"/>
              <a:t>Move: Po-Kai Huang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68248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#167</a:t>
            </a:r>
            <a:endParaRPr lang="en-US" dirty="0"/>
          </a:p>
        </p:txBody>
      </p:sp>
      <p:sp>
        <p:nvSpPr>
          <p:cNvPr id="3" name="Content Placeholder 2"/>
          <p:cNvSpPr>
            <a:spLocks noGrp="1"/>
          </p:cNvSpPr>
          <p:nvPr>
            <p:ph idx="1"/>
          </p:nvPr>
        </p:nvSpPr>
        <p:spPr/>
        <p:txBody>
          <a:bodyPr/>
          <a:lstStyle/>
          <a:p>
            <a:r>
              <a:rPr lang="en-US" dirty="0"/>
              <a:t>Move to accept resolutions to CIDs; </a:t>
            </a:r>
            <a:r>
              <a:rPr lang="en-GB" dirty="0"/>
              <a:t>10250, 10320, 10321, 10322, 10323, 10247, 10005, 10006, 10246, 9584, 9386, 9285, 8592, 8354, 8211, 7233, 6068, 6056, 5930, 5559, 5468, 5466, 5463, 5358, 5169, 3057, 8268, 8269, 7844, 9442 in doc </a:t>
            </a:r>
            <a:r>
              <a:rPr lang="en-GB" dirty="0" smtClean="0"/>
              <a:t>11-17/0324r1</a:t>
            </a:r>
          </a:p>
          <a:p>
            <a:endParaRPr lang="en-GB" dirty="0"/>
          </a:p>
          <a:p>
            <a:r>
              <a:rPr lang="en-GB" dirty="0" smtClean="0"/>
              <a:t>Move: Po-Kai Huang	Second: </a:t>
            </a:r>
            <a:r>
              <a:rPr lang="en-GB" dirty="0" err="1" smtClean="0"/>
              <a:t>Yasu</a:t>
            </a:r>
            <a:r>
              <a:rPr lang="en-GB" dirty="0" smtClean="0"/>
              <a:t> Inoue</a:t>
            </a:r>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290895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#168</a:t>
            </a:r>
            <a:endParaRPr lang="en-US" dirty="0"/>
          </a:p>
        </p:txBody>
      </p:sp>
      <p:sp>
        <p:nvSpPr>
          <p:cNvPr id="3" name="Content Placeholder 2"/>
          <p:cNvSpPr>
            <a:spLocks noGrp="1"/>
          </p:cNvSpPr>
          <p:nvPr>
            <p:ph idx="1"/>
          </p:nvPr>
        </p:nvSpPr>
        <p:spPr/>
        <p:txBody>
          <a:bodyPr/>
          <a:lstStyle/>
          <a:p>
            <a:r>
              <a:rPr lang="en-US" dirty="0"/>
              <a:t>Move to accept resolutions to CIDs; </a:t>
            </a:r>
            <a:r>
              <a:rPr lang="en-GB" dirty="0"/>
              <a:t>3006, 3010, 3112, 3162, 5047, 5058, </a:t>
            </a:r>
            <a:r>
              <a:rPr lang="en-GB" dirty="0" smtClean="0"/>
              <a:t>5067, </a:t>
            </a:r>
            <a:r>
              <a:rPr lang="en-GB" dirty="0"/>
              <a:t>5926, 6075, </a:t>
            </a:r>
            <a:r>
              <a:rPr lang="en-GB" dirty="0" smtClean="0"/>
              <a:t>6076, </a:t>
            </a:r>
            <a:r>
              <a:rPr lang="en-GB" dirty="0"/>
              <a:t>6272, </a:t>
            </a:r>
            <a:r>
              <a:rPr lang="en-GB" dirty="0" smtClean="0"/>
              <a:t>6273, </a:t>
            </a:r>
            <a:r>
              <a:rPr lang="en-GB" dirty="0"/>
              <a:t>7134, 7311, 7312, 7314, 7475,</a:t>
            </a:r>
            <a:r>
              <a:rPr lang="en-US" dirty="0"/>
              <a:t> </a:t>
            </a:r>
            <a:r>
              <a:rPr lang="en-GB" dirty="0"/>
              <a:t>7733, 7734, 7735, 7736, 7737, 7934, </a:t>
            </a:r>
            <a:r>
              <a:rPr lang="en-GB" dirty="0" smtClean="0"/>
              <a:t>8113, </a:t>
            </a:r>
            <a:r>
              <a:rPr lang="en-GB" dirty="0"/>
              <a:t>8186, 8187</a:t>
            </a:r>
            <a:r>
              <a:rPr lang="en-US" dirty="0"/>
              <a:t>, </a:t>
            </a:r>
            <a:r>
              <a:rPr lang="en-GB" dirty="0"/>
              <a:t>8474, 8475, 8477, 8478, 9362, 9363, 9364, 9625, 9626, 9642</a:t>
            </a:r>
            <a:r>
              <a:rPr lang="en-US" dirty="0"/>
              <a:t>, </a:t>
            </a:r>
            <a:r>
              <a:rPr lang="en-GB" dirty="0"/>
              <a:t>9814, 9815, 9816, 9817, 9818</a:t>
            </a:r>
            <a:r>
              <a:rPr lang="en-US" dirty="0"/>
              <a:t> in doc </a:t>
            </a:r>
            <a:r>
              <a:rPr lang="en-US" dirty="0" smtClean="0"/>
              <a:t>11-17/306r4</a:t>
            </a:r>
          </a:p>
          <a:p>
            <a:endParaRPr lang="en-US" dirty="0"/>
          </a:p>
          <a:p>
            <a:r>
              <a:rPr lang="en-US" dirty="0" smtClean="0"/>
              <a:t>Move: George Cherian	Second: </a:t>
            </a:r>
            <a:r>
              <a:rPr lang="en-US" dirty="0" err="1" smtClean="0"/>
              <a:t>Yasu</a:t>
            </a:r>
            <a:r>
              <a:rPr lang="en-US" dirty="0" smtClean="0"/>
              <a:t> Inoue</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422151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#169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t>3060, </a:t>
            </a:r>
            <a:r>
              <a:rPr lang="en-GB" dirty="0"/>
              <a:t>3063, 3064, </a:t>
            </a:r>
            <a:r>
              <a:rPr lang="en-GB" dirty="0" smtClean="0"/>
              <a:t>3065, </a:t>
            </a:r>
            <a:r>
              <a:rPr lang="en-GB" dirty="0"/>
              <a:t>3201, 3202, 3203</a:t>
            </a:r>
            <a:r>
              <a:rPr lang="en-US" dirty="0"/>
              <a:t>, </a:t>
            </a:r>
            <a:r>
              <a:rPr lang="en-GB" dirty="0"/>
              <a:t>3204, 3205, 3206, 3213, </a:t>
            </a:r>
            <a:r>
              <a:rPr lang="en-GB" dirty="0" smtClean="0"/>
              <a:t>5174, </a:t>
            </a:r>
            <a:r>
              <a:rPr lang="en-GB" dirty="0"/>
              <a:t>5178, 5650, 5651, 5652</a:t>
            </a:r>
            <a:r>
              <a:rPr lang="en-US" dirty="0"/>
              <a:t>, </a:t>
            </a:r>
            <a:r>
              <a:rPr lang="en-GB" dirty="0"/>
              <a:t>5653, 5654, 5655, 5668, 5685, 5803, 5804, 5805, 5806, 6060</a:t>
            </a:r>
            <a:r>
              <a:rPr lang="en-US" dirty="0"/>
              <a:t>, </a:t>
            </a:r>
            <a:r>
              <a:rPr lang="en-GB" dirty="0"/>
              <a:t>6135, 6608, 6611, 6621, 6623, 6637, 6639, 6640, 6641, 7082</a:t>
            </a:r>
            <a:r>
              <a:rPr lang="en-US" dirty="0"/>
              <a:t>, </a:t>
            </a:r>
            <a:r>
              <a:rPr lang="en-GB" dirty="0"/>
              <a:t>7393, 7534, 7653, 7654, 7655, 7656, 7802, 7967, 8122, 8391</a:t>
            </a:r>
            <a:r>
              <a:rPr lang="en-US" dirty="0"/>
              <a:t>, </a:t>
            </a:r>
            <a:r>
              <a:rPr lang="en-GB" dirty="0"/>
              <a:t>8392, 8459, 8490, 8491, 9214, 9286, 9718, 9736</a:t>
            </a:r>
            <a:r>
              <a:rPr lang="en-GB" dirty="0">
                <a:solidFill>
                  <a:schemeClr val="tx1"/>
                </a:solidFill>
              </a:rPr>
              <a:t>, 9737</a:t>
            </a:r>
            <a:r>
              <a:rPr lang="en-GB" dirty="0"/>
              <a:t>, 9882</a:t>
            </a:r>
            <a:r>
              <a:rPr lang="en-US" dirty="0"/>
              <a:t>, </a:t>
            </a:r>
            <a:r>
              <a:rPr lang="en-GB" dirty="0"/>
              <a:t>10009, 10329, 10330, 10333, 8395 in doc </a:t>
            </a:r>
            <a:r>
              <a:rPr lang="en-GB" dirty="0" smtClean="0"/>
              <a:t>11-17/0319r1</a:t>
            </a:r>
          </a:p>
          <a:p>
            <a:endParaRPr lang="en-GB" dirty="0"/>
          </a:p>
          <a:p>
            <a:r>
              <a:rPr lang="en-GB" dirty="0" smtClean="0"/>
              <a:t>Move: George Cherian	Second: </a:t>
            </a:r>
            <a:r>
              <a:rPr lang="en-GB" dirty="0" err="1" smtClean="0"/>
              <a:t>Yasu</a:t>
            </a:r>
            <a:r>
              <a:rPr lang="en-GB" dirty="0" smtClean="0"/>
              <a:t> Inoue</a:t>
            </a:r>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64924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US" dirty="0" smtClean="0"/>
              <a:t>;</a:t>
            </a:r>
            <a:r>
              <a:rPr lang="en-GB" dirty="0" smtClean="0"/>
              <a:t> </a:t>
            </a:r>
            <a:r>
              <a:rPr lang="en-GB" dirty="0"/>
              <a:t>3019, 9648, 9837, </a:t>
            </a:r>
            <a:r>
              <a:rPr lang="en-GB" dirty="0" smtClean="0"/>
              <a:t>10162 in </a:t>
            </a:r>
            <a:r>
              <a:rPr lang="en-GB" dirty="0"/>
              <a:t>doc </a:t>
            </a:r>
            <a:r>
              <a:rPr lang="en-GB" dirty="0" smtClean="0"/>
              <a:t>11-17/0359r2</a:t>
            </a:r>
          </a:p>
          <a:p>
            <a:endParaRPr lang="en-GB" dirty="0"/>
          </a:p>
          <a:p>
            <a:r>
              <a:rPr lang="en-GB" dirty="0" smtClean="0"/>
              <a:t>Move: </a:t>
            </a:r>
            <a:r>
              <a:rPr lang="en-US" dirty="0" smtClean="0"/>
              <a:t>George Cherian 	Second: </a:t>
            </a:r>
            <a:r>
              <a:rPr lang="en-US" dirty="0" err="1" smtClean="0"/>
              <a:t>Yasu</a:t>
            </a:r>
            <a:r>
              <a:rPr lang="en-US" dirty="0" smtClean="0"/>
              <a:t> Inoue</a:t>
            </a:r>
          </a:p>
          <a:p>
            <a:r>
              <a:rPr lang="en-US" dirty="0" smtClean="0"/>
              <a:t>Accepted </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558723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3018, 8190</a:t>
            </a:r>
            <a:r>
              <a:rPr lang="en-US" dirty="0"/>
              <a:t>, </a:t>
            </a:r>
            <a:r>
              <a:rPr lang="en-GB" dirty="0"/>
              <a:t>3167</a:t>
            </a:r>
            <a:r>
              <a:rPr lang="en-GB" dirty="0" smtClean="0"/>
              <a:t>, </a:t>
            </a:r>
            <a:r>
              <a:rPr lang="en-GB" dirty="0" smtClean="0">
                <a:solidFill>
                  <a:schemeClr val="tx1"/>
                </a:solidFill>
              </a:rPr>
              <a:t>3216</a:t>
            </a:r>
            <a:r>
              <a:rPr lang="en-GB" dirty="0" smtClean="0"/>
              <a:t>, 5130, </a:t>
            </a:r>
            <a:r>
              <a:rPr lang="en-GB" dirty="0"/>
              <a:t>8166, 8335, 8336, 8380, 8415, 8539, 8540, 9494, </a:t>
            </a:r>
            <a:r>
              <a:rPr lang="en-GB" dirty="0" smtClean="0"/>
              <a:t>9645</a:t>
            </a:r>
            <a:r>
              <a:rPr lang="en-US" dirty="0" smtClean="0"/>
              <a:t>, </a:t>
            </a:r>
            <a:r>
              <a:rPr lang="en-GB" dirty="0"/>
              <a:t>6082, 7484</a:t>
            </a:r>
            <a:r>
              <a:rPr lang="en-US" dirty="0"/>
              <a:t>, </a:t>
            </a:r>
            <a:r>
              <a:rPr lang="en-GB" dirty="0">
                <a:solidFill>
                  <a:schemeClr val="tx1"/>
                </a:solidFill>
              </a:rPr>
              <a:t>9831</a:t>
            </a:r>
            <a:r>
              <a:rPr lang="en-GB" dirty="0"/>
              <a:t> in doc </a:t>
            </a:r>
            <a:r>
              <a:rPr lang="en-GB" dirty="0" smtClean="0"/>
              <a:t>11-17/0283r3</a:t>
            </a:r>
          </a:p>
          <a:p>
            <a:endParaRPr lang="en-GB" dirty="0"/>
          </a:p>
          <a:p>
            <a:r>
              <a:rPr lang="en-GB" dirty="0" smtClean="0"/>
              <a:t>Move:	</a:t>
            </a:r>
            <a:r>
              <a:rPr lang="en-US" dirty="0" smtClean="0"/>
              <a:t>George Cherian	Second: </a:t>
            </a:r>
            <a:r>
              <a:rPr lang="en-US" dirty="0" err="1" smtClean="0"/>
              <a:t>Yasu</a:t>
            </a:r>
            <a:r>
              <a:rPr lang="en-US" dirty="0" smtClean="0"/>
              <a:t> Inoue</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1876947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of CIDs </a:t>
            </a:r>
            <a:r>
              <a:rPr lang="en-GB" dirty="0"/>
              <a:t>6484, 9611</a:t>
            </a:r>
          </a:p>
          <a:p>
            <a:r>
              <a:rPr lang="en-GB" dirty="0"/>
              <a:t>in document </a:t>
            </a:r>
            <a:r>
              <a:rPr lang="en-GB" dirty="0" smtClean="0"/>
              <a:t>17/0226r3</a:t>
            </a:r>
          </a:p>
          <a:p>
            <a:endParaRPr lang="en-GB" dirty="0"/>
          </a:p>
          <a:p>
            <a:r>
              <a:rPr lang="en-GB" dirty="0" smtClean="0"/>
              <a:t>Move: </a:t>
            </a:r>
            <a:r>
              <a:rPr lang="en-US" dirty="0"/>
              <a:t>Alfred Asterjadhi 	</a:t>
            </a:r>
            <a:r>
              <a:rPr lang="en-US" dirty="0" smtClean="0"/>
              <a:t>Second: </a:t>
            </a:r>
            <a:r>
              <a:rPr lang="en-US" dirty="0" err="1" smtClean="0"/>
              <a:t>Yasu</a:t>
            </a:r>
            <a:r>
              <a:rPr lang="en-US" dirty="0" smtClean="0"/>
              <a:t> Inoue</a:t>
            </a:r>
          </a:p>
          <a:p>
            <a:r>
              <a:rPr lang="en-US"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031330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#173</a:t>
            </a:r>
            <a:endParaRPr lang="en-US" dirty="0"/>
          </a:p>
        </p:txBody>
      </p:sp>
      <p:sp>
        <p:nvSpPr>
          <p:cNvPr id="3" name="Content Placeholder 2"/>
          <p:cNvSpPr>
            <a:spLocks noGrp="1"/>
          </p:cNvSpPr>
          <p:nvPr>
            <p:ph idx="1"/>
          </p:nvPr>
        </p:nvSpPr>
        <p:spPr/>
        <p:txBody>
          <a:bodyPr/>
          <a:lstStyle/>
          <a:p>
            <a:r>
              <a:rPr lang="en-US" dirty="0" smtClean="0"/>
              <a:t>Move to accept the resolution </a:t>
            </a:r>
            <a:r>
              <a:rPr lang="en-US" dirty="0"/>
              <a:t>of CID </a:t>
            </a:r>
            <a:r>
              <a:rPr lang="en-GB" dirty="0"/>
              <a:t>9428</a:t>
            </a:r>
          </a:p>
          <a:p>
            <a:r>
              <a:rPr lang="en-GB" dirty="0"/>
              <a:t>in document </a:t>
            </a:r>
            <a:r>
              <a:rPr lang="en-GB" dirty="0" smtClean="0"/>
              <a:t>17/0264r3</a:t>
            </a:r>
          </a:p>
          <a:p>
            <a:endParaRPr lang="en-GB" dirty="0"/>
          </a:p>
          <a:p>
            <a:r>
              <a:rPr lang="en-GB" dirty="0" smtClean="0"/>
              <a:t>Move: Po-Kai Huang		Second:</a:t>
            </a:r>
          </a:p>
          <a:p>
            <a:endParaRPr lang="en-GB" dirty="0"/>
          </a:p>
          <a:p>
            <a:r>
              <a:rPr lang="en-GB" dirty="0" smtClean="0"/>
              <a:t>Duplicate</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09518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3060, 3061, 9444, 5175, 3062, 3071, 5708, 5709, 5710, 9709, 5711, 7177, 3072, 4817, 3136, 9821, 3075, 7552, 7972, 8533, 5455, 7163, 7164, 9378, 7165, 7841, 7169, 9379, 7146, 8280, </a:t>
            </a:r>
            <a:r>
              <a:rPr lang="en-US" dirty="0" smtClean="0"/>
              <a:t>8292 </a:t>
            </a:r>
            <a:r>
              <a:rPr lang="en-GB" dirty="0"/>
              <a:t>in document </a:t>
            </a:r>
            <a:r>
              <a:rPr lang="en-GB" dirty="0" smtClean="0"/>
              <a:t>17/0230r1</a:t>
            </a:r>
          </a:p>
          <a:p>
            <a:endParaRPr lang="en-GB" dirty="0"/>
          </a:p>
          <a:p>
            <a:r>
              <a:rPr lang="en-GB" dirty="0" smtClean="0"/>
              <a:t>Move: </a:t>
            </a:r>
            <a:r>
              <a:rPr lang="en-US" dirty="0"/>
              <a:t>Abhishek Patil </a:t>
            </a:r>
            <a:r>
              <a:rPr lang="en-US" dirty="0" smtClean="0"/>
              <a:t>		Second: </a:t>
            </a:r>
            <a:r>
              <a:rPr lang="en-US" dirty="0" err="1" smtClean="0"/>
              <a:t>Yasu</a:t>
            </a:r>
            <a:r>
              <a:rPr lang="en-US" dirty="0" smtClean="0"/>
              <a:t> Inoue</a:t>
            </a:r>
          </a:p>
          <a:p>
            <a:r>
              <a:rPr lang="en-US" dirty="0" smtClean="0"/>
              <a:t>Accepted with no objection</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375517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#175 (MU)</a:t>
            </a:r>
            <a:endParaRPr lang="en-US" dirty="0"/>
          </a:p>
        </p:txBody>
      </p:sp>
      <p:sp>
        <p:nvSpPr>
          <p:cNvPr id="3" name="Content Placeholder 2"/>
          <p:cNvSpPr>
            <a:spLocks noGrp="1"/>
          </p:cNvSpPr>
          <p:nvPr>
            <p:ph idx="1"/>
          </p:nvPr>
        </p:nvSpPr>
        <p:spPr/>
        <p:txBody>
          <a:bodyPr/>
          <a:lstStyle/>
          <a:p>
            <a:r>
              <a:rPr lang="en-US" sz="2000" dirty="0" smtClean="0"/>
              <a:t>Move to accept </a:t>
            </a:r>
            <a:r>
              <a:rPr lang="en-US" sz="2000" dirty="0"/>
              <a:t>resolutions </a:t>
            </a:r>
            <a:r>
              <a:rPr lang="en-US" sz="2000" dirty="0" smtClean="0"/>
              <a:t>to </a:t>
            </a:r>
            <a:r>
              <a:rPr lang="en-US" sz="2000" dirty="0"/>
              <a:t>CIDs </a:t>
            </a:r>
          </a:p>
          <a:p>
            <a:r>
              <a:rPr lang="en-US" sz="2000" dirty="0"/>
              <a:t>7968, 8271, 4809, 4810, 4811, 5702, 5183, 5184, 9451, 5185, 5703, 7574, 9894, 4812, 5186, 5704, 9452, 8272, 9707, 5706, 5187, 6168, 5983, 8273, 8338, 9588, 6166, 10167, 4815, 4816, </a:t>
            </a:r>
            <a:r>
              <a:rPr lang="en-US" sz="2000" dirty="0" smtClean="0"/>
              <a:t>7644, </a:t>
            </a:r>
            <a:r>
              <a:rPr lang="en-US" sz="2000" dirty="0"/>
              <a:t>7812, 9896, 6065, 7175, 9759, 9456, 9589, 7176, 10260, 9898, 8552, 3228, 9710, 4818, 8151, 8701, 8702, 4821, 9529, 4820, 8703, 4822, 4823, 4824, 4825, 6685, 7649, 5717, 3232, 7816, 5988, 9713, 4828, 6196, 3325*, 6695, 8705, 6696, 7817, 6697, 9917, 5997, 5998, 6701</a:t>
            </a:r>
          </a:p>
          <a:p>
            <a:r>
              <a:rPr lang="en-GB" sz="2000" dirty="0"/>
              <a:t>in document </a:t>
            </a:r>
            <a:r>
              <a:rPr lang="en-GB" sz="2000" dirty="0" smtClean="0"/>
              <a:t>17/0250r2</a:t>
            </a:r>
          </a:p>
          <a:p>
            <a:endParaRPr lang="en-GB" sz="2000" dirty="0"/>
          </a:p>
          <a:p>
            <a:r>
              <a:rPr lang="en-GB" sz="2000" dirty="0" smtClean="0"/>
              <a:t>Move: </a:t>
            </a:r>
            <a:r>
              <a:rPr lang="en-US" sz="2000" dirty="0"/>
              <a:t>Abhishek Patil </a:t>
            </a:r>
            <a:r>
              <a:rPr lang="en-US" sz="2000" dirty="0" smtClean="0"/>
              <a:t>	Second: </a:t>
            </a:r>
            <a:r>
              <a:rPr lang="en-US" sz="2000" dirty="0" err="1" smtClean="0"/>
              <a:t>Yasu</a:t>
            </a:r>
            <a:r>
              <a:rPr lang="en-US" sz="2000" dirty="0" smtClean="0"/>
              <a:t> Inoue</a:t>
            </a:r>
          </a:p>
          <a:p>
            <a:r>
              <a:rPr lang="en-US" sz="2000" dirty="0" smtClean="0"/>
              <a:t>accepted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721635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#176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a:t>
            </a:r>
            <a:r>
              <a:rPr lang="en-US" dirty="0" smtClean="0"/>
              <a:t>to </a:t>
            </a:r>
            <a:r>
              <a:rPr lang="en-US" dirty="0"/>
              <a:t>CIDs 6787, 7131, 10300, 10301, 4910, 4911, 6789, 8356, 4909,</a:t>
            </a:r>
            <a:r>
              <a:rPr lang="en-US" strike="sngStrike" dirty="0">
                <a:solidFill>
                  <a:srgbClr val="FF0000"/>
                </a:solidFill>
              </a:rPr>
              <a:t> </a:t>
            </a:r>
            <a:r>
              <a:rPr lang="en-US" dirty="0">
                <a:solidFill>
                  <a:schemeClr val="tx1"/>
                </a:solidFill>
              </a:rPr>
              <a:t>9703</a:t>
            </a:r>
            <a:r>
              <a:rPr lang="en-US" dirty="0"/>
              <a:t>, </a:t>
            </a:r>
            <a:r>
              <a:rPr lang="en-US" dirty="0" smtClean="0"/>
              <a:t>4908 in </a:t>
            </a:r>
            <a:r>
              <a:rPr lang="en-US" dirty="0"/>
              <a:t>document </a:t>
            </a:r>
            <a:r>
              <a:rPr lang="en-US" dirty="0" smtClean="0"/>
              <a:t>17/138r1</a:t>
            </a:r>
          </a:p>
          <a:p>
            <a:endParaRPr lang="en-US" dirty="0"/>
          </a:p>
          <a:p>
            <a:r>
              <a:rPr lang="en-US" dirty="0" smtClean="0"/>
              <a:t>Move: </a:t>
            </a:r>
            <a:r>
              <a:rPr lang="en-US" dirty="0"/>
              <a:t>Abhishek Patil </a:t>
            </a:r>
            <a:r>
              <a:rPr lang="en-US" dirty="0" smtClean="0"/>
              <a:t>	Second: </a:t>
            </a:r>
            <a:r>
              <a:rPr lang="en-US" dirty="0" err="1" smtClean="0"/>
              <a:t>Yasu</a:t>
            </a:r>
            <a:r>
              <a:rPr lang="en-US" dirty="0" smtClean="0"/>
              <a:t> Inoue</a:t>
            </a:r>
          </a:p>
          <a:p>
            <a:r>
              <a:rPr lang="en-US" dirty="0" smtClean="0"/>
              <a:t>accepted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563477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#177 (MAC)</a:t>
            </a:r>
            <a:endParaRPr lang="en-US" dirty="0"/>
          </a:p>
        </p:txBody>
      </p:sp>
      <p:sp>
        <p:nvSpPr>
          <p:cNvPr id="3" name="Content Placeholder 2"/>
          <p:cNvSpPr>
            <a:spLocks noGrp="1"/>
          </p:cNvSpPr>
          <p:nvPr>
            <p:ph idx="1"/>
          </p:nvPr>
        </p:nvSpPr>
        <p:spPr/>
        <p:txBody>
          <a:bodyPr/>
          <a:lstStyle/>
          <a:p>
            <a:r>
              <a:rPr lang="en-US" dirty="0" smtClean="0"/>
              <a:t>Move to agree to the </a:t>
            </a:r>
            <a:r>
              <a:rPr lang="en-US" dirty="0"/>
              <a:t>resolution of CID 5189 </a:t>
            </a:r>
            <a:r>
              <a:rPr lang="en-US" dirty="0" smtClean="0"/>
              <a:t>in </a:t>
            </a:r>
            <a:r>
              <a:rPr lang="en-US" dirty="0"/>
              <a:t>document </a:t>
            </a:r>
            <a:r>
              <a:rPr lang="en-US" dirty="0" smtClean="0"/>
              <a:t>17/0359r2</a:t>
            </a:r>
          </a:p>
          <a:p>
            <a:endParaRPr lang="en-US" dirty="0"/>
          </a:p>
          <a:p>
            <a:r>
              <a:rPr lang="en-US" dirty="0" smtClean="0"/>
              <a:t>Move: George Cherian		Second: </a:t>
            </a:r>
            <a:r>
              <a:rPr lang="en-US" dirty="0" err="1" smtClean="0"/>
              <a:t>Yasu</a:t>
            </a:r>
            <a:r>
              <a:rPr lang="en-US" dirty="0" smtClean="0"/>
              <a:t> Inoue</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737817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#178 (MAC)</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of CIDs </a:t>
            </a:r>
            <a:r>
              <a:rPr lang="en-GB" dirty="0"/>
              <a:t>3015</a:t>
            </a:r>
            <a:r>
              <a:rPr lang="en-GB" dirty="0" smtClean="0"/>
              <a:t>, 3016</a:t>
            </a:r>
            <a:r>
              <a:rPr lang="en-GB" dirty="0"/>
              <a:t>, 3165, 7487, 8660, 8661, 9262, 9263, </a:t>
            </a:r>
            <a:r>
              <a:rPr lang="en-GB" dirty="0" smtClean="0"/>
              <a:t>9633 </a:t>
            </a:r>
            <a:r>
              <a:rPr lang="en-US" dirty="0" smtClean="0"/>
              <a:t>from </a:t>
            </a:r>
            <a:r>
              <a:rPr lang="en-US" dirty="0"/>
              <a:t>document </a:t>
            </a:r>
            <a:r>
              <a:rPr lang="en-US" dirty="0" smtClean="0"/>
              <a:t>17/0282r4.</a:t>
            </a:r>
          </a:p>
          <a:p>
            <a:endParaRPr lang="en-US" dirty="0"/>
          </a:p>
          <a:p>
            <a:r>
              <a:rPr lang="en-US" dirty="0" smtClean="0"/>
              <a:t>Move: George Cherian 		Second: </a:t>
            </a:r>
            <a:r>
              <a:rPr lang="en-US" dirty="0" err="1" smtClean="0"/>
              <a:t>Yasu</a:t>
            </a:r>
            <a:r>
              <a:rPr lang="en-US" dirty="0" smtClean="0"/>
              <a:t> Inoue</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258636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#179 (MAC)</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US" dirty="0"/>
              <a:t>CIDs </a:t>
            </a:r>
            <a:r>
              <a:rPr lang="en-GB" dirty="0"/>
              <a:t>4564, 4571, 4614, 7369, 8083, 8511, 8512, 9666, </a:t>
            </a:r>
            <a:r>
              <a:rPr lang="en-GB" dirty="0" smtClean="0"/>
              <a:t>9667 in </a:t>
            </a:r>
            <a:r>
              <a:rPr lang="en-GB" dirty="0"/>
              <a:t>document </a:t>
            </a:r>
            <a:r>
              <a:rPr lang="en-GB" dirty="0" smtClean="0"/>
              <a:t>11-17/0235r0</a:t>
            </a:r>
          </a:p>
          <a:p>
            <a:endParaRPr lang="en-GB" dirty="0"/>
          </a:p>
          <a:p>
            <a:r>
              <a:rPr lang="en-GB" dirty="0" smtClean="0"/>
              <a:t>Move: </a:t>
            </a:r>
            <a:r>
              <a:rPr lang="en-US" dirty="0"/>
              <a:t>Alfred Asterjadhi </a:t>
            </a:r>
            <a:r>
              <a:rPr lang="en-US" dirty="0" smtClean="0"/>
              <a:t>		Second: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269509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#180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3132, 3175, 4720, 6919, 7228, 8308 </a:t>
            </a:r>
            <a:r>
              <a:rPr lang="en-GB" dirty="0" smtClean="0"/>
              <a:t>in </a:t>
            </a:r>
            <a:r>
              <a:rPr lang="en-GB" dirty="0"/>
              <a:t>document </a:t>
            </a:r>
            <a:r>
              <a:rPr lang="en-GB" dirty="0" smtClean="0"/>
              <a:t>11-17/0236r2</a:t>
            </a:r>
          </a:p>
          <a:p>
            <a:endParaRPr lang="en-GB" dirty="0"/>
          </a:p>
          <a:p>
            <a:r>
              <a:rPr lang="en-GB" dirty="0" smtClean="0"/>
              <a:t>Move: </a:t>
            </a:r>
            <a:r>
              <a:rPr lang="en-US" dirty="0"/>
              <a:t>Alfred Asterjadhi </a:t>
            </a:r>
            <a:r>
              <a:rPr lang="en-US" dirty="0" smtClean="0"/>
              <a:t>		Second: </a:t>
            </a:r>
            <a:r>
              <a:rPr lang="en-US" dirty="0" err="1" smtClean="0"/>
              <a:t>Yasu</a:t>
            </a:r>
            <a:r>
              <a:rPr lang="en-US" dirty="0" smtClean="0"/>
              <a:t> Inoue</a:t>
            </a:r>
          </a:p>
          <a:p>
            <a:r>
              <a:rPr lang="en-US"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90028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#181 (MAC)</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US" dirty="0"/>
              <a:t>CIDs</a:t>
            </a:r>
            <a:endParaRPr lang="en-GB" dirty="0"/>
          </a:p>
          <a:p>
            <a:r>
              <a:rPr lang="en-GB" dirty="0"/>
              <a:t>4789, 4808, 5217, 5218, 5219, 5220, 5221, 5511, 5518, 7034, 7035, 7154, 7581, </a:t>
            </a:r>
            <a:r>
              <a:rPr lang="en-GB" dirty="0" smtClean="0"/>
              <a:t>7582, </a:t>
            </a:r>
            <a:r>
              <a:rPr lang="en-GB" dirty="0"/>
              <a:t>8525, 8526, 8616, 8617, 8729, 8730, 9732, 9961, 9962, 9963, </a:t>
            </a:r>
            <a:r>
              <a:rPr lang="en-GB" dirty="0" smtClean="0"/>
              <a:t>9964</a:t>
            </a:r>
            <a:r>
              <a:rPr lang="en-US" dirty="0" smtClean="0"/>
              <a:t> in </a:t>
            </a:r>
            <a:r>
              <a:rPr lang="en-US" dirty="0"/>
              <a:t>document </a:t>
            </a:r>
            <a:r>
              <a:rPr lang="en-US" dirty="0" smtClean="0"/>
              <a:t>11-17/0237r3</a:t>
            </a:r>
          </a:p>
          <a:p>
            <a:endParaRPr lang="en-US" dirty="0"/>
          </a:p>
          <a:p>
            <a:r>
              <a:rPr lang="en-US" dirty="0" smtClean="0"/>
              <a:t>Move: </a:t>
            </a:r>
            <a:r>
              <a:rPr lang="en-US" dirty="0"/>
              <a:t>Alfred Asterjadhi </a:t>
            </a:r>
            <a:r>
              <a:rPr lang="en-US" dirty="0" smtClean="0"/>
              <a:t>	Second: </a:t>
            </a:r>
            <a:r>
              <a:rPr lang="en-US" dirty="0" err="1" smtClean="0"/>
              <a:t>Yasu</a:t>
            </a:r>
            <a:r>
              <a:rPr lang="en-US" dirty="0" smtClean="0"/>
              <a:t> Inoue</a:t>
            </a:r>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00026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#182 (MAC)</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US" dirty="0"/>
              <a:t>CIDs 3084, 3085, 3086, 5387, 7166, 6786, 6779, 6777, 6781, 3088, 9458, 10299, 3087, 5476 </a:t>
            </a:r>
          </a:p>
          <a:p>
            <a:r>
              <a:rPr lang="en-US" dirty="0"/>
              <a:t>in document </a:t>
            </a:r>
            <a:r>
              <a:rPr lang="en-US" dirty="0" smtClean="0"/>
              <a:t>11-17/0134r10</a:t>
            </a:r>
          </a:p>
          <a:p>
            <a:endParaRPr lang="en-US" dirty="0"/>
          </a:p>
          <a:p>
            <a:r>
              <a:rPr lang="en-US" dirty="0" smtClean="0"/>
              <a:t>Move: </a:t>
            </a:r>
            <a:r>
              <a:rPr lang="en-US" dirty="0"/>
              <a:t>Abhishek Patil </a:t>
            </a:r>
            <a:r>
              <a:rPr lang="en-US" dirty="0" smtClean="0"/>
              <a:t>	Second: </a:t>
            </a:r>
            <a:r>
              <a:rPr lang="en-US" dirty="0" err="1" smtClean="0"/>
              <a:t>Yasu</a:t>
            </a:r>
            <a:r>
              <a:rPr lang="en-US" dirty="0" smtClean="0"/>
              <a:t> Inoue</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197820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#183 (MAC)</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resolution of CID 5050 in document </a:t>
            </a:r>
            <a:r>
              <a:rPr lang="en-US" dirty="0" smtClean="0"/>
              <a:t>11-17/0363r5</a:t>
            </a:r>
          </a:p>
          <a:p>
            <a:endParaRPr lang="en-US" dirty="0"/>
          </a:p>
          <a:p>
            <a:r>
              <a:rPr lang="en-US" dirty="0" smtClean="0"/>
              <a:t>Move: Matt Fischer	Second: </a:t>
            </a:r>
            <a:r>
              <a:rPr lang="en-US" dirty="0" err="1" smtClean="0"/>
              <a:t>Yasu</a:t>
            </a:r>
            <a:r>
              <a:rPr lang="en-US" dirty="0" smtClean="0"/>
              <a:t> Inoue</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1977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#184 (MAC)</a:t>
            </a:r>
            <a:endParaRPr lang="en-US" dirty="0"/>
          </a:p>
        </p:txBody>
      </p:sp>
      <p:sp>
        <p:nvSpPr>
          <p:cNvPr id="3" name="Content Placeholder 2"/>
          <p:cNvSpPr>
            <a:spLocks noGrp="1"/>
          </p:cNvSpPr>
          <p:nvPr>
            <p:ph idx="1"/>
          </p:nvPr>
        </p:nvSpPr>
        <p:spPr>
          <a:xfrm>
            <a:off x="685800" y="1752600"/>
            <a:ext cx="7770813" cy="4113213"/>
          </a:xfrm>
        </p:spPr>
        <p:txBody>
          <a:bodyPr/>
          <a:lstStyle/>
          <a:p>
            <a:r>
              <a:rPr lang="en-US" dirty="0" smtClean="0"/>
              <a:t>Move to accept resolutions to </a:t>
            </a:r>
            <a:r>
              <a:rPr lang="en-US" dirty="0"/>
              <a:t>CIDs 7809, 3074, 5999, 9121, 9122, 9123, 5018, 5019, 5020, 5021, 5022, 5023, 5066, 5714, 5986, 6167, 7648, 8156, 8279, 8554, 9100, 9591, 9904, 9975, 9708, 10168, </a:t>
            </a:r>
            <a:r>
              <a:rPr lang="en-US" dirty="0">
                <a:solidFill>
                  <a:schemeClr val="tx1"/>
                </a:solidFill>
              </a:rPr>
              <a:t>5364</a:t>
            </a:r>
            <a:r>
              <a:rPr lang="en-US" dirty="0"/>
              <a:t>, 7814, 3097, 3229, 3230, 3301, 4819, 5035, 5094, 5190, 5370, 5713, 6195, 6677, 6999, 7097, 7845, 8276, 8299, 9528, 9711, 10169, 10010, 5810, 10012, 5365, </a:t>
            </a:r>
            <a:r>
              <a:rPr lang="en-US" dirty="0" smtClean="0"/>
              <a:t>9916, </a:t>
            </a:r>
            <a:r>
              <a:rPr lang="en-US" dirty="0"/>
              <a:t>9258, 7745, 9827, 9630, 7329, 9997, 9998, 9826, 7041, 7141, </a:t>
            </a:r>
            <a:r>
              <a:rPr lang="en-US" dirty="0" smtClean="0"/>
              <a:t>9897 in </a:t>
            </a:r>
            <a:r>
              <a:rPr lang="en-US" dirty="0"/>
              <a:t>document </a:t>
            </a:r>
            <a:r>
              <a:rPr lang="en-US" dirty="0" smtClean="0"/>
              <a:t>11-17/0229r2</a:t>
            </a:r>
          </a:p>
          <a:p>
            <a:endParaRPr lang="en-US" dirty="0"/>
          </a:p>
          <a:p>
            <a:r>
              <a:rPr lang="en-US" dirty="0" smtClean="0"/>
              <a:t>Move: </a:t>
            </a:r>
            <a:r>
              <a:rPr lang="en-US" dirty="0"/>
              <a:t>Abhishek Patil </a:t>
            </a:r>
            <a:r>
              <a:rPr lang="en-US" dirty="0" smtClean="0"/>
              <a:t>		Second: </a:t>
            </a:r>
            <a:r>
              <a:rPr lang="en-US" dirty="0" err="1" smtClean="0"/>
              <a:t>Yasu</a:t>
            </a:r>
            <a:r>
              <a:rPr lang="en-US" dirty="0" smtClean="0"/>
              <a:t> Inoue</a:t>
            </a:r>
          </a:p>
          <a:p>
            <a:r>
              <a:rPr lang="en-US" dirty="0" smtClean="0"/>
              <a:t>accepted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568161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#185</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5222, 5223, 5224, 5225, 5226, 7584, 7585, 7586, 9751, </a:t>
            </a:r>
            <a:r>
              <a:rPr lang="en-GB" dirty="0">
                <a:solidFill>
                  <a:schemeClr val="tx1"/>
                </a:solidFill>
              </a:rPr>
              <a:t>9965</a:t>
            </a:r>
            <a:r>
              <a:rPr lang="en-GB" dirty="0"/>
              <a:t>, 9966</a:t>
            </a:r>
            <a:r>
              <a:rPr lang="en-US" dirty="0"/>
              <a:t>, </a:t>
            </a:r>
            <a:r>
              <a:rPr lang="en-GB" dirty="0"/>
              <a:t>3256, 3354, 3461, 3775, 3858, 4301, 4925, 5227, 5228, 7587, 7588, 7589, 7590, 7591, 7592 in doc </a:t>
            </a:r>
            <a:r>
              <a:rPr lang="en-GB" dirty="0" smtClean="0"/>
              <a:t>11-17/0237r3</a:t>
            </a:r>
          </a:p>
          <a:p>
            <a:pPr lvl="0"/>
            <a:endParaRPr lang="en-GB" dirty="0"/>
          </a:p>
          <a:p>
            <a:pPr lvl="0"/>
            <a:r>
              <a:rPr lang="en-GB" dirty="0" smtClean="0"/>
              <a:t>Move: </a:t>
            </a:r>
            <a:r>
              <a:rPr lang="en-US" dirty="0"/>
              <a:t>Alfred Asterjadhi </a:t>
            </a:r>
            <a:r>
              <a:rPr lang="en-US" dirty="0" smtClean="0"/>
              <a:t>	Second: </a:t>
            </a:r>
            <a:r>
              <a:rPr lang="en-US" dirty="0" err="1" smtClean="0"/>
              <a:t>Yasu</a:t>
            </a:r>
            <a:r>
              <a:rPr lang="en-US" dirty="0" smtClean="0"/>
              <a:t> Inoue</a:t>
            </a:r>
          </a:p>
          <a:p>
            <a:pPr lvl="0"/>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4143572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#186</a:t>
            </a:r>
            <a:endParaRPr lang="en-US" dirty="0"/>
          </a:p>
        </p:txBody>
      </p:sp>
      <p:sp>
        <p:nvSpPr>
          <p:cNvPr id="3" name="Content Placeholder 2"/>
          <p:cNvSpPr>
            <a:spLocks noGrp="1"/>
          </p:cNvSpPr>
          <p:nvPr>
            <p:ph idx="1"/>
          </p:nvPr>
        </p:nvSpPr>
        <p:spPr>
          <a:xfrm>
            <a:off x="685800" y="1828800"/>
            <a:ext cx="7770813" cy="4113213"/>
          </a:xfrm>
        </p:spPr>
        <p:txBody>
          <a:bodyPr/>
          <a:lstStyle/>
          <a:p>
            <a:pPr lvl="0"/>
            <a:r>
              <a:rPr lang="en-US" dirty="0"/>
              <a:t>Move to accept resolutions to CIDs; </a:t>
            </a:r>
            <a:r>
              <a:rPr lang="en-GB" dirty="0"/>
              <a:t>3004, 4725, 5436, 7715, 8175 (5 CIDs)</a:t>
            </a:r>
            <a:endParaRPr lang="en-US" dirty="0"/>
          </a:p>
          <a:p>
            <a:pPr lvl="0"/>
            <a:r>
              <a:rPr lang="en-GB" dirty="0"/>
              <a:t>3378, 3483, 3812, 3896, 4358, 4425, 4727, 5025, 5438, 7471, 7713, 7714, 8176, 8643, 8644, 9801, 9984 (17 CIDs)</a:t>
            </a:r>
            <a:endParaRPr lang="en-US" dirty="0"/>
          </a:p>
          <a:p>
            <a:pPr lvl="0"/>
            <a:r>
              <a:rPr lang="en-GB" dirty="0"/>
              <a:t>3153, 3381, 3487, 3817, 3902, 4365, 4433, 4734, 5051, 5122, 5123, 5439, 8177, 8645, 8646, 10334, 10335, 10336, 10337 (19 CIDs)</a:t>
            </a:r>
            <a:endParaRPr lang="en-US" dirty="0"/>
          </a:p>
          <a:p>
            <a:endParaRPr lang="en-US" dirty="0"/>
          </a:p>
          <a:p>
            <a:r>
              <a:rPr lang="en-US" dirty="0"/>
              <a:t>In doc </a:t>
            </a:r>
            <a:r>
              <a:rPr lang="en-US" dirty="0" smtClean="0"/>
              <a:t>11-17/0238r2</a:t>
            </a:r>
          </a:p>
          <a:p>
            <a:r>
              <a:rPr lang="en-US" dirty="0" smtClean="0"/>
              <a:t>Move: </a:t>
            </a:r>
            <a:r>
              <a:rPr lang="en-US" dirty="0"/>
              <a:t>Alfred Asterjadhi </a:t>
            </a:r>
            <a:r>
              <a:rPr lang="en-US" dirty="0" smtClean="0"/>
              <a:t>		Second: </a:t>
            </a:r>
            <a:r>
              <a:rPr lang="en-US" dirty="0" err="1" smtClean="0"/>
              <a:t>Yasu</a:t>
            </a:r>
            <a:r>
              <a:rPr lang="en-US" dirty="0" smtClean="0"/>
              <a:t> Inoue</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816552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pt-BR" dirty="0"/>
              <a:t>-	4732, 4733, 5052, 5053, 5124, 5125, </a:t>
            </a:r>
            <a:r>
              <a:rPr lang="pt-BR" dirty="0" smtClean="0"/>
              <a:t>5440, </a:t>
            </a:r>
            <a:r>
              <a:rPr lang="pt-BR" dirty="0"/>
              <a:t>7379, 7716, 7717, 8178, </a:t>
            </a:r>
            <a:r>
              <a:rPr lang="pt-BR" dirty="0" smtClean="0"/>
              <a:t>8248, </a:t>
            </a:r>
            <a:r>
              <a:rPr lang="pt-BR" dirty="0"/>
              <a:t>9804 </a:t>
            </a:r>
          </a:p>
          <a:p>
            <a:r>
              <a:rPr lang="pt-BR" dirty="0"/>
              <a:t>-	</a:t>
            </a:r>
            <a:r>
              <a:rPr lang="pt-BR" dirty="0" smtClean="0"/>
              <a:t>5335</a:t>
            </a:r>
            <a:r>
              <a:rPr lang="pt-BR" dirty="0"/>
              <a:t>, 5441, </a:t>
            </a:r>
            <a:r>
              <a:rPr lang="pt-BR" dirty="0" smtClean="0"/>
              <a:t>7888</a:t>
            </a:r>
            <a:endParaRPr lang="pt-BR" dirty="0"/>
          </a:p>
          <a:p>
            <a:pPr>
              <a:buFontTx/>
              <a:buChar char="-"/>
            </a:pPr>
            <a:r>
              <a:rPr lang="pt-BR" dirty="0">
                <a:solidFill>
                  <a:schemeClr val="tx1"/>
                </a:solidFill>
              </a:rPr>
              <a:t>5054, 5055, 5056, 5126, 5442, 7302, 7303, 7305, 7719, 7865, 7867, 8133, 8179, 8180, 8181, </a:t>
            </a:r>
            <a:r>
              <a:rPr lang="pt-BR" dirty="0" smtClean="0">
                <a:solidFill>
                  <a:schemeClr val="tx1"/>
                </a:solidFill>
              </a:rPr>
              <a:t>8249, </a:t>
            </a:r>
            <a:r>
              <a:rPr lang="pt-BR" dirty="0">
                <a:solidFill>
                  <a:schemeClr val="tx1"/>
                </a:solidFill>
              </a:rPr>
              <a:t>9620, 9621, </a:t>
            </a:r>
            <a:r>
              <a:rPr lang="pt-BR" dirty="0" smtClean="0">
                <a:solidFill>
                  <a:schemeClr val="tx1"/>
                </a:solidFill>
              </a:rPr>
              <a:t>9806</a:t>
            </a:r>
            <a:r>
              <a:rPr lang="pt-BR" dirty="0" smtClean="0"/>
              <a:t> </a:t>
            </a:r>
            <a:r>
              <a:rPr lang="pt-BR" dirty="0"/>
              <a:t>in doc </a:t>
            </a:r>
            <a:r>
              <a:rPr lang="pt-BR" dirty="0" smtClean="0"/>
              <a:t>11-17/0239r2</a:t>
            </a:r>
          </a:p>
          <a:p>
            <a:pPr>
              <a:buFontTx/>
              <a:buChar char="-"/>
            </a:pPr>
            <a:endParaRPr lang="pt-BR" dirty="0" smtClean="0"/>
          </a:p>
          <a:p>
            <a:pPr>
              <a:buFontTx/>
              <a:buChar char="-"/>
            </a:pPr>
            <a:r>
              <a:rPr lang="pt-BR" dirty="0" smtClean="0"/>
              <a:t>Move: </a:t>
            </a:r>
            <a:r>
              <a:rPr lang="en-US" dirty="0"/>
              <a:t>Alfred Asterjadhi </a:t>
            </a:r>
            <a:r>
              <a:rPr lang="en-US" dirty="0" smtClean="0"/>
              <a:t>	Second: </a:t>
            </a:r>
            <a:r>
              <a:rPr lang="en-US" dirty="0" err="1" smtClean="0"/>
              <a:t>Yasu</a:t>
            </a:r>
            <a:r>
              <a:rPr lang="en-US" dirty="0" smtClean="0"/>
              <a:t> Inoue</a:t>
            </a:r>
          </a:p>
          <a:p>
            <a:pPr>
              <a:buFontTx/>
              <a:buChar char="-"/>
            </a:pPr>
            <a:r>
              <a:rPr lang="en-US" dirty="0" smtClean="0"/>
              <a:t>accepted</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813945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#188</a:t>
            </a:r>
            <a:endParaRPr lang="en-US" dirty="0"/>
          </a:p>
        </p:txBody>
      </p:sp>
      <p:sp>
        <p:nvSpPr>
          <p:cNvPr id="3" name="Content Placeholder 2"/>
          <p:cNvSpPr>
            <a:spLocks noGrp="1"/>
          </p:cNvSpPr>
          <p:nvPr>
            <p:ph idx="1"/>
          </p:nvPr>
        </p:nvSpPr>
        <p:spPr>
          <a:xfrm>
            <a:off x="685800" y="1752600"/>
            <a:ext cx="7770813" cy="4113213"/>
          </a:xfrm>
        </p:spPr>
        <p:txBody>
          <a:bodyPr/>
          <a:lstStyle/>
          <a:p>
            <a:pPr lvl="0"/>
            <a:r>
              <a:rPr lang="en-US" dirty="0" smtClean="0"/>
              <a:t>Move to accept resolutions </a:t>
            </a:r>
            <a:r>
              <a:rPr lang="en-US" dirty="0"/>
              <a:t>to CIDs; </a:t>
            </a:r>
            <a:r>
              <a:rPr lang="en-GB" dirty="0"/>
              <a:t>3155, 3382, 3489, 3819, 3905, 4368, 4436, 5443, 7887, 8162, 8647 </a:t>
            </a:r>
            <a:endParaRPr lang="en-US" dirty="0"/>
          </a:p>
          <a:p>
            <a:pPr lvl="0"/>
            <a:r>
              <a:rPr lang="en-GB" dirty="0">
                <a:solidFill>
                  <a:schemeClr val="tx1"/>
                </a:solidFill>
              </a:rPr>
              <a:t>3005</a:t>
            </a:r>
            <a:r>
              <a:rPr lang="en-GB" dirty="0"/>
              <a:t>, 3147, 3157, 3158, 3159, 4738, 5013, 5014, 5127, 5444, 6191, 7015, 7016, 7017, 7018, 7019, 7380, 7472, 7570, 7720, 8182, 8183, 8184, 8250, 8334, 8374, 9397, 9807, 9808, 10339 </a:t>
            </a:r>
            <a:endParaRPr lang="en-GB" dirty="0" smtClean="0"/>
          </a:p>
          <a:p>
            <a:pPr lvl="0"/>
            <a:endParaRPr lang="en-GB" dirty="0"/>
          </a:p>
          <a:p>
            <a:pPr lvl="0"/>
            <a:r>
              <a:rPr lang="en-GB" dirty="0" smtClean="0"/>
              <a:t>In doc 11-17/0240r2</a:t>
            </a:r>
          </a:p>
          <a:p>
            <a:pPr lvl="0"/>
            <a:endParaRPr lang="en-GB" dirty="0"/>
          </a:p>
          <a:p>
            <a:pPr lvl="0"/>
            <a:r>
              <a:rPr lang="en-GB" dirty="0" smtClean="0"/>
              <a:t>Move: </a:t>
            </a:r>
            <a:r>
              <a:rPr lang="en-US" dirty="0"/>
              <a:t>Alfred Asterjadhi </a:t>
            </a:r>
            <a:r>
              <a:rPr lang="en-US" dirty="0" smtClean="0"/>
              <a:t>	Second: </a:t>
            </a:r>
            <a:r>
              <a:rPr lang="en-US" dirty="0" err="1" smtClean="0"/>
              <a:t>Yasu</a:t>
            </a:r>
            <a:r>
              <a:rPr lang="en-US" dirty="0" smtClean="0"/>
              <a:t> Inoue</a:t>
            </a:r>
          </a:p>
          <a:p>
            <a:pPr lvl="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8373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#189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11-17/0243r2</a:t>
            </a:r>
            <a:endParaRPr lang="en-US" altLang="zh-CN" dirty="0"/>
          </a:p>
          <a:p>
            <a:pPr lvl="1"/>
            <a:r>
              <a:rPr lang="en-US" altLang="zh-CN" dirty="0"/>
              <a:t>CID </a:t>
            </a:r>
            <a:r>
              <a:rPr lang="en-GB" dirty="0"/>
              <a:t>3795, 4854, 4855, 4856, 4902, 4930, 4931, 5232, 5234, 5242, 5746, 5747, 5750, 5754, 5755, 5791, 10355, </a:t>
            </a:r>
            <a:r>
              <a:rPr lang="en-GB" dirty="0" smtClean="0"/>
              <a:t>10356</a:t>
            </a:r>
          </a:p>
          <a:p>
            <a:pPr lvl="1"/>
            <a:endParaRPr lang="en-GB" altLang="zh-CN" dirty="0"/>
          </a:p>
          <a:p>
            <a:pPr lvl="1"/>
            <a:r>
              <a:rPr lang="en-GB" altLang="zh-CN" dirty="0" smtClean="0"/>
              <a:t>Move: Lochan Verma	Second: Ron Porat</a:t>
            </a:r>
          </a:p>
          <a:p>
            <a:pPr lvl="1"/>
            <a:r>
              <a:rPr lang="en-GB" altLang="zh-CN" dirty="0" smtClean="0"/>
              <a:t>Accepted with no objection</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7927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#190</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11-17/0245r2</a:t>
            </a:r>
            <a:endParaRPr lang="en-US" altLang="zh-CN" dirty="0"/>
          </a:p>
          <a:p>
            <a:pPr lvl="1"/>
            <a:r>
              <a:rPr lang="en-US" altLang="zh-CN" sz="2400" b="1" dirty="0"/>
              <a:t>CID </a:t>
            </a:r>
            <a:r>
              <a:rPr lang="en-GB" sz="2400" b="1" dirty="0"/>
              <a:t>4903, 4934, 4935, 5236, 5237, 5238, 5239, 5240, 5745, 6110, 6818, 6819, 7218, 8331, 8332, 8357, 8361</a:t>
            </a:r>
            <a:endParaRPr lang="en-US" altLang="zh-CN" sz="2400" b="1" dirty="0"/>
          </a:p>
          <a:p>
            <a:endParaRPr lang="en-US" dirty="0" smtClean="0"/>
          </a:p>
          <a:p>
            <a:r>
              <a:rPr lang="en-US" dirty="0" smtClean="0"/>
              <a:t>Move: Lochan Verma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282470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#191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11-17/0242r5</a:t>
            </a:r>
            <a:endParaRPr lang="en-US" altLang="zh-CN" dirty="0"/>
          </a:p>
          <a:p>
            <a:pPr lvl="1"/>
            <a:r>
              <a:rPr lang="en-US" altLang="zh-CN" sz="2400" b="1" dirty="0"/>
              <a:t>CID </a:t>
            </a:r>
            <a:r>
              <a:rPr lang="en-GB" sz="2400" b="1" dirty="0"/>
              <a:t>3554, 5157, 5786, 5789, 6429, 7558, 8258, 9083, 9114, 8676, 8381, </a:t>
            </a:r>
            <a:r>
              <a:rPr lang="en-GB" sz="2400" b="1" dirty="0" smtClean="0"/>
              <a:t>6074</a:t>
            </a:r>
          </a:p>
          <a:p>
            <a:pPr lvl="1"/>
            <a:endParaRPr lang="en-GB" altLang="zh-CN" dirty="0"/>
          </a:p>
          <a:p>
            <a:pPr lvl="1"/>
            <a:r>
              <a:rPr lang="en-GB" altLang="zh-CN" sz="2400" b="1" dirty="0" smtClean="0"/>
              <a:t>Move: Lochan Verma	Second: Ron Porat</a:t>
            </a:r>
          </a:p>
          <a:p>
            <a:pPr lvl="1"/>
            <a:r>
              <a:rPr lang="en-GB" altLang="zh-CN" sz="2400" b="1" dirty="0" smtClean="0"/>
              <a:t>accepted</a:t>
            </a:r>
            <a:endParaRPr lang="en-US"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618771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#192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11-17/0244r2</a:t>
            </a:r>
            <a:endParaRPr lang="en-US" altLang="zh-CN" dirty="0"/>
          </a:p>
          <a:p>
            <a:pPr lvl="1"/>
            <a:r>
              <a:rPr lang="en-US" altLang="zh-CN" sz="2400" b="1" dirty="0"/>
              <a:t>CID </a:t>
            </a:r>
            <a:r>
              <a:rPr lang="en-GB" sz="2400" b="1" dirty="0"/>
              <a:t>5147, 5148, 5149, 5150, 5151, 5152, 5153, 5154, 5841, 5842, 7557, 7559, 7573, 8346, </a:t>
            </a:r>
            <a:r>
              <a:rPr lang="en-GB" sz="2400" b="1" dirty="0" smtClean="0"/>
              <a:t>8347</a:t>
            </a:r>
          </a:p>
          <a:p>
            <a:pPr lvl="1"/>
            <a:endParaRPr lang="en-GB" altLang="zh-CN" sz="2400" b="1" dirty="0"/>
          </a:p>
          <a:p>
            <a:pPr lvl="1"/>
            <a:r>
              <a:rPr lang="en-GB" altLang="zh-CN" sz="2400" b="1" dirty="0" smtClean="0"/>
              <a:t>Move: Lochan Verma		Second: </a:t>
            </a:r>
            <a:r>
              <a:rPr lang="en-GB" altLang="zh-CN" sz="2400" b="1" dirty="0" err="1" smtClean="0"/>
              <a:t>Yasu</a:t>
            </a:r>
            <a:r>
              <a:rPr lang="en-GB" altLang="zh-CN" sz="2400" b="1" dirty="0" smtClean="0"/>
              <a:t> Inoue</a:t>
            </a:r>
          </a:p>
          <a:p>
            <a:pPr lvl="1"/>
            <a:r>
              <a:rPr lang="en-GB" altLang="zh-CN" sz="2400" b="1" dirty="0" smtClean="0"/>
              <a:t>accepted</a:t>
            </a:r>
            <a:endParaRPr lang="zh-CN"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749016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#193</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11-17/0246r1</a:t>
            </a:r>
            <a:endParaRPr lang="en-US" altLang="zh-CN" dirty="0"/>
          </a:p>
          <a:p>
            <a:pPr lvl="1"/>
            <a:r>
              <a:rPr lang="en-US" altLang="zh-CN" sz="2400" b="1" dirty="0"/>
              <a:t>CID </a:t>
            </a:r>
            <a:r>
              <a:rPr lang="en-GB" altLang="zh-CN" sz="2400" b="1" dirty="0"/>
              <a:t>8623, 8624, 8635, 8637, 8638, 8639, 8640, 8733, 8734, 8736, 8738, 8740, 8741, 8742, </a:t>
            </a:r>
            <a:r>
              <a:rPr lang="en-GB" altLang="zh-CN" sz="2400" b="1" dirty="0" smtClean="0"/>
              <a:t>8743, </a:t>
            </a:r>
            <a:r>
              <a:rPr lang="en-GB" altLang="zh-CN" sz="2400" b="1" dirty="0"/>
              <a:t>10404, </a:t>
            </a:r>
            <a:r>
              <a:rPr lang="en-GB" altLang="zh-CN" sz="2400" b="1" dirty="0" smtClean="0"/>
              <a:t>10355</a:t>
            </a:r>
          </a:p>
          <a:p>
            <a:pPr lvl="1"/>
            <a:endParaRPr lang="en-GB" altLang="zh-CN" sz="2400" b="1" dirty="0"/>
          </a:p>
          <a:p>
            <a:pPr lvl="1"/>
            <a:r>
              <a:rPr lang="en-GB" altLang="zh-CN" sz="2400" b="1" dirty="0" smtClean="0"/>
              <a:t>Move: Lochan Verma		Second: Ron Porat</a:t>
            </a:r>
          </a:p>
          <a:p>
            <a:pPr lvl="1"/>
            <a:r>
              <a:rPr lang="en-GB" altLang="zh-CN" sz="2400" b="1" dirty="0" smtClean="0"/>
              <a:t>accepted</a:t>
            </a:r>
            <a:endParaRPr lang="en-US"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2733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#194</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in </a:t>
            </a:r>
            <a:r>
              <a:rPr lang="en-US" altLang="zh-CN" dirty="0" smtClean="0"/>
              <a:t>11-17/0247r2</a:t>
            </a:r>
            <a:endParaRPr lang="en-US" altLang="zh-CN" dirty="0"/>
          </a:p>
          <a:p>
            <a:pPr lvl="1"/>
            <a:r>
              <a:rPr lang="en-US" altLang="zh-CN" sz="2400" b="1" dirty="0"/>
              <a:t>CID </a:t>
            </a:r>
            <a:r>
              <a:rPr lang="en-GB" sz="2400" b="1" dirty="0"/>
              <a:t>7036, 7217, 7218, 7428, 7429, 7824, 8359, 8626, 8627, 8629, 8630, 8631, 8632, 8633, </a:t>
            </a:r>
            <a:r>
              <a:rPr lang="en-GB" sz="2400" b="1" dirty="0" smtClean="0"/>
              <a:t>8634</a:t>
            </a:r>
            <a:r>
              <a:rPr lang="en-GB" sz="2400" b="1" dirty="0"/>
              <a:t>,</a:t>
            </a:r>
            <a:r>
              <a:rPr lang="en-GB" sz="2400" b="1" dirty="0" smtClean="0">
                <a:solidFill>
                  <a:srgbClr val="FF0000"/>
                </a:solidFill>
              </a:rPr>
              <a:t> </a:t>
            </a:r>
            <a:r>
              <a:rPr lang="en-GB" sz="2400" b="1" dirty="0"/>
              <a:t>8732, 8735, 8737, 8739, 9113, </a:t>
            </a:r>
            <a:r>
              <a:rPr lang="en-GB" sz="2400" b="1" dirty="0" smtClean="0"/>
              <a:t>9134, </a:t>
            </a:r>
            <a:r>
              <a:rPr lang="en-GB" sz="2400" b="1" dirty="0"/>
              <a:t>9777, 7778, 9779, 9780, 10081 10082, </a:t>
            </a:r>
            <a:r>
              <a:rPr lang="en-GB" sz="2400" b="1" dirty="0" smtClean="0"/>
              <a:t>10196</a:t>
            </a:r>
          </a:p>
          <a:p>
            <a:pPr lvl="1"/>
            <a:endParaRPr lang="en-GB" sz="2400" b="1" dirty="0"/>
          </a:p>
          <a:p>
            <a:pPr lvl="1"/>
            <a:r>
              <a:rPr lang="en-GB" sz="2400" b="1" dirty="0" smtClean="0"/>
              <a:t>Move: Lochan Verma	Second: Ron Porat</a:t>
            </a:r>
          </a:p>
          <a:p>
            <a:pPr lvl="1"/>
            <a:r>
              <a:rPr lang="en-GB" sz="2400" b="1" dirty="0" smtClean="0"/>
              <a:t>accepted</a:t>
            </a:r>
            <a:endParaRPr lang="en-US"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320699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#195 (MU)</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11-17/0303r2</a:t>
            </a:r>
            <a:endParaRPr lang="en-US" altLang="zh-CN" dirty="0"/>
          </a:p>
          <a:p>
            <a:pPr lvl="1"/>
            <a:r>
              <a:rPr lang="en-US" altLang="zh-CN" sz="2400" b="1" dirty="0"/>
              <a:t>CID </a:t>
            </a:r>
            <a:r>
              <a:rPr lang="en-GB" altLang="zh-CN" sz="2400" b="1" dirty="0"/>
              <a:t>6341, 6339, 7355, 7354, 7349, 3425, 3539, 3440, 3439, 3436, 3434, 3431, 3430, 3428, 3427, 9265 9266, 9840, 7756, 8665, 8666, 8667, 8669, </a:t>
            </a:r>
            <a:r>
              <a:rPr lang="en-GB" altLang="zh-CN" sz="2400" b="1" dirty="0" smtClean="0"/>
              <a:t>8670</a:t>
            </a:r>
          </a:p>
          <a:p>
            <a:pPr lvl="1"/>
            <a:endParaRPr lang="en-GB" altLang="zh-CN" sz="2400" b="1" dirty="0"/>
          </a:p>
          <a:p>
            <a:pPr lvl="1"/>
            <a:r>
              <a:rPr lang="en-GB" altLang="zh-CN" sz="2400" b="1" dirty="0" smtClean="0"/>
              <a:t>Move: Lochan Verma	Second: Ron Porat</a:t>
            </a:r>
            <a:endParaRPr lang="zh-CN" altLang="zh-CN" sz="2400" b="1"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8833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#196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11-17/0330r2</a:t>
            </a:r>
            <a:endParaRPr lang="en-US" altLang="zh-CN" dirty="0"/>
          </a:p>
          <a:p>
            <a:pPr lvl="1"/>
            <a:r>
              <a:rPr lang="en-US" altLang="zh-CN" sz="2400" b="1" dirty="0"/>
              <a:t>CID 3293, 3343, 3579, 3660, 4009, 4096, 5112, 5113, 5114, 5115, 5306, 5539, 6921, 7694, 7695, 8306, 8307, 8498, 9217, 9220, 9222, 9227, 9228, 9229, 9230, 9231, 9498, and 9499</a:t>
            </a:r>
            <a:r>
              <a:rPr lang="en-US" altLang="zh-CN" sz="2400" b="1" dirty="0" smtClean="0"/>
              <a:t>.</a:t>
            </a:r>
          </a:p>
          <a:p>
            <a:pPr lvl="1"/>
            <a:endParaRPr lang="en-US" altLang="zh-CN" sz="2400" b="1" dirty="0"/>
          </a:p>
          <a:p>
            <a:pPr lvl="1"/>
            <a:r>
              <a:rPr lang="en-US" altLang="zh-CN" sz="2400" b="1" dirty="0" smtClean="0"/>
              <a:t>Move: Jianhan Liu  Second: Ron Porat</a:t>
            </a:r>
          </a:p>
          <a:p>
            <a:pPr lvl="1"/>
            <a:r>
              <a:rPr lang="en-US" altLang="zh-CN" sz="2400" b="1" dirty="0" smtClean="0"/>
              <a:t>accepted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93540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#197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11-17/0333r2</a:t>
            </a:r>
            <a:endParaRPr lang="en-US" altLang="zh-CN" dirty="0"/>
          </a:p>
          <a:p>
            <a:pPr lvl="1"/>
            <a:r>
              <a:rPr lang="en-US" altLang="zh-CN" sz="2400" b="1" dirty="0"/>
              <a:t>CID 9025 and </a:t>
            </a:r>
            <a:r>
              <a:rPr lang="en-US" altLang="zh-CN" sz="2400" b="1" dirty="0" smtClean="0"/>
              <a:t>9658.</a:t>
            </a:r>
          </a:p>
          <a:p>
            <a:pPr lvl="1"/>
            <a:endParaRPr lang="en-US" altLang="zh-CN" dirty="0"/>
          </a:p>
          <a:p>
            <a:pPr lvl="1"/>
            <a:r>
              <a:rPr lang="en-US" altLang="zh-CN" sz="2400" b="1" dirty="0" smtClean="0"/>
              <a:t>Move: Jianhan Liu		Second: Ron Porat</a:t>
            </a:r>
          </a:p>
          <a:p>
            <a:pPr lvl="1"/>
            <a:r>
              <a:rPr lang="en-US" altLang="zh-CN" sz="2400" b="1" dirty="0" smtClean="0"/>
              <a:t>accepted</a:t>
            </a:r>
            <a:endParaRPr lang="zh-CN" altLang="zh-CN"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350336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#198</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11-17/0332r2</a:t>
            </a:r>
            <a:endParaRPr lang="en-US" altLang="zh-CN" dirty="0"/>
          </a:p>
          <a:p>
            <a:pPr lvl="1"/>
            <a:r>
              <a:rPr lang="en-US" altLang="zh-CN" sz="2400" b="1" dirty="0"/>
              <a:t>CID 4995, 7234, 8894 and 8895</a:t>
            </a:r>
            <a:r>
              <a:rPr lang="en-US" altLang="zh-CN" sz="2400" b="1" dirty="0" smtClean="0"/>
              <a:t>.</a:t>
            </a:r>
          </a:p>
          <a:p>
            <a:pPr lvl="1"/>
            <a:endParaRPr lang="en-US" altLang="zh-CN" sz="2400" b="1" dirty="0"/>
          </a:p>
          <a:p>
            <a:pPr lvl="1"/>
            <a:r>
              <a:rPr lang="en-US" altLang="zh-CN" sz="2400" b="1" dirty="0" smtClean="0"/>
              <a:t>Move: Jianhan Liu	Second: Ron Porat</a:t>
            </a:r>
          </a:p>
          <a:p>
            <a:pPr lvl="1"/>
            <a:r>
              <a:rPr lang="en-US" altLang="zh-CN" sz="2400" b="1" dirty="0" smtClean="0"/>
              <a:t>Accepted with no objection</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903609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#199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11-17/0299r2</a:t>
            </a:r>
            <a:endParaRPr lang="en-US" altLang="zh-CN" dirty="0"/>
          </a:p>
          <a:p>
            <a:pPr lvl="1"/>
            <a:r>
              <a:rPr lang="en-US" altLang="zh-CN" sz="2400" b="1" dirty="0"/>
              <a:t>CID </a:t>
            </a:r>
            <a:r>
              <a:rPr lang="en-GB" altLang="zh-CN" sz="2400" b="1" dirty="0"/>
              <a:t>4918, 5264, 6117, 8935, 8936, </a:t>
            </a:r>
            <a:r>
              <a:rPr lang="en-GB" altLang="zh-CN" sz="2400" b="1" dirty="0" smtClean="0"/>
              <a:t>10062</a:t>
            </a:r>
          </a:p>
          <a:p>
            <a:pPr lvl="1"/>
            <a:endParaRPr lang="en-GB" altLang="zh-CN" sz="2400" b="1" dirty="0"/>
          </a:p>
          <a:p>
            <a:pPr lvl="1"/>
            <a:r>
              <a:rPr lang="en-GB" altLang="zh-CN" sz="2400" b="1" dirty="0" smtClean="0"/>
              <a:t>Move: </a:t>
            </a:r>
            <a:r>
              <a:rPr lang="en-US" sz="2400" b="1" dirty="0" err="1"/>
              <a:t>Dongguk</a:t>
            </a:r>
            <a:r>
              <a:rPr lang="en-US" sz="2400" b="1" dirty="0"/>
              <a:t> </a:t>
            </a:r>
            <a:r>
              <a:rPr lang="en-US" sz="2400" b="1" dirty="0" smtClean="0"/>
              <a:t>Lim		Second: Ron Porat</a:t>
            </a:r>
          </a:p>
          <a:p>
            <a:pPr lvl="1"/>
            <a:r>
              <a:rPr lang="en-US" altLang="zh-CN" sz="2400" b="1" dirty="0" smtClean="0"/>
              <a:t>accepted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414527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#200</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11-17/0300r2</a:t>
            </a:r>
            <a:endParaRPr lang="en-US" altLang="zh-CN" dirty="0"/>
          </a:p>
          <a:p>
            <a:pPr lvl="1"/>
            <a:r>
              <a:rPr lang="en-US" altLang="zh-CN" sz="2400" b="1" dirty="0"/>
              <a:t>CID </a:t>
            </a:r>
            <a:r>
              <a:rPr lang="en-GB" altLang="zh-CN" sz="2400" b="1" dirty="0"/>
              <a:t>5104, 8891, 8892, 8893, </a:t>
            </a:r>
            <a:r>
              <a:rPr lang="en-GB" altLang="zh-CN" sz="2400" b="1" dirty="0" smtClean="0"/>
              <a:t>9469</a:t>
            </a:r>
          </a:p>
          <a:p>
            <a:pPr lvl="1"/>
            <a:endParaRPr lang="en-GB" altLang="zh-CN" sz="2400" b="1" dirty="0"/>
          </a:p>
          <a:p>
            <a:pPr lvl="1"/>
            <a:r>
              <a:rPr lang="en-GB" altLang="zh-CN" sz="2400" b="1" dirty="0" smtClean="0"/>
              <a:t>Move: </a:t>
            </a:r>
            <a:r>
              <a:rPr lang="en-US" sz="2400" b="1" dirty="0" err="1"/>
              <a:t>Dongguk</a:t>
            </a:r>
            <a:r>
              <a:rPr lang="en-US" sz="2400" b="1" dirty="0"/>
              <a:t> </a:t>
            </a:r>
            <a:r>
              <a:rPr lang="en-US" sz="2400" b="1" dirty="0" smtClean="0"/>
              <a:t>Lim		Second: Ron Porat</a:t>
            </a:r>
          </a:p>
          <a:p>
            <a:pPr lvl="1"/>
            <a:r>
              <a:rPr lang="en-US" altLang="zh-CN" sz="2400" b="1" dirty="0" smtClean="0"/>
              <a:t>accepted</a:t>
            </a:r>
            <a:endParaRPr lang="zh-CN"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9064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#201</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11-17/0331r2</a:t>
            </a:r>
            <a:endParaRPr lang="en-US" altLang="zh-CN" dirty="0"/>
          </a:p>
          <a:p>
            <a:pPr lvl="1"/>
            <a:r>
              <a:rPr lang="en-US" altLang="zh-CN" sz="2400" b="1" dirty="0"/>
              <a:t>CID 4884, 5279, 7687, 9012, 9071, 10056, 10057 and </a:t>
            </a:r>
            <a:r>
              <a:rPr lang="en-US" altLang="zh-CN" sz="2400" b="1" dirty="0" smtClean="0"/>
              <a:t>10075</a:t>
            </a:r>
          </a:p>
          <a:p>
            <a:pPr lvl="1"/>
            <a:endParaRPr lang="en-US" altLang="zh-CN" sz="2400" b="1" dirty="0"/>
          </a:p>
          <a:p>
            <a:pPr lvl="1"/>
            <a:r>
              <a:rPr lang="en-US" altLang="zh-CN" sz="2400" b="1" dirty="0" smtClean="0"/>
              <a:t>Move: Jianhan Liu		Second: Ron Porat</a:t>
            </a:r>
          </a:p>
          <a:p>
            <a:pPr lvl="1"/>
            <a:r>
              <a:rPr lang="en-US" altLang="zh-CN" sz="2400" b="1" dirty="0" smtClean="0"/>
              <a:t>accepted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43971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#202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11-17/0320r2</a:t>
            </a:r>
            <a:endParaRPr lang="en-US" altLang="zh-CN" dirty="0"/>
          </a:p>
          <a:p>
            <a:pPr lvl="1"/>
            <a:r>
              <a:rPr lang="en-US" altLang="zh-CN" sz="2400" b="1" dirty="0"/>
              <a:t>CID </a:t>
            </a:r>
            <a:r>
              <a:rPr lang="en-GB" altLang="zh-CN" sz="2400" b="1" dirty="0"/>
              <a:t>5300, 6837, 6838, 7221, 7514, 8859, </a:t>
            </a:r>
            <a:r>
              <a:rPr lang="en-GB" altLang="zh-CN" sz="2400" b="1" dirty="0" smtClean="0"/>
              <a:t>8862</a:t>
            </a:r>
          </a:p>
          <a:p>
            <a:pPr lvl="1"/>
            <a:endParaRPr lang="en-GB" altLang="zh-CN" sz="2400" b="1" dirty="0"/>
          </a:p>
          <a:p>
            <a:pPr lvl="1"/>
            <a:r>
              <a:rPr lang="en-GB" altLang="zh-CN" sz="2400" b="1" dirty="0" smtClean="0"/>
              <a:t>Move: </a:t>
            </a:r>
            <a:r>
              <a:rPr lang="en-US" sz="2400" b="1" dirty="0" err="1"/>
              <a:t>Eunsung</a:t>
            </a:r>
            <a:r>
              <a:rPr lang="en-US" sz="2400" b="1" dirty="0"/>
              <a:t> Park </a:t>
            </a:r>
            <a:r>
              <a:rPr lang="en-US" sz="2400" b="1" dirty="0" smtClean="0"/>
              <a:t>		Second: Ron Porat</a:t>
            </a:r>
          </a:p>
          <a:p>
            <a:pPr lvl="1"/>
            <a:r>
              <a:rPr lang="en-US" altLang="zh-CN" sz="2400" b="1" dirty="0" smtClean="0"/>
              <a:t>accepted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29601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#203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11-17/0321r3</a:t>
            </a:r>
            <a:endParaRPr lang="en-US" altLang="zh-CN" dirty="0"/>
          </a:p>
          <a:p>
            <a:pPr lvl="1"/>
            <a:r>
              <a:rPr lang="en-US" altLang="zh-CN" sz="2400" b="1" dirty="0"/>
              <a:t>CID </a:t>
            </a:r>
            <a:r>
              <a:rPr lang="en-GB" altLang="zh-CN" sz="2400" b="1" dirty="0"/>
              <a:t>7048, 8969, 8970, 8971, 8974, 9749, </a:t>
            </a:r>
            <a:r>
              <a:rPr lang="en-GB" altLang="zh-CN" sz="2400" b="1" dirty="0" smtClean="0"/>
              <a:t>9750</a:t>
            </a:r>
          </a:p>
          <a:p>
            <a:pPr lvl="1"/>
            <a:endParaRPr lang="en-GB" altLang="zh-CN" sz="2400" b="1" dirty="0"/>
          </a:p>
          <a:p>
            <a:pPr lvl="1"/>
            <a:r>
              <a:rPr lang="en-GB" altLang="zh-CN" sz="2400" b="1" dirty="0" smtClean="0"/>
              <a:t>Move: </a:t>
            </a:r>
            <a:r>
              <a:rPr lang="en-US" sz="2400" b="1" dirty="0" err="1"/>
              <a:t>Eunsung</a:t>
            </a:r>
            <a:r>
              <a:rPr lang="en-US" sz="2400" b="1" dirty="0"/>
              <a:t> Park </a:t>
            </a:r>
            <a:r>
              <a:rPr lang="en-US" sz="2400" b="1" dirty="0" smtClean="0"/>
              <a:t>	Second: Ron Porat</a:t>
            </a:r>
            <a:endParaRPr lang="zh-CN" altLang="zh-CN" sz="2400" b="1" dirty="0"/>
          </a:p>
          <a:p>
            <a:r>
              <a:rPr lang="en-US" sz="2800" dirty="0" smtClean="0"/>
              <a:t>accepted</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8268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#204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proposed in 11-17/317r1? </a:t>
            </a:r>
          </a:p>
          <a:p>
            <a:pPr lvl="1"/>
            <a:r>
              <a:rPr lang="en-GB" altLang="zh-CN" sz="2400" b="1" dirty="0"/>
              <a:t>CIDs: 5284, 10315, 8329, 8330, 9032, 7833, 9033, 8330, 4873, </a:t>
            </a:r>
            <a:r>
              <a:rPr lang="en-GB" altLang="zh-CN" sz="2400" b="1" dirty="0">
                <a:solidFill>
                  <a:schemeClr val="tx1"/>
                </a:solidFill>
              </a:rPr>
              <a:t>5878</a:t>
            </a:r>
            <a:r>
              <a:rPr lang="en-GB" altLang="zh-CN" sz="2400" b="1" dirty="0"/>
              <a:t>, 7834, 10307, 5875, 5876, 5877, 9035, 9036, 10308, 10309, 10310, 5875, 5876, 5877, 9035, 9036, 10309, </a:t>
            </a:r>
            <a:r>
              <a:rPr lang="en-GB" altLang="zh-CN" sz="2400" b="1" dirty="0" smtClean="0"/>
              <a:t>10310</a:t>
            </a:r>
          </a:p>
          <a:p>
            <a:pPr lvl="1"/>
            <a:endParaRPr lang="en-GB" altLang="zh-CN" dirty="0"/>
          </a:p>
          <a:p>
            <a:pPr lvl="1"/>
            <a:r>
              <a:rPr lang="en-GB" altLang="zh-CN" sz="2400" b="1" dirty="0" smtClean="0"/>
              <a:t>Move: Bin Tian		Second: Ron Porat</a:t>
            </a:r>
          </a:p>
          <a:p>
            <a:pPr lvl="1"/>
            <a:r>
              <a:rPr lang="en-GB" altLang="zh-CN" sz="2400" b="1" dirty="0" smtClean="0"/>
              <a:t>accepted</a:t>
            </a:r>
            <a:endParaRPr lang="zh-CN"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28919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#205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11-17/0305r2</a:t>
            </a:r>
            <a:endParaRPr lang="en-US" altLang="zh-CN" dirty="0"/>
          </a:p>
          <a:p>
            <a:pPr lvl="1"/>
            <a:r>
              <a:rPr lang="en-US" altLang="zh-CN" sz="2400" b="1" dirty="0"/>
              <a:t>CID </a:t>
            </a:r>
            <a:r>
              <a:rPr lang="en-US" sz="2400" b="1" dirty="0"/>
              <a:t>8880, 8881,5255, 8883, 8884, 7515, 8885, 8887, 4866,8888, 4867, 8889, 4868, 4994, 9484, 4990, </a:t>
            </a:r>
            <a:r>
              <a:rPr lang="en-GB" sz="2400" b="1" dirty="0" smtClean="0"/>
              <a:t>4993</a:t>
            </a:r>
            <a:endParaRPr lang="en-US" altLang="zh-CN" sz="2400" b="1" dirty="0" smtClean="0"/>
          </a:p>
          <a:p>
            <a:endParaRPr lang="en-US" sz="2800" dirty="0"/>
          </a:p>
          <a:p>
            <a:r>
              <a:rPr lang="en-US" dirty="0" smtClean="0"/>
              <a:t>Move: Yan Zhang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830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#206</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in </a:t>
            </a:r>
            <a:r>
              <a:rPr lang="en-US" altLang="zh-CN" dirty="0" smtClean="0"/>
              <a:t>11-17/0261r2</a:t>
            </a:r>
            <a:endParaRPr lang="en-US" altLang="zh-CN" dirty="0"/>
          </a:p>
          <a:p>
            <a:pPr lvl="1"/>
            <a:r>
              <a:rPr lang="en-US" altLang="zh-CN" sz="2400" b="1" dirty="0"/>
              <a:t>CID </a:t>
            </a:r>
            <a:r>
              <a:rPr lang="en-GB" altLang="zh-CN" sz="2400" b="1" dirty="0"/>
              <a:t>5784, 5785, 5953, 5954, 7442,6869, 6870, 6871, 3606, 3609,3359, 5282, 5281, 9028, 9027, 9090, 9078, 10125, 10314, </a:t>
            </a:r>
            <a:r>
              <a:rPr lang="en-GB" altLang="zh-CN" sz="2400" b="1" dirty="0" smtClean="0"/>
              <a:t>7678, </a:t>
            </a:r>
            <a:r>
              <a:rPr lang="en-GB" altLang="zh-CN" sz="2400" b="1" dirty="0"/>
              <a:t>8575, 8581, 8582, </a:t>
            </a:r>
            <a:r>
              <a:rPr lang="en-GB" altLang="zh-CN" sz="2400" b="1" dirty="0" smtClean="0"/>
              <a:t>8583, 8578</a:t>
            </a:r>
          </a:p>
          <a:p>
            <a:pPr lvl="1"/>
            <a:endParaRPr lang="en-GB" altLang="zh-CN" dirty="0"/>
          </a:p>
          <a:p>
            <a:pPr lvl="1"/>
            <a:r>
              <a:rPr lang="en-GB" altLang="zh-CN" sz="2400" b="1" dirty="0" smtClean="0"/>
              <a:t>Move: Lochan Verma		Second: Ron Porat</a:t>
            </a:r>
          </a:p>
          <a:p>
            <a:pPr lvl="1"/>
            <a:r>
              <a:rPr lang="en-GB" altLang="zh-CN" sz="2400" b="1" dirty="0" smtClean="0"/>
              <a:t>accepted</a:t>
            </a:r>
            <a:endParaRPr lang="zh-CN"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489706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#207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in </a:t>
            </a:r>
            <a:r>
              <a:rPr lang="en-US" altLang="zh-CN" dirty="0" smtClean="0"/>
              <a:t>11-17/0329r4</a:t>
            </a:r>
            <a:endParaRPr lang="en-US" altLang="zh-CN" dirty="0"/>
          </a:p>
          <a:p>
            <a:pPr lvl="1"/>
            <a:r>
              <a:rPr lang="en-US" altLang="zh-CN" sz="2400" b="1" dirty="0"/>
              <a:t>CID 3251, 3252, 3393, 3395, 3502, 3504, 3834, 3836, 3924, 3926, 4461, 4464, 5041, 5042, 5275, 5276, 5277, 5278, 6197, 7430, 7431, 7432, 7434, 7435, 7437, 7438, 7439, 7440, 7441, </a:t>
            </a:r>
            <a:r>
              <a:rPr lang="en-US" altLang="zh-CN" sz="2400" b="1" dirty="0" smtClean="0"/>
              <a:t>7516, </a:t>
            </a:r>
            <a:r>
              <a:rPr lang="en-US" altLang="zh-CN" sz="2400" b="1" dirty="0"/>
              <a:t>8565, 8997, 8998, 8999, 9000, 9001, 9002, 9004, 9005 and 9069</a:t>
            </a:r>
            <a:r>
              <a:rPr lang="en-US" altLang="zh-CN" sz="2400" b="1" dirty="0" smtClean="0"/>
              <a:t>.</a:t>
            </a:r>
          </a:p>
          <a:p>
            <a:pPr lvl="1"/>
            <a:endParaRPr lang="en-US" altLang="zh-CN" dirty="0"/>
          </a:p>
          <a:p>
            <a:pPr lvl="1"/>
            <a:r>
              <a:rPr lang="en-US" altLang="zh-CN" sz="2400" b="1" dirty="0" smtClean="0"/>
              <a:t>Move: Jianhan Liu		Second: Ron Porat</a:t>
            </a:r>
          </a:p>
          <a:p>
            <a:pPr lvl="1"/>
            <a:r>
              <a:rPr lang="en-US" altLang="zh-CN" sz="2400" b="1" dirty="0" smtClean="0"/>
              <a:t>accepted</a:t>
            </a:r>
            <a:endParaRPr lang="zh-CN" altLang="zh-CN"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56770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#208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 as in </a:t>
            </a:r>
            <a:r>
              <a:rPr lang="en-US" altLang="zh-CN" dirty="0" smtClean="0"/>
              <a:t>11-17/0301r4</a:t>
            </a:r>
            <a:endParaRPr lang="en-US" altLang="zh-CN" dirty="0"/>
          </a:p>
          <a:p>
            <a:pPr lvl="1"/>
            <a:r>
              <a:rPr lang="en-US" altLang="zh-CN" sz="2400" b="1" dirty="0"/>
              <a:t>CID </a:t>
            </a:r>
            <a:r>
              <a:rPr lang="en-GB" altLang="zh-CN" sz="2400" b="1" dirty="0"/>
              <a:t>5287, 5288, 8842, 5289, 3317, 3397, 3666, 3756, 4016, 4140, 4242, 4253, 5095, 5290, 8843, 8844, 10205, 3318, 3399, 3669, 3758, 4145, 4246, 5096, 5291, 8845, 5097, 5293, 5294, 8846, 9162, 5098, 5099, 5100, 5295, 5296, 8847, 9163, </a:t>
            </a:r>
            <a:r>
              <a:rPr lang="en-US" altLang="zh-CN" sz="2400" b="1" dirty="0" smtClean="0"/>
              <a:t>6114</a:t>
            </a:r>
          </a:p>
          <a:p>
            <a:pPr lvl="1"/>
            <a:endParaRPr lang="en-US" altLang="zh-CN" dirty="0"/>
          </a:p>
          <a:p>
            <a:pPr lvl="1"/>
            <a:r>
              <a:rPr lang="en-US" altLang="zh-CN" sz="2400" b="1" dirty="0" smtClean="0"/>
              <a:t>Move: </a:t>
            </a:r>
            <a:r>
              <a:rPr lang="en-US" sz="2400" b="1" dirty="0" err="1"/>
              <a:t>Dongguk</a:t>
            </a:r>
            <a:r>
              <a:rPr lang="en-US" sz="2400" b="1" dirty="0"/>
              <a:t> </a:t>
            </a:r>
            <a:r>
              <a:rPr lang="en-US" sz="2400" b="1" dirty="0" smtClean="0"/>
              <a:t>Lim		Second: Ron Porat</a:t>
            </a:r>
          </a:p>
          <a:p>
            <a:pPr lvl="1"/>
            <a:r>
              <a:rPr lang="en-US" altLang="zh-CN" sz="2400" b="1" dirty="0" smtClean="0"/>
              <a:t>accepted</a:t>
            </a:r>
            <a:endParaRPr lang="en-GB" altLang="zh-CN"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623704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#209 (PHY)</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a:t>
            </a:r>
            <a:r>
              <a:rPr lang="en-US" altLang="zh-CN" dirty="0" smtClean="0"/>
              <a:t>and </a:t>
            </a:r>
            <a:r>
              <a:rPr lang="en-US" altLang="zh-CN" dirty="0"/>
              <a:t>the corresponding spec text modification as in </a:t>
            </a:r>
            <a:r>
              <a:rPr lang="en-US" altLang="zh-CN" dirty="0" smtClean="0"/>
              <a:t>11-17/0231r2</a:t>
            </a:r>
            <a:endParaRPr lang="en-US" altLang="zh-CN" dirty="0"/>
          </a:p>
          <a:p>
            <a:pPr lvl="1"/>
            <a:r>
              <a:rPr lang="en-US" altLang="zh-CN" sz="2400" b="1" dirty="0"/>
              <a:t>CID </a:t>
            </a:r>
            <a:r>
              <a:rPr lang="en-GB" altLang="zh-CN" sz="2400" b="1" dirty="0"/>
              <a:t>4000, 4236, 4897, 5254, 8161, </a:t>
            </a:r>
            <a:r>
              <a:rPr lang="en-GB" altLang="zh-CN" sz="2400" b="1" dirty="0" smtClean="0"/>
              <a:t>8838, </a:t>
            </a:r>
            <a:r>
              <a:rPr lang="en-GB" altLang="zh-CN" sz="2400" b="1" dirty="0"/>
              <a:t>8841, </a:t>
            </a:r>
            <a:r>
              <a:rPr lang="en-GB" altLang="zh-CN" sz="2400" b="1" dirty="0" smtClean="0"/>
              <a:t>10202</a:t>
            </a:r>
            <a:r>
              <a:rPr lang="en-GB" altLang="zh-CN" sz="2400" b="1" dirty="0"/>
              <a:t>, </a:t>
            </a:r>
            <a:r>
              <a:rPr lang="en-GB" altLang="zh-CN" sz="2400" b="1" dirty="0" smtClean="0"/>
              <a:t>10203</a:t>
            </a:r>
            <a:endParaRPr lang="en-GB" altLang="zh-CN" sz="2400" b="1" strike="sngStrike" dirty="0" smtClean="0">
              <a:solidFill>
                <a:srgbClr val="FF0000"/>
              </a:solidFill>
            </a:endParaRPr>
          </a:p>
          <a:p>
            <a:pPr lvl="1"/>
            <a:endParaRPr lang="en-GB" altLang="zh-CN" sz="2400" b="1" strike="sngStrike" dirty="0">
              <a:solidFill>
                <a:srgbClr val="FF0000"/>
              </a:solidFill>
            </a:endParaRPr>
          </a:p>
          <a:p>
            <a:pPr lvl="1"/>
            <a:r>
              <a:rPr lang="en-GB" altLang="zh-CN" sz="2400" b="1" dirty="0" smtClean="0">
                <a:solidFill>
                  <a:schemeClr val="tx1"/>
                </a:solidFill>
              </a:rPr>
              <a:t>Move: </a:t>
            </a:r>
            <a:r>
              <a:rPr lang="en-US" sz="2400" b="1" dirty="0" smtClean="0"/>
              <a:t>Po-Kai Huang	Second:</a:t>
            </a:r>
            <a:r>
              <a:rPr lang="en-GB" altLang="zh-CN" sz="2400" b="1" dirty="0" smtClean="0">
                <a:solidFill>
                  <a:schemeClr val="tx1"/>
                </a:solidFill>
              </a:rPr>
              <a:t> Ron Porat</a:t>
            </a:r>
          </a:p>
          <a:p>
            <a:pPr lvl="1"/>
            <a:r>
              <a:rPr lang="en-GB" altLang="zh-CN" sz="2400" b="1" dirty="0" smtClean="0">
                <a:solidFill>
                  <a:schemeClr val="tx1"/>
                </a:solidFill>
              </a:rPr>
              <a:t>accepted</a:t>
            </a:r>
            <a:endParaRPr lang="zh-CN" altLang="zh-CN" sz="2400" b="1"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87303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#210</a:t>
            </a:r>
            <a:endParaRPr lang="en-US" dirty="0"/>
          </a:p>
        </p:txBody>
      </p:sp>
      <p:sp>
        <p:nvSpPr>
          <p:cNvPr id="3" name="Content Placeholder 2"/>
          <p:cNvSpPr>
            <a:spLocks noGrp="1"/>
          </p:cNvSpPr>
          <p:nvPr>
            <p:ph idx="1"/>
          </p:nvPr>
        </p:nvSpPr>
        <p:spPr>
          <a:xfrm>
            <a:off x="685800" y="1752600"/>
            <a:ext cx="7770813" cy="4113213"/>
          </a:xfrm>
        </p:spPr>
        <p:txBody>
          <a:bodyPr/>
          <a:lstStyle/>
          <a:p>
            <a:r>
              <a:rPr lang="en-US" altLang="zh-CN" dirty="0" smtClean="0"/>
              <a:t>Move to accept resolutions </a:t>
            </a:r>
            <a:r>
              <a:rPr lang="en-US" altLang="zh-CN" dirty="0"/>
              <a:t>to the following CIDs</a:t>
            </a:r>
            <a:r>
              <a:rPr lang="en-US" altLang="zh-CN" dirty="0">
                <a:solidFill>
                  <a:srgbClr val="FF0000"/>
                </a:solidFill>
              </a:rPr>
              <a:t> </a:t>
            </a:r>
            <a:r>
              <a:rPr lang="en-US" altLang="zh-CN" dirty="0" smtClean="0"/>
              <a:t>and </a:t>
            </a:r>
            <a:r>
              <a:rPr lang="en-US" altLang="zh-CN" dirty="0"/>
              <a:t>the corresponding spec text modification as in </a:t>
            </a:r>
            <a:r>
              <a:rPr lang="en-US" altLang="zh-CN" dirty="0" smtClean="0"/>
              <a:t>11-17/0232r2</a:t>
            </a:r>
            <a:endParaRPr lang="en-US" altLang="zh-CN" dirty="0"/>
          </a:p>
          <a:p>
            <a:pPr lvl="1"/>
            <a:r>
              <a:rPr lang="en-US" altLang="zh-CN" sz="2400" b="1" dirty="0"/>
              <a:t>CID </a:t>
            </a:r>
            <a:r>
              <a:rPr lang="en-GB" altLang="zh-CN" sz="2400" b="1" dirty="0"/>
              <a:t>5101, 5102, 5103, 5297, 5298, </a:t>
            </a:r>
            <a:r>
              <a:rPr lang="en-GB" altLang="zh-CN" sz="2400" b="1" dirty="0" smtClean="0"/>
              <a:t>5299, 7513</a:t>
            </a:r>
            <a:r>
              <a:rPr lang="en-GB" altLang="zh-CN" sz="2400" b="1" dirty="0"/>
              <a:t>, 8848, 8849, 8850, 8851, 8852, 8853, 8854, 8855, 8856, 8857, 8858, 8985, 9158, 9159, 9160, 9166, 9167, </a:t>
            </a:r>
            <a:r>
              <a:rPr lang="en-GB" altLang="zh-CN" sz="2400" b="1" dirty="0" smtClean="0"/>
              <a:t>10114</a:t>
            </a:r>
          </a:p>
          <a:p>
            <a:endParaRPr lang="en-GB" dirty="0"/>
          </a:p>
          <a:p>
            <a:r>
              <a:rPr lang="en-GB" dirty="0" smtClean="0"/>
              <a:t>Move: </a:t>
            </a:r>
            <a:r>
              <a:rPr lang="en-US" dirty="0" err="1"/>
              <a:t>Xiaogang</a:t>
            </a:r>
            <a:r>
              <a:rPr lang="en-US" dirty="0"/>
              <a:t> Chen </a:t>
            </a:r>
            <a:r>
              <a:rPr lang="en-US" dirty="0" smtClean="0"/>
              <a:t>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993421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Move to reconsider CR motion #210 </a:t>
            </a:r>
          </a:p>
          <a:p>
            <a:endParaRPr lang="en-US" dirty="0"/>
          </a:p>
          <a:p>
            <a:r>
              <a:rPr lang="en-US" dirty="0" smtClean="0"/>
              <a:t>Move: Jon Rosdahl	Second: Al Petrick</a:t>
            </a:r>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0259484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210</a:t>
            </a:r>
            <a:endParaRPr lang="en-US" dirty="0"/>
          </a:p>
        </p:txBody>
      </p:sp>
      <p:sp>
        <p:nvSpPr>
          <p:cNvPr id="3" name="Content Placeholder 2"/>
          <p:cNvSpPr>
            <a:spLocks noGrp="1"/>
          </p:cNvSpPr>
          <p:nvPr>
            <p:ph idx="1"/>
          </p:nvPr>
        </p:nvSpPr>
        <p:spPr>
          <a:xfrm>
            <a:off x="685800" y="1600200"/>
            <a:ext cx="7770813" cy="4113213"/>
          </a:xfrm>
        </p:spPr>
        <p:txBody>
          <a:bodyPr/>
          <a:lstStyle/>
          <a:p>
            <a:r>
              <a:rPr lang="en-US" altLang="zh-CN" dirty="0"/>
              <a:t>Move to accept resolutions to the following CIDs</a:t>
            </a:r>
            <a:r>
              <a:rPr lang="en-US" altLang="zh-CN" dirty="0">
                <a:solidFill>
                  <a:srgbClr val="FF0000"/>
                </a:solidFill>
              </a:rPr>
              <a:t> </a:t>
            </a:r>
            <a:r>
              <a:rPr lang="en-US" altLang="zh-CN" dirty="0"/>
              <a:t>and the corresponding spec text modification as in </a:t>
            </a:r>
            <a:r>
              <a:rPr lang="en-US" altLang="zh-CN" dirty="0" smtClean="0"/>
              <a:t>11-17/0232r3</a:t>
            </a:r>
            <a:endParaRPr lang="en-US" altLang="zh-CN" dirty="0"/>
          </a:p>
          <a:p>
            <a:pPr lvl="1"/>
            <a:r>
              <a:rPr lang="en-US" altLang="zh-CN" sz="2400" b="1" dirty="0"/>
              <a:t>CID </a:t>
            </a:r>
            <a:r>
              <a:rPr lang="en-GB" altLang="zh-CN" sz="2400" b="1" dirty="0"/>
              <a:t>5101, 5102, 5103, 5297, 5298, 5299, 7513, 8848, 8849, 8850, 8851, 8852, 8853, 8854, 8855, 8856, 8857, 8858, 8985, 9158, 9159, 9160, 9166, 9167, 10114</a:t>
            </a:r>
          </a:p>
          <a:p>
            <a:endParaRPr lang="en-GB" dirty="0"/>
          </a:p>
          <a:p>
            <a:r>
              <a:rPr lang="en-GB" dirty="0"/>
              <a:t>Move: </a:t>
            </a:r>
            <a:r>
              <a:rPr lang="en-US" dirty="0" err="1"/>
              <a:t>Xiaogang</a:t>
            </a:r>
            <a:r>
              <a:rPr lang="en-US" dirty="0"/>
              <a:t> </a:t>
            </a:r>
            <a:r>
              <a:rPr lang="en-US" dirty="0" smtClean="0"/>
              <a:t>Chen		Second: Ron Porat</a:t>
            </a:r>
          </a:p>
          <a:p>
            <a:r>
              <a:rPr lang="en-US" dirty="0" smtClean="0">
                <a:solidFill>
                  <a:srgbClr val="FF0000"/>
                </a:solidFill>
              </a:rPr>
              <a:t>Deferred</a:t>
            </a:r>
          </a:p>
          <a:p>
            <a:endParaRPr lang="en-US" dirty="0"/>
          </a:p>
          <a:p>
            <a:r>
              <a:rPr lang="en-US" dirty="0" smtClean="0"/>
              <a:t>Move to table this motion</a:t>
            </a:r>
          </a:p>
          <a:p>
            <a:r>
              <a:rPr lang="en-US" dirty="0" smtClean="0"/>
              <a:t>Move: </a:t>
            </a:r>
            <a:r>
              <a:rPr lang="en-US" dirty="0"/>
              <a:t>J</a:t>
            </a:r>
            <a:r>
              <a:rPr lang="en-US" dirty="0" smtClean="0"/>
              <a:t>on Rosdahl		Second: Al Petrick</a:t>
            </a:r>
          </a:p>
          <a:p>
            <a:r>
              <a:rPr lang="en-US" dirty="0" smtClean="0"/>
              <a:t>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099526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#211 (MAC)</a:t>
            </a:r>
            <a:endParaRPr lang="en-US" dirty="0"/>
          </a:p>
        </p:txBody>
      </p:sp>
      <p:sp>
        <p:nvSpPr>
          <p:cNvPr id="3" name="Content Placeholder 2"/>
          <p:cNvSpPr>
            <a:spLocks noGrp="1"/>
          </p:cNvSpPr>
          <p:nvPr>
            <p:ph idx="1"/>
          </p:nvPr>
        </p:nvSpPr>
        <p:spPr/>
        <p:txBody>
          <a:bodyPr/>
          <a:lstStyle/>
          <a:p>
            <a:r>
              <a:rPr lang="en-US" altLang="zh-CN" dirty="0" smtClean="0"/>
              <a:t>Move to accept the resolution </a:t>
            </a:r>
            <a:r>
              <a:rPr lang="en-US" altLang="zh-CN" dirty="0"/>
              <a:t>to the following </a:t>
            </a:r>
            <a:r>
              <a:rPr lang="en-US" altLang="zh-CN" dirty="0" smtClean="0"/>
              <a:t>CIDs </a:t>
            </a:r>
            <a:r>
              <a:rPr lang="en-US" altLang="zh-CN" dirty="0"/>
              <a:t>as in </a:t>
            </a:r>
            <a:r>
              <a:rPr lang="en-US" altLang="zh-CN" dirty="0" smtClean="0"/>
              <a:t>11-17/0283r6</a:t>
            </a:r>
            <a:endParaRPr lang="en-US" altLang="zh-CN" dirty="0"/>
          </a:p>
          <a:p>
            <a:pPr lvl="1"/>
            <a:r>
              <a:rPr lang="en-US" altLang="zh-CN" sz="2800" b="1" dirty="0"/>
              <a:t>CID </a:t>
            </a:r>
            <a:r>
              <a:rPr lang="en-US" altLang="zh-CN" sz="2800" b="1" dirty="0" smtClean="0"/>
              <a:t>8114, </a:t>
            </a:r>
            <a:r>
              <a:rPr lang="en-US" sz="2800" b="1" dirty="0"/>
              <a:t>3018, 8190, 9494 </a:t>
            </a:r>
            <a:r>
              <a:rPr lang="en-US" sz="2800" b="1" dirty="0" smtClean="0"/>
              <a:t> </a:t>
            </a:r>
            <a:endParaRPr lang="en-US" sz="2800" b="1" dirty="0"/>
          </a:p>
          <a:p>
            <a:pPr lvl="1"/>
            <a:endParaRPr lang="en-US" altLang="zh-CN" sz="2400" b="1" dirty="0" smtClean="0"/>
          </a:p>
          <a:p>
            <a:pPr lvl="1"/>
            <a:endParaRPr lang="en-US" altLang="zh-CN" sz="2400" b="1" dirty="0"/>
          </a:p>
          <a:p>
            <a:pPr lvl="1"/>
            <a:r>
              <a:rPr lang="en-US" altLang="zh-CN" sz="2400" b="1" dirty="0" smtClean="0"/>
              <a:t>Move:  </a:t>
            </a:r>
            <a:r>
              <a:rPr lang="en-US" altLang="zh-CN" sz="2400" b="1" dirty="0" err="1" smtClean="0"/>
              <a:t>ALfred</a:t>
            </a:r>
            <a:r>
              <a:rPr lang="en-US" sz="2400" b="1" dirty="0" smtClean="0"/>
              <a:t>	Second: </a:t>
            </a:r>
            <a:r>
              <a:rPr lang="en-US" sz="2400" b="1" dirty="0" err="1" smtClean="0"/>
              <a:t>Yasu</a:t>
            </a:r>
            <a:r>
              <a:rPr lang="en-US" sz="2400" b="1" dirty="0" smtClean="0"/>
              <a:t> Inoue</a:t>
            </a:r>
          </a:p>
          <a:p>
            <a:pPr lvl="1"/>
            <a:r>
              <a:rPr lang="en-US" altLang="zh-CN" sz="2400" b="1" dirty="0" smtClean="0"/>
              <a:t>Accepted with no objection</a:t>
            </a:r>
            <a:endParaRPr lang="en-GB"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852155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2155</TotalTime>
  <Words>9003</Words>
  <Application>Microsoft Office PowerPoint</Application>
  <PresentationFormat>On-screen Show (4:3)</PresentationFormat>
  <Paragraphs>1596</Paragraphs>
  <Slides>144</Slides>
  <Notes>3</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144</vt:i4>
      </vt:variant>
    </vt:vector>
  </HeadingPairs>
  <TitlesOfParts>
    <vt:vector size="158" baseType="lpstr">
      <vt:lpstr>Arial Unicode MS</vt:lpstr>
      <vt:lpstr>MS Gothic</vt:lpstr>
      <vt:lpstr>MS PGothic</vt:lpstr>
      <vt:lpstr>MS PGothic</vt:lpstr>
      <vt:lpstr>SimSun</vt:lpstr>
      <vt:lpstr>Arial</vt:lpstr>
      <vt:lpstr>Arial Black</vt:lpstr>
      <vt:lpstr>Calibri</vt:lpstr>
      <vt:lpstr>Monotype Sorts</vt:lpstr>
      <vt:lpstr>Symbol</vt:lpstr>
      <vt:lpstr>Times New Roman</vt:lpstr>
      <vt:lpstr>Wingdings</vt:lpstr>
      <vt:lpstr>Office Theme</vt:lpstr>
      <vt:lpstr>Document</vt:lpstr>
      <vt:lpstr>TGax March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March 13, 10:30 – 13:30 </vt:lpstr>
      <vt:lpstr>PHY Submissions</vt:lpstr>
      <vt:lpstr>MAC Submissions</vt:lpstr>
      <vt:lpstr>MU Submissions</vt:lpstr>
      <vt:lpstr>SR Submissions</vt:lpstr>
      <vt:lpstr>TG Submissions</vt:lpstr>
      <vt:lpstr>Summary Since January 2017</vt:lpstr>
      <vt:lpstr>Editor Report</vt:lpstr>
      <vt:lpstr>Timeline</vt:lpstr>
      <vt:lpstr>On Comment Resolution</vt:lpstr>
      <vt:lpstr>Agenda for Monday March 13, 16:00 – 18:00 </vt:lpstr>
      <vt:lpstr>Agenda for Tuesday March 14, 10:30 – 12:30 </vt:lpstr>
      <vt:lpstr>Agenda for Tuesday March 14, 16:00 – 18:00 </vt:lpstr>
      <vt:lpstr>Agenda for Tuesday March 14, 19:30 – 21:30 </vt:lpstr>
      <vt:lpstr>Agenda for Wednesday March 15, 08:00 – 10:00 </vt:lpstr>
      <vt:lpstr>Approval of  TG Minutes (January 2017 Meeting and Telecon Minutes) </vt:lpstr>
      <vt:lpstr>Ad Hoc Meeting</vt:lpstr>
      <vt:lpstr>SP (11-17/0267)</vt:lpstr>
      <vt:lpstr>Agenda for Wednesday March 15, 13:30 – 15:30 </vt:lpstr>
      <vt:lpstr>Agenda for Wednesday March 15, 16:00 – 18:00 </vt:lpstr>
      <vt:lpstr>Agenda for Thursday March 16, PM1 and PM2</vt:lpstr>
      <vt:lpstr>Motions</vt:lpstr>
      <vt:lpstr>CR Motion #152 (MAC)</vt:lpstr>
      <vt:lpstr>CR Motion #153 (MAC)</vt:lpstr>
      <vt:lpstr>CR Motion #154 (MAC)</vt:lpstr>
      <vt:lpstr>CR Motion #155 (MAC)</vt:lpstr>
      <vt:lpstr>CR Motion #156 (MAC)</vt:lpstr>
      <vt:lpstr>CR Motion #157 (MAC)</vt:lpstr>
      <vt:lpstr>CR Motion #158 (MAC)</vt:lpstr>
      <vt:lpstr>CR Motion #159 (MAC)</vt:lpstr>
      <vt:lpstr>CR Motion #160 (MAC)</vt:lpstr>
      <vt:lpstr>CR Motion #161 (MU)</vt:lpstr>
      <vt:lpstr>CR Motion #162 (MAC)</vt:lpstr>
      <vt:lpstr>CR Motion #163</vt:lpstr>
      <vt:lpstr>CR Motion #164 (MAC)</vt:lpstr>
      <vt:lpstr>CR Motion #165 (MAC)</vt:lpstr>
      <vt:lpstr>CR Motion #166 (MAC)</vt:lpstr>
      <vt:lpstr>CR Motion #167</vt:lpstr>
      <vt:lpstr>CR Motion #168</vt:lpstr>
      <vt:lpstr>CR Motion #169 (MAC)</vt:lpstr>
      <vt:lpstr>CR Motion #170</vt:lpstr>
      <vt:lpstr>CR Motion #171</vt:lpstr>
      <vt:lpstr>CR Motion #172</vt:lpstr>
      <vt:lpstr>CR Motion #173</vt:lpstr>
      <vt:lpstr>CR Motion #174</vt:lpstr>
      <vt:lpstr>CR Motion #175 (MU)</vt:lpstr>
      <vt:lpstr>CR Motion #176 (MAC)</vt:lpstr>
      <vt:lpstr>CR Motion #177 (MAC)</vt:lpstr>
      <vt:lpstr>CR Motion #178 (MAC)</vt:lpstr>
      <vt:lpstr>CR Motion #179 (MAC)</vt:lpstr>
      <vt:lpstr>CR Motion #180 (MAC)</vt:lpstr>
      <vt:lpstr>CR Motion #181 (MAC)</vt:lpstr>
      <vt:lpstr>CR Motion #182 (MAC)</vt:lpstr>
      <vt:lpstr>CR Motion #183 (MAC)</vt:lpstr>
      <vt:lpstr>CR Motion #184 (MAC)</vt:lpstr>
      <vt:lpstr>CR Motion #185</vt:lpstr>
      <vt:lpstr>CR Motion #186</vt:lpstr>
      <vt:lpstr>CR Motion #187</vt:lpstr>
      <vt:lpstr>CR Motion #188</vt:lpstr>
      <vt:lpstr>CR Motion #189 (PHY)</vt:lpstr>
      <vt:lpstr>CR Motion #190</vt:lpstr>
      <vt:lpstr>CR Motion #191 (PHY)</vt:lpstr>
      <vt:lpstr>CR Motion #192 (PHY)</vt:lpstr>
      <vt:lpstr>CR Motion #193</vt:lpstr>
      <vt:lpstr>CR Motion #194</vt:lpstr>
      <vt:lpstr>CR Motion #195 (MU)</vt:lpstr>
      <vt:lpstr>CR Motion #196 (PHY)</vt:lpstr>
      <vt:lpstr>CR Motion #197 (PHY)</vt:lpstr>
      <vt:lpstr>CR Motion #198</vt:lpstr>
      <vt:lpstr>CR Motion #199 (PHY)</vt:lpstr>
      <vt:lpstr>CR Motion #200</vt:lpstr>
      <vt:lpstr>CR Motion #201</vt:lpstr>
      <vt:lpstr>CR Motion #202 (PHY)</vt:lpstr>
      <vt:lpstr>CR Motion #203 (PHY)</vt:lpstr>
      <vt:lpstr>CR Motion #204 (PHY)</vt:lpstr>
      <vt:lpstr>CR Motion #205 (PHY)</vt:lpstr>
      <vt:lpstr>CR Motion #206</vt:lpstr>
      <vt:lpstr>CR Motion #207 (PHY)</vt:lpstr>
      <vt:lpstr>CR Motion #208 (PHY)</vt:lpstr>
      <vt:lpstr>CR Motion #209 (PHY)</vt:lpstr>
      <vt:lpstr>CR Motion #210</vt:lpstr>
      <vt:lpstr>PowerPoint Presentation</vt:lpstr>
      <vt:lpstr>CR Motion 210</vt:lpstr>
      <vt:lpstr>CR Motion #211 (MAC)</vt:lpstr>
      <vt:lpstr>CR Motion #212 (SR)</vt:lpstr>
      <vt:lpstr>CR Motion #213 (MAC)</vt:lpstr>
      <vt:lpstr>CR Motion #214 (MAC)</vt:lpstr>
      <vt:lpstr>CR Motion #215 (MAC)</vt:lpstr>
      <vt:lpstr>CR Motion #216 (MAC)</vt:lpstr>
      <vt:lpstr>CR Motion #217 (MAC)</vt:lpstr>
      <vt:lpstr>CR Motion #218 (MAC)</vt:lpstr>
      <vt:lpstr>CR Motion #219</vt:lpstr>
      <vt:lpstr>CR Motion #220 (MU)</vt:lpstr>
      <vt:lpstr>CR Motion #221 (MAC)</vt:lpstr>
      <vt:lpstr>CR Motion #222 (MU)</vt:lpstr>
      <vt:lpstr>CR Motion #223 (MAC)</vt:lpstr>
      <vt:lpstr>CR Motion #224</vt:lpstr>
      <vt:lpstr>CR Motion #225 (MU)</vt:lpstr>
      <vt:lpstr>CR Motion #226 (PHY) </vt:lpstr>
      <vt:lpstr>CR Motion #227 (MU)</vt:lpstr>
      <vt:lpstr>CR Motion #228 (MU)</vt:lpstr>
      <vt:lpstr>CR Motion #229 (MU)</vt:lpstr>
      <vt:lpstr>CR Motion #230 (MU)</vt:lpstr>
      <vt:lpstr>CR Motion #231 (PHY)</vt:lpstr>
      <vt:lpstr>CR Motion #232 (PHY)</vt:lpstr>
      <vt:lpstr>CR Motion #233</vt:lpstr>
      <vt:lpstr>PowerPoint Presentation</vt:lpstr>
      <vt:lpstr>CR Motion #234 (PHY)</vt:lpstr>
      <vt:lpstr>CR Motion #235 (PHY)</vt:lpstr>
      <vt:lpstr>CR Motion #236</vt:lpstr>
      <vt:lpstr>CR Motion #237</vt:lpstr>
      <vt:lpstr>CR Motion #238</vt:lpstr>
      <vt:lpstr>CR Motion #239 (PHY)</vt:lpstr>
      <vt:lpstr>CR Motion #240</vt:lpstr>
      <vt:lpstr>CR Motion #241 (PHY)</vt:lpstr>
      <vt:lpstr>CR Motion #242 (PHY)</vt:lpstr>
      <vt:lpstr>CR Motion #243 (PHY)</vt:lpstr>
      <vt:lpstr>CR Motion #244 (SR)</vt:lpstr>
      <vt:lpstr>CR Motion #245 </vt:lpstr>
      <vt:lpstr>CR Motion #246</vt:lpstr>
      <vt:lpstr>CR Motion #247 (MAC)</vt:lpstr>
      <vt:lpstr>CR Motion #248</vt:lpstr>
      <vt:lpstr>CR Motion #249 (SR)</vt:lpstr>
      <vt:lpstr>CR Motion #250</vt:lpstr>
      <vt:lpstr>Timeline</vt:lpstr>
      <vt:lpstr>Goals for May 2017</vt:lpstr>
      <vt:lpstr>Ad Hoc Meeting</vt:lpstr>
      <vt:lpstr>Conference Calls</vt:lpstr>
      <vt:lpstr>Motion to Adjourn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160</cp:revision>
  <cp:lastPrinted>1601-01-01T00:00:00Z</cp:lastPrinted>
  <dcterms:created xsi:type="dcterms:W3CDTF">2017-01-26T15:28:16Z</dcterms:created>
  <dcterms:modified xsi:type="dcterms:W3CDTF">2017-03-17T00:30:42Z</dcterms:modified>
</cp:coreProperties>
</file>