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0"/>
  </p:notesMasterIdLst>
  <p:handoutMasterIdLst>
    <p:handoutMasterId r:id="rId141"/>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362" r:id="rId19"/>
    <p:sldId id="365" r:id="rId20"/>
    <p:sldId id="363" r:id="rId21"/>
    <p:sldId id="364" r:id="rId22"/>
    <p:sldId id="273" r:id="rId23"/>
    <p:sldId id="275" r:id="rId24"/>
    <p:sldId id="276" r:id="rId25"/>
    <p:sldId id="361" r:id="rId26"/>
    <p:sldId id="277" r:id="rId27"/>
    <p:sldId id="278" r:id="rId28"/>
    <p:sldId id="279" r:id="rId29"/>
    <p:sldId id="280" r:id="rId30"/>
    <p:sldId id="281" r:id="rId31"/>
    <p:sldId id="274" r:id="rId32"/>
    <p:sldId id="287" r:id="rId33"/>
    <p:sldId id="367" r:id="rId34"/>
    <p:sldId id="282" r:id="rId35"/>
    <p:sldId id="283" r:id="rId36"/>
    <p:sldId id="285" r:id="rId37"/>
    <p:sldId id="288" r:id="rId38"/>
    <p:sldId id="289" r:id="rId39"/>
    <p:sldId id="290" r:id="rId40"/>
    <p:sldId id="291" r:id="rId41"/>
    <p:sldId id="292" r:id="rId42"/>
    <p:sldId id="293" r:id="rId43"/>
    <p:sldId id="294" r:id="rId44"/>
    <p:sldId id="295" r:id="rId45"/>
    <p:sldId id="301" r:id="rId46"/>
    <p:sldId id="368" r:id="rId47"/>
    <p:sldId id="302" r:id="rId48"/>
    <p:sldId id="303" r:id="rId49"/>
    <p:sldId id="369"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3" r:id="rId69"/>
    <p:sldId id="324" r:id="rId70"/>
    <p:sldId id="325" r:id="rId71"/>
    <p:sldId id="326" r:id="rId72"/>
    <p:sldId id="329" r:id="rId73"/>
    <p:sldId id="327" r:id="rId74"/>
    <p:sldId id="330" r:id="rId75"/>
    <p:sldId id="331" r:id="rId76"/>
    <p:sldId id="332" r:id="rId77"/>
    <p:sldId id="333" r:id="rId78"/>
    <p:sldId id="334" r:id="rId79"/>
    <p:sldId id="335" r:id="rId80"/>
    <p:sldId id="337" r:id="rId81"/>
    <p:sldId id="336" r:id="rId82"/>
    <p:sldId id="338" r:id="rId83"/>
    <p:sldId id="339" r:id="rId84"/>
    <p:sldId id="340" r:id="rId85"/>
    <p:sldId id="342" r:id="rId86"/>
    <p:sldId id="343" r:id="rId87"/>
    <p:sldId id="341" r:id="rId88"/>
    <p:sldId id="346" r:id="rId89"/>
    <p:sldId id="348" r:id="rId90"/>
    <p:sldId id="350" r:id="rId91"/>
    <p:sldId id="351" r:id="rId92"/>
    <p:sldId id="354" r:id="rId93"/>
    <p:sldId id="355" r:id="rId94"/>
    <p:sldId id="356" r:id="rId95"/>
    <p:sldId id="357" r:id="rId96"/>
    <p:sldId id="358" r:id="rId97"/>
    <p:sldId id="360" r:id="rId98"/>
    <p:sldId id="370" r:id="rId99"/>
    <p:sldId id="371" r:id="rId100"/>
    <p:sldId id="372" r:id="rId101"/>
    <p:sldId id="373" r:id="rId102"/>
    <p:sldId id="374" r:id="rId103"/>
    <p:sldId id="375" r:id="rId104"/>
    <p:sldId id="376" r:id="rId105"/>
    <p:sldId id="377" r:id="rId106"/>
    <p:sldId id="378" r:id="rId107"/>
    <p:sldId id="379" r:id="rId108"/>
    <p:sldId id="380" r:id="rId109"/>
    <p:sldId id="381" r:id="rId110"/>
    <p:sldId id="382" r:id="rId111"/>
    <p:sldId id="383" r:id="rId112"/>
    <p:sldId id="384" r:id="rId113"/>
    <p:sldId id="385" r:id="rId114"/>
    <p:sldId id="386" r:id="rId115"/>
    <p:sldId id="387" r:id="rId116"/>
    <p:sldId id="388" r:id="rId117"/>
    <p:sldId id="389" r:id="rId118"/>
    <p:sldId id="390" r:id="rId119"/>
    <p:sldId id="391" r:id="rId120"/>
    <p:sldId id="392" r:id="rId121"/>
    <p:sldId id="393" r:id="rId122"/>
    <p:sldId id="394" r:id="rId123"/>
    <p:sldId id="395" r:id="rId124"/>
    <p:sldId id="396" r:id="rId125"/>
    <p:sldId id="397" r:id="rId126"/>
    <p:sldId id="398" r:id="rId127"/>
    <p:sldId id="400" r:id="rId128"/>
    <p:sldId id="401" r:id="rId129"/>
    <p:sldId id="402" r:id="rId130"/>
    <p:sldId id="403" r:id="rId131"/>
    <p:sldId id="404" r:id="rId132"/>
    <p:sldId id="405" r:id="rId133"/>
    <p:sldId id="406" r:id="rId134"/>
    <p:sldId id="407" r:id="rId135"/>
    <p:sldId id="408" r:id="rId136"/>
    <p:sldId id="366" r:id="rId137"/>
    <p:sldId id="399" r:id="rId138"/>
    <p:sldId id="286" r:id="rId1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2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36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notesMaster" Target="notesMasters/notesMaster1.xml"/><Relationship Id="rId14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802.11-17/0199r5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6/11-16-0230-03-000m-sb1-stephens-resolutions-part-1.do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05"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3156, 3384, 3491, 3822, 3907, 4371, 4439, 4740, 5445, 7020, 7473, 8185, 8375, 9809, 9810, 9811, 9812 (17 CIDs)</a:t>
            </a:r>
            <a:endParaRPr lang="en-US" dirty="0"/>
          </a:p>
          <a:p>
            <a:pPr lvl="0"/>
            <a:r>
              <a:rPr lang="en-GB" dirty="0"/>
              <a:t>6965 (1 </a:t>
            </a:r>
            <a:r>
              <a:rPr lang="en-GB" dirty="0" smtClean="0"/>
              <a:t>CIDs)</a:t>
            </a:r>
          </a:p>
          <a:p>
            <a:pPr lvl="0"/>
            <a:endParaRPr lang="en-GB" dirty="0"/>
          </a:p>
          <a:p>
            <a:pPr lvl="0"/>
            <a:r>
              <a:rPr lang="en-GB" dirty="0" smtClean="0"/>
              <a:t>Move:	</a:t>
            </a:r>
            <a:r>
              <a:rPr lang="en-US" dirty="0"/>
              <a:t> Alfred Asterjadhi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8746677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US" dirty="0"/>
              <a:t>6537, 9282 (2 CIDs</a:t>
            </a:r>
            <a:r>
              <a:rPr lang="en-US" dirty="0" smtClean="0"/>
              <a:t>) in doc 11-17/0346r1</a:t>
            </a:r>
          </a:p>
          <a:p>
            <a:pPr lvl="0"/>
            <a:endParaRPr lang="en-US" dirty="0"/>
          </a:p>
          <a:p>
            <a:pPr lvl="0"/>
            <a:r>
              <a:rPr lang="en-US" dirty="0" smtClean="0"/>
              <a:t>Move: </a:t>
            </a:r>
            <a:r>
              <a:rPr lang="en-US" dirty="0"/>
              <a:t>Jeongki Kim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8746550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3089, 6057, 7527, 9599, 9385 </a:t>
            </a:r>
            <a:r>
              <a:rPr lang="en-US" dirty="0" smtClean="0"/>
              <a:t>in doc 11-17/0344r1</a:t>
            </a:r>
          </a:p>
          <a:p>
            <a:endParaRPr lang="en-US" dirty="0"/>
          </a:p>
          <a:p>
            <a:r>
              <a:rPr lang="en-US" dirty="0" smtClean="0"/>
              <a:t>Move: </a:t>
            </a:r>
            <a:r>
              <a:rPr lang="en-US" dirty="0"/>
              <a:t>Jeongki Kim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4859444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3091, 5216, 5506, 5938, 6052, 6055, 6782, 6783, 6784, 6785, 7602, 8241, 8242, 9602 </a:t>
            </a:r>
            <a:r>
              <a:rPr lang="en-US" dirty="0" smtClean="0"/>
              <a:t> in doc 11-17/0347r1</a:t>
            </a:r>
          </a:p>
          <a:p>
            <a:endParaRPr lang="en-US" dirty="0"/>
          </a:p>
          <a:p>
            <a:r>
              <a:rPr lang="en-US" dirty="0" smtClean="0"/>
              <a:t>Move: </a:t>
            </a:r>
            <a:r>
              <a:rPr lang="en-US" dirty="0"/>
              <a:t>Jeongki Kim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06346582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3051, 3052, 3053, 3207, 3208, 3209, 3210, 3211, 3212, 7786, 7787, 9695, 9864  (13 CIDs</a:t>
            </a:r>
            <a:r>
              <a:rPr lang="en-US" dirty="0" smtClean="0"/>
              <a:t>) in doc 11-17/0384r2</a:t>
            </a:r>
          </a:p>
          <a:p>
            <a:endParaRPr lang="en-US" dirty="0"/>
          </a:p>
          <a:p>
            <a:r>
              <a:rPr lang="en-US" dirty="0" smtClean="0"/>
              <a:t>Move: </a:t>
            </a:r>
            <a:r>
              <a:rPr lang="en-US" dirty="0"/>
              <a:t>Reza Hedayat </a:t>
            </a:r>
            <a:r>
              <a:rPr lang="en-US" dirty="0" smtClean="0"/>
              <a:t>	Second:</a:t>
            </a:r>
          </a:p>
          <a:p>
            <a:endParaRPr lang="en-US" dirty="0">
              <a:solidFill>
                <a:srgbClr val="FF0000"/>
              </a:solidFill>
            </a:endParaRPr>
          </a:p>
          <a:p>
            <a:endParaRPr lang="en-GB"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6426836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US" dirty="0"/>
              <a:t>3018, </a:t>
            </a:r>
            <a:r>
              <a:rPr lang="en-US" dirty="0" smtClean="0"/>
              <a:t>8190, 9494 in doc 11-17/283r5</a:t>
            </a:r>
          </a:p>
          <a:p>
            <a:pPr lvl="0"/>
            <a:endParaRPr lang="en-US" dirty="0">
              <a:solidFill>
                <a:srgbClr val="FF0000"/>
              </a:solidFill>
            </a:endParaRPr>
          </a:p>
          <a:p>
            <a:pPr lvl="0"/>
            <a:r>
              <a:rPr lang="en-US" dirty="0" smtClean="0">
                <a:solidFill>
                  <a:schemeClr val="tx1"/>
                </a:solidFill>
              </a:rPr>
              <a:t>Move: </a:t>
            </a:r>
            <a:r>
              <a:rPr lang="en-US" dirty="0"/>
              <a:t>Raja </a:t>
            </a:r>
            <a:r>
              <a:rPr lang="en-US" dirty="0" err="1"/>
              <a:t>Banerjea</a:t>
            </a:r>
            <a:r>
              <a:rPr lang="en-US" dirty="0"/>
              <a:t> </a:t>
            </a:r>
            <a:r>
              <a:rPr lang="en-US" dirty="0" smtClean="0"/>
              <a:t>	Second:</a:t>
            </a:r>
            <a:endParaRPr lang="en-US"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70721043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5397, </a:t>
            </a:r>
            <a:r>
              <a:rPr lang="en-GB" dirty="0" smtClean="0"/>
              <a:t>5712 in doc 11-17/0448r4</a:t>
            </a:r>
          </a:p>
          <a:p>
            <a:endParaRPr lang="en-GB" dirty="0"/>
          </a:p>
          <a:p>
            <a:r>
              <a:rPr lang="en-GB" dirty="0" smtClean="0"/>
              <a:t>Move: Jing Ma</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35177901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5403, 6184, 7044 </a:t>
            </a:r>
            <a:r>
              <a:rPr lang="en-US" dirty="0"/>
              <a:t>(3 CIDs</a:t>
            </a:r>
            <a:r>
              <a:rPr lang="en-US" dirty="0" smtClean="0"/>
              <a:t>) in doc 11-17/0306r3</a:t>
            </a:r>
          </a:p>
          <a:p>
            <a:endParaRPr lang="en-US" dirty="0">
              <a:solidFill>
                <a:srgbClr val="FF0000"/>
              </a:solidFill>
            </a:endParaRPr>
          </a:p>
          <a:p>
            <a:r>
              <a:rPr lang="en-US" dirty="0" smtClean="0">
                <a:solidFill>
                  <a:schemeClr val="tx1"/>
                </a:solidFill>
              </a:rPr>
              <a:t>Move: </a:t>
            </a:r>
            <a:r>
              <a:rPr lang="en-US" dirty="0"/>
              <a:t>George Cherian </a:t>
            </a:r>
            <a:r>
              <a:rPr lang="en-US" dirty="0" smtClean="0"/>
              <a:t>	Second:</a:t>
            </a:r>
            <a:endParaRPr lang="en-GB"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09347287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7103, 7106, 7412, 8152, 8221, 9103, 9533  </a:t>
            </a:r>
            <a:r>
              <a:rPr lang="en-GB" dirty="0"/>
              <a:t>(7 CIDs)</a:t>
            </a:r>
            <a:r>
              <a:rPr lang="en-US" dirty="0"/>
              <a:t> </a:t>
            </a:r>
            <a:r>
              <a:rPr lang="en-US" dirty="0" smtClean="0"/>
              <a:t>in doc 11-17/0443r2</a:t>
            </a:r>
          </a:p>
          <a:p>
            <a:endParaRPr lang="en-US" dirty="0">
              <a:solidFill>
                <a:srgbClr val="FF0000"/>
              </a:solidFill>
            </a:endParaRPr>
          </a:p>
          <a:p>
            <a:r>
              <a:rPr lang="en-US" dirty="0" smtClean="0">
                <a:solidFill>
                  <a:schemeClr val="tx1"/>
                </a:solidFill>
              </a:rPr>
              <a:t>Move: </a:t>
            </a:r>
            <a:r>
              <a:rPr lang="en-US" dirty="0"/>
              <a:t>Suhwook Kim </a:t>
            </a:r>
            <a:r>
              <a:rPr lang="en-US" dirty="0" smtClean="0"/>
              <a:t> Second:</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6633580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4782, 5975, 5976, 7161, 7789, 8267, 9698, 7661, 6567 (9 CIDs)</a:t>
            </a:r>
            <a:r>
              <a:rPr lang="en-US" dirty="0"/>
              <a:t> </a:t>
            </a:r>
            <a:r>
              <a:rPr lang="en-US" dirty="0" smtClean="0"/>
              <a:t>in doc 11-17/0421r1</a:t>
            </a:r>
          </a:p>
          <a:p>
            <a:endParaRPr lang="en-US" dirty="0">
              <a:solidFill>
                <a:srgbClr val="FF0000"/>
              </a:solidFill>
            </a:endParaRPr>
          </a:p>
          <a:p>
            <a:r>
              <a:rPr lang="en-US" dirty="0" smtClean="0">
                <a:solidFill>
                  <a:schemeClr val="tx1"/>
                </a:solidFill>
              </a:rPr>
              <a:t>Move: </a:t>
            </a:r>
            <a:r>
              <a:rPr lang="en-US" dirty="0"/>
              <a:t>Chao-Chun Wang </a:t>
            </a:r>
            <a:r>
              <a:rPr lang="en-US" dirty="0" smtClean="0"/>
              <a:t>	Second:</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16824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6189, 7040, 9412</a:t>
            </a:r>
            <a:r>
              <a:rPr lang="en-US" dirty="0"/>
              <a:t> </a:t>
            </a:r>
            <a:r>
              <a:rPr lang="en-US" dirty="0" smtClean="0"/>
              <a:t>in doc 11-17/0088r2</a:t>
            </a:r>
          </a:p>
          <a:p>
            <a:endParaRPr lang="en-US" dirty="0"/>
          </a:p>
          <a:p>
            <a:r>
              <a:rPr lang="en-US" dirty="0" smtClean="0"/>
              <a:t>Move: </a:t>
            </a:r>
            <a:r>
              <a:rPr lang="en-US" dirty="0" err="1"/>
              <a:t>Woojin</a:t>
            </a:r>
            <a:r>
              <a:rPr lang="en-US" dirty="0"/>
              <a:t> </a:t>
            </a:r>
            <a:r>
              <a:rPr lang="en-US" dirty="0" err="1"/>
              <a:t>Ahn</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4057000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resolution to CID 8142 in doc 11-17/0335r0</a:t>
            </a:r>
          </a:p>
          <a:p>
            <a:endParaRPr lang="en-US" dirty="0"/>
          </a:p>
          <a:p>
            <a:r>
              <a:rPr lang="en-US" dirty="0" smtClean="0"/>
              <a:t>Move: </a:t>
            </a:r>
            <a:r>
              <a:rPr lang="en-US" dirty="0" err="1"/>
              <a:t>Rojan</a:t>
            </a:r>
            <a:r>
              <a:rPr lang="en-US" dirty="0"/>
              <a:t> </a:t>
            </a:r>
            <a:r>
              <a:rPr lang="en-US" dirty="0" err="1" smtClean="0"/>
              <a:t>Chitrakar</a:t>
            </a:r>
            <a:r>
              <a:rPr lang="en-US" dirty="0" smtClean="0"/>
              <a:t>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9809155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6569, 7790, 7791, 8690, 8691, 10192, </a:t>
            </a:r>
            <a:r>
              <a:rPr lang="en-GB" sz="2400" b="1" dirty="0" smtClean="0"/>
              <a:t>9683 in doc 11-17/0271r4</a:t>
            </a:r>
          </a:p>
          <a:p>
            <a:pPr marL="342900" lvl="1" indent="-342900">
              <a:spcBef>
                <a:spcPts val="600"/>
              </a:spcBef>
            </a:pPr>
            <a:endParaRPr lang="en-GB" sz="2400" b="1" dirty="0"/>
          </a:p>
          <a:p>
            <a:pPr marL="342900" lvl="1" indent="-342900">
              <a:spcBef>
                <a:spcPts val="600"/>
              </a:spcBef>
            </a:pPr>
            <a:r>
              <a:rPr lang="en-GB" sz="2400" b="1" dirty="0" smtClean="0"/>
              <a:t>Move: </a:t>
            </a:r>
            <a:r>
              <a:rPr lang="en-US" sz="2400" b="1" dirty="0"/>
              <a:t>Po-Kai Huang </a:t>
            </a:r>
            <a:r>
              <a:rPr lang="en-US" sz="2400" b="1" dirty="0" smtClean="0"/>
              <a:t>	Second:</a:t>
            </a:r>
            <a:endParaRPr lang="en-US"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8700003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3142, 5992, 4830, 7650, 8061, 9712, 9912, 9913, 9914, 10271, 10272, 9297, 10011, 4831, 7575, 10014, </a:t>
            </a:r>
            <a:r>
              <a:rPr lang="en-GB" sz="2400" b="1" dirty="0" smtClean="0"/>
              <a:t>3012 in doc 11-17/0302r2</a:t>
            </a:r>
          </a:p>
          <a:p>
            <a:pPr marL="342900" lvl="1" indent="-342900">
              <a:spcBef>
                <a:spcPts val="600"/>
              </a:spcBef>
            </a:pPr>
            <a:endParaRPr lang="en-GB" sz="2400" b="1" dirty="0"/>
          </a:p>
          <a:p>
            <a:pPr marL="342900" lvl="1" indent="-342900">
              <a:spcBef>
                <a:spcPts val="600"/>
              </a:spcBef>
            </a:pPr>
            <a:r>
              <a:rPr lang="en-GB" sz="2400" b="1" dirty="0" smtClean="0"/>
              <a:t>Move: Po-Kai Huang		Second:</a:t>
            </a:r>
            <a:endParaRPr lang="en-GB"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7954244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3235, 4829, 9339, 9911, 10013, 10172, 10270 </a:t>
            </a:r>
            <a:r>
              <a:rPr lang="en-GB" sz="2400" b="1" dirty="0" smtClean="0"/>
              <a:t>in doc 11-17/0338r1</a:t>
            </a:r>
          </a:p>
          <a:p>
            <a:pPr marL="342900" lvl="1" indent="-342900">
              <a:spcBef>
                <a:spcPts val="600"/>
              </a:spcBef>
            </a:pPr>
            <a:endParaRPr lang="en-GB" altLang="zh-CN" sz="2400" b="1" dirty="0"/>
          </a:p>
          <a:p>
            <a:pPr marL="342900" lvl="1" indent="-342900">
              <a:spcBef>
                <a:spcPts val="600"/>
              </a:spcBef>
            </a:pPr>
            <a:r>
              <a:rPr lang="en-GB" altLang="zh-CN" sz="2400" b="1" dirty="0" smtClean="0"/>
              <a:t>Move: </a:t>
            </a:r>
            <a:r>
              <a:rPr lang="en-US" sz="2400" b="1" dirty="0" err="1"/>
              <a:t>Rojan</a:t>
            </a:r>
            <a:r>
              <a:rPr lang="en-US" sz="2400" b="1" dirty="0"/>
              <a:t> </a:t>
            </a:r>
            <a:r>
              <a:rPr lang="en-US" sz="2400" b="1" dirty="0" err="1"/>
              <a:t>Chitrakar</a:t>
            </a:r>
            <a:r>
              <a:rPr lang="en-US" sz="2400" b="1" dirty="0"/>
              <a:t> </a:t>
            </a:r>
            <a:r>
              <a:rPr lang="en-US" sz="2400" b="1" dirty="0" smtClean="0"/>
              <a:t>		Second: </a:t>
            </a:r>
            <a:endParaRPr lang="en-GB" altLang="zh-CN"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3170658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3231, 6690, 6691, 6692, </a:t>
            </a:r>
            <a:r>
              <a:rPr lang="en-GB" dirty="0" smtClean="0"/>
              <a:t>9637 in doc 11-17/0349r1</a:t>
            </a:r>
          </a:p>
          <a:p>
            <a:endParaRPr lang="en-GB" dirty="0"/>
          </a:p>
          <a:p>
            <a:r>
              <a:rPr lang="en-GB" dirty="0" smtClean="0"/>
              <a:t>Move: </a:t>
            </a:r>
            <a:r>
              <a:rPr lang="en-US" dirty="0" err="1"/>
              <a:t>Kiseon</a:t>
            </a:r>
            <a:r>
              <a:rPr lang="en-US" dirty="0"/>
              <a:t> </a:t>
            </a:r>
            <a:r>
              <a:rPr lang="en-US" dirty="0" err="1"/>
              <a:t>Ryu</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7589605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4806, 4807, 5725, 5726, 5727, 6009, 6145, 6146, 6147, 6148, 6155, 6721, 6722, 8560, 9535, 9716, 9717, 9921, </a:t>
            </a:r>
            <a:r>
              <a:rPr lang="en-GB" sz="2400" b="1" dirty="0" smtClean="0"/>
              <a:t>9922 in doc 11-17/0403r1</a:t>
            </a:r>
          </a:p>
          <a:p>
            <a:pPr marL="342900" lvl="1" indent="-342900">
              <a:spcBef>
                <a:spcPts val="600"/>
              </a:spcBef>
            </a:pPr>
            <a:endParaRPr lang="en-GB" sz="2400" b="1" dirty="0"/>
          </a:p>
          <a:p>
            <a:pPr marL="342900" lvl="1" indent="-342900">
              <a:spcBef>
                <a:spcPts val="600"/>
              </a:spcBef>
            </a:pPr>
            <a:r>
              <a:rPr lang="en-GB" sz="2400" b="1" dirty="0" smtClean="0"/>
              <a:t>Move: </a:t>
            </a:r>
            <a:r>
              <a:rPr lang="en-US" sz="2400" b="1" dirty="0"/>
              <a:t>David </a:t>
            </a:r>
            <a:r>
              <a:rPr lang="en-US" sz="2400" b="1" dirty="0" err="1"/>
              <a:t>Xun</a:t>
            </a:r>
            <a:r>
              <a:rPr lang="en-US" sz="2400" b="1" dirty="0"/>
              <a:t> Yang </a:t>
            </a:r>
            <a:r>
              <a:rPr lang="en-US" sz="2400" b="1" dirty="0" smtClean="0"/>
              <a:t>	Second:</a:t>
            </a:r>
            <a:endParaRPr lang="en-GB"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617132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resolution to CIDs 7517 in doc 11-17/0436r0</a:t>
            </a:r>
          </a:p>
          <a:p>
            <a:endParaRPr lang="en-US" dirty="0"/>
          </a:p>
          <a:p>
            <a:r>
              <a:rPr lang="en-US" dirty="0" smtClean="0"/>
              <a:t>Move: </a:t>
            </a:r>
            <a:r>
              <a:rPr lang="en-US" dirty="0"/>
              <a:t>Jianhan Liu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71674335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t0 accept resolutions to CIDs; </a:t>
            </a:r>
            <a:r>
              <a:rPr lang="en-US" altLang="zh-CN" sz="2400" b="1" dirty="0"/>
              <a:t>9549, </a:t>
            </a:r>
            <a:r>
              <a:rPr lang="en-US" altLang="zh-CN" sz="2400" b="1" dirty="0" smtClean="0"/>
              <a:t>10204 in doc 11-17/0231r2</a:t>
            </a:r>
          </a:p>
          <a:p>
            <a:pPr marL="342900" lvl="1" indent="-342900">
              <a:spcBef>
                <a:spcPts val="600"/>
              </a:spcBef>
            </a:pPr>
            <a:endParaRPr lang="en-US" sz="2400" b="1" dirty="0"/>
          </a:p>
          <a:p>
            <a:pPr marL="342900" lvl="1" indent="-342900">
              <a:spcBef>
                <a:spcPts val="600"/>
              </a:spcBef>
            </a:pPr>
            <a:r>
              <a:rPr lang="en-US" sz="2400" b="1" dirty="0" smtClean="0"/>
              <a:t>Move: </a:t>
            </a:r>
            <a:r>
              <a:rPr lang="en-US" sz="2400" dirty="0" err="1"/>
              <a:t>Xiaogang</a:t>
            </a:r>
            <a:r>
              <a:rPr lang="en-US" sz="2400" dirty="0"/>
              <a:t> Chen </a:t>
            </a:r>
            <a:r>
              <a:rPr lang="en-US" sz="2400" dirty="0" smtClean="0"/>
              <a:t>	Second:</a:t>
            </a:r>
            <a:endParaRPr lang="en-GB" sz="24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8485610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resolution to CIDs 7547 in doc 11-17/0471r1</a:t>
            </a:r>
          </a:p>
          <a:p>
            <a:endParaRPr lang="en-US" dirty="0"/>
          </a:p>
          <a:p>
            <a:r>
              <a:rPr lang="en-US" dirty="0" smtClean="0"/>
              <a:t>Move: </a:t>
            </a:r>
            <a:r>
              <a:rPr lang="en-US" dirty="0" err="1"/>
              <a:t>Xiaogang</a:t>
            </a:r>
            <a:r>
              <a:rPr lang="en-US" dirty="0"/>
              <a:t> Chen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71778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altLang="zh-CN" sz="2400" b="1" dirty="0"/>
              <a:t>5381, 5383, 5783, 6880, 6881, 6883, 6884, 6886, 6887, 6889, 6890, 6891, 9041, 9042, 9043, 9044, 9045, 9046, 9047, 9049, 9051, 9089, 9609, 9610, 9733, 10134, 10135, 10228, 10231, </a:t>
            </a:r>
            <a:r>
              <a:rPr lang="en-GB" altLang="zh-CN" sz="2400" b="1" dirty="0" smtClean="0"/>
              <a:t>10232 in doc 11-17/0234r3</a:t>
            </a:r>
          </a:p>
          <a:p>
            <a:pPr marL="342900" lvl="1" indent="-342900">
              <a:spcBef>
                <a:spcPts val="600"/>
              </a:spcBef>
            </a:pPr>
            <a:endParaRPr lang="en-GB" altLang="zh-CN" sz="2400" b="1" dirty="0"/>
          </a:p>
          <a:p>
            <a:pPr marL="342900" lvl="1" indent="-342900">
              <a:spcBef>
                <a:spcPts val="600"/>
              </a:spcBef>
            </a:pPr>
            <a:r>
              <a:rPr lang="en-GB" altLang="zh-CN" sz="2400" b="1" dirty="0" smtClean="0"/>
              <a:t>Move:	</a:t>
            </a:r>
            <a:r>
              <a:rPr lang="en-US" sz="2400" dirty="0" err="1"/>
              <a:t>Xiaogang</a:t>
            </a:r>
            <a:r>
              <a:rPr lang="en-US" sz="2400" dirty="0"/>
              <a:t> Chen </a:t>
            </a:r>
            <a:r>
              <a:rPr lang="en-US" sz="2400" dirty="0" smtClean="0"/>
              <a:t>	Second:</a:t>
            </a:r>
            <a:endParaRPr lang="zh-CN"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75074955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resolution to CID 9136 in doc 11-17/0247r3</a:t>
            </a:r>
          </a:p>
          <a:p>
            <a:endParaRPr lang="en-US" dirty="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01977320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resolution to CID 8839 in doc 11-17/0261r2</a:t>
            </a:r>
          </a:p>
          <a:p>
            <a:endParaRPr lang="en-US" dirty="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8062101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US" altLang="zh-CN" sz="2400" b="1" dirty="0"/>
              <a:t>8897, 8898, 9064, 4870, 4907, 5256, 5265, 9487, 10405, 8899, 5105, 8900, 5257, 8901, 10403, 8902, 10401, 10402, 5258, 4898, 4915, 8927, 8928, 8933, 8934, 10214, 5106, 8929, 8930, 8931, 5263, 6116, 8932, 10215, </a:t>
            </a:r>
            <a:r>
              <a:rPr lang="en-GB" altLang="zh-CN" sz="2400" b="1" dirty="0"/>
              <a:t>8944, 8945, 8946, 8947, 5270, 8169, 8948, </a:t>
            </a:r>
            <a:r>
              <a:rPr lang="en-GB" altLang="zh-CN" sz="2400" b="1" dirty="0" smtClean="0"/>
              <a:t>8949 in doc 11-17/0398r1</a:t>
            </a:r>
          </a:p>
          <a:p>
            <a:pPr marL="342900" lvl="1" indent="-342900">
              <a:spcBef>
                <a:spcPts val="600"/>
              </a:spcBef>
            </a:pPr>
            <a:endParaRPr lang="en-GB" altLang="zh-CN" sz="2400" b="1" dirty="0"/>
          </a:p>
          <a:p>
            <a:pPr marL="342900" lvl="1" indent="-342900">
              <a:spcBef>
                <a:spcPts val="600"/>
              </a:spcBef>
            </a:pPr>
            <a:r>
              <a:rPr lang="en-GB" altLang="zh-CN" sz="2400" b="1" dirty="0" smtClean="0"/>
              <a:t>Move: Yan Zhang		Second:</a:t>
            </a:r>
            <a:endParaRPr lang="zh-CN"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8454955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8809, 9154, 8360, 8813, 9795, 8614, 7506, 9796, 7508, 8615, 9799, 9800, 8798, 9766, 8799, 8800, 8801, 8802, 8803, 8804, 8805, 5250, 8807, 10089, 9797, 9798, 4973, 10090, 9151, 10091, 10092, 9152, 6826, 6827, 8812, 9767, 9768, 6828, 6829, </a:t>
            </a:r>
            <a:r>
              <a:rPr lang="en-US" dirty="0" smtClean="0"/>
              <a:t>6830 in doc 11-17/0400r3</a:t>
            </a:r>
          </a:p>
          <a:p>
            <a:endParaRPr lang="en-US" dirty="0"/>
          </a:p>
          <a:p>
            <a:r>
              <a:rPr lang="en-US" dirty="0" smtClean="0"/>
              <a:t>Move: </a:t>
            </a:r>
            <a:r>
              <a:rPr lang="en-US" dirty="0" err="1"/>
              <a:t>Sungeun</a:t>
            </a:r>
            <a:r>
              <a:rPr lang="en-US" dirty="0"/>
              <a:t> Lee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9395108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8774, 9142, </a:t>
            </a:r>
            <a:r>
              <a:rPr lang="en-US" dirty="0" smtClean="0"/>
              <a:t>9143 in doc 11-17/0345r2</a:t>
            </a:r>
          </a:p>
          <a:p>
            <a:endParaRPr lang="en-US" dirty="0"/>
          </a:p>
          <a:p>
            <a:r>
              <a:rPr lang="en-US" dirty="0" smtClean="0"/>
              <a:t>Move: </a:t>
            </a:r>
            <a:r>
              <a:rPr lang="en-US" dirty="0"/>
              <a:t>Jeongki Kim </a:t>
            </a:r>
            <a:r>
              <a:rPr lang="en-US" dirty="0" smtClean="0"/>
              <a:t>		Second: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9343360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10360, </a:t>
            </a:r>
            <a:r>
              <a:rPr lang="en-US" dirty="0" smtClean="0"/>
              <a:t>8840 in doc 11-17/0404r1</a:t>
            </a:r>
          </a:p>
          <a:p>
            <a:endParaRPr lang="en-US" dirty="0"/>
          </a:p>
          <a:p>
            <a:r>
              <a:rPr lang="en-US" dirty="0" smtClean="0"/>
              <a:t>Move: </a:t>
            </a:r>
            <a:r>
              <a:rPr lang="en-US" dirty="0"/>
              <a:t>Ross Jian Yu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13311998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altLang="zh-CN" sz="2400" b="1" dirty="0"/>
              <a:t>8863, 4983, 8864, 8865, 8866, 8867, 8868, 8869, 8870, 8871, 8872, 8874, 9550, 10036, 4985, 4989, 8875, 8877, 8878, 8879, 10037, 10209, 4986, 4987, 7500, 7501,9321, 10234, 7244, 7245, 7246, </a:t>
            </a:r>
            <a:r>
              <a:rPr lang="en-GB" altLang="zh-CN" sz="2400" b="1" dirty="0" smtClean="0"/>
              <a:t>7502 in doc 11-17/0316r4</a:t>
            </a:r>
          </a:p>
          <a:p>
            <a:pPr marL="342900" lvl="1" indent="-342900">
              <a:spcBef>
                <a:spcPts val="600"/>
              </a:spcBef>
            </a:pPr>
            <a:endParaRPr lang="en-GB" altLang="zh-CN" sz="2400" b="1" dirty="0"/>
          </a:p>
          <a:p>
            <a:pPr marL="342900" lvl="1" indent="-342900">
              <a:spcBef>
                <a:spcPts val="600"/>
              </a:spcBef>
            </a:pPr>
            <a:r>
              <a:rPr lang="en-GB" altLang="zh-CN" sz="2400" b="1" dirty="0" smtClean="0"/>
              <a:t>Move: Bin Tian		Second:</a:t>
            </a:r>
            <a:endParaRPr lang="zh-CN" altLang="zh-CN" sz="2400" b="1" dirty="0"/>
          </a:p>
          <a:p>
            <a:r>
              <a:rPr lang="en-US" sz="2800" dirty="0" smtClean="0"/>
              <a:t> </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2199667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the resolution to CID 3441 in doc 11-17/0465r5</a:t>
            </a:r>
          </a:p>
          <a:p>
            <a:endParaRPr lang="en-US" dirty="0"/>
          </a:p>
          <a:p>
            <a:r>
              <a:rPr lang="en-US" dirty="0" smtClean="0"/>
              <a:t>Move: Youhan Kim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9198381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a:t>
            </a:r>
            <a:r>
              <a:rPr lang="en-US" dirty="0"/>
              <a:t>; 4347, 4883, 5304, 5379, 9074, 9014, 9073, 9011, 9010, 9009, 9008, 9007, 9006, 8991, 10224, 10055, </a:t>
            </a:r>
            <a:r>
              <a:rPr lang="en-US" dirty="0" smtClean="0"/>
              <a:t>9754 in doc 11-17/0414r1</a:t>
            </a:r>
          </a:p>
          <a:p>
            <a:endParaRPr lang="en-US" dirty="0"/>
          </a:p>
          <a:p>
            <a:r>
              <a:rPr lang="en-US" dirty="0" smtClean="0"/>
              <a:t>Move: Tianyu Wu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39730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(possibly in Korea)</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3198, 3199, 3200, 5204, 5205, 5207, 5208, 5484, 5489, 5494, </a:t>
            </a:r>
            <a:r>
              <a:rPr lang="en-GB" strike="sngStrike" dirty="0">
                <a:solidFill>
                  <a:srgbClr val="FF0000"/>
                </a:solidFill>
              </a:rPr>
              <a:t>5495</a:t>
            </a:r>
            <a:r>
              <a:rPr lang="en-GB" dirty="0"/>
              <a:t> , 5496, 5497, 5499, 5500, 5501, 5502, 5503, 5690, 5691, 5870, 7122, 7123, 7129, 7406, 7612, 8073, 8104, 8232, 8239, 9315,9540, 9944, 9946, 9947, 10031, 10032, 7125, 3197, 5689, 9541, </a:t>
            </a:r>
            <a:r>
              <a:rPr lang="en-GB" strike="sngStrike" dirty="0">
                <a:solidFill>
                  <a:srgbClr val="FF0000"/>
                </a:solidFill>
              </a:rPr>
              <a:t>3222</a:t>
            </a:r>
            <a:r>
              <a:rPr lang="en-GB" dirty="0"/>
              <a:t>, 3196, 6025, 7823, 8233 in doc </a:t>
            </a:r>
            <a:r>
              <a:rPr lang="en-GB" dirty="0" smtClean="0"/>
              <a:t>11-17/0267r5</a:t>
            </a:r>
          </a:p>
          <a:p>
            <a:endParaRPr lang="en-GB" dirty="0"/>
          </a:p>
          <a:p>
            <a:r>
              <a:rPr lang="en-GB" dirty="0" smtClean="0"/>
              <a:t>Move: Laurent Cariou</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0165284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lgn="just">
              <a:lnSpc>
                <a:spcPct val="107000"/>
              </a:lnSpc>
              <a:spcBef>
                <a:spcPts val="0"/>
              </a:spcBef>
              <a:spcAft>
                <a:spcPts val="0"/>
              </a:spcAft>
              <a:buFont typeface="Symbol" panose="05050102010706020507" pitchFamily="18" charset="2"/>
              <a:buChar char="-"/>
            </a:pPr>
            <a:r>
              <a:rPr lang="en-US" dirty="0" smtClean="0"/>
              <a:t>Move to accept resolutions to CIDs; </a:t>
            </a:r>
            <a:r>
              <a:rPr lang="en-US" dirty="0">
                <a:latin typeface="Calibri" panose="020F0502020204030204" pitchFamily="34" charset="0"/>
                <a:ea typeface="SimSun" panose="02010600030101010101" pitchFamily="2" charset="-122"/>
                <a:cs typeface="Times New Roman" panose="02020603050405020304" pitchFamily="18" charset="0"/>
              </a:rPr>
              <a:t>3056, 3189, 3190, 5167, 5168, 5394, 5454, 5456, 5686, 5779, 5799, 6058, </a:t>
            </a:r>
            <a:r>
              <a:rPr lang="en-US" dirty="0" smtClean="0">
                <a:latin typeface="Calibri" panose="020F0502020204030204" pitchFamily="34" charset="0"/>
                <a:ea typeface="SimSun" panose="02010600030101010101" pitchFamily="2" charset="-122"/>
                <a:cs typeface="Times New Roman" panose="02020603050405020304" pitchFamily="18" charset="0"/>
              </a:rPr>
              <a:t>6051,6152,6176, 6574,6575,6576,6579,6580,6581,6582,6583,7022,7071,7232,7659,8358,8693,9380,9585,9727,</a:t>
            </a:r>
            <a:r>
              <a:rPr lang="en-US" strike="sngStrike" dirty="0" smtClean="0">
                <a:solidFill>
                  <a:srgbClr val="FF0000"/>
                </a:solidFill>
                <a:latin typeface="Calibri" panose="020F0502020204030204" pitchFamily="34" charset="0"/>
                <a:ea typeface="SimSun" panose="02010600030101010101" pitchFamily="2" charset="-122"/>
                <a:cs typeface="Times New Roman" panose="02020603050405020304" pitchFamily="18" charset="0"/>
              </a:rPr>
              <a:t>9739</a:t>
            </a:r>
            <a:r>
              <a:rPr lang="en-US" dirty="0" smtClean="0">
                <a:latin typeface="Calibri" panose="020F0502020204030204" pitchFamily="34" charset="0"/>
                <a:ea typeface="SimSun" panose="02010600030101010101" pitchFamily="2" charset="-122"/>
                <a:cs typeface="Times New Roman" panose="02020603050405020304" pitchFamily="18" charset="0"/>
              </a:rPr>
              <a:t>,</a:t>
            </a:r>
            <a:endParaRPr lang="en-US" sz="3600" dirty="0" smtClean="0">
              <a:latin typeface="Calibri" panose="020F0502020204030204" pitchFamily="34" charset="0"/>
              <a:ea typeface="SimSun" panose="02010600030101010101" pitchFamily="2" charset="-122"/>
              <a:cs typeface="Times New Roman" panose="02020603050405020304" pitchFamily="18" charset="0"/>
            </a:endParaRPr>
          </a:p>
          <a:p>
            <a:pPr marL="457200" marR="0" algn="just">
              <a:lnSpc>
                <a:spcPct val="107000"/>
              </a:lnSpc>
              <a:spcBef>
                <a:spcPts val="0"/>
              </a:spcBef>
              <a:spcAft>
                <a:spcPts val="800"/>
              </a:spcAft>
            </a:pPr>
            <a:r>
              <a:rPr lang="en-US" dirty="0" smtClean="0">
                <a:latin typeface="Calibri" panose="020F0502020204030204" pitchFamily="34" charset="0"/>
                <a:ea typeface="SimSun" panose="02010600030101010101" pitchFamily="2" charset="-122"/>
                <a:cs typeface="Times New Roman" panose="02020603050405020304" pitchFamily="18" charset="0"/>
              </a:rPr>
              <a:t>9747,9872,10007,10171,10241,10242,10243,10244,</a:t>
            </a:r>
            <a:r>
              <a:rPr lang="en-US" strike="sngStrike" dirty="0" smtClean="0">
                <a:solidFill>
                  <a:srgbClr val="FF0000"/>
                </a:solidFill>
                <a:latin typeface="Calibri" panose="020F0502020204030204" pitchFamily="34" charset="0"/>
                <a:ea typeface="SimSun" panose="02010600030101010101" pitchFamily="2" charset="-122"/>
                <a:cs typeface="Times New Roman" panose="02020603050405020304" pitchFamily="18" charset="0"/>
              </a:rPr>
              <a:t>10319</a:t>
            </a:r>
            <a:endParaRPr lang="en-US" sz="3600" dirty="0" smtClean="0">
              <a:latin typeface="Calibri" panose="020F0502020204030204" pitchFamily="34" charset="0"/>
              <a:ea typeface="SimSun" panose="02010600030101010101" pitchFamily="2" charset="-122"/>
              <a:cs typeface="Times New Roman" panose="02020603050405020304" pitchFamily="18" charset="0"/>
            </a:endParaRPr>
          </a:p>
          <a:p>
            <a:r>
              <a:rPr lang="en-US" dirty="0" smtClean="0"/>
              <a:t>In doc </a:t>
            </a:r>
            <a:r>
              <a:rPr lang="en-US" dirty="0" smtClean="0">
                <a:solidFill>
                  <a:srgbClr val="FF0000"/>
                </a:solidFill>
              </a:rPr>
              <a:t>11-17/389r3</a:t>
            </a:r>
          </a:p>
          <a:p>
            <a:endParaRPr lang="en-US" dirty="0"/>
          </a:p>
          <a:p>
            <a:r>
              <a:rPr lang="en-US" dirty="0" smtClean="0"/>
              <a:t>Move: </a:t>
            </a:r>
            <a:r>
              <a:rPr lang="en-US" dirty="0" err="1" smtClean="0"/>
              <a:t>Kaiying</a:t>
            </a:r>
            <a:r>
              <a:rPr lang="en-US" dirty="0" smtClean="0"/>
              <a:t> </a:t>
            </a:r>
            <a:r>
              <a:rPr lang="en-US" dirty="0" err="1" smtClean="0"/>
              <a:t>Lv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2031267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5402, 6183, 5403, 6184, </a:t>
            </a:r>
            <a:r>
              <a:rPr lang="en-GB" dirty="0" smtClean="0"/>
              <a:t>7044 in doc 11-17/0445r1</a:t>
            </a:r>
          </a:p>
          <a:p>
            <a:endParaRPr lang="en-GB" dirty="0"/>
          </a:p>
          <a:p>
            <a:r>
              <a:rPr lang="en-GB" dirty="0" smtClean="0"/>
              <a:t>Move: </a:t>
            </a:r>
            <a:r>
              <a:rPr lang="en-US" dirty="0" err="1"/>
              <a:t>Geonjung</a:t>
            </a:r>
            <a:r>
              <a:rPr lang="en-US" dirty="0"/>
              <a:t> </a:t>
            </a:r>
            <a:r>
              <a:rPr lang="en-US" dirty="0" err="1"/>
              <a:t>Ko</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8849585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3241, 3350, 3454, 3762, 3848, 4284, 4753, </a:t>
            </a:r>
            <a:r>
              <a:rPr lang="en-GB" strike="sngStrike" dirty="0"/>
              <a:t>5050,</a:t>
            </a:r>
            <a:r>
              <a:rPr lang="en-GB" dirty="0"/>
              <a:t> 5404, 5571, 6967, 6968, 6969, 6970, 6971, 6972, </a:t>
            </a:r>
            <a:r>
              <a:rPr lang="en-GB" dirty="0" smtClean="0"/>
              <a:t>6973 in doc 11-17/0341r1</a:t>
            </a:r>
          </a:p>
          <a:p>
            <a:pPr lvl="0"/>
            <a:endParaRPr lang="en-GB" dirty="0"/>
          </a:p>
          <a:p>
            <a:pPr lvl="0"/>
            <a:r>
              <a:rPr lang="en-GB" dirty="0" smtClean="0"/>
              <a:t>Move: Liwen Chu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6519723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5036, 7254, 7546, 8140, 8520 8157 9332 9119 </a:t>
            </a:r>
            <a:r>
              <a:rPr lang="en-GB" dirty="0" smtClean="0"/>
              <a:t>9120 in doc 11-17/0395r4</a:t>
            </a:r>
          </a:p>
          <a:p>
            <a:endParaRPr lang="en-GB" dirty="0"/>
          </a:p>
          <a:p>
            <a:r>
              <a:rPr lang="en-GB" dirty="0" smtClean="0"/>
              <a:t>Move: Ming </a:t>
            </a:r>
            <a:r>
              <a:rPr lang="en-GB" dirty="0" err="1" smtClean="0"/>
              <a:t>Gan</a:t>
            </a:r>
            <a:r>
              <a:rPr lang="en-GB"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0618548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799" y="1807976"/>
            <a:ext cx="7770813" cy="4113213"/>
          </a:xfrm>
        </p:spPr>
        <p:txBody>
          <a:bodyPr/>
          <a:lstStyle/>
          <a:p>
            <a:r>
              <a:rPr lang="en-US" sz="1600" dirty="0"/>
              <a:t>Move to accept resolutions to CIDS:</a:t>
            </a:r>
          </a:p>
          <a:p>
            <a:r>
              <a:rPr lang="en-US" sz="1600" dirty="0"/>
              <a:t> </a:t>
            </a:r>
          </a:p>
          <a:p>
            <a:r>
              <a:rPr lang="en-GB" sz="1600" dirty="0"/>
              <a:t>6178, 5043, 5873, 5940, 7117, 7174, 5385, 9508, 10040, 10039, 10080, 8094</a:t>
            </a:r>
            <a:endParaRPr lang="en-US" sz="1600" dirty="0"/>
          </a:p>
          <a:p>
            <a:r>
              <a:rPr lang="en-GB" sz="1600" dirty="0"/>
              <a:t>5941, 7611, 5485, 5504, 8069, 8234, 7908, 8118</a:t>
            </a:r>
            <a:endParaRPr lang="en-US" sz="1600" dirty="0"/>
          </a:p>
          <a:p>
            <a:r>
              <a:rPr lang="en-GB" sz="1600" dirty="0"/>
              <a:t>6760, 6020, 7116, 3195, 5482, 5680, 10194, 9760, 8068, 8231, 9730</a:t>
            </a:r>
            <a:endParaRPr lang="en-US" sz="1600" dirty="0"/>
          </a:p>
          <a:p>
            <a:r>
              <a:rPr lang="en-GB" sz="1600" dirty="0"/>
              <a:t> </a:t>
            </a:r>
            <a:endParaRPr lang="en-US" sz="1600" dirty="0"/>
          </a:p>
          <a:p>
            <a:r>
              <a:rPr lang="en-GB" sz="1600" dirty="0"/>
              <a:t>8087, 8091, 8092</a:t>
            </a:r>
            <a:endParaRPr lang="en-US" sz="1600" dirty="0"/>
          </a:p>
          <a:p>
            <a:r>
              <a:rPr lang="en-GB" sz="1600" dirty="0"/>
              <a:t> </a:t>
            </a:r>
            <a:endParaRPr lang="en-US" sz="1600" dirty="0"/>
          </a:p>
          <a:p>
            <a:r>
              <a:rPr lang="en-GB" sz="1600" dirty="0"/>
              <a:t>6115, 6127, 6143, 6142, 6842, 5872, 5871, 6845, 5942, 6843, 6844, 3600, 4997, 5259, 5260, 5261, 9462, 9180, 9181, 9183, 9208, 9209, 9210, 10043, 10041, 10415, 10414, 10413, 10412, 10409, 10407, 10406, 10306, 10305, 8568, 8920, 8907, 8908, 8914, 8909</a:t>
            </a:r>
            <a:endParaRPr lang="en-US" sz="1600" dirty="0"/>
          </a:p>
          <a:p>
            <a:r>
              <a:rPr lang="en-US" sz="1600" dirty="0"/>
              <a:t> </a:t>
            </a:r>
          </a:p>
          <a:p>
            <a:r>
              <a:rPr lang="en-GB" sz="1600" dirty="0"/>
              <a:t>by adopting the proposed resolutions in </a:t>
            </a:r>
            <a:r>
              <a:rPr lang="en-GB" sz="1600" dirty="0" smtClean="0"/>
              <a:t>11-16-1476r19</a:t>
            </a:r>
          </a:p>
          <a:p>
            <a:endParaRPr lang="en-GB" sz="1600" dirty="0"/>
          </a:p>
          <a:p>
            <a:r>
              <a:rPr lang="en-GB" sz="1600" dirty="0" smtClean="0"/>
              <a:t>Move: Matthew Fischer 	Second:</a:t>
            </a:r>
            <a:endParaRPr lang="en-US" sz="1600" dirty="0"/>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3997583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smtClean="0">
                <a:solidFill>
                  <a:srgbClr val="FF0000"/>
                </a:solidFill>
              </a:rPr>
              <a:t>September </a:t>
            </a:r>
            <a:r>
              <a:rPr lang="en-US" altLang="zh-CN" dirty="0">
                <a:solidFill>
                  <a:srgbClr val="FF0000"/>
                </a:solidFill>
              </a:rPr>
              <a:t>2017: Draft 2.0 and recirculation</a:t>
            </a:r>
          </a:p>
          <a:p>
            <a:pPr>
              <a:buFont typeface="Arial" panose="020B0604020202020204" pitchFamily="34" charset="0"/>
              <a:buChar char="•"/>
            </a:pPr>
            <a:r>
              <a:rPr lang="en-CA" altLang="zh-CN" dirty="0" smtClean="0">
                <a:solidFill>
                  <a:srgbClr val="FFC000"/>
                </a:solidFill>
              </a:rPr>
              <a:t>May 2018: </a:t>
            </a:r>
            <a:r>
              <a:rPr lang="en-CA" altLang="zh-CN" dirty="0">
                <a:solidFill>
                  <a:srgbClr val="FFC000"/>
                </a:solidFill>
              </a:rPr>
              <a:t>MDR (Mandatory Document Review)</a:t>
            </a:r>
          </a:p>
          <a:p>
            <a:pPr>
              <a:buFont typeface="Arial" panose="020B0604020202020204" pitchFamily="34" charset="0"/>
              <a:buChar char="•"/>
            </a:pPr>
            <a:r>
              <a:rPr lang="en-CA" altLang="zh-CN" dirty="0" smtClean="0">
                <a:solidFill>
                  <a:srgbClr val="FFC000"/>
                </a:solidFill>
              </a:rPr>
              <a:t>May </a:t>
            </a:r>
            <a:r>
              <a:rPr lang="en-CA" altLang="zh-CN" dirty="0">
                <a:solidFill>
                  <a:srgbClr val="FFC000"/>
                </a:solidFill>
              </a:rPr>
              <a:t>2018: Formation of SB pool</a:t>
            </a:r>
            <a:endParaRPr lang="en-US" altLang="zh-CN" dirty="0">
              <a:solidFill>
                <a:srgbClr val="FFC000"/>
              </a:solidFill>
            </a:endParaRPr>
          </a:p>
          <a:p>
            <a:pPr>
              <a:buFont typeface="Arial" panose="020B0604020202020204" pitchFamily="34" charset="0"/>
              <a:buChar char="•"/>
            </a:pPr>
            <a:r>
              <a:rPr lang="en-US" altLang="zh-CN" dirty="0" smtClean="0">
                <a:solidFill>
                  <a:srgbClr val="FFC000"/>
                </a:solidFill>
              </a:rPr>
              <a:t>November 2018: </a:t>
            </a:r>
            <a:r>
              <a:rPr lang="en-US" altLang="zh-CN" dirty="0">
                <a:solidFill>
                  <a:srgbClr val="FFC000"/>
                </a:solidFill>
              </a:rPr>
              <a:t>Sponsor Ballot</a:t>
            </a:r>
          </a:p>
          <a:p>
            <a:pPr>
              <a:buFont typeface="Arial" panose="020B0604020202020204" pitchFamily="34" charset="0"/>
              <a:buChar char="•"/>
            </a:pPr>
            <a:r>
              <a:rPr lang="en-CA" altLang="zh-CN" dirty="0" smtClean="0">
                <a:solidFill>
                  <a:srgbClr val="FFC000"/>
                </a:solidFill>
              </a:rPr>
              <a:t>July 2019: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0280092"/>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2017</a:t>
            </a:r>
            <a:endParaRPr lang="en-US" dirty="0"/>
          </a:p>
        </p:txBody>
      </p:sp>
      <p:sp>
        <p:nvSpPr>
          <p:cNvPr id="3" name="Content Placeholder 2"/>
          <p:cNvSpPr>
            <a:spLocks noGrp="1"/>
          </p:cNvSpPr>
          <p:nvPr>
            <p:ph idx="1"/>
          </p:nvPr>
        </p:nvSpPr>
        <p:spPr/>
        <p:txBody>
          <a:bodyPr/>
          <a:lstStyle/>
          <a:p>
            <a:r>
              <a:rPr lang="en-US" dirty="0" smtClean="0"/>
              <a:t>Continue with the comment resolution and development of the TG draft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0770907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t>Already Approved:</a:t>
            </a:r>
          </a:p>
          <a:p>
            <a:r>
              <a:rPr lang="en-US" altLang="en-US" dirty="0">
                <a:solidFill>
                  <a:schemeClr val="accent1">
                    <a:lumMod val="75000"/>
                  </a:schemeClr>
                </a:solidFill>
              </a:rPr>
              <a:t>March 30	</a:t>
            </a:r>
            <a:r>
              <a:rPr lang="en-US" altLang="en-US" dirty="0" smtClean="0">
                <a:solidFill>
                  <a:schemeClr val="accent1">
                    <a:lumMod val="75000"/>
                  </a:schemeClr>
                </a:solidFill>
              </a:rPr>
              <a:t>				10:00 </a:t>
            </a:r>
            <a:r>
              <a:rPr lang="en-US" altLang="en-US" dirty="0">
                <a:solidFill>
                  <a:schemeClr val="accent1">
                    <a:lumMod val="75000"/>
                  </a:schemeClr>
                </a:solidFill>
              </a:rPr>
              <a:t>– 12:00 ET</a:t>
            </a:r>
          </a:p>
          <a:p>
            <a:r>
              <a:rPr lang="en-US" altLang="en-US" dirty="0">
                <a:solidFill>
                  <a:schemeClr val="accent1">
                    <a:lumMod val="75000"/>
                  </a:schemeClr>
                </a:solidFill>
              </a:rPr>
              <a:t>March </a:t>
            </a:r>
            <a:r>
              <a:rPr lang="en-US" altLang="en-US" dirty="0" smtClean="0">
                <a:solidFill>
                  <a:schemeClr val="accent1">
                    <a:lumMod val="75000"/>
                  </a:schemeClr>
                </a:solidFill>
              </a:rPr>
              <a:t>23</a:t>
            </a:r>
            <a:r>
              <a:rPr lang="en-US" altLang="en-US" dirty="0">
                <a:solidFill>
                  <a:schemeClr val="accent1">
                    <a:lumMod val="75000"/>
                  </a:schemeClr>
                </a:solidFill>
              </a:rPr>
              <a:t>, April 6		20:00 -22:00 </a:t>
            </a:r>
            <a:r>
              <a:rPr lang="en-US" altLang="en-US" dirty="0" smtClean="0">
                <a:solidFill>
                  <a:schemeClr val="accent1">
                    <a:lumMod val="75000"/>
                  </a:schemeClr>
                </a:solidFill>
              </a:rPr>
              <a:t>ET</a:t>
            </a:r>
          </a:p>
          <a:p>
            <a:endParaRPr lang="en-US" altLang="en-US" dirty="0">
              <a:solidFill>
                <a:schemeClr val="accent1">
                  <a:lumMod val="75000"/>
                </a:schemeClr>
              </a:solidFill>
            </a:endParaRPr>
          </a:p>
          <a:p>
            <a:r>
              <a:rPr lang="en-US" altLang="en-US" dirty="0" smtClean="0">
                <a:solidFill>
                  <a:schemeClr val="tx1"/>
                </a:solidFill>
              </a:rPr>
              <a:t>New Calls:</a:t>
            </a:r>
          </a:p>
          <a:p>
            <a:r>
              <a:rPr lang="en-US" altLang="en-US" dirty="0" smtClean="0">
                <a:solidFill>
                  <a:schemeClr val="tx1"/>
                </a:solidFill>
              </a:rPr>
              <a:t>April 13, 27, May 25			10:00 – 12:00 ET</a:t>
            </a:r>
          </a:p>
          <a:p>
            <a:r>
              <a:rPr lang="en-US" altLang="en-US" dirty="0" smtClean="0">
                <a:solidFill>
                  <a:schemeClr val="tx1"/>
                </a:solidFill>
              </a:rPr>
              <a:t>April 20, May 18				20:00 – 22:00 ET</a:t>
            </a:r>
          </a:p>
          <a:p>
            <a:endParaRPr lang="en-US" alt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295400"/>
            <a:ext cx="3808413" cy="4113213"/>
          </a:xfrm>
        </p:spPr>
        <p:txBody>
          <a:bodyPr/>
          <a:lstStyle/>
          <a:p>
            <a:pPr>
              <a:lnSpc>
                <a:spcPct val="80000"/>
              </a:lnSpc>
            </a:pPr>
            <a:r>
              <a:rPr lang="en-US" altLang="en-US" sz="1400" dirty="0"/>
              <a:t>Monday </a:t>
            </a:r>
            <a:r>
              <a:rPr lang="en-US" altLang="en-US" sz="1400" dirty="0" smtClean="0"/>
              <a:t>March 13, 13:30 </a:t>
            </a:r>
            <a:r>
              <a:rPr lang="en-US" altLang="en-US" sz="1400" dirty="0"/>
              <a:t>– </a:t>
            </a:r>
            <a:r>
              <a:rPr lang="en-US" altLang="en-US" sz="1400" dirty="0" smtClean="0"/>
              <a:t>13:30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submissions</a:t>
            </a:r>
          </a:p>
          <a:p>
            <a:pPr lvl="1">
              <a:lnSpc>
                <a:spcPct val="80000"/>
              </a:lnSpc>
            </a:pPr>
            <a:r>
              <a:rPr lang="en-US" altLang="en-US" sz="1400" dirty="0"/>
              <a:t>AD hoc meeting Agenda setting</a:t>
            </a:r>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March 13,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Tuesday </a:t>
            </a:r>
            <a:r>
              <a:rPr lang="en-US" altLang="en-US" sz="1400" dirty="0" smtClean="0"/>
              <a:t>March 14, </a:t>
            </a:r>
            <a:r>
              <a:rPr lang="en-US" altLang="en-US" sz="1400" dirty="0"/>
              <a:t>10:30 – 12:30</a:t>
            </a:r>
          </a:p>
          <a:p>
            <a:pPr lvl="1">
              <a:lnSpc>
                <a:spcPct val="80000"/>
              </a:lnSpc>
            </a:pPr>
            <a:r>
              <a:rPr lang="en-US" altLang="en-US" sz="1400" dirty="0"/>
              <a:t>Ad Hoc Group Meetings </a:t>
            </a:r>
          </a:p>
          <a:p>
            <a:pPr>
              <a:lnSpc>
                <a:spcPct val="80000"/>
              </a:lnSpc>
            </a:pPr>
            <a:r>
              <a:rPr lang="en-CA" altLang="en-US" sz="1400" dirty="0"/>
              <a:t>Tuesday</a:t>
            </a:r>
            <a:r>
              <a:rPr lang="en-US" altLang="en-US" sz="1400" dirty="0"/>
              <a:t> </a:t>
            </a:r>
            <a:r>
              <a:rPr lang="en-US" altLang="en-US" sz="1400" dirty="0" smtClean="0"/>
              <a:t>March 14,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March 14, 19:30 – 21:30</a:t>
            </a:r>
          </a:p>
          <a:p>
            <a:pPr>
              <a:lnSpc>
                <a:spcPct val="80000"/>
              </a:lnSpc>
            </a:pPr>
            <a:r>
              <a:rPr lang="en-US" altLang="en-US" sz="1400" dirty="0"/>
              <a:t>	</a:t>
            </a:r>
            <a:r>
              <a:rPr lang="en-US" altLang="en-US" sz="1400" b="0" dirty="0" smtClean="0"/>
              <a:t>Ad Hoc Group Meetings</a:t>
            </a:r>
            <a:endParaRPr lang="en-US" altLang="en-US" sz="1400" b="0" dirty="0"/>
          </a:p>
          <a:p>
            <a:pPr>
              <a:lnSpc>
                <a:spcPct val="80000"/>
              </a:lnSpc>
            </a:pPr>
            <a:r>
              <a:rPr lang="en-US" altLang="en-US" sz="1400" dirty="0" smtClean="0"/>
              <a:t>Wednesday March 15, 08:00 – 10:00</a:t>
            </a:r>
          </a:p>
          <a:p>
            <a:pPr lvl="1">
              <a:lnSpc>
                <a:spcPct val="80000"/>
              </a:lnSpc>
            </a:pPr>
            <a:r>
              <a:rPr lang="en-US" altLang="en-US" sz="1400" dirty="0" smtClean="0"/>
              <a:t>Call Meeting to order</a:t>
            </a:r>
          </a:p>
          <a:p>
            <a:pPr lvl="1">
              <a:lnSpc>
                <a:spcPct val="80000"/>
              </a:lnSpc>
            </a:pPr>
            <a:r>
              <a:rPr lang="en-US" altLang="en-US" sz="1400" dirty="0" smtClean="0"/>
              <a:t>IEEE 802 and 802.11 IPR Policy and procedure.</a:t>
            </a:r>
          </a:p>
          <a:p>
            <a:pPr lvl="1">
              <a:lnSpc>
                <a:spcPct val="80000"/>
              </a:lnSpc>
            </a:pPr>
            <a:r>
              <a:rPr lang="en-US" altLang="en-US" sz="1400" dirty="0" smtClean="0"/>
              <a:t>Progress Review</a:t>
            </a:r>
          </a:p>
          <a:p>
            <a:pPr lvl="1">
              <a:lnSpc>
                <a:spcPct val="80000"/>
              </a:lnSpc>
            </a:pPr>
            <a:r>
              <a:rPr lang="en-US" altLang="en-US" sz="1400" dirty="0" smtClean="0"/>
              <a:t>Presentations</a:t>
            </a:r>
          </a:p>
          <a:p>
            <a:pPr lvl="1">
              <a:lnSpc>
                <a:spcPct val="80000"/>
              </a:lnSpc>
            </a:pPr>
            <a:r>
              <a:rPr lang="en-US" altLang="en-US" sz="1400" dirty="0" smtClean="0"/>
              <a:t>Recess</a:t>
            </a:r>
            <a:endParaRPr lang="en-US" altLang="en-US" sz="1800" dirty="0" smtClean="0"/>
          </a:p>
          <a:p>
            <a:endParaRPr lang="en-US" dirty="0"/>
          </a:p>
        </p:txBody>
      </p:sp>
      <p:sp>
        <p:nvSpPr>
          <p:cNvPr id="8" name="Content Placeholder 7"/>
          <p:cNvSpPr>
            <a:spLocks noGrp="1"/>
          </p:cNvSpPr>
          <p:nvPr>
            <p:ph sz="half" idx="2"/>
          </p:nvPr>
        </p:nvSpPr>
        <p:spPr>
          <a:xfrm>
            <a:off x="4571206" y="1371600"/>
            <a:ext cx="3810000" cy="4113213"/>
          </a:xfrm>
        </p:spPr>
        <p:txBody>
          <a:bodyPr/>
          <a:lstStyle/>
          <a:p>
            <a:pPr>
              <a:lnSpc>
                <a:spcPct val="80000"/>
              </a:lnSpc>
            </a:pPr>
            <a:r>
              <a:rPr lang="en-US" altLang="en-US" sz="1400" dirty="0" smtClean="0"/>
              <a:t>Wednesday March 15, 13:30 – 15:30</a:t>
            </a:r>
          </a:p>
          <a:p>
            <a:pPr lvl="1">
              <a:lnSpc>
                <a:spcPct val="80000"/>
              </a:lnSpc>
            </a:pPr>
            <a:r>
              <a:rPr lang="en-US" altLang="en-US" sz="1400" dirty="0" smtClean="0"/>
              <a:t>Ad </a:t>
            </a:r>
            <a:r>
              <a:rPr lang="en-US" altLang="en-US" sz="1400" dirty="0"/>
              <a:t>Hoc Group Meetings</a:t>
            </a:r>
          </a:p>
          <a:p>
            <a:pPr>
              <a:lnSpc>
                <a:spcPct val="80000"/>
              </a:lnSpc>
            </a:pPr>
            <a:r>
              <a:rPr lang="en-US" altLang="en-US" sz="1400" dirty="0"/>
              <a:t>Wednesday </a:t>
            </a:r>
            <a:r>
              <a:rPr lang="en-US" altLang="en-US" sz="1400" dirty="0" smtClean="0"/>
              <a:t>March 15,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Thursday </a:t>
            </a:r>
            <a:r>
              <a:rPr lang="en-US" altLang="en-US" sz="1400" dirty="0" smtClean="0"/>
              <a:t>March 16, </a:t>
            </a:r>
            <a:r>
              <a:rPr lang="en-US" altLang="en-US" sz="1400" dirty="0"/>
              <a:t>13:30 – 15:30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Recess</a:t>
            </a:r>
          </a:p>
          <a:p>
            <a:pPr>
              <a:lnSpc>
                <a:spcPct val="80000"/>
              </a:lnSpc>
            </a:pPr>
            <a:r>
              <a:rPr lang="en-US" altLang="en-US" sz="1400" dirty="0"/>
              <a:t>Thursday </a:t>
            </a:r>
            <a:r>
              <a:rPr lang="en-US" altLang="en-US" sz="1400" dirty="0" smtClean="0"/>
              <a:t>March 16, </a:t>
            </a:r>
            <a:r>
              <a:rPr lang="en-US" altLang="en-US" sz="1400" dirty="0"/>
              <a:t>16:00 – 18:00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Goals for November 2016</a:t>
            </a:r>
          </a:p>
          <a:p>
            <a:pPr lvl="1">
              <a:lnSpc>
                <a:spcPct val="80000"/>
              </a:lnSpc>
            </a:pPr>
            <a:r>
              <a:rPr lang="en-US" altLang="en-US" sz="1400" dirty="0" err="1"/>
              <a:t>Telecon</a:t>
            </a:r>
            <a:r>
              <a:rPr lang="en-US" altLang="en-US" sz="1400" dirty="0"/>
              <a:t> Schedule</a:t>
            </a:r>
          </a:p>
          <a:p>
            <a:pPr lvl="1">
              <a:lnSpc>
                <a:spcPct val="80000"/>
              </a:lnSpc>
            </a:pPr>
            <a:r>
              <a:rPr lang="en-US" altLang="en-US" sz="1400" dirty="0"/>
              <a:t>Adjourn</a:t>
            </a:r>
          </a:p>
          <a:p>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99501599"/>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MU</a:t>
                      </a:r>
                    </a:p>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gridSpan="2">
                  <a:txBody>
                    <a:bodyPr/>
                    <a:lstStyle/>
                    <a:p>
                      <a:pPr algn="ctr"/>
                      <a:endParaRPr lang="en-US"/>
                    </a:p>
                  </a:txBody>
                  <a:tcPr/>
                </a:tc>
                <a:tc hMerge="1">
                  <a:txBody>
                    <a:bodyPr/>
                    <a:lstStyle/>
                    <a:p>
                      <a:endParaRPr lang="en-US"/>
                    </a:p>
                  </a:txBody>
                  <a:tcPr/>
                </a:tc>
                <a:tc gridSpan="2">
                  <a:txBody>
                    <a:bodyPr/>
                    <a:lstStyle/>
                    <a:p>
                      <a:pPr algn="ctr"/>
                      <a:r>
                        <a:rPr lang="en-US" sz="1400" dirty="0" smtClean="0"/>
                        <a:t>SR</a:t>
                      </a:r>
                      <a:endParaRPr lang="en-US" sz="1400" dirty="0"/>
                    </a:p>
                  </a:txBody>
                  <a:tcPr/>
                </a:tc>
                <a:tc hMerge="1">
                  <a:txBody>
                    <a:bodyPr/>
                    <a:lstStyle/>
                    <a:p>
                      <a:pPr algn="ct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13,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January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On Comment Resolution</a:t>
            </a:r>
          </a:p>
          <a:p>
            <a:pPr>
              <a:lnSpc>
                <a:spcPct val="80000"/>
              </a:lnSpc>
              <a:buFont typeface="Arial" panose="020B0604020202020204" pitchFamily="34" charset="0"/>
              <a:buChar char="•"/>
            </a:pPr>
            <a:r>
              <a:rPr lang="en-US" altLang="en-US" sz="2000" dirty="0" smtClean="0"/>
              <a:t>Next ad Hoc Meeting (May)</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9" name="TextBox 8"/>
          <p:cNvSpPr txBox="1"/>
          <p:nvPr/>
        </p:nvSpPr>
        <p:spPr>
          <a:xfrm>
            <a:off x="1600200" y="5410200"/>
            <a:ext cx="2074607" cy="461665"/>
          </a:xfrm>
          <a:prstGeom prst="rect">
            <a:avLst/>
          </a:prstGeom>
          <a:noFill/>
        </p:spPr>
        <p:txBody>
          <a:bodyPr wrap="none" rtlCol="0">
            <a:spAutoFit/>
          </a:bodyPr>
          <a:lstStyle/>
          <a:p>
            <a:r>
              <a:rPr lang="en-US" dirty="0" smtClean="0">
                <a:solidFill>
                  <a:schemeClr val="tx1"/>
                </a:solidFill>
              </a:rPr>
              <a:t>!3 Submissions</a:t>
            </a:r>
            <a:endParaRPr lang="en-US" dirty="0">
              <a:solidFill>
                <a:schemeClr val="tx1"/>
              </a:solidFill>
            </a:endParaRPr>
          </a:p>
        </p:txBody>
      </p:sp>
      <p:graphicFrame>
        <p:nvGraphicFramePr>
          <p:cNvPr id="3" name="Table 2"/>
          <p:cNvGraphicFramePr>
            <a:graphicFrameLocks noGrp="1"/>
          </p:cNvGraphicFramePr>
          <p:nvPr/>
        </p:nvGraphicFramePr>
        <p:xfrm>
          <a:off x="1206500" y="2095500"/>
          <a:ext cx="6731000" cy="2667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dirty="0">
                          <a:effectLst/>
                        </a:rPr>
                        <a:t>DCN</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11-17/0044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NDP Short Feedback Design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11-17/0078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RBW of 11ax</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11-17/0231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CR_clause 28.3.5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dirty="0">
                          <a:effectLst/>
                        </a:rPr>
                        <a:t>11-17/0234</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CR_clause 28.3.19_28.3.20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11-17/0247</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HE PHY Introduction Part 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Lochan Verma</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11-17/0261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HE PHY Transmit Requirements HE_TRIG_PPDU Part 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Lochan Verma</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11-17/0345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fr-FR" sz="1100" u="none" strike="noStrike">
                          <a:effectLst/>
                        </a:rPr>
                        <a:t>LB225 CR on TXOP_DURATION (28.2.2)</a:t>
                      </a:r>
                      <a:endParaRPr lang="fr-F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Jeongki Kim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11-17/0398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11ax Comment Resolutions for HE Preamble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Yan Zhang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 for 20MHz-only STA - Part 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on Pre-HE preamble transmission for trigger based PPDU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Ross Jian Yu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11-17/0414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on clause 28-3-11 HE PHY data field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Tianyu Wu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11-17/0436</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LB225 Comment Resolution of CID 7517</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Jianhan Liu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11-17/0290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 on TX specification</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584051982"/>
              </p:ext>
            </p:extLst>
          </p:nvPr>
        </p:nvGraphicFramePr>
        <p:xfrm>
          <a:off x="2209800" y="1751013"/>
          <a:ext cx="5011501" cy="4113215"/>
        </p:xfrm>
        <a:graphic>
          <a:graphicData uri="http://schemas.openxmlformats.org/drawingml/2006/table">
            <a:tbl>
              <a:tblPr>
                <a:tableStyleId>{5C22544A-7EE6-4342-B048-85BDC9FD1C3A}</a:tableStyleId>
              </a:tblPr>
              <a:tblGrid>
                <a:gridCol w="595707"/>
                <a:gridCol w="2770509"/>
                <a:gridCol w="1040123"/>
                <a:gridCol w="605162"/>
              </a:tblGrid>
              <a:tr h="141835">
                <a:tc>
                  <a:txBody>
                    <a:bodyPr/>
                    <a:lstStyle/>
                    <a:p>
                      <a:pPr algn="ctr" fontAlgn="b"/>
                      <a:r>
                        <a:rPr lang="en-US" sz="800" u="none" strike="noStrike" dirty="0">
                          <a:effectLst/>
                        </a:rPr>
                        <a:t>DCN</a:t>
                      </a:r>
                      <a:endParaRPr lang="en-US" sz="800" b="1" i="0" u="none" strike="noStrike" dirty="0">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Title</a:t>
                      </a:r>
                      <a:endParaRPr lang="en-US" sz="800" b="1" i="0" u="none" strike="noStrike">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Author</a:t>
                      </a:r>
                      <a:endParaRPr lang="en-US" sz="800" b="1" i="0" u="none" strike="noStrike">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sub-group</a:t>
                      </a:r>
                      <a:endParaRPr lang="en-US" sz="800" b="1" i="0" u="none" strike="noStrike">
                        <a:solidFill>
                          <a:srgbClr val="FFFFFF"/>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11-17/0074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Explanations for CR on 27.5.2.7</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laurent cariou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11-17/0088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Discussion for CR on 10.22.2.8 TXOP limits</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Woojin Ahn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dirty="0">
                          <a:effectLst/>
                        </a:rPr>
                        <a:t>11-17/0239</a:t>
                      </a:r>
                      <a:endParaRPr lang="en-US" sz="800" b="0" i="0" u="none" strike="noStrike" dirty="0">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LB225-MAC-CR-HT Control subclause 9.2.4.6.X and 10.1 - Block 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a:effectLst/>
                        </a:rPr>
                        <a:t>11-17/0240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LB225-MAC-CR-HT Control subclause 9.2.4.6.X and 10.1 - Block 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11-17/0283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lb225-mac-cr-9-3-1-23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Raja Banerjea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11-17/0319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CRs for Section 27.4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11-17/0353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LB225-CRs-on-OFDMA-based-random-access-Response</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Suhwook Kim</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a:effectLst/>
                        </a:rPr>
                        <a:t>11-17/0344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EIFS and TXOP_DURATION (10.3.2.3.7 and 27.11.5)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11-17/0346</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TXOP Truncation (10.22.2.9)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11-17/0347</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Intra-PPDU PS (27.14.1)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11-17/0359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mac-cr-CS Required-9-3-1-23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Raja Banerjea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dirty="0">
                          <a:effectLst/>
                        </a:rPr>
                        <a:t>11-17/0389</a:t>
                      </a:r>
                      <a:endParaRPr lang="en-US" sz="800" b="0" i="0" u="none" strike="noStrike" dirty="0">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CIDs-for-27-2-1-part1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11-17/0421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cr-for-11.49-HE BSS operation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Chao-Chun Wang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LB225-CRs-on-OFDMA-based-random-access-Figure</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Suhwook Kim</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Proposed resolution for comments related to CIDs in 27.5.2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Jing Ma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11-17/0384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Comment resolution for 10.24.10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Reza Hedayat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sv-SE" sz="800" u="none" strike="noStrike">
                          <a:effectLst/>
                        </a:rPr>
                        <a:t>CR on Per-TID All Ack in Multi-STA BlockAck Frame</a:t>
                      </a:r>
                      <a:endParaRPr lang="sv-SE"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Geonjung Ko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11-17/360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for CID5917 and CID8165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11-17/0361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BSS Load Information in 802.11ax</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11-17/0362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for Subclause 9.4.2.218.2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11-17/0395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LB225-CR-on-Pre-association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11-17/0396</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Association Exchange using Contention based UL OFDMA</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fr-FR" sz="800" u="none" strike="noStrike">
                          <a:effectLst/>
                        </a:rPr>
                        <a:t>LB225 11ax D1.0 Comment Resolution 10.13</a:t>
                      </a:r>
                      <a:endParaRPr lang="fr-FR"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Liwen Chu</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11-13/0285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LB225-MAC-CR-HE MCS_NSS resolutions</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11-17/0308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 for section 9.4.2 BSS load PPT</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Frank Hsu</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dirty="0">
                          <a:effectLst/>
                        </a:rPr>
                        <a:t>MAC</a:t>
                      </a:r>
                      <a:endParaRPr lang="en-US" sz="800" b="0" i="0" u="none" strike="noStrike" dirty="0">
                        <a:solidFill>
                          <a:srgbClr val="000000"/>
                        </a:solidFill>
                        <a:effectLst/>
                        <a:latin typeface="Calibri" panose="020F0502020204030204" pitchFamily="34" charset="0"/>
                      </a:endParaRPr>
                    </a:p>
                  </a:txBody>
                  <a:tcPr marL="7092" marR="7092" marT="7092" marB="0" anchor="b"/>
                </a:tc>
              </a:tr>
            </a:tbl>
          </a:graphicData>
        </a:graphic>
      </p:graphicFrame>
    </p:spTree>
    <p:extLst>
      <p:ext uri="{BB962C8B-B14F-4D97-AF65-F5344CB8AC3E}">
        <p14:creationId xmlns:p14="http://schemas.microsoft.com/office/powerpoint/2010/main" val="41854020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graphicFrame>
        <p:nvGraphicFramePr>
          <p:cNvPr id="6" name="Table 5"/>
          <p:cNvGraphicFramePr>
            <a:graphicFrameLocks noGrp="1"/>
          </p:cNvGraphicFramePr>
          <p:nvPr/>
        </p:nvGraphicFramePr>
        <p:xfrm>
          <a:off x="1206500" y="2476500"/>
          <a:ext cx="6731000" cy="1905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dirty="0">
                          <a:effectLst/>
                        </a:rPr>
                        <a:t>DCN</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Title</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11-17/0271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17.2.2.1 and 17.3.9.10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Po-Kai Huang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11-17/0282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11-17-xxxx-0x-00ax-lb225-mac-cr-number-of-ss-9-3-1-23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Raja Banerjea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11-17/0302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D1.0 MAC Resolution CR for 27.5.2.4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Po-Kai Huang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11-17/0325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27.14.3 OPS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CID 8142 - Random Access acronym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Rojan Chitrakar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27.5.2.4 - Physical CS CIDs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Rojan Chitrakar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11-13/0349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LB225 CR for 25.5.2.4 Setting of CS Required Bit</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Kiseon Ryu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CR-Subclause-27-5-3-MU-Cascading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David Xun Yang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11-17/0442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pt-BR" sz="1100" u="none" strike="noStrike">
                          <a:effectLst/>
                        </a:rPr>
                        <a:t>LB225, CR CIDs 3215, 3216</a:t>
                      </a:r>
                      <a:endParaRPr lang="pt-B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MU</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083051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Vancouver</a:t>
            </a:r>
            <a:r>
              <a:rPr lang="en-US" altLang="en-US" sz="4000" dirty="0" smtClean="0">
                <a:latin typeface="Arial" panose="020B0604020202020204" pitchFamily="34" charset="0"/>
              </a:rPr>
              <a:t>, Canada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12-17,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nvGraphicFramePr>
        <p:xfrm>
          <a:off x="1206500" y="2381250"/>
          <a:ext cx="6731000" cy="20955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dirty="0">
                          <a:effectLst/>
                        </a:rPr>
                        <a:t>DCN</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11-16/1063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Unified SR text DSC, ATPC, inter-BSS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Graham Smith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11-16/1476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CR-for section-25-9-spatial-reuse-operation-for-HE-PPDU</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11-17/0075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SRP-based SR Summary and Update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11-17/0163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DSC as OBSS_PD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Graham Smith</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11-17/0267</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25.9.2.2 OBSS_PD Spatial reuse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Some clarifications on current SR spec text</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11-17/0383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Spatial Reuse Group Challenges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LB225, CR for CID3222</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OBSS_PD: Threshold problems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Sean Coffey</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comment resolution for CID 7172 &amp; 7173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Kaiying Lv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SR</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844232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765398995"/>
              </p:ext>
            </p:extLst>
          </p:nvPr>
        </p:nvGraphicFramePr>
        <p:xfrm>
          <a:off x="1205706" y="2590800"/>
          <a:ext cx="6731000" cy="1143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a:effectLst/>
                        </a:rPr>
                        <a:t>DCN</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11-17/0328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Link Adaptation Feedback for Combating Interferences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Feng Jiang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Proposed Text for Simulation Scenarios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Frank Hsu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solidFill>
                            <a:schemeClr val="accent1">
                              <a:lumMod val="50000"/>
                            </a:schemeClr>
                          </a:solidFill>
                          <a:effectLst/>
                        </a:rPr>
                        <a:t>11-17/0369</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Some CIDs related to 20MHz operation</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Guoqing Li </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b"/>
                      <a:r>
                        <a:rPr lang="en-US" sz="1100" u="none" strike="noStrike" dirty="0">
                          <a:solidFill>
                            <a:schemeClr val="accent1">
                              <a:lumMod val="50000"/>
                            </a:schemeClr>
                          </a:solidFill>
                          <a:effectLst/>
                        </a:rPr>
                        <a:t>TG</a:t>
                      </a:r>
                      <a:endParaRPr lang="en-US" sz="1100" b="0" i="0" u="none" strike="noStrike" dirty="0">
                        <a:solidFill>
                          <a:schemeClr val="accent1">
                            <a:lumMod val="50000"/>
                          </a:schemeClr>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solidFill>
                            <a:schemeClr val="accent1">
                              <a:lumMod val="50000"/>
                            </a:schemeClr>
                          </a:solidFill>
                          <a:effectLst/>
                        </a:rPr>
                        <a:t>11-17/0370</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some CIDs related to 20MHz operation--text</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Guoqing Li </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b"/>
                      <a:r>
                        <a:rPr lang="en-US" sz="1100" u="none" strike="noStrike" dirty="0">
                          <a:solidFill>
                            <a:schemeClr val="accent1">
                              <a:lumMod val="50000"/>
                            </a:schemeClr>
                          </a:solidFill>
                          <a:effectLst/>
                        </a:rPr>
                        <a:t>TG</a:t>
                      </a:r>
                      <a:endParaRPr lang="en-US" sz="1100" b="0" i="0" u="none" strike="noStrike" dirty="0">
                        <a:solidFill>
                          <a:schemeClr val="accent1">
                            <a:lumMod val="50000"/>
                          </a:schemeClr>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11-17/0112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Link Transmit Power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TG</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1570604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Since January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the resolution of comments received on draft D1.0</a:t>
            </a:r>
          </a:p>
          <a:p>
            <a:pPr>
              <a:buFont typeface="Arial" panose="020B0604020202020204" pitchFamily="34" charset="0"/>
              <a:buChar char="•"/>
            </a:pPr>
            <a:r>
              <a:rPr lang="en-US" dirty="0" smtClean="0"/>
              <a:t>Discussed issues related to spatial Reuse.</a:t>
            </a:r>
          </a:p>
          <a:p>
            <a:pPr>
              <a:buFont typeface="Arial" panose="020B0604020202020204" pitchFamily="34" charset="0"/>
              <a:buChar char="•"/>
            </a:pPr>
            <a:r>
              <a:rPr lang="en-US" dirty="0" smtClean="0"/>
              <a:t>Held a weekly </a:t>
            </a:r>
            <a:r>
              <a:rPr lang="en-US" dirty="0" err="1" smtClean="0"/>
              <a:t>telecon</a:t>
            </a:r>
            <a:r>
              <a:rPr lang="en-US" dirty="0" smtClean="0"/>
              <a:t> to advance comment resolution</a:t>
            </a:r>
          </a:p>
          <a:p>
            <a:pPr>
              <a:buFont typeface="Arial" panose="020B0604020202020204" pitchFamily="34" charset="0"/>
              <a:buChar char="•"/>
            </a:pPr>
            <a:r>
              <a:rPr lang="en-US" dirty="0" smtClean="0"/>
              <a:t>Held a TG 3-day ad hoc meeting in San Diego</a:t>
            </a:r>
          </a:p>
          <a:p>
            <a:pPr>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FF0000"/>
                </a:solidFill>
              </a:rPr>
              <a:t>May 2017: Draft 2.0 and recirculation</a:t>
            </a: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a:solidFill>
                  <a:srgbClr val="FFC000"/>
                </a:solidFill>
              </a:rPr>
              <a:t>March 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Comment Resolution</a:t>
            </a:r>
            <a:endParaRPr lang="en-US" dirty="0"/>
          </a:p>
        </p:txBody>
      </p:sp>
      <p:sp>
        <p:nvSpPr>
          <p:cNvPr id="8" name="Content Placeholder 7"/>
          <p:cNvSpPr>
            <a:spLocks noGrp="1"/>
          </p:cNvSpPr>
          <p:nvPr>
            <p:ph idx="1"/>
          </p:nvPr>
        </p:nvSpPr>
        <p:spPr/>
        <p:txBody>
          <a:bodyPr/>
          <a:lstStyle/>
          <a:p>
            <a:pPr>
              <a:buFont typeface="Arial" panose="020B0604020202020204" pitchFamily="34" charset="0"/>
              <a:buChar char="•"/>
            </a:pPr>
            <a:r>
              <a:rPr lang="en-US" dirty="0" smtClean="0"/>
              <a:t>Number of comments were rejected with no proper reasons</a:t>
            </a:r>
          </a:p>
          <a:p>
            <a:pPr>
              <a:buFont typeface="Arial" panose="020B0604020202020204" pitchFamily="34" charset="0"/>
              <a:buChar char="•"/>
            </a:pPr>
            <a:r>
              <a:rPr lang="en-US" dirty="0" smtClean="0"/>
              <a:t>Some of the reasons cited, “it is in the SFD”, “the group adopted it”</a:t>
            </a:r>
          </a:p>
          <a:p>
            <a:pPr>
              <a:buFont typeface="Arial" panose="020B0604020202020204" pitchFamily="34" charset="0"/>
              <a:buChar char="•"/>
            </a:pPr>
            <a:r>
              <a:rPr lang="en-US" dirty="0" smtClean="0"/>
              <a:t>Please refer to the comment </a:t>
            </a:r>
            <a:r>
              <a:rPr lang="en-US" dirty="0"/>
              <a:t>resolution tutorial; </a:t>
            </a:r>
            <a:r>
              <a:rPr lang="en-US" dirty="0">
                <a:hlinkClick r:id="rId2"/>
              </a:rPr>
              <a:t>https://</a:t>
            </a:r>
            <a:r>
              <a:rPr lang="en-US" dirty="0" smtClean="0">
                <a:hlinkClick r:id="rId2"/>
              </a:rPr>
              <a:t>mentor.ieee.org/802.11/dcn/16/11-16-0230-03-000m-sb1-stephens-resolutions-part-1.doc</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73715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March 13,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March 14,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March 14,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March 14,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r>
              <a:rPr lang="en-US" dirty="0"/>
              <a:t> </a:t>
            </a:r>
            <a:r>
              <a:rPr lang="en-US" dirty="0" smtClean="0"/>
              <a:t>SR – Regency 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10600" cy="1065213"/>
          </a:xfrm>
        </p:spPr>
        <p:txBody>
          <a:bodyPr/>
          <a:lstStyle/>
          <a:p>
            <a:r>
              <a:rPr lang="en-US" altLang="en-US" dirty="0"/>
              <a:t>Agenda for </a:t>
            </a:r>
            <a:r>
              <a:rPr lang="en-US" altLang="en-US" dirty="0" smtClean="0"/>
              <a:t>Wednesday March 15,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447800"/>
            <a:ext cx="7770813" cy="4113213"/>
          </a:xfrm>
        </p:spPr>
        <p:txBody>
          <a:bodyPr/>
          <a:lstStyle/>
          <a:p>
            <a:pPr>
              <a:buFont typeface="Arial" panose="020B0604020202020204" pitchFamily="34" charset="0"/>
              <a:buChar char="•"/>
            </a:pPr>
            <a:r>
              <a:rPr lang="en-US" altLang="en-US" sz="2000" dirty="0"/>
              <a:t>TG Meeting</a:t>
            </a:r>
          </a:p>
          <a:p>
            <a:pPr>
              <a:buFont typeface="Arial" panose="020B0604020202020204" pitchFamily="34" charset="0"/>
              <a:buChar char="•"/>
            </a:pPr>
            <a:r>
              <a:rPr lang="en-US" altLang="en-US" sz="2000" dirty="0"/>
              <a:t>Call Meeting to order</a:t>
            </a:r>
          </a:p>
          <a:p>
            <a:pPr>
              <a:buFont typeface="Arial" panose="020B0604020202020204" pitchFamily="34" charset="0"/>
              <a:buChar char="•"/>
            </a:pPr>
            <a:r>
              <a:rPr lang="en-US" altLang="en-US" sz="2000" dirty="0"/>
              <a:t>IEEE 802 and 802.11 IPR Policy and procedure</a:t>
            </a:r>
            <a:r>
              <a:rPr lang="en-US" altLang="en-US" sz="2000" dirty="0" smtClean="0"/>
              <a:t>.</a:t>
            </a:r>
          </a:p>
          <a:p>
            <a:pPr>
              <a:buFont typeface="Arial" panose="020B0604020202020204" pitchFamily="34" charset="0"/>
              <a:buChar char="•"/>
            </a:pPr>
            <a:r>
              <a:rPr lang="en-US" altLang="en-US" sz="2000" dirty="0" smtClean="0"/>
              <a:t>Approval of TG Minutes</a:t>
            </a:r>
          </a:p>
          <a:p>
            <a:pPr>
              <a:buFont typeface="Arial" panose="020B0604020202020204" pitchFamily="34" charset="0"/>
              <a:buChar char="•"/>
            </a:pPr>
            <a:r>
              <a:rPr lang="en-US" altLang="en-US" sz="2000" dirty="0" smtClean="0"/>
              <a:t>May ad hoc Meeting and motion</a:t>
            </a:r>
          </a:p>
          <a:p>
            <a:pPr>
              <a:buFont typeface="Arial" panose="020B0604020202020204" pitchFamily="34" charset="0"/>
              <a:buChar char="•"/>
            </a:pPr>
            <a:r>
              <a:rPr lang="en-US" altLang="en-US" sz="2000" dirty="0" smtClean="0"/>
              <a:t>Timeline</a:t>
            </a:r>
          </a:p>
          <a:p>
            <a:pPr>
              <a:buFont typeface="Arial" panose="020B0604020202020204" pitchFamily="34" charset="0"/>
              <a:buChar char="•"/>
            </a:pPr>
            <a:r>
              <a:rPr lang="en-US" altLang="en-US" sz="2000" dirty="0" smtClean="0"/>
              <a:t>Progress Review from ad </a:t>
            </a:r>
            <a:r>
              <a:rPr lang="en-US" altLang="en-US" sz="2000" dirty="0" err="1" smtClean="0"/>
              <a:t>hocs</a:t>
            </a:r>
            <a:endParaRPr lang="en-US" altLang="en-US" sz="2000" dirty="0"/>
          </a:p>
          <a:p>
            <a:pPr>
              <a:buFont typeface="Arial" panose="020B0604020202020204" pitchFamily="34" charset="0"/>
              <a:buChar char="•"/>
            </a:pPr>
            <a:r>
              <a:rPr lang="en-US" altLang="en-US" sz="2000" dirty="0" smtClean="0"/>
              <a:t>Presentations</a:t>
            </a:r>
          </a:p>
          <a:p>
            <a:pPr lvl="1">
              <a:buFont typeface="Arial" panose="020B0604020202020204" pitchFamily="34" charset="0"/>
              <a:buChar char="•"/>
            </a:pPr>
            <a:r>
              <a:rPr lang="en-US" altLang="en-US" sz="1800" dirty="0" smtClean="0"/>
              <a:t>SP remaining from yesterday</a:t>
            </a:r>
          </a:p>
          <a:p>
            <a:pPr lvl="1">
              <a:buFont typeface="Arial" panose="020B0604020202020204" pitchFamily="34" charset="0"/>
              <a:buChar char="•"/>
            </a:pPr>
            <a:r>
              <a:rPr lang="en-US" altLang="en-US" sz="1800" dirty="0" smtClean="0"/>
              <a:t>11-17/0075 and 11-16/1476</a:t>
            </a:r>
          </a:p>
          <a:p>
            <a:pPr lvl="1">
              <a:buFont typeface="Arial" panose="020B0604020202020204" pitchFamily="34" charset="0"/>
              <a:buChar char="•"/>
            </a:pPr>
            <a:r>
              <a:rPr lang="en-US" altLang="en-US" sz="1800" dirty="0" smtClean="0"/>
              <a:t>11-17/0383 and 11-17/0452</a:t>
            </a:r>
          </a:p>
          <a:p>
            <a:pPr lvl="1">
              <a:buFont typeface="Arial" panose="020B0604020202020204" pitchFamily="34" charset="0"/>
              <a:buChar char="•"/>
            </a:pPr>
            <a:r>
              <a:rPr lang="en-US" altLang="en-US" sz="1800" dirty="0" smtClean="0"/>
              <a:t>11-17/0459</a:t>
            </a:r>
          </a:p>
          <a:p>
            <a:pPr lvl="1">
              <a:buFont typeface="Arial" panose="020B0604020202020204" pitchFamily="34" charset="0"/>
              <a:buChar char="•"/>
            </a:pPr>
            <a:r>
              <a:rPr lang="en-US" altLang="en-US" sz="1800" dirty="0" smtClean="0"/>
              <a:t>11-17/0267  </a:t>
            </a:r>
            <a:r>
              <a:rPr lang="en-US" altLang="en-US" sz="1800" dirty="0" smtClean="0">
                <a:sym typeface="Wingdings" panose="05000000000000000000" pitchFamily="2" charset="2"/>
              </a:rPr>
              <a:t> SP</a:t>
            </a:r>
            <a:endParaRPr lang="en-US" altLang="en-US" sz="1800" dirty="0" smtClean="0"/>
          </a:p>
          <a:p>
            <a:pPr>
              <a:buFont typeface="Arial" panose="020B0604020202020204" pitchFamily="34" charset="0"/>
              <a:buChar char="•"/>
            </a:pPr>
            <a:r>
              <a:rPr lang="en-US" altLang="en-US" sz="2000" dirty="0" smtClean="0"/>
              <a:t>Recess</a:t>
            </a:r>
            <a:endParaRPr lang="en-US" alt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a:t>
            </a:r>
            <a:r>
              <a:rPr lang="en-US" altLang="en-US" sz="2000" dirty="0" err="1"/>
              <a:t>TGax</a:t>
            </a:r>
            <a:r>
              <a:rPr lang="en-US" altLang="en-US" sz="2000" dirty="0"/>
              <a:t> minutes of meetings and teleconferences from </a:t>
            </a:r>
            <a:r>
              <a:rPr lang="en-US" altLang="en-US" sz="2000" dirty="0" smtClean="0"/>
              <a:t>January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mentor.ieee.org/802.11/dcn/17/11-17-0126-00-00ax-tgax-january-2017-atlanta-meeting-minutes.docx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mentor.ieee.org/802.11/dcn/17/11-17-0224-03-00ax-tgax-teleconference-minutes-from-jan-to-mar-2017.docx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mentor.ieee.org/802.11/dcn/17/11-17-0155-00-00ax-11ax-mac-ad-hoc-minutes.docx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mentor.ieee.org/802.11/dcn/17/11-17-0358-02-00ax-tgax-march-2017-ad-hoc-meeting-minutes-non-phy-ad-hoc.docx</a:t>
            </a:r>
            <a:endParaRPr lang="en-US" altLang="en-US" sz="1600" dirty="0">
              <a:solidFill>
                <a:schemeClr val="tx1"/>
              </a:solidFill>
            </a:endParaRP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mentor.ieee.org/802.11/dcn/17/11-17-0456-00-00ax-mar-2017-tgax-sd-phy-ad-hoc-premeeting-minutes.docx</a:t>
            </a:r>
            <a:endParaRPr lang="en-US" altLang="en-US" sz="1600" dirty="0">
              <a:solidFill>
                <a:schemeClr val="tx1"/>
              </a:solidFill>
            </a:endParaRPr>
          </a:p>
          <a:p>
            <a:pPr>
              <a:buFont typeface="Arial" panose="020B0604020202020204" pitchFamily="34" charset="0"/>
              <a:buChar char="•"/>
            </a:pPr>
            <a:r>
              <a:rPr lang="en-US" altLang="en-US" sz="2000" dirty="0"/>
              <a:t>Move:	</a:t>
            </a:r>
            <a:r>
              <a:rPr lang="en-US" altLang="en-US" sz="2000" dirty="0" smtClean="0"/>
              <a:t> Bo Sun</a:t>
            </a:r>
            <a:r>
              <a:rPr lang="en-US" altLang="en-US" sz="2000" dirty="0"/>
              <a:t>	Second</a:t>
            </a:r>
            <a:r>
              <a:rPr lang="en-US" altLang="en-US" sz="2000" dirty="0" smtClean="0"/>
              <a:t>: Bin Tian</a:t>
            </a:r>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r>
              <a:rPr lang="en-GB" dirty="0"/>
              <a:t>Authorize </a:t>
            </a:r>
            <a:r>
              <a:rPr lang="en-GB" dirty="0" err="1" smtClean="0"/>
              <a:t>TGax</a:t>
            </a:r>
            <a:r>
              <a:rPr lang="en-GB" dirty="0" smtClean="0"/>
              <a:t> </a:t>
            </a:r>
            <a:r>
              <a:rPr lang="en-GB" dirty="0"/>
              <a:t>to hold an ad-hoc meeting on </a:t>
            </a:r>
            <a:r>
              <a:rPr lang="en-GB" dirty="0" smtClean="0"/>
              <a:t>May 3-5 </a:t>
            </a:r>
            <a:r>
              <a:rPr lang="en-GB" dirty="0"/>
              <a:t>in </a:t>
            </a:r>
            <a:r>
              <a:rPr lang="en-GB" dirty="0" smtClean="0"/>
              <a:t>Seoul, Korea, for </a:t>
            </a:r>
            <a:r>
              <a:rPr lang="en-GB" dirty="0"/>
              <a:t>the purpose of </a:t>
            </a:r>
            <a:r>
              <a:rPr lang="en-GB" dirty="0" smtClean="0"/>
              <a:t>working on comment resolution</a:t>
            </a:r>
            <a:r>
              <a:rPr lang="en-GB" dirty="0"/>
              <a:t> </a:t>
            </a:r>
            <a:r>
              <a:rPr lang="en-GB" dirty="0" smtClean="0"/>
              <a:t>excluding PHY CIDs.</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a:t>
            </a:r>
            <a:r>
              <a:rPr lang="en-GB" dirty="0" smtClean="0"/>
              <a:t>Robert Stacey Seconded</a:t>
            </a:r>
            <a:r>
              <a:rPr lang="en-GB" dirty="0"/>
              <a:t>: </a:t>
            </a:r>
            <a:r>
              <a:rPr lang="en-GB" dirty="0" err="1" smtClean="0"/>
              <a:t>Qinghua</a:t>
            </a:r>
            <a:r>
              <a:rPr lang="en-GB" dirty="0" smtClean="0"/>
              <a:t> Li, </a:t>
            </a:r>
            <a:r>
              <a:rPr lang="en-GB" dirty="0"/>
              <a:t>Result: </a:t>
            </a:r>
            <a:r>
              <a:rPr lang="en-GB" dirty="0" smtClean="0"/>
              <a:t>55-0-2]</a:t>
            </a:r>
            <a:endParaRPr lang="en-US" dirty="0"/>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(11-17/0267)</a:t>
            </a:r>
            <a:endParaRPr lang="en-US" dirty="0"/>
          </a:p>
        </p:txBody>
      </p:sp>
      <p:sp>
        <p:nvSpPr>
          <p:cNvPr id="3" name="Content Placeholder 2"/>
          <p:cNvSpPr>
            <a:spLocks noGrp="1"/>
          </p:cNvSpPr>
          <p:nvPr>
            <p:ph idx="1"/>
          </p:nvPr>
        </p:nvSpPr>
        <p:spPr/>
        <p:txBody>
          <a:bodyPr/>
          <a:lstStyle/>
          <a:p>
            <a:r>
              <a:rPr lang="en-US" dirty="0" smtClean="0"/>
              <a:t>Do you agree to resolutions to CIDs;</a:t>
            </a:r>
            <a:r>
              <a:rPr lang="en-US" dirty="0"/>
              <a:t> </a:t>
            </a:r>
            <a:r>
              <a:rPr lang="en-GB" dirty="0" smtClean="0"/>
              <a:t>3198, 3199, 3200, 5204, 5205, 5207, 5208, 5484, 5489, 5494, </a:t>
            </a:r>
            <a:r>
              <a:rPr lang="en-GB" strike="sngStrike" dirty="0" smtClean="0">
                <a:solidFill>
                  <a:srgbClr val="FF0000"/>
                </a:solidFill>
              </a:rPr>
              <a:t>5495</a:t>
            </a:r>
            <a:r>
              <a:rPr lang="en-GB" dirty="0" smtClean="0"/>
              <a:t> , 5496, 5497, 5499, 5500, 5501, 5502, 5503, 5690, 5691, 5870, 7122, 7123, 7129, 7406, 7612, 8073, 8104, 8232, 8239, 9315,9540, 9944, 9946, 9947, 10031, 10032, 7125, 3197, 5689, 9541, </a:t>
            </a:r>
            <a:r>
              <a:rPr lang="en-GB" strike="sngStrike" dirty="0" smtClean="0">
                <a:solidFill>
                  <a:srgbClr val="FF0000"/>
                </a:solidFill>
              </a:rPr>
              <a:t>3222</a:t>
            </a:r>
            <a:r>
              <a:rPr lang="en-GB" dirty="0" smtClean="0"/>
              <a:t>, 3196, 6025, 7823, 8233 in doc 11-17/0267r5?</a:t>
            </a:r>
          </a:p>
          <a:p>
            <a:endParaRPr lang="en-GB" dirty="0"/>
          </a:p>
          <a:p>
            <a:r>
              <a:rPr lang="en-GB" dirty="0" smtClean="0"/>
              <a:t>There was no time left for the SP on Wednesday AM1</a:t>
            </a:r>
          </a:p>
          <a:p>
            <a:endParaRPr lang="en-US" dirty="0" smtClean="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616503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March 15,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MAC – Regency C</a:t>
            </a:r>
          </a:p>
          <a:p>
            <a:r>
              <a:rPr lang="en-US" dirty="0" smtClean="0"/>
              <a:t>Ad Hoc #2: MU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March 15,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MU/PHY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March 16, </a:t>
            </a:r>
            <a:r>
              <a:rPr lang="en-US" altLang="en-US" dirty="0" smtClean="0"/>
              <a:t>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r>
              <a:rPr lang="en-US" altLang="en-US" dirty="0" smtClean="0"/>
              <a:t>.</a:t>
            </a:r>
            <a:endParaRPr lang="en-US" altLang="en-US" dirty="0"/>
          </a:p>
          <a:p>
            <a:pPr>
              <a:lnSpc>
                <a:spcPct val="80000"/>
              </a:lnSpc>
              <a:buFont typeface="Arial" panose="020B0604020202020204" pitchFamily="34" charset="0"/>
              <a:buChar char="•"/>
            </a:pPr>
            <a:r>
              <a:rPr lang="en-US" altLang="en-US" dirty="0"/>
              <a:t>TG </a:t>
            </a:r>
            <a:r>
              <a:rPr lang="en-US" altLang="en-US" dirty="0" smtClean="0"/>
              <a:t>Motions</a:t>
            </a:r>
          </a:p>
          <a:p>
            <a:pPr>
              <a:lnSpc>
                <a:spcPct val="80000"/>
              </a:lnSpc>
              <a:buFont typeface="Arial" panose="020B0604020202020204" pitchFamily="34" charset="0"/>
              <a:buChar char="•"/>
            </a:pPr>
            <a:r>
              <a:rPr lang="en-US" altLang="en-US" dirty="0" smtClean="0"/>
              <a:t>Goals for May 2017</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err="1" smtClean="0"/>
              <a:t>Telecon</a:t>
            </a:r>
            <a:r>
              <a:rPr lang="en-US" altLang="en-US" dirty="0" smtClean="0"/>
              <a:t> Schedule</a:t>
            </a:r>
          </a:p>
          <a:p>
            <a:pPr>
              <a:lnSpc>
                <a:spcPct val="80000"/>
              </a:lnSpc>
              <a:buFont typeface="Arial" panose="020B0604020202020204" pitchFamily="34" charset="0"/>
              <a:buChar char="•"/>
            </a:pPr>
            <a:r>
              <a:rPr lang="en-US" altLang="en-US" dirty="0" smtClean="0"/>
              <a:t>Presentations</a:t>
            </a:r>
          </a:p>
          <a:p>
            <a:pPr lvl="1">
              <a:lnSpc>
                <a:spcPct val="80000"/>
              </a:lnSpc>
              <a:buFont typeface="Arial" panose="020B0604020202020204" pitchFamily="34" charset="0"/>
              <a:buChar char="•"/>
            </a:pPr>
            <a:r>
              <a:rPr lang="en-US" altLang="en-US" dirty="0" smtClean="0"/>
              <a:t>11-17/0238</a:t>
            </a:r>
          </a:p>
          <a:p>
            <a:pPr lvl="1">
              <a:lnSpc>
                <a:spcPct val="80000"/>
              </a:lnSpc>
              <a:buFont typeface="Arial" panose="020B0604020202020204" pitchFamily="34" charset="0"/>
              <a:buChar char="•"/>
            </a:pPr>
            <a:r>
              <a:rPr lang="en-US" altLang="en-US" dirty="0" smtClean="0"/>
              <a:t>11-17/0121</a:t>
            </a:r>
            <a:endParaRPr lang="en-US" altLang="en-US" dirty="0"/>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62649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5164 6974, 6975,6978, 6979, 6980, 6981, 7532, 7533, 8293, 8486, 9865, and </a:t>
            </a:r>
            <a:r>
              <a:rPr lang="en-US" dirty="0" smtClean="0"/>
              <a:t>9866 in doc 11-17/0191r5</a:t>
            </a:r>
          </a:p>
          <a:p>
            <a:endParaRPr lang="en-US" dirty="0"/>
          </a:p>
          <a:p>
            <a:r>
              <a:rPr lang="en-US" dirty="0" smtClean="0"/>
              <a:t>Move: </a:t>
            </a:r>
            <a:r>
              <a:rPr lang="en-US" dirty="0" err="1"/>
              <a:t>Jarkko</a:t>
            </a:r>
            <a:r>
              <a:rPr lang="en-US" dirty="0"/>
              <a:t> </a:t>
            </a:r>
            <a:r>
              <a:rPr lang="en-US" dirty="0" err="1"/>
              <a:t>Kneckt</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248884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3193, 3194, 4747, 4748, 5032, 5172, 5684, 5854, 5906, 5908, 6159, 6160, 7138, 7178, 7185, 7186, 7795, 8212, 8213, 8214, 8264, 8295, 8296, 8297, 9403, 9491, 9521, 9586, 9702, 10248, 10249, 10327, 3244, 3389, 3499, 3830, 3919, 4270, 4454, 4483, 4742, 4744, 5843, 5911, 5912, 6462, 6463, 6464, 7562, 8201, 8262, 8263, 8265, 8290, 8291, 8519, 4745, 7660</a:t>
            </a:r>
            <a:r>
              <a:rPr lang="en-GB" dirty="0" smtClean="0"/>
              <a:t> in doc 11-17/0204r5</a:t>
            </a:r>
          </a:p>
          <a:p>
            <a:pPr lvl="0"/>
            <a:endParaRPr lang="en-GB" dirty="0"/>
          </a:p>
          <a:p>
            <a:pPr lvl="0"/>
            <a:r>
              <a:rPr lang="en-GB" dirty="0" smtClean="0"/>
              <a:t>Move: Laurent Cariou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61089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6935, 3102, 7707, 8494, 4715, 6936, 4716, 6937, 5432, 4717 </a:t>
            </a:r>
            <a:r>
              <a:rPr lang="en-GB" dirty="0" smtClean="0"/>
              <a:t>in doc 11-17/0233r2</a:t>
            </a:r>
          </a:p>
          <a:p>
            <a:endParaRPr lang="en-GB" dirty="0"/>
          </a:p>
          <a:p>
            <a:r>
              <a:rPr lang="en-GB" dirty="0" smtClean="0"/>
              <a:t>Move: </a:t>
            </a:r>
            <a:r>
              <a:rPr lang="en-US" dirty="0" err="1"/>
              <a:t>Xiaogang</a:t>
            </a:r>
            <a:r>
              <a:rPr lang="en-US" dirty="0"/>
              <a:t> Chen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047022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5931, 7528, 9748 </a:t>
            </a:r>
            <a:r>
              <a:rPr lang="en-GB" dirty="0" smtClean="0"/>
              <a:t>in doc 11-17/0227r0</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0428046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4266, 4479, 5211, 10290 </a:t>
            </a:r>
            <a:r>
              <a:rPr lang="en-GB" dirty="0" smtClean="0"/>
              <a:t>in doc 11-17/0248r3</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620227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9756, 7788 </a:t>
            </a:r>
            <a:r>
              <a:rPr lang="en-GB" dirty="0" smtClean="0"/>
              <a:t>in doc 11-17/0255r0</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355289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3166, 6086, 6328, 7267, 7272, 7275, 7753, 8396, 9834, 9836, 5682, 7271, 3019, 6329, 9835, 9646, 9647, 8252, 7273, 7274, 7490, 8117, </a:t>
            </a:r>
            <a:r>
              <a:rPr lang="en-GB" dirty="0" smtClean="0"/>
              <a:t>10342 in doc 11-17/0207r6</a:t>
            </a:r>
          </a:p>
          <a:p>
            <a:endParaRPr lang="en-GB" dirty="0"/>
          </a:p>
          <a:p>
            <a:r>
              <a:rPr lang="en-GB" dirty="0" smtClean="0"/>
              <a:t>Move: Po-Kai </a:t>
            </a:r>
            <a:r>
              <a:rPr lang="en-GB" dirty="0" err="1" smtClean="0"/>
              <a:t>Huand</a:t>
            </a:r>
            <a:r>
              <a:rPr lang="en-GB"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971761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9612, 4832 in doc </a:t>
            </a:r>
            <a:r>
              <a:rPr lang="en-GB" dirty="0" smtClean="0"/>
              <a:t>11-17/0208r2</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493171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7667, 9693, 6529 </a:t>
            </a:r>
            <a:r>
              <a:rPr lang="en-GB" dirty="0" smtClean="0"/>
              <a:t>in doc 11-17/0209r2</a:t>
            </a:r>
          </a:p>
          <a:p>
            <a:endParaRPr lang="en-GB" dirty="0"/>
          </a:p>
          <a:p>
            <a:r>
              <a:rPr lang="en-GB" dirty="0" smtClean="0"/>
              <a:t>Move: Yongho Seok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7542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7840, 7959, 8502, 9771, 8715, 10071 in doc </a:t>
            </a:r>
            <a:r>
              <a:rPr lang="en-GB" dirty="0" smtClean="0"/>
              <a:t>11-17/0309r1</a:t>
            </a:r>
          </a:p>
          <a:p>
            <a:endParaRPr lang="en-GB" dirty="0"/>
          </a:p>
          <a:p>
            <a:r>
              <a:rPr lang="en-GB" dirty="0" smtClean="0"/>
              <a:t>Move: </a:t>
            </a:r>
            <a:r>
              <a:rPr lang="en-US" dirty="0" smtClean="0"/>
              <a:t>Raja </a:t>
            </a:r>
            <a:r>
              <a:rPr lang="en-US" dirty="0" err="1" smtClean="0"/>
              <a:t>Banerjea</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456020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7668, 7669, 7906, 9694, 4833, 5775, 9600, 5969, 9861, 5968, 7670, 7881, 9346, 3188 in doc </a:t>
            </a:r>
            <a:r>
              <a:rPr lang="en-GB" dirty="0" smtClean="0"/>
              <a:t>11-17/0210r2</a:t>
            </a:r>
          </a:p>
          <a:p>
            <a:endParaRPr lang="en-GB" dirty="0"/>
          </a:p>
          <a:p>
            <a:r>
              <a:rPr lang="en-GB" dirty="0" smtClean="0"/>
              <a:t>Move: </a:t>
            </a:r>
            <a:r>
              <a:rPr lang="en-US" dirty="0"/>
              <a:t>Yongho Seok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678793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6935, 3102, 7707, 8494, 4715, 6936, 4716, 6937, 5432, 4717 </a:t>
            </a:r>
            <a:r>
              <a:rPr lang="en-GB" dirty="0" smtClean="0"/>
              <a:t>in doc. 11-17/0223r2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813380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4754, 6094, 7564, 8404, 8689, 9677, 6480, 7565, 5848, 6481, 8406, </a:t>
            </a:r>
            <a:r>
              <a:rPr lang="en-GB" dirty="0">
                <a:solidFill>
                  <a:schemeClr val="tx1"/>
                </a:solidFill>
              </a:rPr>
              <a:t>6484</a:t>
            </a:r>
            <a:r>
              <a:rPr lang="en-GB" dirty="0">
                <a:solidFill>
                  <a:srgbClr val="FF0000"/>
                </a:solidFill>
              </a:rPr>
              <a:t>, </a:t>
            </a:r>
            <a:r>
              <a:rPr lang="en-GB" dirty="0">
                <a:solidFill>
                  <a:schemeClr val="tx1"/>
                </a:solidFill>
              </a:rPr>
              <a:t>9611</a:t>
            </a:r>
            <a:r>
              <a:rPr lang="en-GB" dirty="0"/>
              <a:t> in doc </a:t>
            </a:r>
            <a:r>
              <a:rPr lang="en-GB" dirty="0" smtClean="0"/>
              <a:t>11-17/0226r3?</a:t>
            </a:r>
          </a:p>
          <a:p>
            <a:endParaRPr lang="en-GB" dirty="0"/>
          </a:p>
          <a:p>
            <a:r>
              <a:rPr lang="en-GB" dirty="0" smtClean="0"/>
              <a:t>Move: </a:t>
            </a:r>
            <a:r>
              <a:rPr lang="en-US" dirty="0"/>
              <a:t>Yongho Seok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937294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8394, 5215, 7142, 10292 in doc </a:t>
            </a:r>
            <a:r>
              <a:rPr lang="en-GB" dirty="0" smtClean="0"/>
              <a:t>11-17/0263r3</a:t>
            </a:r>
          </a:p>
          <a:p>
            <a:endParaRPr lang="en-GB" dirty="0"/>
          </a:p>
          <a:p>
            <a:r>
              <a:rPr lang="en-GB"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322643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5075, 5076, 5561, 9481, 5562, 5563, 9274, 7140, 9423, 5044, 9425, 8095, 8096, 5045, 9427, 7975, 5932, 7976, 9424, 9426, 9557, 9681, 9850, 5933, 8411, 9515, 7569, 8410, 5795, 7137, 5761, 9682, 8256, 8257, </a:t>
            </a:r>
            <a:r>
              <a:rPr lang="en-GB" strike="sngStrike" dirty="0">
                <a:solidFill>
                  <a:srgbClr val="FF0000"/>
                </a:solidFill>
              </a:rPr>
              <a:t>9428</a:t>
            </a:r>
            <a:r>
              <a:rPr lang="en-GB" strike="sngStrike" dirty="0"/>
              <a:t>,</a:t>
            </a:r>
            <a:r>
              <a:rPr lang="en-GB" dirty="0"/>
              <a:t> 4835, 5934, 9851, 7663</a:t>
            </a:r>
            <a:r>
              <a:rPr lang="en-US" dirty="0"/>
              <a:t> in doc </a:t>
            </a:r>
            <a:r>
              <a:rPr lang="en-US" dirty="0" smtClean="0"/>
              <a:t>11-17/0264r2</a:t>
            </a:r>
          </a:p>
          <a:p>
            <a:endParaRPr lang="en-US" dirty="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568248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Move to accept resolutions to CIDs; </a:t>
            </a:r>
            <a:r>
              <a:rPr lang="en-GB" dirty="0"/>
              <a:t>10250, 10320, 10321, 10322, 10323, 10247, 10005, 10006, 10246, 9584, 9386, 9285, 8592, 8354, 8211, 7233, 6068, 6056, 5930, 5559, 5468, 5466, 5463, 5358, 5169, 3057, 8268, 8269, 7844, 9442 in doc </a:t>
            </a:r>
            <a:r>
              <a:rPr lang="en-GB" dirty="0" smtClean="0"/>
              <a:t>11-17/0324r0</a:t>
            </a:r>
          </a:p>
          <a:p>
            <a:endParaRPr lang="en-GB" dirty="0"/>
          </a:p>
          <a:p>
            <a:r>
              <a:rPr lang="en-GB"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290895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Move to accept resolutions to CIDs; </a:t>
            </a:r>
            <a:r>
              <a:rPr lang="en-GB" dirty="0"/>
              <a:t>3006, 3010, 3112, 3162, 5047, 5058, 5067, </a:t>
            </a:r>
            <a:r>
              <a:rPr lang="en-GB" strike="sngStrike" dirty="0">
                <a:solidFill>
                  <a:srgbClr val="FF0000"/>
                </a:solidFill>
              </a:rPr>
              <a:t>5403</a:t>
            </a:r>
            <a:r>
              <a:rPr lang="en-GB" dirty="0"/>
              <a:t>, 5926, 6075, 6076, </a:t>
            </a:r>
            <a:r>
              <a:rPr lang="en-GB" strike="sngStrike" dirty="0">
                <a:solidFill>
                  <a:srgbClr val="FF0000"/>
                </a:solidFill>
              </a:rPr>
              <a:t>6184</a:t>
            </a:r>
            <a:r>
              <a:rPr lang="en-GB" dirty="0"/>
              <a:t>, 6272, 6273, </a:t>
            </a:r>
            <a:r>
              <a:rPr lang="en-GB" strike="sngStrike" dirty="0">
                <a:solidFill>
                  <a:srgbClr val="FF0000"/>
                </a:solidFill>
              </a:rPr>
              <a:t>7044</a:t>
            </a:r>
            <a:r>
              <a:rPr lang="en-GB" dirty="0"/>
              <a:t>, 7134, 7311, 7312, 7314, 7475,</a:t>
            </a:r>
            <a:r>
              <a:rPr lang="en-US" dirty="0"/>
              <a:t> </a:t>
            </a:r>
            <a:r>
              <a:rPr lang="en-GB" dirty="0"/>
              <a:t>7733, 7734, 7735, 7736, 7737, 7934, 8113, </a:t>
            </a:r>
            <a:r>
              <a:rPr lang="en-GB" strike="sngStrike" dirty="0">
                <a:solidFill>
                  <a:srgbClr val="FF0000"/>
                </a:solidFill>
              </a:rPr>
              <a:t>8157</a:t>
            </a:r>
            <a:r>
              <a:rPr lang="en-GB" dirty="0"/>
              <a:t>, 8186, 8187</a:t>
            </a:r>
            <a:r>
              <a:rPr lang="en-US" dirty="0"/>
              <a:t>, </a:t>
            </a:r>
            <a:r>
              <a:rPr lang="en-GB" dirty="0"/>
              <a:t>8474, 8475, 8477, 8478, 9362, 9363, 9364, 9625, 9626, 9642</a:t>
            </a:r>
            <a:r>
              <a:rPr lang="en-US" dirty="0"/>
              <a:t>, </a:t>
            </a:r>
            <a:r>
              <a:rPr lang="en-GB" dirty="0"/>
              <a:t>9814, 9815, 9816, 9817, 9818</a:t>
            </a:r>
            <a:r>
              <a:rPr lang="en-US" dirty="0"/>
              <a:t> in doc </a:t>
            </a:r>
            <a:r>
              <a:rPr lang="en-US" dirty="0" smtClean="0"/>
              <a:t>11-17/306r2</a:t>
            </a:r>
          </a:p>
          <a:p>
            <a:endParaRPr lang="en-US" dirty="0"/>
          </a:p>
          <a:p>
            <a:r>
              <a:rPr lang="en-US" dirty="0" smtClean="0"/>
              <a:t>Move: George Cherian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1422151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3060, </a:t>
            </a:r>
            <a:r>
              <a:rPr lang="en-GB" strike="sngStrike" dirty="0">
                <a:solidFill>
                  <a:srgbClr val="FF0000"/>
                </a:solidFill>
              </a:rPr>
              <a:t>3061</a:t>
            </a:r>
            <a:r>
              <a:rPr lang="en-GB" dirty="0"/>
              <a:t>, </a:t>
            </a:r>
            <a:r>
              <a:rPr lang="en-GB" strike="sngStrike" dirty="0">
                <a:solidFill>
                  <a:srgbClr val="FF0000"/>
                </a:solidFill>
              </a:rPr>
              <a:t>3062</a:t>
            </a:r>
            <a:r>
              <a:rPr lang="en-GB" dirty="0"/>
              <a:t>, 3063, 3064, 3065, </a:t>
            </a:r>
            <a:r>
              <a:rPr lang="en-GB" strike="sngStrike" dirty="0">
                <a:solidFill>
                  <a:srgbClr val="FF0000"/>
                </a:solidFill>
              </a:rPr>
              <a:t>3070</a:t>
            </a:r>
            <a:r>
              <a:rPr lang="en-GB" dirty="0"/>
              <a:t>, 3201, 3202, 3203</a:t>
            </a:r>
            <a:r>
              <a:rPr lang="en-US" dirty="0"/>
              <a:t>, </a:t>
            </a:r>
            <a:r>
              <a:rPr lang="en-GB" dirty="0"/>
              <a:t>3204, 3205, 3206, 3213, 5174, </a:t>
            </a:r>
            <a:r>
              <a:rPr lang="en-GB" strike="sngStrike" dirty="0">
                <a:solidFill>
                  <a:srgbClr val="FF0000"/>
                </a:solidFill>
              </a:rPr>
              <a:t>5175</a:t>
            </a:r>
            <a:r>
              <a:rPr lang="en-GB" dirty="0"/>
              <a:t>, 5178, 5650, 5651, 5652</a:t>
            </a:r>
            <a:r>
              <a:rPr lang="en-US" dirty="0"/>
              <a:t>, </a:t>
            </a:r>
            <a:r>
              <a:rPr lang="en-GB" dirty="0"/>
              <a:t>5653, 5654, 5655, 5668, 5685, 5803, 5804, 5805, 5806, 6060</a:t>
            </a:r>
            <a:r>
              <a:rPr lang="en-US" dirty="0"/>
              <a:t>, </a:t>
            </a:r>
            <a:r>
              <a:rPr lang="en-GB" dirty="0"/>
              <a:t>6135, 6608, 6611, 6621, 6623, 6637, 6639, 6640, 6641, 7082</a:t>
            </a:r>
            <a:r>
              <a:rPr lang="en-US" dirty="0"/>
              <a:t>, </a:t>
            </a:r>
            <a:r>
              <a:rPr lang="en-GB" dirty="0"/>
              <a:t>7393, 7534, 7653, 7654, 7655, 7656, 7802, 7967, 8122, 8391</a:t>
            </a:r>
            <a:r>
              <a:rPr lang="en-US" dirty="0"/>
              <a:t>, </a:t>
            </a:r>
            <a:r>
              <a:rPr lang="en-GB" dirty="0"/>
              <a:t>8392, 8459, 8490, 8491, 9214, 9286, 9718, 9736</a:t>
            </a:r>
            <a:r>
              <a:rPr lang="en-GB" dirty="0">
                <a:solidFill>
                  <a:schemeClr val="tx1"/>
                </a:solidFill>
              </a:rPr>
              <a:t>, 9737</a:t>
            </a:r>
            <a:r>
              <a:rPr lang="en-GB" dirty="0"/>
              <a:t>, 9882</a:t>
            </a:r>
            <a:r>
              <a:rPr lang="en-US" dirty="0"/>
              <a:t>, </a:t>
            </a:r>
            <a:r>
              <a:rPr lang="en-GB" dirty="0"/>
              <a:t>10009, 10329, 10330, 10333, 8395 in doc </a:t>
            </a:r>
            <a:r>
              <a:rPr lang="en-GB" dirty="0" smtClean="0"/>
              <a:t>11-17/0319r1</a:t>
            </a:r>
          </a:p>
          <a:p>
            <a:endParaRPr lang="en-GB" dirty="0"/>
          </a:p>
          <a:p>
            <a:r>
              <a:rPr lang="en-GB" dirty="0" smtClean="0"/>
              <a:t>Move: George Cherian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664924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strike="sngStrike" dirty="0">
                <a:solidFill>
                  <a:srgbClr val="FF0000"/>
                </a:solidFill>
              </a:rPr>
              <a:t>3012</a:t>
            </a:r>
            <a:r>
              <a:rPr lang="en-GB" dirty="0"/>
              <a:t>, 3019, 9648, 9837, 10162, </a:t>
            </a:r>
            <a:r>
              <a:rPr lang="en-GB" strike="sngStrike" dirty="0">
                <a:solidFill>
                  <a:srgbClr val="FF0000"/>
                </a:solidFill>
              </a:rPr>
              <a:t>5189</a:t>
            </a:r>
            <a:r>
              <a:rPr lang="en-GB" strike="sngStrike" dirty="0"/>
              <a:t> </a:t>
            </a:r>
            <a:r>
              <a:rPr lang="en-GB" dirty="0"/>
              <a:t>in doc </a:t>
            </a:r>
            <a:r>
              <a:rPr lang="en-GB" dirty="0" smtClean="0"/>
              <a:t>11-17/0359r2</a:t>
            </a:r>
          </a:p>
          <a:p>
            <a:endParaRPr lang="en-GB" dirty="0"/>
          </a:p>
          <a:p>
            <a:r>
              <a:rPr lang="en-GB" dirty="0" smtClean="0"/>
              <a:t>Move: </a:t>
            </a:r>
            <a:r>
              <a:rPr lang="en-US" dirty="0"/>
              <a:t>Raja </a:t>
            </a:r>
            <a:r>
              <a:rPr lang="en-US" dirty="0" err="1"/>
              <a:t>Banerjea</a:t>
            </a:r>
            <a:r>
              <a:rPr lang="en-US" dirty="0"/>
              <a:t>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5587230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3018, 8190</a:t>
            </a:r>
            <a:r>
              <a:rPr lang="en-US" dirty="0"/>
              <a:t>, </a:t>
            </a:r>
            <a:r>
              <a:rPr lang="en-GB" dirty="0"/>
              <a:t>3167, </a:t>
            </a:r>
            <a:r>
              <a:rPr lang="en-GB" dirty="0">
                <a:solidFill>
                  <a:srgbClr val="FF0000"/>
                </a:solidFill>
              </a:rPr>
              <a:t>3216</a:t>
            </a:r>
            <a:r>
              <a:rPr lang="en-GB" dirty="0"/>
              <a:t>, 5130, </a:t>
            </a:r>
            <a:r>
              <a:rPr lang="en-GB" strike="sngStrike" dirty="0">
                <a:solidFill>
                  <a:srgbClr val="FF0000"/>
                </a:solidFill>
              </a:rPr>
              <a:t>8114</a:t>
            </a:r>
            <a:r>
              <a:rPr lang="en-GB" dirty="0"/>
              <a:t>, 8166, 8335, 8336, 8380, 8415, 8539, 8540, 9494, 9645, </a:t>
            </a:r>
            <a:r>
              <a:rPr lang="en-GB" strike="sngStrike" dirty="0">
                <a:solidFill>
                  <a:srgbClr val="FF0000"/>
                </a:solidFill>
              </a:rPr>
              <a:t>9647</a:t>
            </a:r>
            <a:r>
              <a:rPr lang="en-US" dirty="0"/>
              <a:t>, </a:t>
            </a:r>
            <a:r>
              <a:rPr lang="en-GB" dirty="0"/>
              <a:t>6082, 7484</a:t>
            </a:r>
            <a:r>
              <a:rPr lang="en-US" dirty="0"/>
              <a:t>, </a:t>
            </a:r>
            <a:r>
              <a:rPr lang="en-GB" dirty="0">
                <a:solidFill>
                  <a:schemeClr val="tx1"/>
                </a:solidFill>
              </a:rPr>
              <a:t>9831</a:t>
            </a:r>
            <a:r>
              <a:rPr lang="en-GB" dirty="0"/>
              <a:t> in doc </a:t>
            </a:r>
            <a:r>
              <a:rPr lang="en-GB" dirty="0" smtClean="0"/>
              <a:t>11-17/0283r3</a:t>
            </a:r>
          </a:p>
          <a:p>
            <a:endParaRPr lang="en-GB" dirty="0"/>
          </a:p>
          <a:p>
            <a:r>
              <a:rPr lang="en-GB" dirty="0" smtClean="0"/>
              <a:t>Move:	</a:t>
            </a:r>
            <a:r>
              <a:rPr lang="en-US" dirty="0"/>
              <a:t>Raja </a:t>
            </a:r>
            <a:r>
              <a:rPr lang="en-US" dirty="0" err="1"/>
              <a:t>Banerjea</a:t>
            </a: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1876947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of CIDs </a:t>
            </a:r>
            <a:r>
              <a:rPr lang="en-GB" dirty="0"/>
              <a:t>6484, 9611</a:t>
            </a:r>
          </a:p>
          <a:p>
            <a:r>
              <a:rPr lang="en-GB" dirty="0"/>
              <a:t>in document </a:t>
            </a:r>
            <a:r>
              <a:rPr lang="en-GB" dirty="0" smtClean="0"/>
              <a:t>17/0226r3</a:t>
            </a:r>
          </a:p>
          <a:p>
            <a:endParaRPr lang="en-GB" dirty="0"/>
          </a:p>
          <a:p>
            <a:r>
              <a:rPr lang="en-GB" dirty="0" smtClean="0"/>
              <a:t>Move: </a:t>
            </a:r>
            <a:r>
              <a:rPr lang="en-US" dirty="0"/>
              <a:t>Alfred Asterjadhi 	</a:t>
            </a:r>
            <a:r>
              <a:rPr lang="en-US" dirty="0" smtClean="0"/>
              <a:t>Second: </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0313301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resolution </a:t>
            </a:r>
            <a:r>
              <a:rPr lang="en-US" dirty="0"/>
              <a:t>of CID </a:t>
            </a:r>
            <a:r>
              <a:rPr lang="en-GB" dirty="0"/>
              <a:t>9428</a:t>
            </a:r>
          </a:p>
          <a:p>
            <a:r>
              <a:rPr lang="en-GB" dirty="0"/>
              <a:t>in document </a:t>
            </a:r>
            <a:r>
              <a:rPr lang="en-GB" dirty="0" smtClean="0"/>
              <a:t>17/0264r3</a:t>
            </a:r>
          </a:p>
          <a:p>
            <a:endParaRPr lang="en-GB" dirty="0"/>
          </a:p>
          <a:p>
            <a:r>
              <a:rPr lang="en-GB" dirty="0" smtClean="0"/>
              <a:t>Move: Po-Kai Huang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09518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3060, 3061, 9444, 5175, 3062, 3071, 5708, 5709, 5710, 9709, 5711, 7177, 3072, 4817, 3136, 9821, 3075, 7552, 7972, 8533, 5455, 7163, 7164, 9378, 7165, 7841, 7169, 9379, 7146, 8280, </a:t>
            </a:r>
            <a:r>
              <a:rPr lang="en-US" dirty="0" smtClean="0"/>
              <a:t>8292 </a:t>
            </a:r>
            <a:r>
              <a:rPr lang="en-GB" dirty="0"/>
              <a:t>in document </a:t>
            </a:r>
            <a:r>
              <a:rPr lang="en-GB" dirty="0" smtClean="0"/>
              <a:t>17/0230r1</a:t>
            </a:r>
          </a:p>
          <a:p>
            <a:endParaRPr lang="en-GB" dirty="0"/>
          </a:p>
          <a:p>
            <a:r>
              <a:rPr lang="en-GB" dirty="0" smtClean="0"/>
              <a:t>Move: </a:t>
            </a:r>
            <a:r>
              <a:rPr lang="en-US" dirty="0"/>
              <a:t>Abhishek </a:t>
            </a:r>
            <a:r>
              <a:rPr lang="en-US" dirty="0" err="1"/>
              <a:t>Patil</a:t>
            </a:r>
            <a:r>
              <a:rPr lang="en-US" dirty="0"/>
              <a:t> </a:t>
            </a:r>
            <a:r>
              <a:rPr lang="en-US" dirty="0" smtClean="0"/>
              <a:t>		Second: </a:t>
            </a:r>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3755176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sz="2000" dirty="0" smtClean="0"/>
              <a:t>Move to accept </a:t>
            </a:r>
            <a:r>
              <a:rPr lang="en-US" sz="2000" dirty="0"/>
              <a:t>resolutions </a:t>
            </a:r>
            <a:r>
              <a:rPr lang="en-US" sz="2000" dirty="0" smtClean="0"/>
              <a:t>to </a:t>
            </a:r>
            <a:r>
              <a:rPr lang="en-US" sz="2000" dirty="0"/>
              <a:t>CIDs </a:t>
            </a:r>
          </a:p>
          <a:p>
            <a:r>
              <a:rPr lang="en-US" sz="2000" dirty="0"/>
              <a:t>7968, 8271, 4809, 4810, 4811, 5702, 5183, 5184, 9451, 5185, 5703, 7574, 9894, 4812, 5186, 5704, 9452, 8272, 9707, 5706, 5187, 6168, 5983, 8273, 8338, 9588, 6166, 10167, 4815, 4816, 7644, </a:t>
            </a:r>
            <a:r>
              <a:rPr lang="en-US" sz="2000" strike="sngStrike" dirty="0">
                <a:solidFill>
                  <a:srgbClr val="FF0000"/>
                </a:solidFill>
              </a:rPr>
              <a:t>7041</a:t>
            </a:r>
            <a:r>
              <a:rPr lang="en-US" sz="2000" dirty="0"/>
              <a:t>, </a:t>
            </a:r>
            <a:r>
              <a:rPr lang="en-US" sz="2000" strike="sngStrike" dirty="0">
                <a:solidFill>
                  <a:srgbClr val="FF0000"/>
                </a:solidFill>
              </a:rPr>
              <a:t>7141</a:t>
            </a:r>
            <a:r>
              <a:rPr lang="en-US" sz="2000" dirty="0"/>
              <a:t>, </a:t>
            </a:r>
            <a:r>
              <a:rPr lang="en-US" sz="2000" strike="sngStrike" dirty="0">
                <a:solidFill>
                  <a:srgbClr val="FF0000"/>
                </a:solidFill>
              </a:rPr>
              <a:t>9897</a:t>
            </a:r>
            <a:r>
              <a:rPr lang="en-US" sz="2000" dirty="0"/>
              <a:t>, 7812, 9896, 6065, 7175, 9759, 9456, 9589, 7176, 10260, 9898, 8552, 3228, 9710, 4818, 8151, 8701, 8702, 4821, 9529, 4820, 8703, 4822, 4823, 4824, 4825, 6685, 7649, 5717, 3232, 7816, 5988, 9713, 4828, 6196, 3325*, 6695, 8705, 6696, 7817, 6697, 9917, 5997, 5998, 6701</a:t>
            </a:r>
          </a:p>
          <a:p>
            <a:r>
              <a:rPr lang="en-GB" sz="2000" dirty="0"/>
              <a:t>in document </a:t>
            </a:r>
            <a:r>
              <a:rPr lang="en-GB" sz="2000" dirty="0" smtClean="0"/>
              <a:t>17/0250r2</a:t>
            </a:r>
          </a:p>
          <a:p>
            <a:endParaRPr lang="en-GB" sz="2000" dirty="0"/>
          </a:p>
          <a:p>
            <a:r>
              <a:rPr lang="en-GB" sz="2000" dirty="0" smtClean="0"/>
              <a:t>Move: </a:t>
            </a:r>
            <a:r>
              <a:rPr lang="en-US" sz="2000" dirty="0"/>
              <a:t>Abhishek </a:t>
            </a:r>
            <a:r>
              <a:rPr lang="en-US" sz="2000" dirty="0" err="1"/>
              <a:t>Patil</a:t>
            </a:r>
            <a:r>
              <a:rPr lang="en-US" sz="2000" dirty="0"/>
              <a:t> </a:t>
            </a:r>
            <a:r>
              <a:rPr lang="en-US" sz="2000" dirty="0" smtClean="0"/>
              <a:t>	Second:</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721635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a:t>
            </a:r>
            <a:r>
              <a:rPr lang="en-US" dirty="0" smtClean="0"/>
              <a:t>to </a:t>
            </a:r>
            <a:r>
              <a:rPr lang="en-US" dirty="0"/>
              <a:t>CIDs 6787, 7131, 10300, 10301, 4910, 4911, 6789, 8356, 4909,</a:t>
            </a:r>
            <a:r>
              <a:rPr lang="en-US" strike="sngStrike" dirty="0">
                <a:solidFill>
                  <a:srgbClr val="FF0000"/>
                </a:solidFill>
              </a:rPr>
              <a:t> </a:t>
            </a:r>
            <a:r>
              <a:rPr lang="en-US" dirty="0">
                <a:solidFill>
                  <a:schemeClr val="tx1"/>
                </a:solidFill>
              </a:rPr>
              <a:t>9703</a:t>
            </a:r>
            <a:r>
              <a:rPr lang="en-US" dirty="0"/>
              <a:t>, </a:t>
            </a:r>
            <a:r>
              <a:rPr lang="en-US" dirty="0" smtClean="0"/>
              <a:t>4908 in </a:t>
            </a:r>
            <a:r>
              <a:rPr lang="en-US" dirty="0"/>
              <a:t>document </a:t>
            </a:r>
            <a:r>
              <a:rPr lang="en-US" dirty="0" smtClean="0"/>
              <a:t>17/138r1</a:t>
            </a:r>
          </a:p>
          <a:p>
            <a:endParaRPr lang="en-US" dirty="0"/>
          </a:p>
          <a:p>
            <a:r>
              <a:rPr lang="en-US" dirty="0" smtClean="0"/>
              <a:t>Move: </a:t>
            </a:r>
            <a:r>
              <a:rPr lang="en-US" dirty="0"/>
              <a:t>Abhishek </a:t>
            </a:r>
            <a:r>
              <a:rPr lang="en-US" dirty="0" err="1"/>
              <a:t>Patil</a:t>
            </a:r>
            <a:r>
              <a:rPr lang="en-US" dirty="0"/>
              <a:t> </a:t>
            </a:r>
            <a:r>
              <a:rPr lang="en-US" dirty="0" smtClean="0"/>
              <a:t>	Second: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5634770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agree to the </a:t>
            </a:r>
            <a:r>
              <a:rPr lang="en-US" dirty="0"/>
              <a:t>resolution of CID 5189 from document </a:t>
            </a:r>
            <a:r>
              <a:rPr lang="en-US" dirty="0" smtClean="0"/>
              <a:t>17/359r2</a:t>
            </a:r>
          </a:p>
          <a:p>
            <a:endParaRPr lang="en-US" dirty="0"/>
          </a:p>
          <a:p>
            <a:r>
              <a:rPr lang="en-US" dirty="0" smtClean="0"/>
              <a:t>Move: </a:t>
            </a:r>
            <a:r>
              <a:rPr lang="en-US" dirty="0"/>
              <a:t>Raja </a:t>
            </a:r>
            <a:r>
              <a:rPr lang="en-US" dirty="0" err="1"/>
              <a:t>Banerjea</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7378177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of CIDs </a:t>
            </a:r>
            <a:r>
              <a:rPr lang="en-GB" dirty="0"/>
              <a:t>3015,3016, 3165, 7487, 8660, 8661, 9262, 9263, </a:t>
            </a:r>
            <a:r>
              <a:rPr lang="en-GB" dirty="0" smtClean="0"/>
              <a:t>9633 </a:t>
            </a:r>
            <a:r>
              <a:rPr lang="en-US" dirty="0" smtClean="0"/>
              <a:t>from </a:t>
            </a:r>
            <a:r>
              <a:rPr lang="en-US" dirty="0"/>
              <a:t>document 17/282r4</a:t>
            </a:r>
            <a:r>
              <a:rPr lang="en-US" dirty="0" smtClean="0"/>
              <a:t>.</a:t>
            </a:r>
          </a:p>
          <a:p>
            <a:endParaRPr lang="en-US" dirty="0"/>
          </a:p>
          <a:p>
            <a:r>
              <a:rPr lang="en-US" dirty="0" smtClean="0"/>
              <a:t>Move: </a:t>
            </a:r>
            <a:r>
              <a:rPr lang="en-US" dirty="0"/>
              <a:t>Raja </a:t>
            </a:r>
            <a:r>
              <a:rPr lang="en-US" dirty="0" err="1"/>
              <a:t>Banerjea</a:t>
            </a:r>
            <a:r>
              <a:rPr lang="en-US" dirty="0"/>
              <a:t>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2586361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a:t>
            </a:r>
            <a:r>
              <a:rPr lang="en-US" dirty="0"/>
              <a:t>CIDs </a:t>
            </a:r>
            <a:r>
              <a:rPr lang="en-GB" dirty="0"/>
              <a:t>4564, 4571, 4614, 7369, 8083, 8511, 8512, 9666, </a:t>
            </a:r>
            <a:r>
              <a:rPr lang="en-GB" dirty="0" smtClean="0"/>
              <a:t>9667 in </a:t>
            </a:r>
            <a:r>
              <a:rPr lang="en-GB" dirty="0"/>
              <a:t>document </a:t>
            </a:r>
            <a:r>
              <a:rPr lang="en-GB" dirty="0" smtClean="0"/>
              <a:t>235r0</a:t>
            </a:r>
          </a:p>
          <a:p>
            <a:endParaRPr lang="en-GB" dirty="0"/>
          </a:p>
          <a:p>
            <a:r>
              <a:rPr lang="en-GB" dirty="0" smtClean="0"/>
              <a:t>Move: </a:t>
            </a:r>
            <a:r>
              <a:rPr lang="en-US" dirty="0"/>
              <a:t>Alfred Asterjadhi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269509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3132, 3175, 4720, 6919, 7228, 8308 </a:t>
            </a:r>
            <a:r>
              <a:rPr lang="en-GB" dirty="0" smtClean="0"/>
              <a:t>in </a:t>
            </a:r>
            <a:r>
              <a:rPr lang="en-GB" dirty="0"/>
              <a:t>document </a:t>
            </a:r>
            <a:r>
              <a:rPr lang="en-GB" dirty="0" smtClean="0"/>
              <a:t>236r1</a:t>
            </a:r>
          </a:p>
          <a:p>
            <a:endParaRPr lang="en-GB" dirty="0"/>
          </a:p>
          <a:p>
            <a:r>
              <a:rPr lang="en-GB" dirty="0" smtClean="0"/>
              <a:t>Move: </a:t>
            </a:r>
            <a:r>
              <a:rPr lang="en-US" dirty="0"/>
              <a:t>Alfred Asterjadhi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4900286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a:t>
            </a:r>
            <a:r>
              <a:rPr lang="en-US" dirty="0"/>
              <a:t>CIDs</a:t>
            </a:r>
            <a:endParaRPr lang="en-GB" dirty="0"/>
          </a:p>
          <a:p>
            <a:r>
              <a:rPr lang="en-GB" dirty="0"/>
              <a:t>4789, 4808, 5217, 5218, 5219, 5220, 5221, 5511, 5518, 7034, 7035, 7154, 7581, 7582, </a:t>
            </a:r>
            <a:r>
              <a:rPr lang="en-GB" strike="sngStrike" dirty="0">
                <a:solidFill>
                  <a:srgbClr val="FF0000"/>
                </a:solidFill>
              </a:rPr>
              <a:t>7583</a:t>
            </a:r>
            <a:r>
              <a:rPr lang="en-GB" dirty="0"/>
              <a:t>, 8525, 8526, 8616, 8617, 8729, 8730, 9732, 9961, 9962, 9963, </a:t>
            </a:r>
            <a:r>
              <a:rPr lang="en-GB" dirty="0" smtClean="0"/>
              <a:t>9964</a:t>
            </a:r>
            <a:r>
              <a:rPr lang="en-US" dirty="0" smtClean="0"/>
              <a:t> in </a:t>
            </a:r>
            <a:r>
              <a:rPr lang="en-US" dirty="0"/>
              <a:t>document </a:t>
            </a:r>
            <a:r>
              <a:rPr lang="en-US" dirty="0" smtClean="0"/>
              <a:t>237r2</a:t>
            </a:r>
          </a:p>
          <a:p>
            <a:endParaRPr lang="en-US" dirty="0"/>
          </a:p>
          <a:p>
            <a:r>
              <a:rPr lang="en-US" dirty="0" smtClean="0"/>
              <a:t>Move: </a:t>
            </a:r>
            <a:r>
              <a:rPr lang="en-US" dirty="0"/>
              <a:t>Alfred Asterjadhi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0000266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a:t>
            </a:r>
            <a:r>
              <a:rPr lang="en-US" dirty="0"/>
              <a:t>CIDs 3084, 3085, 3086, 5387, 7166, 6786, 6779, 6777, 6781, 3088, 9458, 10299, 3087, 5476 </a:t>
            </a:r>
          </a:p>
          <a:p>
            <a:r>
              <a:rPr lang="en-US" dirty="0"/>
              <a:t>in document </a:t>
            </a:r>
            <a:r>
              <a:rPr lang="en-US" dirty="0" smtClean="0"/>
              <a:t>134r10</a:t>
            </a:r>
          </a:p>
          <a:p>
            <a:endParaRPr lang="en-US" dirty="0"/>
          </a:p>
          <a:p>
            <a:r>
              <a:rPr lang="en-US" dirty="0" smtClean="0"/>
              <a:t>Move: </a:t>
            </a:r>
            <a:r>
              <a:rPr lang="en-US" dirty="0"/>
              <a:t>Abhishek </a:t>
            </a:r>
            <a:r>
              <a:rPr lang="en-US" dirty="0" err="1"/>
              <a:t>Patil</a:t>
            </a:r>
            <a:r>
              <a:rPr lang="en-US" dirty="0"/>
              <a:t>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1978206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resolution of CID 5050 in document </a:t>
            </a:r>
            <a:r>
              <a:rPr lang="en-US" dirty="0" smtClean="0"/>
              <a:t>363r5</a:t>
            </a:r>
          </a:p>
          <a:p>
            <a:endParaRPr lang="en-US" dirty="0"/>
          </a:p>
          <a:p>
            <a:r>
              <a:rPr lang="en-US" dirty="0" smtClean="0"/>
              <a:t>Move: Zhou </a:t>
            </a:r>
            <a:r>
              <a:rPr lang="en-US" dirty="0" err="1" smtClean="0"/>
              <a:t>Lan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61977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a:t>
            </a:r>
            <a:r>
              <a:rPr lang="en-US" dirty="0"/>
              <a:t>CIDs 7809, 3074, 5999, 9121, 9122, 9123, 5018, 5019, 5020, 5021, 5022, 5023, 5066, 5714, 5986, 6167, 7648, 8156, 8279, 8554, 9100, 9591, 9904, 9975, 9708, 10168, </a:t>
            </a:r>
            <a:r>
              <a:rPr lang="en-US" dirty="0">
                <a:solidFill>
                  <a:schemeClr val="tx1"/>
                </a:solidFill>
              </a:rPr>
              <a:t>5364</a:t>
            </a:r>
            <a:r>
              <a:rPr lang="en-US" dirty="0"/>
              <a:t>, 7814, 3097, 3229, 3230, 3301, 4819, 5035, 5094, 5190, 5370, 5713, 6195, 6677, 6999, 7097, 7845, 8276, 8299, 9528, 9711, 10169, 10010, 5810, 10012, 5365, 9916</a:t>
            </a:r>
            <a:r>
              <a:rPr lang="en-US" dirty="0">
                <a:solidFill>
                  <a:srgbClr val="FF0000"/>
                </a:solidFill>
              </a:rPr>
              <a:t>, </a:t>
            </a:r>
            <a:r>
              <a:rPr lang="en-US" strike="sngStrike" dirty="0">
                <a:solidFill>
                  <a:srgbClr val="FF0000"/>
                </a:solidFill>
              </a:rPr>
              <a:t>3073</a:t>
            </a:r>
            <a:r>
              <a:rPr lang="en-US" dirty="0"/>
              <a:t>, </a:t>
            </a:r>
            <a:r>
              <a:rPr lang="en-US" strike="sngStrike" dirty="0">
                <a:solidFill>
                  <a:srgbClr val="FF0000"/>
                </a:solidFill>
              </a:rPr>
              <a:t>5411</a:t>
            </a:r>
            <a:r>
              <a:rPr lang="en-US" dirty="0"/>
              <a:t>, </a:t>
            </a:r>
            <a:r>
              <a:rPr lang="en-US" strike="sngStrike" dirty="0">
                <a:solidFill>
                  <a:srgbClr val="FF0000"/>
                </a:solidFill>
              </a:rPr>
              <a:t>6188</a:t>
            </a:r>
            <a:r>
              <a:rPr lang="en-US" strike="sngStrike" dirty="0"/>
              <a:t>,</a:t>
            </a:r>
            <a:r>
              <a:rPr lang="en-US" dirty="0"/>
              <a:t> </a:t>
            </a:r>
            <a:r>
              <a:rPr lang="en-US" strike="sngStrike" dirty="0">
                <a:solidFill>
                  <a:srgbClr val="FF0000"/>
                </a:solidFill>
              </a:rPr>
              <a:t>9405</a:t>
            </a:r>
            <a:r>
              <a:rPr lang="en-US" dirty="0"/>
              <a:t>, </a:t>
            </a:r>
            <a:r>
              <a:rPr lang="en-US" strike="sngStrike" dirty="0">
                <a:solidFill>
                  <a:srgbClr val="FF0000"/>
                </a:solidFill>
              </a:rPr>
              <a:t>9919</a:t>
            </a:r>
            <a:r>
              <a:rPr lang="en-US" dirty="0"/>
              <a:t>, 9258, 7745, 9827, 9630, 7329, 9997, 9998, 9826, 7041, 7141, </a:t>
            </a:r>
            <a:r>
              <a:rPr lang="en-US" dirty="0" smtClean="0"/>
              <a:t>9897 in </a:t>
            </a:r>
            <a:r>
              <a:rPr lang="en-US" dirty="0"/>
              <a:t>document </a:t>
            </a:r>
            <a:r>
              <a:rPr lang="en-US" dirty="0" smtClean="0"/>
              <a:t>11-17/229r2</a:t>
            </a:r>
          </a:p>
          <a:p>
            <a:endParaRPr lang="en-US" dirty="0"/>
          </a:p>
          <a:p>
            <a:r>
              <a:rPr lang="en-US" dirty="0" smtClean="0"/>
              <a:t>Move: </a:t>
            </a:r>
            <a:r>
              <a:rPr lang="en-US" dirty="0"/>
              <a:t>Abhishek </a:t>
            </a:r>
            <a:r>
              <a:rPr lang="en-US" dirty="0" err="1"/>
              <a:t>Patil</a:t>
            </a:r>
            <a:r>
              <a:rPr lang="en-US" dirty="0"/>
              <a:t>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5681619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5222, 5223, 5224, 5225, 5226, 7584, 7585, 7586, 9751, </a:t>
            </a:r>
            <a:r>
              <a:rPr lang="en-GB" dirty="0">
                <a:solidFill>
                  <a:schemeClr val="tx1"/>
                </a:solidFill>
              </a:rPr>
              <a:t>9965</a:t>
            </a:r>
            <a:r>
              <a:rPr lang="en-GB" dirty="0"/>
              <a:t>, 9966</a:t>
            </a:r>
            <a:r>
              <a:rPr lang="en-US" dirty="0"/>
              <a:t>, </a:t>
            </a:r>
            <a:r>
              <a:rPr lang="en-GB" dirty="0"/>
              <a:t>3256, 3354, 3461, 3775, 3858, 4301, 4925, 5227, 5228, 7587, 7588, 7589, 7590, 7591, 7592 in doc </a:t>
            </a:r>
            <a:r>
              <a:rPr lang="en-GB" dirty="0" smtClean="0"/>
              <a:t>11-17/0237r3</a:t>
            </a:r>
          </a:p>
          <a:p>
            <a:pPr lvl="0"/>
            <a:endParaRPr lang="en-GB" dirty="0"/>
          </a:p>
          <a:p>
            <a:pPr lvl="0"/>
            <a:r>
              <a:rPr lang="en-GB" dirty="0" smtClean="0"/>
              <a:t>Move: </a:t>
            </a:r>
            <a:r>
              <a:rPr lang="en-US" dirty="0"/>
              <a:t>Alfred Asterjadhi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4143572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a:t>Move to accept resolutions to CIDs; </a:t>
            </a:r>
            <a:r>
              <a:rPr lang="en-GB" dirty="0"/>
              <a:t>3004, 4725, 5436, 7715, 8175 (5 CIDs)</a:t>
            </a:r>
            <a:endParaRPr lang="en-US" dirty="0"/>
          </a:p>
          <a:p>
            <a:pPr lvl="0"/>
            <a:r>
              <a:rPr lang="en-GB" dirty="0"/>
              <a:t>3378, 3483, 3812, 3896, 4358, 4425, 4727, 5025, 5438, 7471, 7713, 7714, 8176, 8643, 8644, 9801, 9984 (17 CIDs)</a:t>
            </a:r>
            <a:endParaRPr lang="en-US" dirty="0"/>
          </a:p>
          <a:p>
            <a:pPr lvl="0"/>
            <a:r>
              <a:rPr lang="en-GB" dirty="0"/>
              <a:t>3153, 3381, 3487, 3817, 3902, 4365, 4433, 4734, 5051, 5122, 5123, 5439, 8177, 8645, 8646, 10334, 10335, 10336, 10337 (19 CIDs)</a:t>
            </a:r>
            <a:endParaRPr lang="en-US" dirty="0"/>
          </a:p>
          <a:p>
            <a:endParaRPr lang="en-US" dirty="0"/>
          </a:p>
          <a:p>
            <a:r>
              <a:rPr lang="en-US" dirty="0"/>
              <a:t>In doc </a:t>
            </a:r>
            <a:r>
              <a:rPr lang="en-US" dirty="0" smtClean="0"/>
              <a:t>11-17/0238r2</a:t>
            </a:r>
          </a:p>
          <a:p>
            <a:r>
              <a:rPr lang="en-US" dirty="0" smtClean="0"/>
              <a:t>Move: </a:t>
            </a:r>
            <a:r>
              <a:rPr lang="en-US" dirty="0"/>
              <a:t>Alfred Asterjadhi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816552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pt-BR" dirty="0"/>
              <a:t>-	4732, 4733, 5052, 5053, 5124, 5125, 5440, </a:t>
            </a:r>
            <a:r>
              <a:rPr lang="pt-BR" strike="sngStrike" dirty="0">
                <a:solidFill>
                  <a:srgbClr val="FF0000"/>
                </a:solidFill>
              </a:rPr>
              <a:t>5851</a:t>
            </a:r>
            <a:r>
              <a:rPr lang="pt-BR" dirty="0"/>
              <a:t>, </a:t>
            </a:r>
            <a:r>
              <a:rPr lang="pt-BR" strike="sngStrike" dirty="0">
                <a:solidFill>
                  <a:srgbClr val="FF0000"/>
                </a:solidFill>
              </a:rPr>
              <a:t>7249</a:t>
            </a:r>
            <a:r>
              <a:rPr lang="pt-BR" dirty="0"/>
              <a:t>, 7379, 7716, 7717, 8178, 8248, </a:t>
            </a:r>
            <a:r>
              <a:rPr lang="pt-BR" strike="sngStrike" dirty="0">
                <a:solidFill>
                  <a:srgbClr val="FF0000"/>
                </a:solidFill>
              </a:rPr>
              <a:t>9495</a:t>
            </a:r>
            <a:r>
              <a:rPr lang="pt-BR" dirty="0"/>
              <a:t>, 9803, 9804 (17 CIDs) – SP no objection</a:t>
            </a:r>
          </a:p>
          <a:p>
            <a:r>
              <a:rPr lang="pt-BR" dirty="0"/>
              <a:t>-	</a:t>
            </a:r>
            <a:r>
              <a:rPr lang="pt-BR" strike="sngStrike" dirty="0">
                <a:solidFill>
                  <a:srgbClr val="FF0000"/>
                </a:solidFill>
              </a:rPr>
              <a:t>3154</a:t>
            </a:r>
            <a:r>
              <a:rPr lang="pt-BR" dirty="0"/>
              <a:t>, 5335, 5441, 7888, </a:t>
            </a:r>
            <a:r>
              <a:rPr lang="pt-BR" strike="sngStrike" dirty="0">
                <a:solidFill>
                  <a:srgbClr val="FF0000"/>
                </a:solidFill>
              </a:rPr>
              <a:t>8369, 9094, 9619, 9805, 10140 </a:t>
            </a:r>
            <a:r>
              <a:rPr lang="pt-BR" dirty="0"/>
              <a:t>(9 3 CIDs) – SP no objection.</a:t>
            </a:r>
          </a:p>
          <a:p>
            <a:pPr>
              <a:buFontTx/>
              <a:buChar char="-"/>
            </a:pPr>
            <a:r>
              <a:rPr lang="pt-BR" strike="sngStrike" dirty="0">
                <a:solidFill>
                  <a:srgbClr val="FF0000"/>
                </a:solidFill>
              </a:rPr>
              <a:t>5054, 5055, 5056, 5126, 5442, 7302, 7303, 7305, 7719, 7865, 7867, 8133, 8179, 8180, 8181, 8249, 8426, 8427, 9620, 9621, 9806 </a:t>
            </a:r>
            <a:r>
              <a:rPr lang="pt-BR" dirty="0"/>
              <a:t>(21 CIDs) in doc 11-17/0239r1</a:t>
            </a:r>
            <a:r>
              <a:rPr lang="pt-BR" dirty="0" smtClean="0"/>
              <a:t>?</a:t>
            </a:r>
          </a:p>
          <a:p>
            <a:pPr>
              <a:buFontTx/>
              <a:buChar char="-"/>
            </a:pPr>
            <a:r>
              <a:rPr lang="pt-BR" dirty="0" smtClean="0"/>
              <a:t>Move: </a:t>
            </a:r>
            <a:r>
              <a:rPr lang="en-US" dirty="0"/>
              <a:t>Alfred Asterjadhi </a:t>
            </a:r>
            <a:r>
              <a:rPr lang="en-US" dirty="0" smtClean="0"/>
              <a:t>	Second:</a:t>
            </a:r>
            <a:endParaRPr lang="pt-BR"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08139450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a:t>
            </a:r>
            <a:r>
              <a:rPr lang="en-US" dirty="0"/>
              <a:t>to CIDs; </a:t>
            </a:r>
            <a:r>
              <a:rPr lang="en-GB" dirty="0"/>
              <a:t>3155, 3382, 3489, 3819, 3905, 4368, 4436, 5443, 7887, 8162, 8647 (11 CIDs)  - SP accepted </a:t>
            </a:r>
            <a:endParaRPr lang="en-US" dirty="0"/>
          </a:p>
          <a:p>
            <a:pPr lvl="0"/>
            <a:r>
              <a:rPr lang="en-GB" dirty="0">
                <a:solidFill>
                  <a:schemeClr val="tx1"/>
                </a:solidFill>
              </a:rPr>
              <a:t>3005</a:t>
            </a:r>
            <a:r>
              <a:rPr lang="en-GB" dirty="0"/>
              <a:t>, 3147, 3157, 3158, 3159, 4738, 5013, 5014, 5127, 5444, 6191, 7015, 7016, 7017, 7018, 7019, 7380, 7472, 7570, 7720, 8182, 8183, 8184, 8250, 8334, 8374, 9397, 9807, 9808, 10339 (30 CIDs) – SP </a:t>
            </a:r>
            <a:r>
              <a:rPr lang="en-GB" dirty="0" smtClean="0"/>
              <a:t>accepted</a:t>
            </a:r>
          </a:p>
          <a:p>
            <a:pPr lvl="0"/>
            <a:endParaRPr lang="en-GB" dirty="0"/>
          </a:p>
          <a:p>
            <a:pPr lvl="0"/>
            <a:r>
              <a:rPr lang="en-GB" dirty="0" smtClean="0"/>
              <a:t>In doc 11-17/0240r1</a:t>
            </a:r>
          </a:p>
          <a:p>
            <a:pPr lvl="0"/>
            <a:endParaRPr lang="en-GB" dirty="0"/>
          </a:p>
          <a:p>
            <a:pPr lvl="0"/>
            <a:r>
              <a:rPr lang="en-GB" dirty="0" smtClean="0"/>
              <a:t>Move: </a:t>
            </a:r>
            <a:r>
              <a:rPr lang="en-US" dirty="0"/>
              <a:t>Alfred Asterjadhi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683736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11-17/243r2</a:t>
            </a:r>
            <a:endParaRPr lang="en-US" altLang="zh-CN" dirty="0"/>
          </a:p>
          <a:p>
            <a:pPr lvl="1"/>
            <a:r>
              <a:rPr lang="en-US" altLang="zh-CN" dirty="0"/>
              <a:t>CID </a:t>
            </a:r>
            <a:r>
              <a:rPr lang="en-GB" dirty="0"/>
              <a:t>3795, 4854, 4855, 4856, 4902, 4930, 4931, 5232, 5234, 5242, 5746, 5747, 5750, 5754, 5755, 5791, 10355, </a:t>
            </a:r>
            <a:r>
              <a:rPr lang="en-GB" dirty="0" smtClean="0"/>
              <a:t>10356</a:t>
            </a:r>
          </a:p>
          <a:p>
            <a:pPr lvl="1"/>
            <a:endParaRPr lang="en-GB" altLang="zh-CN" dirty="0"/>
          </a:p>
          <a:p>
            <a:pPr lvl="1"/>
            <a:r>
              <a:rPr lang="en-GB" altLang="zh-CN" dirty="0" smtClean="0"/>
              <a:t>Move: Lochan Verma	Second: </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9179276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11-17/245r2</a:t>
            </a:r>
            <a:endParaRPr lang="en-US" altLang="zh-CN" dirty="0"/>
          </a:p>
          <a:p>
            <a:pPr lvl="1"/>
            <a:r>
              <a:rPr lang="en-US" altLang="zh-CN" dirty="0"/>
              <a:t>CID </a:t>
            </a:r>
            <a:r>
              <a:rPr lang="en-GB" dirty="0"/>
              <a:t>4903, 4934, 4935, 5236, 5237, 5238, 5239, 5240, 5745, 6110, 6818, 6819, 7218, 8331, 8332, 8357, 8361</a:t>
            </a:r>
            <a:endParaRPr lang="en-US" altLang="zh-CN" dirty="0"/>
          </a:p>
          <a:p>
            <a:endParaRPr lang="en-US" dirty="0" smtClean="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5282470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11-17/242r5</a:t>
            </a:r>
            <a:endParaRPr lang="en-US" altLang="zh-CN" dirty="0"/>
          </a:p>
          <a:p>
            <a:pPr lvl="1"/>
            <a:r>
              <a:rPr lang="en-US" altLang="zh-CN" dirty="0"/>
              <a:t>CID </a:t>
            </a:r>
            <a:r>
              <a:rPr lang="en-GB" dirty="0"/>
              <a:t>3554, 5157, 5786, 5789, 6429, 7558, 8258, 9083, 9114, 8676, 8381, </a:t>
            </a:r>
            <a:r>
              <a:rPr lang="en-GB" dirty="0" smtClean="0"/>
              <a:t>6074</a:t>
            </a:r>
          </a:p>
          <a:p>
            <a:pPr lvl="1"/>
            <a:endParaRPr lang="en-GB" altLang="zh-CN" dirty="0"/>
          </a:p>
          <a:p>
            <a:pPr lvl="1"/>
            <a:r>
              <a:rPr lang="en-GB" altLang="zh-CN" dirty="0" smtClean="0"/>
              <a:t>Move: Lochan Verma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6187711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11-17/244r2</a:t>
            </a:r>
            <a:endParaRPr lang="en-US" altLang="zh-CN" dirty="0"/>
          </a:p>
          <a:p>
            <a:pPr lvl="1"/>
            <a:r>
              <a:rPr lang="en-US" altLang="zh-CN" dirty="0"/>
              <a:t>CID </a:t>
            </a:r>
            <a:r>
              <a:rPr lang="en-GB" dirty="0"/>
              <a:t>5147, 5148, 5149, 5150, 5151, 5152, 5153, 5154, 5841, 5842, 7557, 7559, 7573, 8346, </a:t>
            </a:r>
            <a:r>
              <a:rPr lang="en-GB" dirty="0" smtClean="0"/>
              <a:t>8347</a:t>
            </a:r>
          </a:p>
          <a:p>
            <a:pPr lvl="1"/>
            <a:endParaRPr lang="en-GB" altLang="zh-CN" dirty="0"/>
          </a:p>
          <a:p>
            <a:pPr lvl="1"/>
            <a:r>
              <a:rPr lang="en-GB" altLang="zh-CN" dirty="0" smtClean="0"/>
              <a:t>Move: Lochan Verma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749016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11-17/246r1</a:t>
            </a:r>
            <a:endParaRPr lang="en-US" altLang="zh-CN" dirty="0"/>
          </a:p>
          <a:p>
            <a:pPr lvl="1"/>
            <a:r>
              <a:rPr lang="en-US" altLang="zh-CN" dirty="0"/>
              <a:t>CID </a:t>
            </a:r>
            <a:r>
              <a:rPr lang="en-GB" altLang="zh-CN" dirty="0"/>
              <a:t>8623, 8624, 8635, 8637, 8638, 8639, 8640, 8733, 8734, 8736, 8738, 8740, 8741, 8742, </a:t>
            </a:r>
            <a:r>
              <a:rPr lang="en-GB" altLang="zh-CN" dirty="0" smtClean="0"/>
              <a:t>8743, </a:t>
            </a:r>
            <a:r>
              <a:rPr lang="en-GB" altLang="zh-CN" dirty="0"/>
              <a:t>10404, </a:t>
            </a:r>
            <a:r>
              <a:rPr lang="en-GB" altLang="zh-CN" dirty="0" smtClean="0"/>
              <a:t>10355</a:t>
            </a:r>
          </a:p>
          <a:p>
            <a:pPr lvl="1"/>
            <a:endParaRPr lang="en-GB" altLang="zh-CN" dirty="0"/>
          </a:p>
          <a:p>
            <a:pPr lvl="1"/>
            <a:r>
              <a:rPr lang="en-GB" altLang="zh-CN" dirty="0" smtClean="0"/>
              <a:t>Move: Lochan Verma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27333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smtClean="0"/>
              <a:t>and </a:t>
            </a:r>
            <a:r>
              <a:rPr lang="en-US" altLang="zh-CN" dirty="0"/>
              <a:t>the corresponding spec text modification as in </a:t>
            </a:r>
            <a:r>
              <a:rPr lang="en-US" altLang="zh-CN" dirty="0" smtClean="0"/>
              <a:t>11-17/247r0</a:t>
            </a:r>
            <a:endParaRPr lang="en-US" altLang="zh-CN" dirty="0"/>
          </a:p>
          <a:p>
            <a:pPr lvl="1"/>
            <a:r>
              <a:rPr lang="en-US" altLang="zh-CN" dirty="0"/>
              <a:t>CID </a:t>
            </a:r>
            <a:r>
              <a:rPr lang="en-GB" dirty="0"/>
              <a:t>7036, 7217, 7218, 7428, 7429, 7824, 8359, 8626, 8627, 8629, 8630, 8631, 8632, 8633, 8634, </a:t>
            </a:r>
            <a:r>
              <a:rPr lang="en-GB" strike="sngStrike" dirty="0">
                <a:solidFill>
                  <a:srgbClr val="FF0000"/>
                </a:solidFill>
              </a:rPr>
              <a:t>8636</a:t>
            </a:r>
            <a:r>
              <a:rPr lang="en-GB" dirty="0">
                <a:solidFill>
                  <a:srgbClr val="FF0000"/>
                </a:solidFill>
              </a:rPr>
              <a:t>, </a:t>
            </a:r>
            <a:r>
              <a:rPr lang="en-GB" strike="sngStrike" dirty="0">
                <a:solidFill>
                  <a:srgbClr val="FF0000"/>
                </a:solidFill>
              </a:rPr>
              <a:t>8731</a:t>
            </a:r>
            <a:r>
              <a:rPr lang="en-GB" dirty="0">
                <a:solidFill>
                  <a:srgbClr val="FF0000"/>
                </a:solidFill>
              </a:rPr>
              <a:t>, </a:t>
            </a:r>
            <a:r>
              <a:rPr lang="en-GB" dirty="0"/>
              <a:t>8732, 8735, 8737, 8739, 9113, </a:t>
            </a:r>
            <a:r>
              <a:rPr lang="en-GB" dirty="0" smtClean="0"/>
              <a:t>9134, </a:t>
            </a:r>
            <a:r>
              <a:rPr lang="en-GB" dirty="0"/>
              <a:t>9777, 7778, 9779, 9780, 10081 10082, </a:t>
            </a:r>
            <a:r>
              <a:rPr lang="en-GB" dirty="0" smtClean="0"/>
              <a:t>10196</a:t>
            </a:r>
          </a:p>
          <a:p>
            <a:pPr lvl="1"/>
            <a:endParaRPr lang="en-GB" dirty="0"/>
          </a:p>
          <a:p>
            <a:pPr lvl="1"/>
            <a:r>
              <a:rPr lang="en-GB" dirty="0" smtClean="0"/>
              <a:t>Move: Lochan Verma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3206995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11-17/303r2</a:t>
            </a:r>
            <a:endParaRPr lang="en-US" altLang="zh-CN" dirty="0"/>
          </a:p>
          <a:p>
            <a:pPr lvl="1"/>
            <a:r>
              <a:rPr lang="en-US" altLang="zh-CN" dirty="0"/>
              <a:t>CID </a:t>
            </a:r>
            <a:r>
              <a:rPr lang="en-GB" altLang="zh-CN" dirty="0"/>
              <a:t>6341, 6339, 7355, 7354, 7349, 3425, 3539, 3440, 3439, 3436, 3434, 3431, 3430, 3428, 3427, 9265 9266, 9840, 7756, 8665, 8666, 8667, 8669, </a:t>
            </a:r>
            <a:r>
              <a:rPr lang="en-GB" altLang="zh-CN" dirty="0" smtClean="0"/>
              <a:t>8670</a:t>
            </a:r>
          </a:p>
          <a:p>
            <a:pPr lvl="1"/>
            <a:endParaRPr lang="en-GB" altLang="zh-CN" dirty="0"/>
          </a:p>
          <a:p>
            <a:pPr lvl="1"/>
            <a:r>
              <a:rPr lang="en-GB" altLang="zh-CN" dirty="0" smtClean="0"/>
              <a:t>Move: Lochan Verma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578833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11-17/330r2</a:t>
            </a:r>
            <a:endParaRPr lang="en-US" altLang="zh-CN" dirty="0"/>
          </a:p>
          <a:p>
            <a:pPr lvl="1"/>
            <a:r>
              <a:rPr lang="en-US" altLang="zh-CN" dirty="0"/>
              <a:t>CID 3293, 3343, 3579, 3660, 4009, 4096, 5112, 5113, 5114, 5115, 5306, 5539, 6921, 7694, 7695, 8306, 8307, 8498, 9217, 9220, 9222, 9227, 9228, 9229, 9230, 9231, 9498, and 9499</a:t>
            </a:r>
            <a:r>
              <a:rPr lang="en-US" altLang="zh-CN" dirty="0" smtClean="0"/>
              <a:t>.</a:t>
            </a:r>
          </a:p>
          <a:p>
            <a:pPr lvl="1"/>
            <a:endParaRPr lang="en-US" altLang="zh-CN" dirty="0"/>
          </a:p>
          <a:p>
            <a:pPr lvl="1"/>
            <a:r>
              <a:rPr lang="en-US" altLang="zh-CN" dirty="0" smtClean="0"/>
              <a:t>Move: Jianhan Liu</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3935403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11-17/333r1</a:t>
            </a:r>
            <a:endParaRPr lang="en-US" altLang="zh-CN" dirty="0"/>
          </a:p>
          <a:p>
            <a:pPr lvl="1"/>
            <a:r>
              <a:rPr lang="en-US" altLang="zh-CN" dirty="0"/>
              <a:t>CID 9025 and </a:t>
            </a:r>
            <a:r>
              <a:rPr lang="en-US" altLang="zh-CN" dirty="0" smtClean="0"/>
              <a:t>9658.</a:t>
            </a:r>
          </a:p>
          <a:p>
            <a:pPr lvl="1"/>
            <a:endParaRPr lang="en-US" altLang="zh-CN" dirty="0"/>
          </a:p>
          <a:p>
            <a:pPr lvl="1"/>
            <a:r>
              <a:rPr lang="en-US" altLang="zh-CN" dirty="0" smtClean="0"/>
              <a:t>Move: Jianhan Liu		Second:</a:t>
            </a:r>
            <a:endParaRPr lang="zh-CN"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3503369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11-17/332r2</a:t>
            </a:r>
            <a:endParaRPr lang="en-US" altLang="zh-CN" dirty="0"/>
          </a:p>
          <a:p>
            <a:pPr lvl="1"/>
            <a:r>
              <a:rPr lang="en-US" altLang="zh-CN" dirty="0"/>
              <a:t>CID 4995, 7234, 8894 and 8895</a:t>
            </a:r>
            <a:r>
              <a:rPr lang="en-US" altLang="zh-CN" dirty="0" smtClean="0"/>
              <a:t>.</a:t>
            </a:r>
          </a:p>
          <a:p>
            <a:pPr lvl="1"/>
            <a:endParaRPr lang="en-US" altLang="zh-CN" dirty="0"/>
          </a:p>
          <a:p>
            <a:pPr lvl="1"/>
            <a:r>
              <a:rPr lang="en-US" altLang="zh-CN" dirty="0" smtClean="0"/>
              <a:t>Move: Jianhan Liu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903609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11-17/299r2</a:t>
            </a:r>
            <a:endParaRPr lang="en-US" altLang="zh-CN" dirty="0"/>
          </a:p>
          <a:p>
            <a:pPr lvl="1"/>
            <a:r>
              <a:rPr lang="en-US" altLang="zh-CN" dirty="0"/>
              <a:t>CID </a:t>
            </a:r>
            <a:r>
              <a:rPr lang="en-GB" altLang="zh-CN" dirty="0"/>
              <a:t>4918, 5264, 6117, 8935, 8936, </a:t>
            </a:r>
            <a:r>
              <a:rPr lang="en-GB" altLang="zh-CN" dirty="0" smtClean="0"/>
              <a:t>10062</a:t>
            </a:r>
          </a:p>
          <a:p>
            <a:pPr lvl="1"/>
            <a:endParaRPr lang="en-GB" altLang="zh-CN" dirty="0"/>
          </a:p>
          <a:p>
            <a:pPr lvl="1"/>
            <a:r>
              <a:rPr lang="en-GB" altLang="zh-CN" dirty="0" smtClean="0"/>
              <a:t>Move: </a:t>
            </a:r>
            <a:r>
              <a:rPr lang="en-US" dirty="0" err="1"/>
              <a:t>Dongguk</a:t>
            </a:r>
            <a:r>
              <a:rPr lang="en-US" dirty="0"/>
              <a:t> </a:t>
            </a:r>
            <a:r>
              <a:rPr lang="en-US" dirty="0" smtClean="0"/>
              <a:t>Lim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414527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11-17/300r2</a:t>
            </a:r>
            <a:endParaRPr lang="en-US" altLang="zh-CN" dirty="0"/>
          </a:p>
          <a:p>
            <a:pPr lvl="1"/>
            <a:r>
              <a:rPr lang="en-US" altLang="zh-CN" dirty="0"/>
              <a:t>CID </a:t>
            </a:r>
            <a:r>
              <a:rPr lang="en-GB" altLang="zh-CN" dirty="0"/>
              <a:t>5104, 8891, 8892, 8893, </a:t>
            </a:r>
            <a:r>
              <a:rPr lang="en-GB" altLang="zh-CN" dirty="0" smtClean="0"/>
              <a:t>9469</a:t>
            </a:r>
          </a:p>
          <a:p>
            <a:pPr lvl="1"/>
            <a:endParaRPr lang="en-GB" altLang="zh-CN" dirty="0"/>
          </a:p>
          <a:p>
            <a:pPr lvl="1"/>
            <a:r>
              <a:rPr lang="en-GB" altLang="zh-CN" dirty="0" smtClean="0"/>
              <a:t>Move: </a:t>
            </a:r>
            <a:r>
              <a:rPr lang="en-US" dirty="0" err="1"/>
              <a:t>Dongguk</a:t>
            </a:r>
            <a:r>
              <a:rPr lang="en-US" dirty="0"/>
              <a:t> </a:t>
            </a:r>
            <a:r>
              <a:rPr lang="en-US" dirty="0" smtClean="0"/>
              <a:t>Lim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9190645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11-17/331r2</a:t>
            </a:r>
            <a:endParaRPr lang="en-US" altLang="zh-CN" dirty="0"/>
          </a:p>
          <a:p>
            <a:pPr lvl="1"/>
            <a:r>
              <a:rPr lang="en-US" altLang="zh-CN" dirty="0"/>
              <a:t>CID 4884, 5279, 7687, 9012, 9071, 10056, 10057 and </a:t>
            </a:r>
            <a:r>
              <a:rPr lang="en-US" altLang="zh-CN" dirty="0" smtClean="0"/>
              <a:t>10075</a:t>
            </a:r>
          </a:p>
          <a:p>
            <a:pPr lvl="1"/>
            <a:endParaRPr lang="en-US" altLang="zh-CN" dirty="0"/>
          </a:p>
          <a:p>
            <a:pPr lvl="1"/>
            <a:r>
              <a:rPr lang="en-US" altLang="zh-CN" dirty="0" smtClean="0"/>
              <a:t>Move: Jianhan Liu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8439712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11-17/320r2</a:t>
            </a:r>
            <a:endParaRPr lang="en-US" altLang="zh-CN" dirty="0"/>
          </a:p>
          <a:p>
            <a:pPr lvl="1"/>
            <a:r>
              <a:rPr lang="en-US" altLang="zh-CN" dirty="0"/>
              <a:t>CID </a:t>
            </a:r>
            <a:r>
              <a:rPr lang="en-GB" altLang="zh-CN" dirty="0"/>
              <a:t>5300, 6837, 6838, 7221, 7514, 8859, </a:t>
            </a:r>
            <a:r>
              <a:rPr lang="en-GB" altLang="zh-CN" dirty="0" smtClean="0"/>
              <a:t>8862</a:t>
            </a:r>
          </a:p>
          <a:p>
            <a:pPr lvl="1"/>
            <a:endParaRPr lang="en-GB" altLang="zh-CN" dirty="0"/>
          </a:p>
          <a:p>
            <a:pPr lvl="1"/>
            <a:r>
              <a:rPr lang="en-GB" altLang="zh-CN" dirty="0" smtClean="0"/>
              <a:t>Move: </a:t>
            </a:r>
            <a:r>
              <a:rPr lang="en-US" dirty="0" err="1"/>
              <a:t>Eunsung</a:t>
            </a:r>
            <a:r>
              <a:rPr lang="en-US" dirty="0"/>
              <a:t> Park </a:t>
            </a:r>
            <a:r>
              <a:rPr lang="en-US" dirty="0" smtClean="0"/>
              <a:t>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629601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11-17/321r3</a:t>
            </a:r>
            <a:endParaRPr lang="en-US" altLang="zh-CN" dirty="0"/>
          </a:p>
          <a:p>
            <a:pPr lvl="1"/>
            <a:r>
              <a:rPr lang="en-US" altLang="zh-CN" dirty="0"/>
              <a:t>CID </a:t>
            </a:r>
            <a:r>
              <a:rPr lang="en-GB" altLang="zh-CN" dirty="0"/>
              <a:t>7048, 8969, 8970, 8971, 8974, 9749, </a:t>
            </a:r>
            <a:r>
              <a:rPr lang="en-GB" altLang="zh-CN" dirty="0" smtClean="0"/>
              <a:t>9750</a:t>
            </a:r>
          </a:p>
          <a:p>
            <a:pPr lvl="1"/>
            <a:endParaRPr lang="en-GB" altLang="zh-CN" dirty="0"/>
          </a:p>
          <a:p>
            <a:pPr lvl="1"/>
            <a:r>
              <a:rPr lang="en-GB" altLang="zh-CN" dirty="0" smtClean="0"/>
              <a:t>Move: </a:t>
            </a:r>
            <a:r>
              <a:rPr lang="en-US" dirty="0" err="1"/>
              <a:t>Eunsung</a:t>
            </a:r>
            <a:r>
              <a:rPr lang="en-US" dirty="0"/>
              <a:t> Park </a:t>
            </a:r>
            <a:r>
              <a:rPr lang="en-US" dirty="0" smtClean="0"/>
              <a:t>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82687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for the CIDs being stricken out as below</a:t>
            </a:r>
            <a:r>
              <a:rPr lang="en-US" altLang="zh-CN" dirty="0"/>
              <a:t>) and the corresponding spec text modification as proposed in 11-17/317r1? </a:t>
            </a:r>
          </a:p>
          <a:p>
            <a:pPr lvl="1"/>
            <a:r>
              <a:rPr lang="en-GB" altLang="zh-CN" dirty="0"/>
              <a:t>CIDs: 5284, 10315, 8329, 8330, 9032, 7833, 9033, 8330, 4873, </a:t>
            </a:r>
            <a:r>
              <a:rPr lang="en-GB" altLang="zh-CN" strike="sngStrike" dirty="0">
                <a:solidFill>
                  <a:srgbClr val="FF0000"/>
                </a:solidFill>
              </a:rPr>
              <a:t>5878</a:t>
            </a:r>
            <a:r>
              <a:rPr lang="en-GB" altLang="zh-CN" dirty="0"/>
              <a:t>, 7834, 10307, 5875, 5876, 5877, 9035, 9036, 10308, 10309, 10310, 5875, 5876, 5877, 9035, 9036, 10309, </a:t>
            </a:r>
            <a:r>
              <a:rPr lang="en-GB" altLang="zh-CN" dirty="0" smtClean="0"/>
              <a:t>10310</a:t>
            </a:r>
          </a:p>
          <a:p>
            <a:pPr lvl="1"/>
            <a:endParaRPr lang="en-GB" altLang="zh-CN" dirty="0"/>
          </a:p>
          <a:p>
            <a:pPr lvl="1"/>
            <a:r>
              <a:rPr lang="en-GB" altLang="zh-CN" dirty="0" smtClean="0"/>
              <a:t>Move: Bin Tian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289198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11-17/305r2</a:t>
            </a:r>
            <a:endParaRPr lang="en-US" altLang="zh-CN" dirty="0"/>
          </a:p>
          <a:p>
            <a:pPr lvl="1"/>
            <a:r>
              <a:rPr lang="en-US" altLang="zh-CN" dirty="0"/>
              <a:t>CID </a:t>
            </a:r>
            <a:r>
              <a:rPr lang="en-US" dirty="0"/>
              <a:t>8880, 8881,5255, 8883, 8884, 7515, 8885, 8887, 4866,8888, 4867, 8889, 4868, 4994, 9484, 4990, </a:t>
            </a:r>
            <a:r>
              <a:rPr lang="en-GB" dirty="0" smtClean="0"/>
              <a:t>4993</a:t>
            </a:r>
            <a:endParaRPr lang="en-US" altLang="zh-CN" dirty="0" smtClean="0"/>
          </a:p>
          <a:p>
            <a:endParaRPr lang="en-US" dirty="0"/>
          </a:p>
          <a:p>
            <a:r>
              <a:rPr lang="en-US" dirty="0" smtClean="0"/>
              <a:t>Move: Yan Zhang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8302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those being stricken out as below</a:t>
            </a:r>
            <a:r>
              <a:rPr lang="en-US" altLang="zh-CN" dirty="0"/>
              <a:t>) and the corresponding spec text modification as in </a:t>
            </a:r>
            <a:r>
              <a:rPr lang="en-US" altLang="zh-CN" dirty="0" smtClean="0"/>
              <a:t>11-17/261r1</a:t>
            </a:r>
            <a:endParaRPr lang="en-US" altLang="zh-CN" dirty="0"/>
          </a:p>
          <a:p>
            <a:pPr lvl="1"/>
            <a:r>
              <a:rPr lang="en-US" altLang="zh-CN" dirty="0"/>
              <a:t>CID </a:t>
            </a:r>
            <a:r>
              <a:rPr lang="en-GB" altLang="zh-CN" dirty="0"/>
              <a:t>5784, 5785, 5953, 5954, 7442,6869, 6870, 6871, 3606, 3609,3359, 5282, 5281, 9028, 9027, 9090, 9078, 10125, 10314, 7678,</a:t>
            </a:r>
            <a:r>
              <a:rPr lang="en-GB" altLang="zh-CN" strike="sngStrike" dirty="0">
                <a:solidFill>
                  <a:srgbClr val="FF0000"/>
                </a:solidFill>
              </a:rPr>
              <a:t>7832</a:t>
            </a:r>
            <a:r>
              <a:rPr lang="en-GB" altLang="zh-CN" dirty="0"/>
              <a:t>, 8575, 8581, 8582, </a:t>
            </a:r>
            <a:r>
              <a:rPr lang="en-GB" altLang="zh-CN" dirty="0" smtClean="0"/>
              <a:t>8583,8578</a:t>
            </a:r>
          </a:p>
          <a:p>
            <a:pPr lvl="1"/>
            <a:endParaRPr lang="en-GB" altLang="zh-CN" dirty="0"/>
          </a:p>
          <a:p>
            <a:pPr lvl="1"/>
            <a:r>
              <a:rPr lang="en-GB" altLang="zh-CN" dirty="0" smtClean="0"/>
              <a:t>Move: Lochan Verma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489706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those being stricken out as below</a:t>
            </a:r>
            <a:r>
              <a:rPr lang="en-US" altLang="zh-CN" dirty="0"/>
              <a:t>) and the corresponding spec text modification as in </a:t>
            </a:r>
            <a:r>
              <a:rPr lang="en-US" altLang="zh-CN" dirty="0" smtClean="0"/>
              <a:t>11-17/329r4</a:t>
            </a:r>
            <a:endParaRPr lang="en-US" altLang="zh-CN" dirty="0"/>
          </a:p>
          <a:p>
            <a:pPr lvl="1"/>
            <a:r>
              <a:rPr lang="en-US" altLang="zh-CN" dirty="0"/>
              <a:t>CID 3251, 3252, 3393, 3395, 3502, 3504, 3834, 3836, 3924, 3926, 4461, 4464, 5041, 5042, 5275, 5276, 5277, 5278, 6197, 7430, 7431, 7432, 7434, 7435, 7437, 7438, 7439, 7440, 7441, 7516, </a:t>
            </a:r>
            <a:r>
              <a:rPr lang="en-US" altLang="zh-CN" strike="sngStrike" dirty="0">
                <a:solidFill>
                  <a:srgbClr val="FF3300"/>
                </a:solidFill>
              </a:rPr>
              <a:t>7517</a:t>
            </a:r>
            <a:r>
              <a:rPr lang="en-US" altLang="zh-CN" dirty="0"/>
              <a:t>, 8565, 8997, 8998, 8999, 9000, 9001, 9002, 9004, 9005 and 9069</a:t>
            </a:r>
            <a:r>
              <a:rPr lang="en-US" altLang="zh-CN" dirty="0" smtClean="0"/>
              <a:t>.</a:t>
            </a:r>
          </a:p>
          <a:p>
            <a:pPr lvl="1"/>
            <a:endParaRPr lang="en-US" altLang="zh-CN" dirty="0"/>
          </a:p>
          <a:p>
            <a:pPr lvl="1"/>
            <a:r>
              <a:rPr lang="en-US" altLang="zh-CN" dirty="0" smtClean="0"/>
              <a:t>Move: Lochan Verma		Second:</a:t>
            </a:r>
            <a:endParaRPr lang="zh-CN"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56770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 as in </a:t>
            </a:r>
            <a:r>
              <a:rPr lang="en-US" altLang="zh-CN" dirty="0" smtClean="0"/>
              <a:t>11-17/301r4</a:t>
            </a:r>
            <a:endParaRPr lang="en-US" altLang="zh-CN" dirty="0"/>
          </a:p>
          <a:p>
            <a:pPr lvl="1"/>
            <a:r>
              <a:rPr lang="en-US" altLang="zh-CN" dirty="0"/>
              <a:t>CID </a:t>
            </a:r>
            <a:r>
              <a:rPr lang="en-GB" altLang="zh-CN" dirty="0"/>
              <a:t>5287, 5288, 8842, 5289, 3317, 3397, 3666, 3756, 4016, 4140, 4242, 4253, 5095, 5290, 8843, 8844, 10205, 3318, 3399, 3669, 3758, 4145, 4246, 5096, 5291, 8845, 5097, 5293, 5294, 8846, 9162, 5098, 5099, 5100, 5295, 5296, 8847, 9163, </a:t>
            </a:r>
            <a:r>
              <a:rPr lang="en-US" altLang="zh-CN" dirty="0" smtClean="0"/>
              <a:t>6114</a:t>
            </a:r>
          </a:p>
          <a:p>
            <a:pPr lvl="1"/>
            <a:endParaRPr lang="en-US" altLang="zh-CN" dirty="0"/>
          </a:p>
          <a:p>
            <a:pPr lvl="1"/>
            <a:r>
              <a:rPr lang="en-US" altLang="zh-CN" dirty="0" smtClean="0"/>
              <a:t>Move: </a:t>
            </a:r>
            <a:r>
              <a:rPr lang="en-US" dirty="0" err="1"/>
              <a:t>Dongguk</a:t>
            </a:r>
            <a:r>
              <a:rPr lang="en-US" dirty="0"/>
              <a:t> </a:t>
            </a:r>
            <a:r>
              <a:rPr lang="en-US" dirty="0" smtClean="0"/>
              <a:t>Lim		Second:</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6237045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a:t>
            </a:r>
            <a:r>
              <a:rPr lang="en-US" altLang="zh-CN" dirty="0">
                <a:solidFill>
                  <a:srgbClr val="FF0000"/>
                </a:solidFill>
              </a:rPr>
              <a:t> (except those CIDs stricken out as below)</a:t>
            </a:r>
            <a:r>
              <a:rPr lang="en-US" altLang="zh-CN" dirty="0"/>
              <a:t> and the corresponding spec text modification as in </a:t>
            </a:r>
            <a:r>
              <a:rPr lang="en-US" altLang="zh-CN" dirty="0" smtClean="0"/>
              <a:t>11-17/231r1</a:t>
            </a:r>
            <a:endParaRPr lang="en-US" altLang="zh-CN" dirty="0"/>
          </a:p>
          <a:p>
            <a:pPr lvl="1"/>
            <a:r>
              <a:rPr lang="en-US" altLang="zh-CN" dirty="0"/>
              <a:t>CID </a:t>
            </a:r>
            <a:r>
              <a:rPr lang="en-GB" altLang="zh-CN" dirty="0"/>
              <a:t>4000, 4236, 4897, 5254, 8161, 8838, </a:t>
            </a:r>
            <a:r>
              <a:rPr lang="en-GB" altLang="zh-CN" strike="sngStrike" dirty="0">
                <a:solidFill>
                  <a:srgbClr val="FF0000"/>
                </a:solidFill>
              </a:rPr>
              <a:t>8839</a:t>
            </a:r>
            <a:r>
              <a:rPr lang="en-GB" altLang="zh-CN" dirty="0"/>
              <a:t>, </a:t>
            </a:r>
            <a:r>
              <a:rPr lang="en-GB" altLang="zh-CN" strike="sngStrike" dirty="0">
                <a:solidFill>
                  <a:srgbClr val="FF0000"/>
                </a:solidFill>
              </a:rPr>
              <a:t>8840</a:t>
            </a:r>
            <a:r>
              <a:rPr lang="en-GB" altLang="zh-CN" dirty="0"/>
              <a:t>, 8841, </a:t>
            </a:r>
            <a:r>
              <a:rPr lang="en-GB" altLang="zh-CN" strike="sngStrike" dirty="0">
                <a:solidFill>
                  <a:srgbClr val="FF0000"/>
                </a:solidFill>
              </a:rPr>
              <a:t>9549</a:t>
            </a:r>
            <a:r>
              <a:rPr lang="en-GB" altLang="zh-CN" dirty="0"/>
              <a:t>, 10202, 10203, </a:t>
            </a:r>
            <a:r>
              <a:rPr lang="en-GB" altLang="zh-CN" strike="sngStrike" dirty="0" smtClean="0">
                <a:solidFill>
                  <a:srgbClr val="FF0000"/>
                </a:solidFill>
              </a:rPr>
              <a:t>10204</a:t>
            </a:r>
          </a:p>
          <a:p>
            <a:pPr lvl="1"/>
            <a:endParaRPr lang="en-GB" altLang="zh-CN" strike="sngStrike" dirty="0">
              <a:solidFill>
                <a:srgbClr val="FF0000"/>
              </a:solidFill>
            </a:endParaRPr>
          </a:p>
          <a:p>
            <a:pPr lvl="1"/>
            <a:r>
              <a:rPr lang="en-GB" altLang="zh-CN" dirty="0" smtClean="0">
                <a:solidFill>
                  <a:schemeClr val="tx1"/>
                </a:solidFill>
              </a:rPr>
              <a:t>Move: </a:t>
            </a:r>
            <a:r>
              <a:rPr lang="en-US" dirty="0" err="1"/>
              <a:t>Xiaogang</a:t>
            </a:r>
            <a:r>
              <a:rPr lang="en-US" dirty="0"/>
              <a:t> Chen </a:t>
            </a:r>
            <a:r>
              <a:rPr lang="en-US" dirty="0" smtClean="0"/>
              <a:t>	Second:</a:t>
            </a:r>
            <a:r>
              <a:rPr lang="en-GB" altLang="zh-CN" dirty="0" smtClean="0">
                <a:solidFill>
                  <a:schemeClr val="tx1"/>
                </a:solidFill>
              </a:rPr>
              <a:t> </a:t>
            </a:r>
            <a:endParaRPr lang="zh-CN"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687303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a:t>
            </a:r>
            <a:endParaRPr 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a:t>
            </a:r>
            <a:r>
              <a:rPr lang="en-US" altLang="zh-CN" dirty="0">
                <a:solidFill>
                  <a:srgbClr val="FF0000"/>
                </a:solidFill>
              </a:rPr>
              <a:t> (except those CIDs stricken out as below)</a:t>
            </a:r>
            <a:r>
              <a:rPr lang="en-US" altLang="zh-CN" dirty="0"/>
              <a:t> and the corresponding spec text modification as in </a:t>
            </a:r>
            <a:r>
              <a:rPr lang="en-US" altLang="zh-CN" dirty="0" smtClean="0"/>
              <a:t>11-17/232r2</a:t>
            </a:r>
            <a:endParaRPr lang="en-US" altLang="zh-CN" dirty="0"/>
          </a:p>
          <a:p>
            <a:pPr lvl="1"/>
            <a:r>
              <a:rPr lang="en-US" altLang="zh-CN" dirty="0"/>
              <a:t>CID </a:t>
            </a:r>
            <a:r>
              <a:rPr lang="en-GB" altLang="zh-CN" dirty="0"/>
              <a:t>5101, 5102, 5103, 5297, 5298, 5299, </a:t>
            </a:r>
            <a:r>
              <a:rPr lang="en-GB" altLang="zh-CN" strike="sngStrike" dirty="0">
                <a:solidFill>
                  <a:srgbClr val="FF0000"/>
                </a:solidFill>
              </a:rPr>
              <a:t>6114</a:t>
            </a:r>
            <a:r>
              <a:rPr lang="en-GB" altLang="zh-CN" dirty="0"/>
              <a:t>, </a:t>
            </a:r>
            <a:r>
              <a:rPr lang="en-GB" altLang="zh-CN" strike="sngStrike" dirty="0">
                <a:solidFill>
                  <a:srgbClr val="FF0000"/>
                </a:solidFill>
              </a:rPr>
              <a:t>7512,</a:t>
            </a:r>
            <a:r>
              <a:rPr lang="en-GB" altLang="zh-CN" dirty="0"/>
              <a:t> 7513, 8848, 8849, 8850, 8851, 8852, 8853, 8854, 8855, 8856, 8857, 8858, 8985, 9158, 9159, 9160, 9166, 9167, </a:t>
            </a:r>
            <a:r>
              <a:rPr lang="en-GB" altLang="zh-CN" dirty="0" smtClean="0"/>
              <a:t>10114</a:t>
            </a:r>
          </a:p>
          <a:p>
            <a:endParaRPr lang="en-GB" dirty="0"/>
          </a:p>
          <a:p>
            <a:r>
              <a:rPr lang="en-GB" dirty="0" smtClean="0"/>
              <a:t>Move: </a:t>
            </a:r>
            <a:r>
              <a:rPr lang="en-US" dirty="0" err="1"/>
              <a:t>Xiaogang</a:t>
            </a:r>
            <a:r>
              <a:rPr lang="en-US" dirty="0"/>
              <a:t> Chen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9934217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a:t>
            </a:r>
            <a:endParaRPr lang="en-US" dirty="0"/>
          </a:p>
        </p:txBody>
      </p:sp>
      <p:sp>
        <p:nvSpPr>
          <p:cNvPr id="3" name="Content Placeholder 2"/>
          <p:cNvSpPr>
            <a:spLocks noGrp="1"/>
          </p:cNvSpPr>
          <p:nvPr>
            <p:ph idx="1"/>
          </p:nvPr>
        </p:nvSpPr>
        <p:spPr/>
        <p:txBody>
          <a:bodyPr/>
          <a:lstStyle/>
          <a:p>
            <a:r>
              <a:rPr lang="en-US" altLang="zh-CN" dirty="0" smtClean="0"/>
              <a:t>Move to accept the resolution </a:t>
            </a:r>
            <a:r>
              <a:rPr lang="en-US" altLang="zh-CN" dirty="0"/>
              <a:t>to the following CID as in </a:t>
            </a:r>
            <a:r>
              <a:rPr lang="en-US" altLang="zh-CN" dirty="0" smtClean="0"/>
              <a:t>11-17/283r3</a:t>
            </a:r>
            <a:endParaRPr lang="en-US" altLang="zh-CN" dirty="0"/>
          </a:p>
          <a:p>
            <a:pPr lvl="1"/>
            <a:r>
              <a:rPr lang="en-US" altLang="zh-CN" dirty="0"/>
              <a:t>CID </a:t>
            </a:r>
            <a:r>
              <a:rPr lang="en-US" altLang="zh-CN" dirty="0" smtClean="0"/>
              <a:t>8114</a:t>
            </a:r>
          </a:p>
          <a:p>
            <a:pPr lvl="1"/>
            <a:endParaRPr lang="en-US" altLang="zh-CN" dirty="0"/>
          </a:p>
          <a:p>
            <a:pPr lvl="1"/>
            <a:r>
              <a:rPr lang="en-US" altLang="zh-CN" dirty="0" smtClean="0"/>
              <a:t>Move: </a:t>
            </a:r>
            <a:r>
              <a:rPr lang="en-US" altLang="zh-CN" dirty="0" smtClean="0"/>
              <a:t> </a:t>
            </a:r>
            <a:r>
              <a:rPr lang="en-US" dirty="0"/>
              <a:t>Raja </a:t>
            </a:r>
            <a:r>
              <a:rPr lang="en-US" dirty="0" err="1"/>
              <a:t>Banerjea</a:t>
            </a:r>
            <a:r>
              <a:rPr lang="en-US" dirty="0"/>
              <a:t> </a:t>
            </a:r>
            <a:r>
              <a:rPr lang="en-US" dirty="0" smtClean="0"/>
              <a:t>	Second: </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8521558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a:t>
            </a:r>
            <a:endParaRPr lang="en-US" dirty="0"/>
          </a:p>
        </p:txBody>
      </p:sp>
      <p:sp>
        <p:nvSpPr>
          <p:cNvPr id="3" name="Content Placeholder 2"/>
          <p:cNvSpPr>
            <a:spLocks noGrp="1"/>
          </p:cNvSpPr>
          <p:nvPr>
            <p:ph idx="1"/>
          </p:nvPr>
        </p:nvSpPr>
        <p:spPr/>
        <p:txBody>
          <a:bodyPr/>
          <a:lstStyle/>
          <a:p>
            <a:r>
              <a:rPr lang="en-US" b="0" dirty="0" smtClean="0">
                <a:latin typeface="Calibri" panose="020F0502020204030204" pitchFamily="34" charset="0"/>
              </a:rPr>
              <a:t>Move to accept “Revised” </a:t>
            </a:r>
            <a:r>
              <a:rPr lang="en-US" b="0" dirty="0">
                <a:latin typeface="Calibri" panose="020F0502020204030204" pitchFamily="34" charset="0"/>
              </a:rPr>
              <a:t>resolution for CID 3222 with the proposed text in slide 10 of </a:t>
            </a:r>
            <a:r>
              <a:rPr lang="en-US" b="0" dirty="0" smtClean="0">
                <a:latin typeface="Calibri" panose="020F0502020204030204" pitchFamily="34" charset="0"/>
              </a:rPr>
              <a:t>17-0452r1</a:t>
            </a:r>
          </a:p>
          <a:p>
            <a:endParaRPr lang="en-US" b="0" dirty="0">
              <a:latin typeface="Calibri" panose="020F0502020204030204" pitchFamily="34" charset="0"/>
            </a:endParaRPr>
          </a:p>
          <a:p>
            <a:r>
              <a:rPr lang="en-US" b="0" dirty="0" smtClean="0">
                <a:latin typeface="Calibri" panose="020F0502020204030204" pitchFamily="34" charset="0"/>
              </a:rPr>
              <a:t>Move: Reza Hedayat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299641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5054, 5055, 5056, 5126, 5442, 7302, 7303, 7305, 7719, 7865, 7867, 8133, 8179, 8180, 8181, 8249, 9620, 9621, </a:t>
            </a:r>
            <a:r>
              <a:rPr lang="en-GB" dirty="0" smtClean="0"/>
              <a:t>9806 in doc 11-17/0239r2</a:t>
            </a:r>
          </a:p>
          <a:p>
            <a:endParaRPr lang="en-GB" dirty="0"/>
          </a:p>
          <a:p>
            <a:r>
              <a:rPr lang="en-GB" dirty="0" smtClean="0"/>
              <a:t>Move: </a:t>
            </a:r>
            <a:r>
              <a:rPr lang="en-US" dirty="0"/>
              <a:t>Alfred Asterjadhi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8782361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1855</TotalTime>
  <Words>8602</Words>
  <Application>Microsoft Office PowerPoint</Application>
  <PresentationFormat>On-screen Show (4:3)</PresentationFormat>
  <Paragraphs>1429</Paragraphs>
  <Slides>138</Slides>
  <Notes>3</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138</vt:i4>
      </vt:variant>
    </vt:vector>
  </HeadingPairs>
  <TitlesOfParts>
    <vt:vector size="152" baseType="lpstr">
      <vt:lpstr>Arial Unicode MS</vt:lpstr>
      <vt:lpstr>MS Gothic</vt:lpstr>
      <vt:lpstr>ＭＳ Ｐゴシック</vt:lpstr>
      <vt:lpstr>ＭＳ Ｐゴシック</vt:lpstr>
      <vt:lpstr>SimSun</vt:lpstr>
      <vt:lpstr>Arial</vt:lpstr>
      <vt:lpstr>Arial Black</vt:lpstr>
      <vt:lpstr>Calibri</vt:lpstr>
      <vt:lpstr>Monotype Sorts</vt:lpstr>
      <vt:lpstr>Symbol</vt:lpstr>
      <vt:lpstr>Times New Roman</vt:lpstr>
      <vt:lpstr>Wingdings</vt:lpstr>
      <vt:lpstr>Office Theme</vt:lpstr>
      <vt:lpstr>Document</vt:lpstr>
      <vt:lpstr>TGax March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March 13, 10:30 – 13:30 </vt:lpstr>
      <vt:lpstr>PHY Submissions</vt:lpstr>
      <vt:lpstr>MAC Submissions</vt:lpstr>
      <vt:lpstr>MU Submissions</vt:lpstr>
      <vt:lpstr>SR Submissions</vt:lpstr>
      <vt:lpstr>TG Submissions</vt:lpstr>
      <vt:lpstr>Summary Since January 2017</vt:lpstr>
      <vt:lpstr>Editor Report</vt:lpstr>
      <vt:lpstr>Timeline</vt:lpstr>
      <vt:lpstr>On Comment Resolution</vt:lpstr>
      <vt:lpstr>Agenda for Monday March 13, 16:00 – 18:00 </vt:lpstr>
      <vt:lpstr>Agenda for Tuesday March 14, 10:30 – 12:30 </vt:lpstr>
      <vt:lpstr>Agenda for Tuesday March 14, 16:00 – 18:00 </vt:lpstr>
      <vt:lpstr>Agenda for Tuesday March 14, 19:30 – 21:30 </vt:lpstr>
      <vt:lpstr>Agenda for Wednesday March 15, 08:00 – 10:00 </vt:lpstr>
      <vt:lpstr>Approval of  TG Minutes (January 2017 Meeting and Telecon Minutes) </vt:lpstr>
      <vt:lpstr>Ad Hoc Meeting</vt:lpstr>
      <vt:lpstr>SP (11-17/0267)</vt:lpstr>
      <vt:lpstr>Agenda for Wednesday March 15, 13:30 – 15:30 </vt:lpstr>
      <vt:lpstr>Agenda for Wednesday March 15, 16:00 – 18:00 </vt:lpstr>
      <vt:lpstr>Agenda for Thursday March 16, PM1 and PM2</vt:lpstr>
      <vt:lpstr>Motions</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vt:lpstr>
      <vt:lpstr>CR Motion</vt:lpstr>
      <vt:lpstr>CR Motion</vt:lpstr>
      <vt:lpstr>CR Motion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PowerPoint Presentation</vt:lpstr>
      <vt:lpstr>PowerPoint Presentation</vt:lpstr>
      <vt:lpstr>PowerPoint Presentation</vt:lpstr>
      <vt:lpstr>CR Motion #</vt:lpstr>
      <vt:lpstr>CR Motion #</vt:lpstr>
      <vt:lpstr>CR Motion #</vt:lpstr>
      <vt:lpstr>CR Motion #</vt:lpstr>
      <vt:lpstr>CR Motion #</vt:lpstr>
      <vt:lpstr>Timeline</vt:lpstr>
      <vt:lpstr>Goals for May 2017</vt:lpstr>
      <vt:lpstr>Conference Calls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125</cp:revision>
  <cp:lastPrinted>1601-01-01T00:00:00Z</cp:lastPrinted>
  <dcterms:created xsi:type="dcterms:W3CDTF">2017-01-26T15:28:16Z</dcterms:created>
  <dcterms:modified xsi:type="dcterms:W3CDTF">2017-03-16T16:51:02Z</dcterms:modified>
</cp:coreProperties>
</file>