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6"/>
  </p:notesMasterIdLst>
  <p:handoutMasterIdLst>
    <p:handoutMasterId r:id="rId137"/>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362" r:id="rId19"/>
    <p:sldId id="365" r:id="rId20"/>
    <p:sldId id="363" r:id="rId21"/>
    <p:sldId id="364" r:id="rId22"/>
    <p:sldId id="273" r:id="rId23"/>
    <p:sldId id="275" r:id="rId24"/>
    <p:sldId id="276" r:id="rId25"/>
    <p:sldId id="361" r:id="rId26"/>
    <p:sldId id="277" r:id="rId27"/>
    <p:sldId id="278" r:id="rId28"/>
    <p:sldId id="279" r:id="rId29"/>
    <p:sldId id="280" r:id="rId30"/>
    <p:sldId id="281" r:id="rId31"/>
    <p:sldId id="274" r:id="rId32"/>
    <p:sldId id="287" r:id="rId33"/>
    <p:sldId id="367" r:id="rId34"/>
    <p:sldId id="282" r:id="rId35"/>
    <p:sldId id="283" r:id="rId36"/>
    <p:sldId id="285" r:id="rId37"/>
    <p:sldId id="288" r:id="rId38"/>
    <p:sldId id="289" r:id="rId39"/>
    <p:sldId id="290" r:id="rId40"/>
    <p:sldId id="291" r:id="rId41"/>
    <p:sldId id="292" r:id="rId42"/>
    <p:sldId id="293" r:id="rId43"/>
    <p:sldId id="294" r:id="rId44"/>
    <p:sldId id="295" r:id="rId45"/>
    <p:sldId id="301" r:id="rId46"/>
    <p:sldId id="368" r:id="rId47"/>
    <p:sldId id="302" r:id="rId48"/>
    <p:sldId id="303" r:id="rId49"/>
    <p:sldId id="369"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3" r:id="rId69"/>
    <p:sldId id="324" r:id="rId70"/>
    <p:sldId id="325" r:id="rId71"/>
    <p:sldId id="326" r:id="rId72"/>
    <p:sldId id="329" r:id="rId73"/>
    <p:sldId id="327" r:id="rId74"/>
    <p:sldId id="330" r:id="rId75"/>
    <p:sldId id="331" r:id="rId76"/>
    <p:sldId id="332" r:id="rId77"/>
    <p:sldId id="333" r:id="rId78"/>
    <p:sldId id="334" r:id="rId79"/>
    <p:sldId id="335" r:id="rId80"/>
    <p:sldId id="337" r:id="rId81"/>
    <p:sldId id="336" r:id="rId82"/>
    <p:sldId id="338" r:id="rId83"/>
    <p:sldId id="339" r:id="rId84"/>
    <p:sldId id="340" r:id="rId85"/>
    <p:sldId id="342" r:id="rId86"/>
    <p:sldId id="343" r:id="rId87"/>
    <p:sldId id="341" r:id="rId88"/>
    <p:sldId id="346" r:id="rId89"/>
    <p:sldId id="348" r:id="rId90"/>
    <p:sldId id="350" r:id="rId91"/>
    <p:sldId id="351" r:id="rId92"/>
    <p:sldId id="354" r:id="rId93"/>
    <p:sldId id="355" r:id="rId94"/>
    <p:sldId id="356" r:id="rId95"/>
    <p:sldId id="357" r:id="rId96"/>
    <p:sldId id="358" r:id="rId97"/>
    <p:sldId id="359" r:id="rId98"/>
    <p:sldId id="360" r:id="rId99"/>
    <p:sldId id="370" r:id="rId100"/>
    <p:sldId id="371" r:id="rId101"/>
    <p:sldId id="372" r:id="rId102"/>
    <p:sldId id="373" r:id="rId103"/>
    <p:sldId id="374" r:id="rId104"/>
    <p:sldId id="375" r:id="rId105"/>
    <p:sldId id="376" r:id="rId106"/>
    <p:sldId id="377" r:id="rId107"/>
    <p:sldId id="378" r:id="rId108"/>
    <p:sldId id="379" r:id="rId109"/>
    <p:sldId id="380" r:id="rId110"/>
    <p:sldId id="381" r:id="rId111"/>
    <p:sldId id="382" r:id="rId112"/>
    <p:sldId id="383" r:id="rId113"/>
    <p:sldId id="384" r:id="rId114"/>
    <p:sldId id="385" r:id="rId115"/>
    <p:sldId id="386" r:id="rId116"/>
    <p:sldId id="387" r:id="rId117"/>
    <p:sldId id="388" r:id="rId118"/>
    <p:sldId id="389" r:id="rId119"/>
    <p:sldId id="390" r:id="rId120"/>
    <p:sldId id="391" r:id="rId121"/>
    <p:sldId id="392" r:id="rId122"/>
    <p:sldId id="393" r:id="rId123"/>
    <p:sldId id="394" r:id="rId124"/>
    <p:sldId id="395" r:id="rId125"/>
    <p:sldId id="396" r:id="rId126"/>
    <p:sldId id="397" r:id="rId127"/>
    <p:sldId id="398" r:id="rId128"/>
    <p:sldId id="400" r:id="rId129"/>
    <p:sldId id="401" r:id="rId130"/>
    <p:sldId id="402" r:id="rId131"/>
    <p:sldId id="403" r:id="rId132"/>
    <p:sldId id="366" r:id="rId133"/>
    <p:sldId id="399" r:id="rId134"/>
    <p:sldId id="286" r:id="rId1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366"/>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802.11-17/0199r4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6/11-16-0230-03-000m-sb1-stephens-resolutions-part-1.doc"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a:t>
            </a:r>
            <a:r>
              <a:rPr lang="en-US" altLang="en-US" dirty="0"/>
              <a:t>2017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2017-01-27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2"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5054, 5055, 5056, 5126, 5442, 7302, 7303, 7305, 7719, 7865, 7867, 8133, 8179, 8180, 8181, 8249, 9620, 9621, </a:t>
            </a:r>
            <a:r>
              <a:rPr lang="en-GB" dirty="0" smtClean="0"/>
              <a:t>9806 in doc 11-17/0239r2</a:t>
            </a:r>
          </a:p>
          <a:p>
            <a:endParaRPr lang="en-GB" dirty="0"/>
          </a:p>
          <a:p>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782361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3156, 3384, 3491, 3822, 3907, 4371, 4439, 4740, 5445, 7020, 7473, 8185, 8375, 9809, 9810, 9811, 9812 (17 CIDs)</a:t>
            </a:r>
            <a:endParaRPr lang="en-US" dirty="0"/>
          </a:p>
          <a:p>
            <a:pPr lvl="0"/>
            <a:r>
              <a:rPr lang="en-GB" dirty="0"/>
              <a:t>6965 (1 </a:t>
            </a:r>
            <a:r>
              <a:rPr lang="en-GB" dirty="0" smtClean="0"/>
              <a:t>CIDs)</a:t>
            </a:r>
          </a:p>
          <a:p>
            <a:pPr lvl="0"/>
            <a:endParaRPr lang="en-GB" dirty="0"/>
          </a:p>
          <a:p>
            <a:pPr lvl="0"/>
            <a:r>
              <a:rPr lang="en-GB" dirty="0" smtClean="0"/>
              <a:t>Move:	</a:t>
            </a:r>
            <a:r>
              <a:rPr lang="en-US" dirty="0"/>
              <a:t> 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746677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6537, 9282 (2 CIDs</a:t>
            </a:r>
            <a:r>
              <a:rPr lang="en-US" dirty="0" smtClean="0"/>
              <a:t>) in doc 11-17/0346r1</a:t>
            </a:r>
          </a:p>
          <a:p>
            <a:pPr lvl="0"/>
            <a:endParaRPr lang="en-US" dirty="0"/>
          </a:p>
          <a:p>
            <a:pPr lvl="0"/>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874655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3089, 6057, 7527, 9599, 9385 </a:t>
            </a:r>
            <a:r>
              <a:rPr lang="en-US" dirty="0" smtClean="0"/>
              <a:t>in doc 11-17/0344r1</a:t>
            </a:r>
          </a:p>
          <a:p>
            <a:endParaRPr lang="en-US" dirty="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4859444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US" dirty="0"/>
              <a:t>3091, 5216, 5506, 5938, 6052, 6055, 6782, 6783, 6784, 6785, 7602, 8241, 8242, 9602 </a:t>
            </a:r>
            <a:r>
              <a:rPr lang="en-US" dirty="0" smtClean="0"/>
              <a:t> in doc 11-17/0347r1</a:t>
            </a:r>
          </a:p>
          <a:p>
            <a:endParaRPr lang="en-US" dirty="0"/>
          </a:p>
          <a:p>
            <a:r>
              <a:rPr lang="en-US" dirty="0" smtClean="0"/>
              <a:t>Move: </a:t>
            </a:r>
            <a:r>
              <a:rPr lang="en-US" dirty="0"/>
              <a:t>Jeongki Kim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634658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US" dirty="0"/>
              <a:t>3051, 3052, 3053, 3207, 3208, 3209, 3210, 3211, 3212, 7786, 7787, 9695, 9864  (13 CIDs</a:t>
            </a:r>
            <a:r>
              <a:rPr lang="en-US" dirty="0" smtClean="0"/>
              <a:t>) in doc 11-17/0384r2</a:t>
            </a:r>
          </a:p>
          <a:p>
            <a:endParaRPr lang="en-US" dirty="0"/>
          </a:p>
          <a:p>
            <a:r>
              <a:rPr lang="en-US" dirty="0" smtClean="0"/>
              <a:t>Move: </a:t>
            </a:r>
            <a:r>
              <a:rPr lang="en-US" dirty="0"/>
              <a:t>Reza Hedayat </a:t>
            </a:r>
            <a:r>
              <a:rPr lang="en-US" dirty="0" smtClean="0"/>
              <a:t>	Second:</a:t>
            </a:r>
          </a:p>
          <a:p>
            <a:endParaRPr lang="en-US" dirty="0">
              <a:solidFill>
                <a:srgbClr val="FF0000"/>
              </a:solidFill>
            </a:endParaRPr>
          </a:p>
          <a:p>
            <a:endParaRPr lang="en-GB" dirty="0">
              <a:solidFill>
                <a:srgbClr val="FF0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6426836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US" dirty="0"/>
              <a:t>3018, </a:t>
            </a:r>
            <a:r>
              <a:rPr lang="en-US" dirty="0" smtClean="0"/>
              <a:t>8190, 9494 in doc 11-17/283r5</a:t>
            </a:r>
          </a:p>
          <a:p>
            <a:pPr lvl="0"/>
            <a:endParaRPr lang="en-US" dirty="0">
              <a:solidFill>
                <a:srgbClr val="FF0000"/>
              </a:solidFill>
            </a:endParaRPr>
          </a:p>
          <a:p>
            <a:pPr lvl="0"/>
            <a:r>
              <a:rPr lang="en-US" dirty="0" smtClean="0">
                <a:solidFill>
                  <a:schemeClr val="tx1"/>
                </a:solidFill>
              </a:rPr>
              <a:t>Move: </a:t>
            </a:r>
            <a:r>
              <a:rPr lang="en-US" dirty="0"/>
              <a:t>Raja </a:t>
            </a:r>
            <a:r>
              <a:rPr lang="en-US" dirty="0" err="1"/>
              <a:t>Banerjea</a:t>
            </a:r>
            <a:r>
              <a:rPr lang="en-US" dirty="0"/>
              <a:t> </a:t>
            </a:r>
            <a:r>
              <a:rPr lang="en-US" dirty="0" smtClean="0"/>
              <a:t>	Second:</a:t>
            </a:r>
            <a:endParaRPr lang="en-US" dirty="0" smtClean="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0721043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5397, </a:t>
            </a:r>
            <a:r>
              <a:rPr lang="en-GB" dirty="0" smtClean="0"/>
              <a:t>5712 in doc 11-17/0448r4</a:t>
            </a:r>
          </a:p>
          <a:p>
            <a:endParaRPr lang="en-GB" dirty="0"/>
          </a:p>
          <a:p>
            <a:r>
              <a:rPr lang="en-GB" dirty="0" smtClean="0"/>
              <a:t>Move: Jing Ma</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517790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5403, 6184, 7044 </a:t>
            </a:r>
            <a:r>
              <a:rPr lang="en-US" dirty="0"/>
              <a:t>(3 CIDs</a:t>
            </a:r>
            <a:r>
              <a:rPr lang="en-US" dirty="0" smtClean="0"/>
              <a:t>) in doc 11-17/0306r3</a:t>
            </a:r>
          </a:p>
          <a:p>
            <a:endParaRPr lang="en-US" dirty="0">
              <a:solidFill>
                <a:srgbClr val="FF0000"/>
              </a:solidFill>
            </a:endParaRPr>
          </a:p>
          <a:p>
            <a:r>
              <a:rPr lang="en-US" dirty="0" smtClean="0">
                <a:solidFill>
                  <a:schemeClr val="tx1"/>
                </a:solidFill>
              </a:rPr>
              <a:t>Move: </a:t>
            </a:r>
            <a:r>
              <a:rPr lang="en-US" dirty="0"/>
              <a:t>George Cherian </a:t>
            </a:r>
            <a:r>
              <a:rPr lang="en-US" dirty="0" smtClean="0"/>
              <a:t>	Second:</a:t>
            </a:r>
            <a:endParaRPr lang="en-GB"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9347287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7103, 7106, 7412, 8152, 8221, 9103, 9533  </a:t>
            </a:r>
            <a:r>
              <a:rPr lang="en-GB" dirty="0"/>
              <a:t>(7 CIDs)</a:t>
            </a:r>
            <a:r>
              <a:rPr lang="en-US" dirty="0"/>
              <a:t> </a:t>
            </a:r>
            <a:r>
              <a:rPr lang="en-US" dirty="0" smtClean="0"/>
              <a:t>in doc 11-17/0443r2</a:t>
            </a:r>
          </a:p>
          <a:p>
            <a:endParaRPr lang="en-US" dirty="0">
              <a:solidFill>
                <a:srgbClr val="FF0000"/>
              </a:solidFill>
            </a:endParaRPr>
          </a:p>
          <a:p>
            <a:r>
              <a:rPr lang="en-US" dirty="0" smtClean="0">
                <a:solidFill>
                  <a:schemeClr val="tx1"/>
                </a:solidFill>
              </a:rPr>
              <a:t>Move: </a:t>
            </a:r>
            <a:r>
              <a:rPr lang="en-US" dirty="0"/>
              <a:t>Suhwook Kim </a:t>
            </a:r>
            <a:r>
              <a:rPr lang="en-US" dirty="0" smtClean="0"/>
              <a:t> Second: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6335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4782, 5975, 5976, 7161, 7789, 8267, 9698, 7661, 6567 (9 CIDs)</a:t>
            </a:r>
            <a:r>
              <a:rPr lang="en-US" dirty="0"/>
              <a:t> </a:t>
            </a:r>
            <a:r>
              <a:rPr lang="en-US" dirty="0" smtClean="0"/>
              <a:t>in doc 11-17/0421r1</a:t>
            </a:r>
          </a:p>
          <a:p>
            <a:endParaRPr lang="en-US" dirty="0">
              <a:solidFill>
                <a:srgbClr val="FF0000"/>
              </a:solidFill>
            </a:endParaRPr>
          </a:p>
          <a:p>
            <a:r>
              <a:rPr lang="en-US" dirty="0" smtClean="0">
                <a:solidFill>
                  <a:schemeClr val="tx1"/>
                </a:solidFill>
              </a:rPr>
              <a:t>Move: </a:t>
            </a:r>
            <a:r>
              <a:rPr lang="en-US" dirty="0"/>
              <a:t>Chao-Chun Wang </a:t>
            </a:r>
            <a:r>
              <a:rPr lang="en-US" dirty="0" smtClean="0"/>
              <a:t>	Second:</a:t>
            </a:r>
            <a:endParaRPr lang="en-GB"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168246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6189, 7040, 9412</a:t>
            </a:r>
            <a:r>
              <a:rPr lang="en-US" dirty="0"/>
              <a:t> </a:t>
            </a:r>
            <a:r>
              <a:rPr lang="en-US" dirty="0" smtClean="0"/>
              <a:t>in doc 11-17/0088r2</a:t>
            </a:r>
          </a:p>
          <a:p>
            <a:endParaRPr lang="en-US" dirty="0"/>
          </a:p>
          <a:p>
            <a:r>
              <a:rPr lang="en-US" dirty="0" smtClean="0"/>
              <a:t>Move: </a:t>
            </a:r>
            <a:r>
              <a:rPr lang="en-US" dirty="0" err="1"/>
              <a:t>Woojin</a:t>
            </a:r>
            <a:r>
              <a:rPr lang="en-US" dirty="0"/>
              <a:t> </a:t>
            </a:r>
            <a:r>
              <a:rPr lang="en-US" dirty="0" err="1"/>
              <a:t>Ahn</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05700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to CID 8142 in doc 11-17/0335r0</a:t>
            </a:r>
          </a:p>
          <a:p>
            <a:endParaRPr lang="en-US" dirty="0"/>
          </a:p>
          <a:p>
            <a:r>
              <a:rPr lang="en-US" dirty="0" smtClean="0"/>
              <a:t>Move: </a:t>
            </a:r>
            <a:r>
              <a:rPr lang="en-US" dirty="0" err="1"/>
              <a:t>Rojan</a:t>
            </a:r>
            <a:r>
              <a:rPr lang="en-US" dirty="0"/>
              <a:t> </a:t>
            </a:r>
            <a:r>
              <a:rPr lang="en-US" dirty="0" err="1" smtClean="0"/>
              <a:t>Chitrakar</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98091552"/>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6569, 7790, 7791, 8690, 8691, 10192, </a:t>
            </a:r>
            <a:r>
              <a:rPr lang="en-GB" sz="2400" b="1" dirty="0" smtClean="0"/>
              <a:t>9683 in doc 11-17/0271r4</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Po-Kai Huang </a:t>
            </a:r>
            <a:r>
              <a:rPr lang="en-US" sz="2400" b="1" dirty="0" smtClean="0"/>
              <a:t>	Second:</a:t>
            </a:r>
            <a:endParaRPr lang="en-US"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8700003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3142, 5992, 4830, 7650, 8061, 9712, 9912, 9913, 9914, 10271, 10272, 9297, 10011, 4831, 7575, 10014, </a:t>
            </a:r>
            <a:r>
              <a:rPr lang="en-GB" sz="2400" b="1" dirty="0" smtClean="0"/>
              <a:t>3012 in doc 11-17/0302r2</a:t>
            </a:r>
          </a:p>
          <a:p>
            <a:pPr marL="342900" lvl="1" indent="-342900">
              <a:spcBef>
                <a:spcPts val="600"/>
              </a:spcBef>
            </a:pPr>
            <a:endParaRPr lang="en-GB" sz="2400" b="1" dirty="0"/>
          </a:p>
          <a:p>
            <a:pPr marL="342900" lvl="1" indent="-342900">
              <a:spcBef>
                <a:spcPts val="600"/>
              </a:spcBef>
            </a:pPr>
            <a:r>
              <a:rPr lang="en-GB" sz="2400" b="1" dirty="0" smtClean="0"/>
              <a:t>Move: Po-Kai Huang		Second:</a:t>
            </a:r>
            <a:endParaRPr lang="en-GB"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95424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3235, 4829, 9339, 9911, 10013, 10172, 10270 </a:t>
            </a:r>
            <a:r>
              <a:rPr lang="en-GB" sz="2400" b="1" dirty="0" smtClean="0"/>
              <a:t>in doc 11-17/0338r1</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sz="2400" b="1" dirty="0" err="1"/>
              <a:t>Rojan</a:t>
            </a:r>
            <a:r>
              <a:rPr lang="en-US" sz="2400" b="1" dirty="0"/>
              <a:t> </a:t>
            </a:r>
            <a:r>
              <a:rPr lang="en-US" sz="2400" b="1" dirty="0" err="1"/>
              <a:t>Chitrakar</a:t>
            </a:r>
            <a:r>
              <a:rPr lang="en-US" sz="2400" b="1" dirty="0"/>
              <a:t> </a:t>
            </a:r>
            <a:r>
              <a:rPr lang="en-US" sz="2400" b="1" dirty="0" smtClean="0"/>
              <a:t>		Second: </a:t>
            </a:r>
            <a:endParaRPr lang="en-GB" altLang="zh-CN" sz="2400" b="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17065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3231, 6690, 6691, 6692, </a:t>
            </a:r>
            <a:r>
              <a:rPr lang="en-GB" dirty="0" smtClean="0"/>
              <a:t>9637 in doc 11-17/0349r1</a:t>
            </a:r>
          </a:p>
          <a:p>
            <a:endParaRPr lang="en-GB" dirty="0"/>
          </a:p>
          <a:p>
            <a:r>
              <a:rPr lang="en-GB" dirty="0" smtClean="0"/>
              <a:t>Move: </a:t>
            </a:r>
            <a:r>
              <a:rPr lang="en-US" dirty="0" err="1"/>
              <a:t>Kiseon</a:t>
            </a:r>
            <a:r>
              <a:rPr lang="en-US" dirty="0"/>
              <a:t> </a:t>
            </a:r>
            <a:r>
              <a:rPr lang="en-US" dirty="0" err="1"/>
              <a:t>Ryu</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7589605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sz="2400" b="1" dirty="0"/>
              <a:t>4806, 4807, 5725, 5726, 5727, 6009, 6145, 6146, 6147, 6148, 6155, 6721, 6722, 8560, 9535, 9716, 9717, 9921, </a:t>
            </a:r>
            <a:r>
              <a:rPr lang="en-GB" sz="2400" b="1" dirty="0" smtClean="0"/>
              <a:t>9922 in doc 11-17/0403r1</a:t>
            </a:r>
          </a:p>
          <a:p>
            <a:pPr marL="342900" lvl="1" indent="-342900">
              <a:spcBef>
                <a:spcPts val="600"/>
              </a:spcBef>
            </a:pPr>
            <a:endParaRPr lang="en-GB" sz="2400" b="1" dirty="0"/>
          </a:p>
          <a:p>
            <a:pPr marL="342900" lvl="1" indent="-342900">
              <a:spcBef>
                <a:spcPts val="600"/>
              </a:spcBef>
            </a:pPr>
            <a:r>
              <a:rPr lang="en-GB" sz="2400" b="1" dirty="0" smtClean="0"/>
              <a:t>Move: </a:t>
            </a:r>
            <a:r>
              <a:rPr lang="en-US" sz="2400" b="1" dirty="0"/>
              <a:t>David </a:t>
            </a:r>
            <a:r>
              <a:rPr lang="en-US" sz="2400" b="1" dirty="0" err="1"/>
              <a:t>Xun</a:t>
            </a:r>
            <a:r>
              <a:rPr lang="en-US" sz="2400" b="1" dirty="0"/>
              <a:t> Yang </a:t>
            </a:r>
            <a:r>
              <a:rPr lang="en-US" sz="2400" b="1" dirty="0" smtClean="0"/>
              <a:t>	Second:</a:t>
            </a:r>
            <a:endParaRPr lang="en-GB"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17132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to CIDs 7517 in doc 11-17/0436r0</a:t>
            </a:r>
          </a:p>
          <a:p>
            <a:endParaRPr lang="en-US" dirty="0"/>
          </a:p>
          <a:p>
            <a:r>
              <a:rPr lang="en-US" dirty="0" smtClean="0"/>
              <a:t>Move: </a:t>
            </a:r>
            <a:r>
              <a:rPr lang="en-US" dirty="0"/>
              <a:t>Jianhan Liu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71674335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t0 accept resolutions to CIDs; </a:t>
            </a:r>
            <a:r>
              <a:rPr lang="en-US" altLang="zh-CN" sz="2400" b="1" dirty="0"/>
              <a:t>9549, </a:t>
            </a:r>
            <a:r>
              <a:rPr lang="en-US" altLang="zh-CN" sz="2400" b="1" dirty="0" smtClean="0"/>
              <a:t>10204 in doc 11-17/0231r2</a:t>
            </a:r>
          </a:p>
          <a:p>
            <a:pPr marL="342900" lvl="1" indent="-342900">
              <a:spcBef>
                <a:spcPts val="600"/>
              </a:spcBef>
            </a:pPr>
            <a:endParaRPr lang="en-US" sz="2400" b="1" dirty="0"/>
          </a:p>
          <a:p>
            <a:pPr marL="342900" lvl="1" indent="-342900">
              <a:spcBef>
                <a:spcPts val="600"/>
              </a:spcBef>
            </a:pPr>
            <a:r>
              <a:rPr lang="en-US" sz="2400" b="1" dirty="0" smtClean="0"/>
              <a:t>Move: </a:t>
            </a:r>
            <a:r>
              <a:rPr lang="en-US" sz="2400" dirty="0" err="1"/>
              <a:t>Xiaogang</a:t>
            </a:r>
            <a:r>
              <a:rPr lang="en-US" sz="2400" dirty="0"/>
              <a:t> Chen </a:t>
            </a:r>
            <a:r>
              <a:rPr lang="en-US" sz="2400" dirty="0" smtClean="0"/>
              <a:t>	Second:</a:t>
            </a:r>
            <a:endParaRPr lang="en-GB" sz="2400" b="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856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to CIDs 7547 in doc 11-17/0471r1</a:t>
            </a:r>
          </a:p>
          <a:p>
            <a:endParaRPr lang="en-US" dirty="0"/>
          </a:p>
          <a:p>
            <a:r>
              <a:rPr lang="en-US"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7177860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5381, 5383, 5783, 6880, 6881, 6883, 6884, 6886, 6887, 6889, 6890, 6891, 9041, 9042, 9043, 9044, 9045, 9046, 9047, 9049, 9051, 9089, 9609, 9610, 9733, 10134, 10135, 10228, 10231, </a:t>
            </a:r>
            <a:r>
              <a:rPr lang="en-GB" altLang="zh-CN" sz="2400" b="1" dirty="0" smtClean="0"/>
              <a:t>10232 in doc 11-17/0234r3</a:t>
            </a:r>
          </a:p>
          <a:p>
            <a:pPr marL="342900" lvl="1" indent="-342900">
              <a:spcBef>
                <a:spcPts val="600"/>
              </a:spcBef>
            </a:pPr>
            <a:endParaRPr lang="en-GB" altLang="zh-CN" sz="2400" b="1" dirty="0"/>
          </a:p>
          <a:p>
            <a:pPr marL="342900" lvl="1" indent="-342900">
              <a:spcBef>
                <a:spcPts val="600"/>
              </a:spcBef>
            </a:pPr>
            <a:r>
              <a:rPr lang="en-GB" altLang="zh-CN" sz="2400" b="1" dirty="0" smtClean="0"/>
              <a:t>Move:	</a:t>
            </a:r>
            <a:r>
              <a:rPr lang="en-US" sz="2400" dirty="0" err="1"/>
              <a:t>Xiaogang</a:t>
            </a:r>
            <a:r>
              <a:rPr lang="en-US" sz="2400" dirty="0"/>
              <a:t> Chen </a:t>
            </a:r>
            <a:r>
              <a:rPr lang="en-US" sz="2400" dirty="0" smtClean="0"/>
              <a:t>	Second: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75074955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9136 in doc 11-17/0247r3</a:t>
            </a:r>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1977320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the resolution to CID 8839 in doc 11-17/0261r2</a:t>
            </a:r>
          </a:p>
          <a:p>
            <a:endParaRPr lang="en-US" dirty="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8062101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US" altLang="zh-CN" sz="2400" b="1" dirty="0"/>
              <a:t>8897, 8898, 9064, 4870, 4907, 5256, 5265, 9487, 10405, 8899, 5105, 8900, 5257, 8901, 10403, 8902, 10401, 10402, 5258, 4898, 4915, 8927, 8928, 8933, 8934, 10214, 5106, 8929, 8930, 8931, 5263, 6116, 8932, 10215, </a:t>
            </a:r>
            <a:r>
              <a:rPr lang="en-GB" altLang="zh-CN" sz="2400" b="1" dirty="0"/>
              <a:t>8944, 8945, 8946, 8947, 5270, 8169, 8948, </a:t>
            </a:r>
            <a:r>
              <a:rPr lang="en-GB" altLang="zh-CN" sz="2400" b="1" dirty="0" smtClean="0"/>
              <a:t>8949 in doc 11-17/0398r1</a:t>
            </a:r>
          </a:p>
          <a:p>
            <a:pPr marL="342900" lvl="1" indent="-342900">
              <a:spcBef>
                <a:spcPts val="600"/>
              </a:spcBef>
            </a:pPr>
            <a:endParaRPr lang="en-GB" altLang="zh-CN" sz="2400" b="1" dirty="0"/>
          </a:p>
          <a:p>
            <a:pPr marL="342900" lvl="1" indent="-342900">
              <a:spcBef>
                <a:spcPts val="600"/>
              </a:spcBef>
            </a:pPr>
            <a:r>
              <a:rPr lang="en-GB" altLang="zh-CN" sz="2400" b="1" dirty="0" smtClean="0"/>
              <a:t>Move: Yan Zhang		Second:</a:t>
            </a:r>
            <a:endParaRPr lang="zh-CN" altLang="zh-CN" sz="2400" b="1" dirty="0"/>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8454955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8809, 9154, 8360, 8813, 9795, 8614, 7506, 9796, 7508, 8615, 9799, 9800, 8798, 9766, 8799, 8800, 8801, 8802, 8803, 8804, 8805, 5250, 8807, 10089, 9797, 9798, 4973, 10090, 9151, 10091, 10092, 9152, 6826, 6827, 8812, 9767, 9768, 6828, 6829, </a:t>
            </a:r>
            <a:r>
              <a:rPr lang="en-US" dirty="0" smtClean="0"/>
              <a:t>6830 in doc 11-17/0400r3</a:t>
            </a:r>
          </a:p>
          <a:p>
            <a:endParaRPr lang="en-US" dirty="0"/>
          </a:p>
          <a:p>
            <a:r>
              <a:rPr lang="en-US" dirty="0" smtClean="0"/>
              <a:t>Move: </a:t>
            </a:r>
            <a:r>
              <a:rPr lang="en-US" dirty="0" err="1"/>
              <a:t>Sungeun</a:t>
            </a:r>
            <a:r>
              <a:rPr lang="en-US" dirty="0"/>
              <a:t> Lee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395108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8774, 9142, </a:t>
            </a:r>
            <a:r>
              <a:rPr lang="en-US" dirty="0" smtClean="0"/>
              <a:t>9143 in doc 11-17/0345r2</a:t>
            </a:r>
          </a:p>
          <a:p>
            <a:endParaRPr lang="en-US" dirty="0"/>
          </a:p>
          <a:p>
            <a:r>
              <a:rPr lang="en-US" dirty="0" smtClean="0"/>
              <a:t>Move: </a:t>
            </a:r>
            <a:r>
              <a:rPr lang="en-US" dirty="0"/>
              <a:t>Jeongki Kim </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934336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a:t>accept resolutions to CIDs; 10360, </a:t>
            </a:r>
            <a:r>
              <a:rPr lang="en-US" dirty="0" smtClean="0"/>
              <a:t>8840 in doc 11-17/0404r1</a:t>
            </a:r>
          </a:p>
          <a:p>
            <a:endParaRPr lang="en-US" dirty="0"/>
          </a:p>
          <a:p>
            <a:r>
              <a:rPr lang="en-US" dirty="0" smtClean="0"/>
              <a:t>Move: </a:t>
            </a:r>
            <a:r>
              <a:rPr lang="en-US" dirty="0"/>
              <a:t>Ross Jian Yu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3311998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342900" lvl="1" indent="-342900">
              <a:spcBef>
                <a:spcPts val="600"/>
              </a:spcBef>
            </a:pPr>
            <a:r>
              <a:rPr lang="en-US" sz="2400" b="1" dirty="0" smtClean="0"/>
              <a:t>Move to accept resolutions to CIDs; </a:t>
            </a:r>
            <a:r>
              <a:rPr lang="en-GB" altLang="zh-CN" sz="2400" b="1" dirty="0"/>
              <a:t>8863, 4983, 8864, 8865, 8866, 8867, 8868, 8869, 8870, 8871, 8872, 8874, 9550, 10036, 4985, 4989, 8875, 8877, 8878, 8879, 10037, 10209, 4986, 4987, 7500, 7501,9321, 10234, 7244, 7245, 7246, </a:t>
            </a:r>
            <a:r>
              <a:rPr lang="en-GB" altLang="zh-CN" sz="2400" b="1" dirty="0" smtClean="0"/>
              <a:t>7502 in doc 11-17/0316r4</a:t>
            </a:r>
          </a:p>
          <a:p>
            <a:pPr marL="342900" lvl="1" indent="-342900">
              <a:spcBef>
                <a:spcPts val="600"/>
              </a:spcBef>
            </a:pPr>
            <a:endParaRPr lang="en-GB" altLang="zh-CN" sz="2400" b="1" dirty="0"/>
          </a:p>
          <a:p>
            <a:pPr marL="342900" lvl="1" indent="-342900">
              <a:spcBef>
                <a:spcPts val="600"/>
              </a:spcBef>
            </a:pPr>
            <a:r>
              <a:rPr lang="en-GB" altLang="zh-CN" sz="2400" b="1" dirty="0" smtClean="0"/>
              <a:t>Move: Bin Tian		Second:</a:t>
            </a:r>
            <a:endParaRPr lang="zh-CN" altLang="zh-CN" sz="2400" b="1" dirty="0"/>
          </a:p>
          <a:p>
            <a:r>
              <a:rPr lang="en-US" sz="2800" dirty="0" smtClean="0"/>
              <a:t> </a:t>
            </a:r>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2199667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to CID 3441 in doc 11-17/0465r5</a:t>
            </a:r>
          </a:p>
          <a:p>
            <a:endParaRPr lang="en-US" dirty="0"/>
          </a:p>
          <a:p>
            <a:r>
              <a:rPr lang="en-US" dirty="0" smtClean="0"/>
              <a:t>Move: Youhan Kim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91983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Continue with comment resolution on draft D1.0</a:t>
            </a:r>
          </a:p>
          <a:p>
            <a:pPr>
              <a:buFont typeface="Arial" panose="020B0604020202020204" pitchFamily="34" charset="0"/>
              <a:buChar char="•"/>
            </a:pPr>
            <a:r>
              <a:rPr lang="en-US" dirty="0" smtClean="0"/>
              <a:t>Schedule TG ad hoc meeting (possibly in Korea)</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a:t>
            </a:r>
            <a:r>
              <a:rPr lang="en-US" dirty="0"/>
              <a:t>; 4347, 4883, 5304, 5379, 9074, 9014, 9073, 9011, 9010, 9009, 9008, 9007, 9006, 8991, 10224, 10055, </a:t>
            </a:r>
            <a:r>
              <a:rPr lang="en-US" dirty="0" smtClean="0"/>
              <a:t>9754 in doc 11-17/0414r1</a:t>
            </a:r>
          </a:p>
          <a:p>
            <a:endParaRPr lang="en-US" dirty="0"/>
          </a:p>
          <a:p>
            <a:r>
              <a:rPr lang="en-US" dirty="0" smtClean="0"/>
              <a:t>Move: Tianyu Wu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397305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3198, 3199, 3200, 5204, 5205, 5207, 5208, 5484, 5489, 5494, </a:t>
            </a:r>
            <a:r>
              <a:rPr lang="en-GB" strike="sngStrike" dirty="0">
                <a:solidFill>
                  <a:srgbClr val="FF0000"/>
                </a:solidFill>
              </a:rPr>
              <a:t>5495</a:t>
            </a:r>
            <a:r>
              <a:rPr lang="en-GB" dirty="0"/>
              <a:t> , 5496, 5497, 5499, 5500, 5501, 5502, 5503, 5690, 5691, 5870, 7122, 7123, 7129, 7406, 7612, 8073, 8104, 8232, 8239, 9315,9540, 9944, 9946, 9947, 10031, 10032, 7125, 3197, 5689, 9541, </a:t>
            </a:r>
            <a:r>
              <a:rPr lang="en-GB" strike="sngStrike" dirty="0">
                <a:solidFill>
                  <a:srgbClr val="FF0000"/>
                </a:solidFill>
              </a:rPr>
              <a:t>3222</a:t>
            </a:r>
            <a:r>
              <a:rPr lang="en-GB" dirty="0"/>
              <a:t>, 3196, 6025, 7823, 8233 in doc </a:t>
            </a:r>
            <a:r>
              <a:rPr lang="en-GB" dirty="0" smtClean="0"/>
              <a:t>11-17/0267r5</a:t>
            </a:r>
          </a:p>
          <a:p>
            <a:endParaRPr lang="en-GB" dirty="0"/>
          </a:p>
          <a:p>
            <a:r>
              <a:rPr lang="en-GB" dirty="0" smtClean="0"/>
              <a:t>Move: </a:t>
            </a:r>
            <a:r>
              <a:rPr lang="en-GB" smtClean="0"/>
              <a:t>Laurent Cariou</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0165284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smtClean="0">
                <a:solidFill>
                  <a:srgbClr val="FF0000"/>
                </a:solidFill>
              </a:rPr>
              <a:t>September </a:t>
            </a:r>
            <a:r>
              <a:rPr lang="en-US" altLang="zh-CN" dirty="0">
                <a:solidFill>
                  <a:srgbClr val="FF0000"/>
                </a:solidFill>
              </a:rPr>
              <a:t>2017: Draft 2.0 and recirculation</a:t>
            </a:r>
          </a:p>
          <a:p>
            <a:pPr>
              <a:buFont typeface="Arial" panose="020B0604020202020204" pitchFamily="34" charset="0"/>
              <a:buChar char="•"/>
            </a:pPr>
            <a:r>
              <a:rPr lang="en-CA" altLang="zh-CN" dirty="0" smtClean="0">
                <a:solidFill>
                  <a:srgbClr val="FFC000"/>
                </a:solidFill>
              </a:rPr>
              <a:t>May 2018: </a:t>
            </a:r>
            <a:r>
              <a:rPr lang="en-CA" altLang="zh-CN" dirty="0">
                <a:solidFill>
                  <a:srgbClr val="FFC000"/>
                </a:solidFill>
              </a:rPr>
              <a:t>MDR (Mandatory Document Review)</a:t>
            </a:r>
          </a:p>
          <a:p>
            <a:pPr>
              <a:buFont typeface="Arial" panose="020B0604020202020204" pitchFamily="34" charset="0"/>
              <a:buChar char="•"/>
            </a:pPr>
            <a:r>
              <a:rPr lang="en-CA" altLang="zh-CN" dirty="0" smtClean="0">
                <a:solidFill>
                  <a:srgbClr val="FFC000"/>
                </a:solidFill>
              </a:rPr>
              <a:t>May </a:t>
            </a:r>
            <a:r>
              <a:rPr lang="en-CA" altLang="zh-CN" dirty="0">
                <a:solidFill>
                  <a:srgbClr val="FFC000"/>
                </a:solidFill>
              </a:rPr>
              <a:t>2018: Formation of SB pool</a:t>
            </a:r>
            <a:endParaRPr lang="en-US" altLang="zh-CN" dirty="0">
              <a:solidFill>
                <a:srgbClr val="FFC000"/>
              </a:solidFill>
            </a:endParaRPr>
          </a:p>
          <a:p>
            <a:pPr>
              <a:buFont typeface="Arial" panose="020B0604020202020204" pitchFamily="34" charset="0"/>
              <a:buChar char="•"/>
            </a:pPr>
            <a:r>
              <a:rPr lang="en-US" altLang="zh-CN" dirty="0" smtClean="0">
                <a:solidFill>
                  <a:srgbClr val="FFC000"/>
                </a:solidFill>
              </a:rPr>
              <a:t>November 2018: </a:t>
            </a:r>
            <a:r>
              <a:rPr lang="en-US" altLang="zh-CN" dirty="0">
                <a:solidFill>
                  <a:srgbClr val="FFC000"/>
                </a:solidFill>
              </a:rPr>
              <a:t>Sponsor Ballot</a:t>
            </a:r>
          </a:p>
          <a:p>
            <a:pPr>
              <a:buFont typeface="Arial" panose="020B0604020202020204" pitchFamily="34" charset="0"/>
              <a:buChar char="•"/>
            </a:pPr>
            <a:r>
              <a:rPr lang="en-CA" altLang="zh-CN" dirty="0" smtClean="0">
                <a:solidFill>
                  <a:srgbClr val="FFC000"/>
                </a:solidFill>
              </a:rPr>
              <a:t>July 2019: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028009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May 2017</a:t>
            </a:r>
            <a:endParaRPr lang="en-US" dirty="0"/>
          </a:p>
        </p:txBody>
      </p:sp>
      <p:sp>
        <p:nvSpPr>
          <p:cNvPr id="3" name="Content Placeholder 2"/>
          <p:cNvSpPr>
            <a:spLocks noGrp="1"/>
          </p:cNvSpPr>
          <p:nvPr>
            <p:ph idx="1"/>
          </p:nvPr>
        </p:nvSpPr>
        <p:spPr/>
        <p:txBody>
          <a:bodyPr/>
          <a:lstStyle/>
          <a:p>
            <a:r>
              <a:rPr lang="en-US" dirty="0" smtClean="0"/>
              <a:t>Continue with the comment resolution and development of the TG draft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0770907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t>Already Approved:</a:t>
            </a:r>
          </a:p>
          <a:p>
            <a:r>
              <a:rPr lang="en-US" altLang="en-US" dirty="0">
                <a:solidFill>
                  <a:schemeClr val="accent1">
                    <a:lumMod val="75000"/>
                  </a:schemeClr>
                </a:solidFill>
              </a:rPr>
              <a:t>March 30	</a:t>
            </a:r>
            <a:r>
              <a:rPr lang="en-US" altLang="en-US" dirty="0" smtClean="0">
                <a:solidFill>
                  <a:schemeClr val="accent1">
                    <a:lumMod val="75000"/>
                  </a:schemeClr>
                </a:solidFill>
              </a:rPr>
              <a:t>				10:00 </a:t>
            </a:r>
            <a:r>
              <a:rPr lang="en-US" altLang="en-US" dirty="0">
                <a:solidFill>
                  <a:schemeClr val="accent1">
                    <a:lumMod val="75000"/>
                  </a:schemeClr>
                </a:solidFill>
              </a:rPr>
              <a:t>– 12:00 ET</a:t>
            </a:r>
          </a:p>
          <a:p>
            <a:r>
              <a:rPr lang="en-US" altLang="en-US" dirty="0">
                <a:solidFill>
                  <a:schemeClr val="accent1">
                    <a:lumMod val="75000"/>
                  </a:schemeClr>
                </a:solidFill>
              </a:rPr>
              <a:t>March </a:t>
            </a:r>
            <a:r>
              <a:rPr lang="en-US" altLang="en-US" dirty="0" smtClean="0">
                <a:solidFill>
                  <a:schemeClr val="accent1">
                    <a:lumMod val="75000"/>
                  </a:schemeClr>
                </a:solidFill>
              </a:rPr>
              <a:t>23</a:t>
            </a:r>
            <a:r>
              <a:rPr lang="en-US" altLang="en-US" dirty="0">
                <a:solidFill>
                  <a:schemeClr val="accent1">
                    <a:lumMod val="75000"/>
                  </a:schemeClr>
                </a:solidFill>
              </a:rPr>
              <a:t>, April 6		20:00 -22:00 </a:t>
            </a:r>
            <a:r>
              <a:rPr lang="en-US" altLang="en-US" dirty="0" smtClean="0">
                <a:solidFill>
                  <a:schemeClr val="accent1">
                    <a:lumMod val="75000"/>
                  </a:schemeClr>
                </a:solidFill>
              </a:rPr>
              <a:t>ET</a:t>
            </a:r>
          </a:p>
          <a:p>
            <a:endParaRPr lang="en-US" altLang="en-US" dirty="0">
              <a:solidFill>
                <a:schemeClr val="accent1">
                  <a:lumMod val="75000"/>
                </a:schemeClr>
              </a:solidFill>
            </a:endParaRPr>
          </a:p>
          <a:p>
            <a:r>
              <a:rPr lang="en-US" altLang="en-US" dirty="0" smtClean="0">
                <a:solidFill>
                  <a:schemeClr val="tx1"/>
                </a:solidFill>
              </a:rPr>
              <a:t>New Calls:</a:t>
            </a:r>
          </a:p>
          <a:p>
            <a:r>
              <a:rPr lang="en-US" altLang="en-US" dirty="0" smtClean="0">
                <a:solidFill>
                  <a:schemeClr val="tx1"/>
                </a:solidFill>
              </a:rPr>
              <a:t>April 13, 27, May 25			10:00 – 12:00 ET</a:t>
            </a:r>
          </a:p>
          <a:p>
            <a:r>
              <a:rPr lang="en-US" altLang="en-US" dirty="0" smtClean="0">
                <a:solidFill>
                  <a:schemeClr val="tx1"/>
                </a:solidFill>
              </a:rPr>
              <a:t>April 20, May 18				20:00 – 22:00 ET</a:t>
            </a:r>
          </a:p>
          <a:p>
            <a:endParaRPr lang="en-US" alt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295400"/>
            <a:ext cx="3808413" cy="4113213"/>
          </a:xfrm>
        </p:spPr>
        <p:txBody>
          <a:bodyPr/>
          <a:lstStyle/>
          <a:p>
            <a:pPr>
              <a:lnSpc>
                <a:spcPct val="80000"/>
              </a:lnSpc>
            </a:pPr>
            <a:r>
              <a:rPr lang="en-US" altLang="en-US" sz="1400" dirty="0"/>
              <a:t>Monday </a:t>
            </a:r>
            <a:r>
              <a:rPr lang="en-US" altLang="en-US" sz="1400" dirty="0" smtClean="0"/>
              <a:t>March 13, 13:30 </a:t>
            </a:r>
            <a:r>
              <a:rPr lang="en-US" altLang="en-US" sz="1400" dirty="0"/>
              <a:t>– </a:t>
            </a:r>
            <a:r>
              <a:rPr lang="en-US" altLang="en-US" sz="1400" dirty="0" smtClean="0"/>
              <a:t>13:30</a:t>
            </a:r>
            <a:endParaRPr lang="en-US" altLang="en-US" sz="1400" dirty="0">
              <a:sym typeface="Wingdings" panose="05000000000000000000" pitchFamily="2" charset="2"/>
            </a:endParaRPr>
          </a:p>
          <a:p>
            <a:pPr lvl="1">
              <a:lnSpc>
                <a:spcPct val="80000"/>
              </a:lnSpc>
            </a:pPr>
            <a:r>
              <a:rPr lang="en-US" altLang="en-US" sz="1400" dirty="0"/>
              <a:t>Call Ad Hoc Meeting to order</a:t>
            </a:r>
          </a:p>
          <a:p>
            <a:pPr lvl="1">
              <a:lnSpc>
                <a:spcPct val="80000"/>
              </a:lnSpc>
            </a:pPr>
            <a:r>
              <a:rPr lang="en-US" altLang="en-US" sz="1400" dirty="0"/>
              <a:t>IEEE 802 and 802.11 IPR Policy and procedure.</a:t>
            </a:r>
          </a:p>
          <a:p>
            <a:pPr lvl="1">
              <a:lnSpc>
                <a:spcPct val="80000"/>
              </a:lnSpc>
            </a:pPr>
            <a:r>
              <a:rPr lang="en-US" altLang="en-US" sz="1400" dirty="0"/>
              <a:t>Call for submissions</a:t>
            </a:r>
          </a:p>
          <a:p>
            <a:pPr lvl="1">
              <a:lnSpc>
                <a:spcPct val="80000"/>
              </a:lnSpc>
            </a:pPr>
            <a:r>
              <a:rPr lang="en-US" altLang="en-US" sz="1400" dirty="0"/>
              <a:t>AD hoc meeting Agenda setting</a:t>
            </a:r>
          </a:p>
          <a:p>
            <a:pPr lvl="1">
              <a:lnSpc>
                <a:spcPct val="80000"/>
              </a:lnSpc>
            </a:pPr>
            <a:r>
              <a:rPr lang="en-US" altLang="en-US" sz="1400" dirty="0"/>
              <a:t>Approval of ad hoc meeting agenda</a:t>
            </a:r>
          </a:p>
          <a:p>
            <a:pPr lvl="1">
              <a:lnSpc>
                <a:spcPct val="80000"/>
              </a:lnSpc>
            </a:pPr>
            <a:r>
              <a:rPr lang="en-US" altLang="en-US" sz="1400" dirty="0"/>
              <a:t>Presentations</a:t>
            </a:r>
          </a:p>
          <a:p>
            <a:pPr lvl="1">
              <a:lnSpc>
                <a:spcPct val="80000"/>
              </a:lnSpc>
            </a:pPr>
            <a:r>
              <a:rPr lang="en-US" altLang="en-US" sz="1400" dirty="0"/>
              <a:t>Recess </a:t>
            </a:r>
          </a:p>
          <a:p>
            <a:pPr>
              <a:lnSpc>
                <a:spcPct val="80000"/>
              </a:lnSpc>
            </a:pPr>
            <a:r>
              <a:rPr lang="en-US" altLang="en-US" sz="1400" dirty="0"/>
              <a:t>Monday </a:t>
            </a:r>
            <a:r>
              <a:rPr lang="en-US" altLang="en-US" sz="1400" dirty="0" smtClean="0"/>
              <a:t>March 13,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Tuesday </a:t>
            </a:r>
            <a:r>
              <a:rPr lang="en-US" altLang="en-US" sz="1400" dirty="0" smtClean="0"/>
              <a:t>March 14, </a:t>
            </a:r>
            <a:r>
              <a:rPr lang="en-US" altLang="en-US" sz="1400" dirty="0"/>
              <a:t>10:30 – 12:30</a:t>
            </a:r>
          </a:p>
          <a:p>
            <a:pPr lvl="1">
              <a:lnSpc>
                <a:spcPct val="80000"/>
              </a:lnSpc>
            </a:pPr>
            <a:r>
              <a:rPr lang="en-US" altLang="en-US" sz="1400" dirty="0"/>
              <a:t>Ad Hoc Group Meetings </a:t>
            </a:r>
          </a:p>
          <a:p>
            <a:pPr>
              <a:lnSpc>
                <a:spcPct val="80000"/>
              </a:lnSpc>
            </a:pPr>
            <a:r>
              <a:rPr lang="en-CA" altLang="en-US" sz="1400" dirty="0"/>
              <a:t>Tuesday</a:t>
            </a:r>
            <a:r>
              <a:rPr lang="en-US" altLang="en-US" sz="1400" dirty="0"/>
              <a:t> </a:t>
            </a:r>
            <a:r>
              <a:rPr lang="en-US" altLang="en-US" sz="1400" dirty="0" smtClean="0"/>
              <a:t>March 14, </a:t>
            </a:r>
            <a:r>
              <a:rPr lang="en-US" altLang="en-US" sz="1400" dirty="0"/>
              <a:t>16:00 – 18:00</a:t>
            </a:r>
          </a:p>
          <a:p>
            <a:pPr lvl="1">
              <a:lnSpc>
                <a:spcPct val="80000"/>
              </a:lnSpc>
            </a:pPr>
            <a:r>
              <a:rPr lang="en-US" altLang="en-US" sz="1400" dirty="0"/>
              <a:t>Ad Hoc Group </a:t>
            </a:r>
            <a:r>
              <a:rPr lang="en-US" altLang="en-US" sz="1400" dirty="0" smtClean="0"/>
              <a:t>Meetings</a:t>
            </a:r>
          </a:p>
          <a:p>
            <a:pPr>
              <a:lnSpc>
                <a:spcPct val="80000"/>
              </a:lnSpc>
            </a:pPr>
            <a:r>
              <a:rPr lang="en-US" altLang="en-US" sz="1400" dirty="0" smtClean="0"/>
              <a:t>Tuesday March 14, 19:30 – 21:30</a:t>
            </a:r>
          </a:p>
          <a:p>
            <a:pPr>
              <a:lnSpc>
                <a:spcPct val="80000"/>
              </a:lnSpc>
            </a:pPr>
            <a:r>
              <a:rPr lang="en-US" altLang="en-US" sz="1400" dirty="0"/>
              <a:t>	</a:t>
            </a:r>
            <a:r>
              <a:rPr lang="en-US" altLang="en-US" sz="1400" b="0" dirty="0" smtClean="0"/>
              <a:t>Ad Hoc Group Meetings</a:t>
            </a:r>
            <a:endParaRPr lang="en-US" altLang="en-US" sz="1400" b="0" dirty="0"/>
          </a:p>
          <a:p>
            <a:pPr>
              <a:lnSpc>
                <a:spcPct val="80000"/>
              </a:lnSpc>
            </a:pPr>
            <a:r>
              <a:rPr lang="en-US" altLang="en-US" sz="1400" dirty="0" smtClean="0"/>
              <a:t>Wednesday March 15, 08:00 – 10:00</a:t>
            </a:r>
          </a:p>
          <a:p>
            <a:pPr lvl="1">
              <a:lnSpc>
                <a:spcPct val="80000"/>
              </a:lnSpc>
            </a:pPr>
            <a:r>
              <a:rPr lang="en-US" altLang="en-US" sz="1400" dirty="0" smtClean="0"/>
              <a:t>Call Meeting to order</a:t>
            </a:r>
          </a:p>
          <a:p>
            <a:pPr lvl="1">
              <a:lnSpc>
                <a:spcPct val="80000"/>
              </a:lnSpc>
            </a:pPr>
            <a:r>
              <a:rPr lang="en-US" altLang="en-US" sz="1400" dirty="0" smtClean="0"/>
              <a:t>IEEE 802 and 802.11 IPR Policy and procedure.</a:t>
            </a:r>
          </a:p>
          <a:p>
            <a:pPr lvl="1">
              <a:lnSpc>
                <a:spcPct val="80000"/>
              </a:lnSpc>
            </a:pPr>
            <a:r>
              <a:rPr lang="en-US" altLang="en-US" sz="1400" dirty="0" smtClean="0"/>
              <a:t>Progress Review</a:t>
            </a:r>
          </a:p>
          <a:p>
            <a:pPr lvl="1">
              <a:lnSpc>
                <a:spcPct val="80000"/>
              </a:lnSpc>
            </a:pPr>
            <a:r>
              <a:rPr lang="en-US" altLang="en-US" sz="1400" dirty="0" smtClean="0"/>
              <a:t>Presentations</a:t>
            </a:r>
          </a:p>
          <a:p>
            <a:pPr lvl="1">
              <a:lnSpc>
                <a:spcPct val="80000"/>
              </a:lnSpc>
            </a:pPr>
            <a:r>
              <a:rPr lang="en-US" altLang="en-US" sz="1400" dirty="0" smtClean="0"/>
              <a:t>Recess</a:t>
            </a:r>
            <a:endParaRPr lang="en-US" altLang="en-US" sz="1800" dirty="0" smtClean="0"/>
          </a:p>
          <a:p>
            <a:endParaRPr lang="en-US" dirty="0"/>
          </a:p>
        </p:txBody>
      </p:sp>
      <p:sp>
        <p:nvSpPr>
          <p:cNvPr id="8" name="Content Placeholder 7"/>
          <p:cNvSpPr>
            <a:spLocks noGrp="1"/>
          </p:cNvSpPr>
          <p:nvPr>
            <p:ph sz="half" idx="2"/>
          </p:nvPr>
        </p:nvSpPr>
        <p:spPr>
          <a:xfrm>
            <a:off x="4571206" y="1371600"/>
            <a:ext cx="3810000" cy="4113213"/>
          </a:xfrm>
        </p:spPr>
        <p:txBody>
          <a:bodyPr/>
          <a:lstStyle/>
          <a:p>
            <a:pPr>
              <a:lnSpc>
                <a:spcPct val="80000"/>
              </a:lnSpc>
            </a:pPr>
            <a:r>
              <a:rPr lang="en-US" altLang="en-US" sz="1400" dirty="0" smtClean="0"/>
              <a:t>Wednesday March 15, 13:30 – 15:30</a:t>
            </a:r>
          </a:p>
          <a:p>
            <a:pPr lvl="1">
              <a:lnSpc>
                <a:spcPct val="80000"/>
              </a:lnSpc>
            </a:pPr>
            <a:r>
              <a:rPr lang="en-US" altLang="en-US" sz="1400" dirty="0" smtClean="0"/>
              <a:t>Ad </a:t>
            </a:r>
            <a:r>
              <a:rPr lang="en-US" altLang="en-US" sz="1400" dirty="0"/>
              <a:t>Hoc Group Meetings</a:t>
            </a:r>
          </a:p>
          <a:p>
            <a:pPr>
              <a:lnSpc>
                <a:spcPct val="80000"/>
              </a:lnSpc>
            </a:pPr>
            <a:r>
              <a:rPr lang="en-US" altLang="en-US" sz="1400" dirty="0"/>
              <a:t>Wednesday </a:t>
            </a:r>
            <a:r>
              <a:rPr lang="en-US" altLang="en-US" sz="1400" dirty="0" smtClean="0"/>
              <a:t>March 15, </a:t>
            </a:r>
            <a:r>
              <a:rPr lang="en-US" altLang="en-US" sz="1400" dirty="0"/>
              <a:t>16:00 – 18:00</a:t>
            </a:r>
          </a:p>
          <a:p>
            <a:pPr lvl="1">
              <a:lnSpc>
                <a:spcPct val="80000"/>
              </a:lnSpc>
            </a:pPr>
            <a:r>
              <a:rPr lang="en-US" altLang="en-US" sz="1400" dirty="0"/>
              <a:t>Ad Hoc Group Meetings</a:t>
            </a:r>
          </a:p>
          <a:p>
            <a:pPr>
              <a:lnSpc>
                <a:spcPct val="80000"/>
              </a:lnSpc>
            </a:pPr>
            <a:r>
              <a:rPr lang="en-US" altLang="en-US" sz="1400" dirty="0"/>
              <a:t>Thursday </a:t>
            </a:r>
            <a:r>
              <a:rPr lang="en-US" altLang="en-US" sz="1400" dirty="0" smtClean="0"/>
              <a:t>March 16, </a:t>
            </a:r>
            <a:r>
              <a:rPr lang="en-US" altLang="en-US" sz="1400" dirty="0"/>
              <a:t>13:30 – 15:30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Recess</a:t>
            </a:r>
          </a:p>
          <a:p>
            <a:pPr>
              <a:lnSpc>
                <a:spcPct val="80000"/>
              </a:lnSpc>
            </a:pPr>
            <a:r>
              <a:rPr lang="en-US" altLang="en-US" sz="1400" dirty="0"/>
              <a:t>Thursday </a:t>
            </a:r>
            <a:r>
              <a:rPr lang="en-US" altLang="en-US" sz="1400" dirty="0" smtClean="0"/>
              <a:t>March 16, </a:t>
            </a:r>
            <a:r>
              <a:rPr lang="en-US" altLang="en-US" sz="1400" dirty="0"/>
              <a:t>16:00 – 18:00</a:t>
            </a:r>
          </a:p>
          <a:p>
            <a:pPr lvl="1">
              <a:lnSpc>
                <a:spcPct val="80000"/>
              </a:lnSpc>
            </a:pPr>
            <a:r>
              <a:rPr lang="en-US" altLang="en-US" sz="1400" dirty="0"/>
              <a:t>Call Meeting to order</a:t>
            </a:r>
          </a:p>
          <a:p>
            <a:pPr lvl="1">
              <a:lnSpc>
                <a:spcPct val="80000"/>
              </a:lnSpc>
            </a:pPr>
            <a:r>
              <a:rPr lang="en-US" altLang="en-US" sz="1400" dirty="0"/>
              <a:t>IEEE 802 and 802.11 IPR Policy and procedure.</a:t>
            </a:r>
          </a:p>
          <a:p>
            <a:pPr lvl="1">
              <a:lnSpc>
                <a:spcPct val="80000"/>
              </a:lnSpc>
            </a:pPr>
            <a:r>
              <a:rPr lang="en-US" altLang="en-US" sz="1400" dirty="0"/>
              <a:t>Presentations</a:t>
            </a:r>
          </a:p>
          <a:p>
            <a:pPr lvl="1">
              <a:lnSpc>
                <a:spcPct val="80000"/>
              </a:lnSpc>
            </a:pPr>
            <a:r>
              <a:rPr lang="en-US" altLang="en-US" sz="1400" dirty="0"/>
              <a:t>TG Motions</a:t>
            </a:r>
          </a:p>
          <a:p>
            <a:pPr lvl="1">
              <a:lnSpc>
                <a:spcPct val="80000"/>
              </a:lnSpc>
            </a:pPr>
            <a:r>
              <a:rPr lang="en-US" altLang="en-US" sz="1400" dirty="0"/>
              <a:t>Goals for November 2016</a:t>
            </a:r>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99501599"/>
              </p:ext>
            </p:extLst>
          </p:nvPr>
        </p:nvGraphicFramePr>
        <p:xfrm>
          <a:off x="1143000" y="2076257"/>
          <a:ext cx="7086600" cy="3486343"/>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508092">
                <a:tc>
                  <a:txBody>
                    <a:bodyPr/>
                    <a:lstStyle/>
                    <a:p>
                      <a:pPr algn="ctr"/>
                      <a:r>
                        <a:rPr lang="en-US" dirty="0" smtClean="0"/>
                        <a:t>AM 1</a:t>
                      </a:r>
                      <a:endParaRPr lang="en-US" dirty="0"/>
                    </a:p>
                  </a:txBody>
                  <a:tcPr/>
                </a:tc>
                <a:tc gridSpan="2">
                  <a:txBody>
                    <a:bodyPr/>
                    <a:lstStyle/>
                    <a:p>
                      <a:pPr algn="ctr"/>
                      <a:endParaRPr lang="en-US" dirty="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AM 2</a:t>
                      </a:r>
                      <a:endParaRPr lang="en-US" dirty="0"/>
                    </a:p>
                  </a:txBody>
                  <a:tcPr/>
                </a:tc>
                <a:tc gridSpan="2">
                  <a:txBody>
                    <a:bodyPr/>
                    <a:lstStyle/>
                    <a:p>
                      <a:pPr algn="ctr"/>
                      <a:endParaRPr lang="en-US" dirty="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gridSpan="2">
                  <a:txBody>
                    <a:bodyPr/>
                    <a:lstStyle/>
                    <a:p>
                      <a:pPr algn="ctr"/>
                      <a:endParaRPr lang="en-US"/>
                    </a:p>
                  </a:txBody>
                  <a:tcPr/>
                </a:tc>
                <a:tc hMerge="1">
                  <a:txBody>
                    <a:bodyPr/>
                    <a:lstStyle/>
                    <a:p>
                      <a:endParaRPr lang="en-US"/>
                    </a:p>
                  </a:txBody>
                  <a:tcPr/>
                </a:tc>
                <a:tc>
                  <a:txBody>
                    <a:bodyPr/>
                    <a:lstStyle/>
                    <a:p>
                      <a:pPr algn="ctr"/>
                      <a:endParaRPr lang="en-US" dirty="0"/>
                    </a:p>
                  </a:txBody>
                  <a:tcPr/>
                </a:tc>
              </a:tr>
              <a:tr h="533400">
                <a:tc>
                  <a:txBody>
                    <a:bodyPr/>
                    <a:lstStyle/>
                    <a:p>
                      <a:pPr algn="ctr"/>
                      <a:r>
                        <a:rPr lang="en-US" dirty="0" smtClean="0"/>
                        <a:t>PM 1</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gridSpan="2">
                  <a:txBody>
                    <a:bodyPr/>
                    <a:lstStyle/>
                    <a:p>
                      <a:pPr algn="ctr"/>
                      <a:endParaRPr lang="en-US"/>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r>
                        <a:rPr lang="en-US" sz="1400" dirty="0" smtClean="0"/>
                        <a:t>MU</a:t>
                      </a:r>
                      <a:endParaRPr lang="en-US" sz="1400" dirty="0"/>
                    </a:p>
                  </a:txBody>
                  <a:tcPr/>
                </a:tc>
                <a:tc>
                  <a:txBody>
                    <a:bodyPr/>
                    <a:lstStyle/>
                    <a:p>
                      <a:pPr algn="ctr"/>
                      <a:r>
                        <a:rPr lang="en-US" dirty="0" err="1" smtClean="0"/>
                        <a:t>TGax</a:t>
                      </a:r>
                      <a:endParaRPr lang="en-US" dirty="0"/>
                    </a:p>
                  </a:txBody>
                  <a:tcPr/>
                </a:tc>
              </a:tr>
              <a:tr h="609600">
                <a:tc>
                  <a:txBody>
                    <a:bodyPr/>
                    <a:lstStyle/>
                    <a:p>
                      <a:pPr algn="ctr"/>
                      <a:r>
                        <a:rPr lang="en-US" dirty="0" smtClean="0"/>
                        <a:t>PM</a:t>
                      </a:r>
                      <a:r>
                        <a:rPr lang="en-US" baseline="0" dirty="0" smtClean="0"/>
                        <a:t> 2</a:t>
                      </a:r>
                      <a:endParaRPr lang="en-US"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sz="1400" dirty="0" smtClean="0"/>
                        <a:t>PHY</a:t>
                      </a:r>
                      <a:endParaRPr lang="en-US" sz="1400" dirty="0"/>
                    </a:p>
                  </a:txBody>
                  <a:tcPr/>
                </a:tc>
                <a:tc>
                  <a:txBody>
                    <a:bodyPr/>
                    <a:lstStyle/>
                    <a:p>
                      <a:pPr algn="ctr"/>
                      <a:r>
                        <a:rPr lang="en-US" sz="1400" dirty="0" smtClean="0"/>
                        <a:t>MU</a:t>
                      </a:r>
                    </a:p>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r>
                        <a:rPr lang="en-US" dirty="0" err="1" smtClean="0"/>
                        <a:t>TGax</a:t>
                      </a:r>
                      <a:endParaRPr lang="en-US" dirty="0"/>
                    </a:p>
                  </a:txBody>
                  <a:tcPr/>
                </a:tc>
              </a:tr>
              <a:tr h="578005">
                <a:tc>
                  <a:txBody>
                    <a:bodyPr/>
                    <a:lstStyle/>
                    <a:p>
                      <a:pPr algn="ctr"/>
                      <a:r>
                        <a:rPr lang="en-US" dirty="0" smtClean="0"/>
                        <a:t>EVE</a:t>
                      </a:r>
                      <a:endParaRPr lang="en-US" dirty="0"/>
                    </a:p>
                  </a:txBody>
                  <a:tcPr/>
                </a:tc>
                <a:tc gridSpan="2">
                  <a:txBody>
                    <a:bodyPr/>
                    <a:lstStyle/>
                    <a:p>
                      <a:pPr algn="ctr"/>
                      <a:endParaRPr lang="en-US"/>
                    </a:p>
                  </a:txBody>
                  <a:tcPr/>
                </a:tc>
                <a:tc hMerge="1">
                  <a:txBody>
                    <a:bodyPr/>
                    <a:lstStyle/>
                    <a:p>
                      <a:endParaRPr lang="en-US"/>
                    </a:p>
                  </a:txBody>
                  <a:tcPr/>
                </a:tc>
                <a:tc gridSpan="2">
                  <a:txBody>
                    <a:bodyPr/>
                    <a:lstStyle/>
                    <a:p>
                      <a:pPr algn="ctr"/>
                      <a:r>
                        <a:rPr lang="en-US" sz="1400" dirty="0" smtClean="0"/>
                        <a:t>SR</a:t>
                      </a:r>
                      <a:endParaRPr lang="en-US" sz="1400" dirty="0"/>
                    </a:p>
                  </a:txBody>
                  <a:tcPr/>
                </a:tc>
                <a:tc hMerge="1">
                  <a:txBody>
                    <a:bodyPr/>
                    <a:lstStyle/>
                    <a:p>
                      <a:pPr algn="ct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9" name="TextBox 8"/>
          <p:cNvSpPr txBox="1"/>
          <p:nvPr/>
        </p:nvSpPr>
        <p:spPr>
          <a:xfrm>
            <a:off x="2133600" y="5867400"/>
            <a:ext cx="3224218" cy="369332"/>
          </a:xfrm>
          <a:prstGeom prst="rect">
            <a:avLst/>
          </a:prstGeom>
          <a:noFill/>
        </p:spPr>
        <p:txBody>
          <a:bodyPr wrap="square" rtlCol="0">
            <a:spAutoFit/>
          </a:bodyPr>
          <a:lstStyle/>
          <a:p>
            <a:r>
              <a:rPr lang="en-US" sz="1800" dirty="0" smtClean="0">
                <a:solidFill>
                  <a:schemeClr val="tx1"/>
                </a:solidFill>
              </a:rPr>
              <a:t>ad hoc group assignment is TBD</a:t>
            </a:r>
            <a:endParaRPr lang="en-US" sz="1800"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13, </a:t>
            </a:r>
            <a:r>
              <a:rPr lang="en-US" altLang="en-US" dirty="0"/>
              <a:t>10:30 – 13:30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Ad Hoc Groups schedule and approve agenda</a:t>
            </a:r>
          </a:p>
          <a:p>
            <a:pPr>
              <a:lnSpc>
                <a:spcPct val="80000"/>
              </a:lnSpc>
              <a:buFont typeface="Arial" panose="020B0604020202020204" pitchFamily="34" charset="0"/>
              <a:buChar char="•"/>
            </a:pPr>
            <a:r>
              <a:rPr lang="en-US" altLang="en-US" sz="2000" dirty="0"/>
              <a:t>Summary from </a:t>
            </a:r>
            <a:r>
              <a:rPr lang="en-US" altLang="en-US" sz="2000" dirty="0" smtClean="0"/>
              <a:t>January 2017 meeting</a:t>
            </a:r>
            <a:endParaRPr lang="en-US" altLang="en-US" sz="2000" dirty="0"/>
          </a:p>
          <a:p>
            <a:pPr>
              <a:lnSpc>
                <a:spcPct val="80000"/>
              </a:lnSpc>
              <a:buFont typeface="Arial" panose="020B0604020202020204" pitchFamily="34" charset="0"/>
              <a:buChar char="•"/>
            </a:pPr>
            <a:r>
              <a:rPr lang="en-US" altLang="en-US" sz="2000" dirty="0"/>
              <a:t>TG motions</a:t>
            </a:r>
          </a:p>
          <a:p>
            <a:pPr lvl="1">
              <a:lnSpc>
                <a:spcPct val="80000"/>
              </a:lnSpc>
              <a:buFont typeface="Arial" panose="020B0604020202020204" pitchFamily="34" charset="0"/>
              <a:buChar char="•"/>
            </a:pPr>
            <a:r>
              <a:rPr lang="en-US" altLang="en-US" sz="1600" dirty="0"/>
              <a:t>Approve TG meeting and </a:t>
            </a:r>
            <a:r>
              <a:rPr lang="en-US" altLang="en-US" sz="1600" dirty="0" err="1"/>
              <a:t>Telecon</a:t>
            </a:r>
            <a:r>
              <a:rPr lang="en-US" altLang="en-US" sz="1600" dirty="0"/>
              <a:t> minutes since November meeting.</a:t>
            </a:r>
          </a:p>
          <a:p>
            <a:pPr lvl="1">
              <a:lnSpc>
                <a:spcPct val="80000"/>
              </a:lnSpc>
              <a:buFont typeface="Arial" panose="020B0604020202020204" pitchFamily="34" charset="0"/>
              <a:buChar char="•"/>
            </a:pPr>
            <a:r>
              <a:rPr lang="en-US" altLang="en-US" sz="1600" dirty="0"/>
              <a:t>Approve resolutions of comments, if needed.</a:t>
            </a:r>
          </a:p>
          <a:p>
            <a:pPr>
              <a:lnSpc>
                <a:spcPct val="80000"/>
              </a:lnSpc>
              <a:buFont typeface="Arial" panose="020B0604020202020204" pitchFamily="34" charset="0"/>
              <a:buChar char="•"/>
            </a:pPr>
            <a:r>
              <a:rPr lang="en-US" altLang="en-US" sz="2000" dirty="0"/>
              <a:t>Editor Report – Robert Stacey</a:t>
            </a:r>
          </a:p>
          <a:p>
            <a:pPr>
              <a:lnSpc>
                <a:spcPct val="80000"/>
              </a:lnSpc>
              <a:buFont typeface="Arial" panose="020B0604020202020204" pitchFamily="34" charset="0"/>
              <a:buChar char="•"/>
            </a:pPr>
            <a:r>
              <a:rPr lang="en-US" altLang="en-US" sz="2000" dirty="0" smtClean="0"/>
              <a:t>Timeline</a:t>
            </a:r>
          </a:p>
          <a:p>
            <a:pPr>
              <a:lnSpc>
                <a:spcPct val="80000"/>
              </a:lnSpc>
              <a:buFont typeface="Arial" panose="020B0604020202020204" pitchFamily="34" charset="0"/>
              <a:buChar char="•"/>
            </a:pPr>
            <a:r>
              <a:rPr lang="en-US" altLang="en-US" sz="2000" dirty="0" smtClean="0"/>
              <a:t>On Comment Resolution</a:t>
            </a:r>
          </a:p>
          <a:p>
            <a:pPr>
              <a:lnSpc>
                <a:spcPct val="80000"/>
              </a:lnSpc>
              <a:buFont typeface="Arial" panose="020B0604020202020204" pitchFamily="34" charset="0"/>
              <a:buChar char="•"/>
            </a:pPr>
            <a:r>
              <a:rPr lang="en-US" altLang="en-US" sz="2000" dirty="0" smtClean="0"/>
              <a:t>Next ad Hoc Meeting (May)</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January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Submissions</a:t>
            </a:r>
            <a:endParaRPr lang="en-US" dirty="0"/>
          </a:p>
        </p:txBody>
      </p:sp>
      <p:sp>
        <p:nvSpPr>
          <p:cNvPr id="6" name="Date Placeholder 5"/>
          <p:cNvSpPr>
            <a:spLocks noGrp="1"/>
          </p:cNvSpPr>
          <p:nvPr>
            <p:ph type="dt" idx="10"/>
          </p:nvPr>
        </p:nvSpPr>
        <p:spPr/>
        <p:txBody>
          <a:bodyPr/>
          <a:lstStyle/>
          <a:p>
            <a:r>
              <a:rPr lang="en-US" smtClean="0"/>
              <a:t>January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9" name="TextBox 8"/>
          <p:cNvSpPr txBox="1"/>
          <p:nvPr/>
        </p:nvSpPr>
        <p:spPr>
          <a:xfrm>
            <a:off x="1600200" y="5410200"/>
            <a:ext cx="2074607" cy="461665"/>
          </a:xfrm>
          <a:prstGeom prst="rect">
            <a:avLst/>
          </a:prstGeom>
          <a:noFill/>
        </p:spPr>
        <p:txBody>
          <a:bodyPr wrap="none" rtlCol="0">
            <a:spAutoFit/>
          </a:bodyPr>
          <a:lstStyle/>
          <a:p>
            <a:r>
              <a:rPr lang="en-US" dirty="0" smtClean="0">
                <a:solidFill>
                  <a:schemeClr val="tx1"/>
                </a:solidFill>
              </a:rPr>
              <a:t>!3 Submissions</a:t>
            </a:r>
            <a:endParaRPr lang="en-US" dirty="0">
              <a:solidFill>
                <a:schemeClr val="tx1"/>
              </a:solidFill>
            </a:endParaRPr>
          </a:p>
        </p:txBody>
      </p:sp>
      <p:graphicFrame>
        <p:nvGraphicFramePr>
          <p:cNvPr id="3" name="Table 2"/>
          <p:cNvGraphicFramePr>
            <a:graphicFrameLocks noGrp="1"/>
          </p:cNvGraphicFramePr>
          <p:nvPr/>
        </p:nvGraphicFramePr>
        <p:xfrm>
          <a:off x="1206500" y="2095500"/>
          <a:ext cx="6731000" cy="2667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11-17/0044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NDP Short Feedback Design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Ron Porat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RBW of 11ax</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11-17/0231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dirty="0">
                          <a:effectLst/>
                        </a:rPr>
                        <a:t>11-17/0234</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CR_clause 28.3.19_28.3.20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Xiaogang Chen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11-17/0247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Introduction Part 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HE PHY Transmit Requirements HE_TRIG_PPDU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Lochan Verma</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11-17/0345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fr-FR" sz="1100" u="none" strike="noStrike">
                          <a:effectLst/>
                        </a:rPr>
                        <a:t>LB225 CR on TXOP_DURATION (28.2.2)</a:t>
                      </a:r>
                      <a:endParaRPr lang="fr-F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Jeongki Kim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11-17/0398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11ax Comment Resolutions for HE Preamble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Yan Zhang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for 20MHz-only STA - Part 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Sungeun Lee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Pre-HE preamble transmission for trigger based PPDU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Ross Jian 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11-17/0414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on clause 28-3-11 HE PHY data field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Tianyu Wu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11-17/0436</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Comment Resolution of CID 7517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Jianhan Liu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PHY</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11-17/0290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 on TX specification</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Yujin Noh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PHY</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584051982"/>
              </p:ext>
            </p:extLst>
          </p:nvPr>
        </p:nvGraphicFramePr>
        <p:xfrm>
          <a:off x="2209800" y="1751013"/>
          <a:ext cx="5011501" cy="4113215"/>
        </p:xfrm>
        <a:graphic>
          <a:graphicData uri="http://schemas.openxmlformats.org/drawingml/2006/table">
            <a:tbl>
              <a:tblPr>
                <a:tableStyleId>{5C22544A-7EE6-4342-B048-85BDC9FD1C3A}</a:tableStyleId>
              </a:tblPr>
              <a:tblGrid>
                <a:gridCol w="595707"/>
                <a:gridCol w="2770509"/>
                <a:gridCol w="1040123"/>
                <a:gridCol w="605162"/>
              </a:tblGrid>
              <a:tr h="141835">
                <a:tc>
                  <a:txBody>
                    <a:bodyPr/>
                    <a:lstStyle/>
                    <a:p>
                      <a:pPr algn="ctr" fontAlgn="b"/>
                      <a:r>
                        <a:rPr lang="en-US" sz="800" u="none" strike="noStrike">
                          <a:effectLst/>
                        </a:rPr>
                        <a:t>DCN</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Title</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Author</a:t>
                      </a:r>
                      <a:endParaRPr lang="en-US" sz="800" b="1" i="0" u="none" strike="noStrike">
                        <a:solidFill>
                          <a:srgbClr val="FFFFFF"/>
                        </a:solidFill>
                        <a:effectLst/>
                        <a:latin typeface="Calibri" panose="020F0502020204030204" pitchFamily="34" charset="0"/>
                      </a:endParaRPr>
                    </a:p>
                  </a:txBody>
                  <a:tcPr marL="7092" marR="7092" marT="7092" marB="0" anchor="b"/>
                </a:tc>
                <a:tc>
                  <a:txBody>
                    <a:bodyPr/>
                    <a:lstStyle/>
                    <a:p>
                      <a:pPr algn="ctr" fontAlgn="b"/>
                      <a:r>
                        <a:rPr lang="en-US" sz="800" u="none" strike="noStrike">
                          <a:effectLst/>
                        </a:rPr>
                        <a:t>sub-group</a:t>
                      </a:r>
                      <a:endParaRPr lang="en-US" sz="800" b="1" i="0" u="none" strike="noStrike">
                        <a:solidFill>
                          <a:srgbClr val="FFFFFF"/>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Explanations for CR on 27.5.2.7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laurent cariou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11-17/0088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Discussion for CR on 10.22.2.8 TXOP limits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Woojin Ahn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11-17/0239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11-17/0240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LB225-MAC-CR-HT Control subclause 9.2.4.6.X and 10.1 - Block 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11-17/0283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11-17/0319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CRs for Section 27.4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George Cherian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LB225-CRs-on-OFDMA-based-random-access-Response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283670">
                <a:tc>
                  <a:txBody>
                    <a:bodyPr/>
                    <a:lstStyle/>
                    <a:p>
                      <a:pPr algn="r" fontAlgn="t"/>
                      <a:r>
                        <a:rPr lang="en-US" sz="800" u="none" strike="noStrike">
                          <a:effectLst/>
                        </a:rPr>
                        <a:t>11-17/0344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EIFS and TXOP_DURATION (10.3.2.3.7 and 27.11.5)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TXOP Truncation (10.22.2.9)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11-17/0347</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on Intra-PPDU PS (27.14.1)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Jeongki Kim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11-17/0359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mac-cr-CS Required-9-3-1-23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Raja Banerjea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11-17/0389</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CIDs-for-27-2-1-part1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Kaiying Lv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11-17/0421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cr-for-11.49-HE BSS operation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Chao-Chun Wang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11-17/0443</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LB225-CRs-on-OFDMA-based-random-access-Figure</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Suhwook Kim</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Proposed resolution for comments related to CIDs in 27.5.2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Jing Ma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11-17/0384</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Comment resolution for 10.24.10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Reza Hedayat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11-17/0445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sv-SE" sz="800" u="none" strike="noStrike">
                          <a:effectLst/>
                        </a:rPr>
                        <a:t>CR on Per-TID All Ack in Multi-STA BlockAck Frame</a:t>
                      </a:r>
                      <a:endParaRPr lang="sv-SE"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Geonjung Ko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11-17/360</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CID5917 and CID8165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BSS Load Information in 802.11ax</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11-17/0362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 CR for Subclause 9.4.2.218.2</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LB225-CR-on-Pre-association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11-17/0396</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Association Exchange using Contention based UL OFDMA</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Ming Gan</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11-17/0341</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fr-FR" sz="800" u="none" strike="noStrike">
                          <a:effectLst/>
                        </a:rPr>
                        <a:t>LB225 11ax D1.0 Comment Resolution 10.13</a:t>
                      </a:r>
                      <a:endParaRPr lang="fr-FR"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Liwen Chu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11-13/0285</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LB225-MAC-CR-HE MCS_NSS resolutions</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Alfred Asterjadhi </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a:effectLst/>
                        </a:rPr>
                        <a:t>MAC</a:t>
                      </a:r>
                      <a:endParaRPr lang="en-US" sz="800" b="0" i="0" u="none" strike="noStrike">
                        <a:solidFill>
                          <a:srgbClr val="000000"/>
                        </a:solidFill>
                        <a:effectLst/>
                        <a:latin typeface="Calibri" panose="020F0502020204030204" pitchFamily="34" charset="0"/>
                      </a:endParaRPr>
                    </a:p>
                  </a:txBody>
                  <a:tcPr marL="7092" marR="7092" marT="7092" marB="0" anchor="b"/>
                </a:tc>
              </a:tr>
              <a:tr h="141835">
                <a:tc>
                  <a:txBody>
                    <a:bodyPr/>
                    <a:lstStyle/>
                    <a:p>
                      <a:pPr algn="r" fontAlgn="t"/>
                      <a:r>
                        <a:rPr lang="en-US" sz="800" u="none" strike="noStrike">
                          <a:effectLst/>
                        </a:rPr>
                        <a:t>11-17/0308</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CR for section 9.4.2 BSS load PPT</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t"/>
                      <a:r>
                        <a:rPr lang="en-US" sz="800" u="none" strike="noStrike">
                          <a:effectLst/>
                        </a:rPr>
                        <a:t>Frank Hsu</a:t>
                      </a:r>
                      <a:endParaRPr lang="en-US" sz="800" b="0" i="0" u="none" strike="noStrike">
                        <a:solidFill>
                          <a:srgbClr val="000000"/>
                        </a:solidFill>
                        <a:effectLst/>
                        <a:latin typeface="Calibri" panose="020F0502020204030204" pitchFamily="34" charset="0"/>
                      </a:endParaRPr>
                    </a:p>
                  </a:txBody>
                  <a:tcPr marL="7092" marR="7092" marT="7092" marB="0"/>
                </a:tc>
                <a:tc>
                  <a:txBody>
                    <a:bodyPr/>
                    <a:lstStyle/>
                    <a:p>
                      <a:pPr algn="l" fontAlgn="b"/>
                      <a:r>
                        <a:rPr lang="en-US" sz="800" u="none" strike="noStrike" dirty="0">
                          <a:effectLst/>
                        </a:rPr>
                        <a:t>MAC</a:t>
                      </a:r>
                      <a:endParaRPr lang="en-US" sz="800" b="0" i="0" u="none" strike="noStrike" dirty="0">
                        <a:solidFill>
                          <a:srgbClr val="000000"/>
                        </a:solidFill>
                        <a:effectLst/>
                        <a:latin typeface="Calibri" panose="020F0502020204030204" pitchFamily="34" charset="0"/>
                      </a:endParaRPr>
                    </a:p>
                  </a:txBody>
                  <a:tcPr marL="7092" marR="7092" marT="7092" marB="0" anchor="b"/>
                </a:tc>
              </a:tr>
            </a:tbl>
          </a:graphicData>
        </a:graphic>
      </p:graphicFrame>
    </p:spTree>
    <p:extLst>
      <p:ext uri="{BB962C8B-B14F-4D97-AF65-F5344CB8AC3E}">
        <p14:creationId xmlns:p14="http://schemas.microsoft.com/office/powerpoint/2010/main" val="41854020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19</a:t>
            </a:fld>
            <a:endParaRPr lang="en-GB"/>
          </a:p>
        </p:txBody>
      </p:sp>
      <p:graphicFrame>
        <p:nvGraphicFramePr>
          <p:cNvPr id="6" name="Table 5"/>
          <p:cNvGraphicFramePr>
            <a:graphicFrameLocks noGrp="1"/>
          </p:cNvGraphicFramePr>
          <p:nvPr/>
        </p:nvGraphicFramePr>
        <p:xfrm>
          <a:off x="1206500" y="2476500"/>
          <a:ext cx="6731000" cy="1905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dirty="0">
                          <a:effectLst/>
                        </a:rPr>
                        <a:t>DCN</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dirty="0">
                          <a:effectLst/>
                        </a:rPr>
                        <a:t>Title</a:t>
                      </a:r>
                      <a:endParaRPr lang="en-US" sz="11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11-17/0271</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17.2.2.1 and 17.3.9.10</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11-17/0282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11-17-xxxx-0x-00ax-lb225-mac-cr-number-of-ss-9-3-1-23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Raja Banerjea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11-17/0302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D1.0 MAC Resolution CR for 27.5.2.4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Po-Kai Huang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27.14.3 OPS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CID 8142 - Random Access acronym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27.5.2.4 - Physical CS CIDs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Rojan Chitrakar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11-13/0349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25.5.2.4 Setting of CS Required Bit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Kiseon Ryu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11-17/0403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CR-Subclause-27-5-3-MU-Cascading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David Xun Yang</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MU</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11-17/0442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pt-BR" sz="1100" u="none" strike="noStrike">
                          <a:effectLst/>
                        </a:rPr>
                        <a:t>LB225, CR CIDs 3215, 3216</a:t>
                      </a:r>
                      <a:endParaRPr lang="pt-BR"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MU</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083051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Vancouver</a:t>
            </a:r>
            <a:r>
              <a:rPr lang="en-US" altLang="en-US" sz="4000" dirty="0" smtClean="0">
                <a:latin typeface="Arial" panose="020B0604020202020204" pitchFamily="34" charset="0"/>
              </a:rPr>
              <a:t>, Canada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March 12-17, </a:t>
            </a:r>
            <a:r>
              <a:rPr lang="en-US" altLang="en-US" sz="4000" dirty="0">
                <a:latin typeface="Arial" panose="020B0604020202020204" pitchFamily="34" charset="0"/>
              </a:rPr>
              <a:t>2017</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January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20</a:t>
            </a:fld>
            <a:endParaRPr lang="en-GB"/>
          </a:p>
        </p:txBody>
      </p:sp>
      <p:graphicFrame>
        <p:nvGraphicFramePr>
          <p:cNvPr id="7" name="Table 6"/>
          <p:cNvGraphicFramePr>
            <a:graphicFrameLocks noGrp="1"/>
          </p:cNvGraphicFramePr>
          <p:nvPr/>
        </p:nvGraphicFramePr>
        <p:xfrm>
          <a:off x="1206500" y="2381250"/>
          <a:ext cx="6731000" cy="20955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11-16/1063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Unified SR text DSC, ATPC, inter-BSS</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11-16/1476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CR-for section-25-9-spatial-reuse-operation-for-HE-PPDU</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11-17/0075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SRP-based SR Summary and Update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11-17/0163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DSC as OBSS_PD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Graham Smith</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11-17/0267</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CR for 25.9.2.2 OBSS_PD Spatial reuse</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11-17/0455</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Some clarifications on current SR spec text</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laurent cariou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11-17/0383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Spatial Reuse Group Challenges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LB225, CR for CID3222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Reza Hedayat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OBSS_PD: Threshold problems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Sean Coffey</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SR</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11-17/0459</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comment resolution for CID 7172 &amp; 7173</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Kaiying Lv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SR</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844232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Submissions</a:t>
            </a:r>
            <a:endParaRPr lang="en-US" dirty="0"/>
          </a:p>
        </p:txBody>
      </p:sp>
      <p:sp>
        <p:nvSpPr>
          <p:cNvPr id="3" name="Date Placeholder 2"/>
          <p:cNvSpPr>
            <a:spLocks noGrp="1"/>
          </p:cNvSpPr>
          <p:nvPr>
            <p:ph type="dt" idx="10"/>
          </p:nvPr>
        </p:nvSpPr>
        <p:spPr/>
        <p:txBody>
          <a:bodyPr/>
          <a:lstStyle/>
          <a:p>
            <a:r>
              <a:rPr lang="en-US" smtClean="0"/>
              <a:t>January 2017</a:t>
            </a:r>
            <a:endParaRPr lang="en-GB"/>
          </a:p>
        </p:txBody>
      </p:sp>
      <p:sp>
        <p:nvSpPr>
          <p:cNvPr id="4" name="Footer Placeholder 3"/>
          <p:cNvSpPr>
            <a:spLocks noGrp="1"/>
          </p:cNvSpPr>
          <p:nvPr>
            <p:ph type="ftr" idx="11"/>
          </p:nvPr>
        </p:nvSpPr>
        <p:spPr/>
        <p:txBody>
          <a:body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21</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765398995"/>
              </p:ext>
            </p:extLst>
          </p:nvPr>
        </p:nvGraphicFramePr>
        <p:xfrm>
          <a:off x="1205706" y="2590800"/>
          <a:ext cx="6731000" cy="1143000"/>
        </p:xfrm>
        <a:graphic>
          <a:graphicData uri="http://schemas.openxmlformats.org/drawingml/2006/table">
            <a:tbl>
              <a:tblPr>
                <a:tableStyleId>{5C22544A-7EE6-4342-B048-85BDC9FD1C3A}</a:tableStyleId>
              </a:tblPr>
              <a:tblGrid>
                <a:gridCol w="800100"/>
                <a:gridCol w="3721100"/>
                <a:gridCol w="1397000"/>
                <a:gridCol w="812800"/>
              </a:tblGrid>
              <a:tr h="190500">
                <a:tc>
                  <a:txBody>
                    <a:bodyPr/>
                    <a:lstStyle/>
                    <a:p>
                      <a:pPr algn="ctr" fontAlgn="b"/>
                      <a:r>
                        <a:rPr lang="en-US" sz="1100" u="none" strike="noStrike">
                          <a:effectLst/>
                        </a:rPr>
                        <a:t>DCN</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Title</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Author</a:t>
                      </a:r>
                      <a:endParaRPr lang="en-US" sz="11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sub-group</a:t>
                      </a:r>
                      <a:endParaRPr lang="en-US" sz="1100" b="1" i="0" u="none" strike="noStrike">
                        <a:solidFill>
                          <a:srgbClr val="FFFFFF"/>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11-17/0328</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Adaptation Feedback for Combating Interferences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Feng Jiang </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11-17/0334</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Proposed Text for Simulation Scenarios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Frank Hsu</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a:effectLst/>
                        </a:rPr>
                        <a:t>TG</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11-17/0369</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solidFill>
                            <a:schemeClr val="accent1">
                              <a:lumMod val="50000"/>
                            </a:schemeClr>
                          </a:solidFill>
                          <a:effectLst/>
                        </a:rPr>
                        <a:t>11-17/0370</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some CIDs related to 20MHz operation--text</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t"/>
                      <a:r>
                        <a:rPr lang="en-US" sz="1100" u="none" strike="noStrike">
                          <a:solidFill>
                            <a:schemeClr val="accent1">
                              <a:lumMod val="50000"/>
                            </a:schemeClr>
                          </a:solidFill>
                          <a:effectLst/>
                        </a:rPr>
                        <a:t>Guoqing Li </a:t>
                      </a:r>
                      <a:endParaRPr lang="en-US" sz="1100" b="0" i="0" u="none" strike="noStrike">
                        <a:solidFill>
                          <a:schemeClr val="accent1">
                            <a:lumMod val="50000"/>
                          </a:schemeClr>
                        </a:solidFill>
                        <a:effectLst/>
                        <a:latin typeface="Calibri" panose="020F0502020204030204" pitchFamily="34" charset="0"/>
                      </a:endParaRPr>
                    </a:p>
                  </a:txBody>
                  <a:tcPr marL="9525" marR="9525" marT="9525" marB="0"/>
                </a:tc>
                <a:tc>
                  <a:txBody>
                    <a:bodyPr/>
                    <a:lstStyle/>
                    <a:p>
                      <a:pPr algn="l" fontAlgn="b"/>
                      <a:r>
                        <a:rPr lang="en-US" sz="1100" u="none" strike="noStrike" dirty="0">
                          <a:solidFill>
                            <a:schemeClr val="accent1">
                              <a:lumMod val="50000"/>
                            </a:schemeClr>
                          </a:solidFill>
                          <a:effectLst/>
                        </a:rPr>
                        <a:t>TG</a:t>
                      </a:r>
                      <a:endParaRPr lang="en-US" sz="1100" b="0" i="0" u="none" strike="noStrike" dirty="0">
                        <a:solidFill>
                          <a:schemeClr val="accent1">
                            <a:lumMod val="50000"/>
                          </a:schemeClr>
                        </a:solidFill>
                        <a:effectLst/>
                        <a:latin typeface="Calibri" panose="020F0502020204030204" pitchFamily="34" charset="0"/>
                      </a:endParaRPr>
                    </a:p>
                  </a:txBody>
                  <a:tcPr marL="9525" marR="9525" marT="9525" marB="0" anchor="b"/>
                </a:tc>
              </a:tr>
              <a:tr h="190500">
                <a:tc>
                  <a:txBody>
                    <a:bodyPr/>
                    <a:lstStyle/>
                    <a:p>
                      <a:pPr algn="r" fontAlgn="t"/>
                      <a:r>
                        <a:rPr lang="en-US" sz="1100" u="none" strike="noStrike">
                          <a:effectLst/>
                        </a:rPr>
                        <a:t>11-17/0112</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Link Transmit Power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Matthew Fischer</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b"/>
                      <a:r>
                        <a:rPr lang="en-US" sz="1100" u="none" strike="noStrike" dirty="0">
                          <a:effectLst/>
                        </a:rPr>
                        <a:t>TG</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11570604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Since January 2017</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the resolution of comments received on draft D1.0</a:t>
            </a:r>
          </a:p>
          <a:p>
            <a:pPr>
              <a:buFont typeface="Arial" panose="020B0604020202020204" pitchFamily="34" charset="0"/>
              <a:buChar char="•"/>
            </a:pPr>
            <a:r>
              <a:rPr lang="en-US" dirty="0" smtClean="0"/>
              <a:t>Discussed issues related to spatial Reuse.</a:t>
            </a:r>
          </a:p>
          <a:p>
            <a:pPr>
              <a:buFont typeface="Arial" panose="020B0604020202020204" pitchFamily="34" charset="0"/>
              <a:buChar char="•"/>
            </a:pPr>
            <a:r>
              <a:rPr lang="en-US" dirty="0" smtClean="0"/>
              <a:t>Held a weekly </a:t>
            </a:r>
            <a:r>
              <a:rPr lang="en-US" dirty="0" err="1" smtClean="0"/>
              <a:t>telecon</a:t>
            </a:r>
            <a:r>
              <a:rPr lang="en-US" dirty="0" smtClean="0"/>
              <a:t> to advance comment resolution</a:t>
            </a:r>
          </a:p>
          <a:p>
            <a:pPr>
              <a:buFont typeface="Arial" panose="020B0604020202020204" pitchFamily="34" charset="0"/>
              <a:buChar char="•"/>
            </a:pPr>
            <a:r>
              <a:rPr lang="en-US" dirty="0" smtClean="0"/>
              <a:t>Held a TG 3-day ad hoc meeting in San Diego</a:t>
            </a:r>
          </a:p>
          <a:p>
            <a:pPr>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altLang="zh-CN" dirty="0"/>
              <a:t>May 2014: start of the TG</a:t>
            </a:r>
          </a:p>
          <a:p>
            <a:pPr>
              <a:buFont typeface="Arial" panose="020B0604020202020204" pitchFamily="34" charset="0"/>
              <a:buChar char="•"/>
            </a:pPr>
            <a:r>
              <a:rPr lang="en-US" altLang="zh-CN" dirty="0"/>
              <a:t>Nov. 2014: First draft of the TG SFD was approved</a:t>
            </a:r>
          </a:p>
          <a:p>
            <a:pPr>
              <a:buFont typeface="Arial" panose="020B0604020202020204" pitchFamily="34" charset="0"/>
              <a:buChar char="•"/>
            </a:pPr>
            <a:r>
              <a:rPr lang="en-US" altLang="zh-CN" dirty="0"/>
              <a:t>Jan. 2016: proposed TG draft</a:t>
            </a:r>
          </a:p>
          <a:p>
            <a:pPr>
              <a:buFont typeface="Arial" panose="020B0604020202020204" pitchFamily="34" charset="0"/>
              <a:buChar char="•"/>
            </a:pPr>
            <a:r>
              <a:rPr lang="en-US" altLang="zh-CN" dirty="0"/>
              <a:t>March 2016: Draft D0.1 was approved and CC started</a:t>
            </a:r>
          </a:p>
          <a:p>
            <a:pPr>
              <a:buFont typeface="Arial" panose="020B0604020202020204" pitchFamily="34" charset="0"/>
              <a:buChar char="•"/>
            </a:pPr>
            <a:r>
              <a:rPr lang="en-US" altLang="zh-CN" dirty="0">
                <a:solidFill>
                  <a:srgbClr val="00B050"/>
                </a:solidFill>
              </a:rPr>
              <a:t>November 2016: Draft 1.0 and WG letter ballot</a:t>
            </a:r>
          </a:p>
          <a:p>
            <a:pPr>
              <a:buFont typeface="Arial" panose="020B0604020202020204" pitchFamily="34" charset="0"/>
              <a:buChar char="•"/>
            </a:pPr>
            <a:r>
              <a:rPr lang="en-US" altLang="zh-CN" dirty="0">
                <a:solidFill>
                  <a:srgbClr val="FF0000"/>
                </a:solidFill>
              </a:rPr>
              <a:t>May 2017: Draft 2.0 and recirculation</a:t>
            </a:r>
          </a:p>
          <a:p>
            <a:pPr>
              <a:buFont typeface="Arial" panose="020B0604020202020204" pitchFamily="34" charset="0"/>
              <a:buChar char="•"/>
            </a:pPr>
            <a:r>
              <a:rPr lang="en-CA" altLang="zh-CN" dirty="0">
                <a:solidFill>
                  <a:srgbClr val="FFC000"/>
                </a:solidFill>
              </a:rPr>
              <a:t>November 2017: MDR (Mandatory Document Review)</a:t>
            </a:r>
          </a:p>
          <a:p>
            <a:pPr>
              <a:buFont typeface="Arial" panose="020B0604020202020204" pitchFamily="34" charset="0"/>
              <a:buChar char="•"/>
            </a:pPr>
            <a:r>
              <a:rPr lang="en-CA" altLang="zh-CN" dirty="0">
                <a:solidFill>
                  <a:srgbClr val="FFC000"/>
                </a:solidFill>
              </a:rPr>
              <a:t>January 2018: Formation of SB pool</a:t>
            </a:r>
            <a:endParaRPr lang="en-US" altLang="zh-CN" dirty="0">
              <a:solidFill>
                <a:srgbClr val="FFC000"/>
              </a:solidFill>
            </a:endParaRPr>
          </a:p>
          <a:p>
            <a:pPr>
              <a:buFont typeface="Arial" panose="020B0604020202020204" pitchFamily="34" charset="0"/>
              <a:buChar char="•"/>
            </a:pPr>
            <a:r>
              <a:rPr lang="en-US" altLang="zh-CN" dirty="0">
                <a:solidFill>
                  <a:srgbClr val="FFC000"/>
                </a:solidFill>
              </a:rPr>
              <a:t>March 2018: Sponsor Ballot</a:t>
            </a:r>
          </a:p>
          <a:p>
            <a:pPr>
              <a:buFont typeface="Arial" panose="020B0604020202020204" pitchFamily="34" charset="0"/>
              <a:buChar char="•"/>
            </a:pPr>
            <a:r>
              <a:rPr lang="en-CA" altLang="zh-CN" dirty="0">
                <a:solidFill>
                  <a:srgbClr val="FFC000"/>
                </a:solidFill>
              </a:rPr>
              <a:t>December 2018: </a:t>
            </a:r>
            <a:r>
              <a:rPr lang="en-CA" altLang="zh-CN" dirty="0" err="1">
                <a:solidFill>
                  <a:srgbClr val="FFC000"/>
                </a:solidFill>
              </a:rPr>
              <a:t>RevCom</a:t>
            </a:r>
            <a:endParaRPr lang="en-US" altLang="zh-CN"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Comment Resolution</a:t>
            </a:r>
            <a:endParaRPr lang="en-US" dirty="0"/>
          </a:p>
        </p:txBody>
      </p:sp>
      <p:sp>
        <p:nvSpPr>
          <p:cNvPr id="8" name="Content Placeholder 7"/>
          <p:cNvSpPr>
            <a:spLocks noGrp="1"/>
          </p:cNvSpPr>
          <p:nvPr>
            <p:ph idx="1"/>
          </p:nvPr>
        </p:nvSpPr>
        <p:spPr/>
        <p:txBody>
          <a:bodyPr/>
          <a:lstStyle/>
          <a:p>
            <a:pPr>
              <a:buFont typeface="Arial" panose="020B0604020202020204" pitchFamily="34" charset="0"/>
              <a:buChar char="•"/>
            </a:pPr>
            <a:r>
              <a:rPr lang="en-US" dirty="0" smtClean="0"/>
              <a:t>Number of comments were rejected with no proper reasons</a:t>
            </a:r>
          </a:p>
          <a:p>
            <a:pPr>
              <a:buFont typeface="Arial" panose="020B0604020202020204" pitchFamily="34" charset="0"/>
              <a:buChar char="•"/>
            </a:pPr>
            <a:r>
              <a:rPr lang="en-US" dirty="0" smtClean="0"/>
              <a:t>Some of the reasons cited, “it is in the SFD”, “the group adopted it”</a:t>
            </a:r>
          </a:p>
          <a:p>
            <a:pPr>
              <a:buFont typeface="Arial" panose="020B0604020202020204" pitchFamily="34" charset="0"/>
              <a:buChar char="•"/>
            </a:pPr>
            <a:r>
              <a:rPr lang="en-US" dirty="0" smtClean="0"/>
              <a:t>Please refer to the comment </a:t>
            </a:r>
            <a:r>
              <a:rPr lang="en-US" dirty="0"/>
              <a:t>resolution tutorial; </a:t>
            </a:r>
            <a:r>
              <a:rPr lang="en-US" dirty="0">
                <a:hlinkClick r:id="rId2"/>
              </a:rPr>
              <a:t>https://</a:t>
            </a:r>
            <a:r>
              <a:rPr lang="en-US" dirty="0" smtClean="0">
                <a:hlinkClick r:id="rId2"/>
              </a:rPr>
              <a:t>mentor.ieee.org/802.11/dcn/16/11-16-0230-03-000m-sb1-stephens-resolutions-part-1.doc</a:t>
            </a:r>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73715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Monday </a:t>
            </a:r>
            <a:r>
              <a:rPr lang="en-US" altLang="en-US" dirty="0" smtClean="0"/>
              <a:t>March 13, </a:t>
            </a:r>
            <a:r>
              <a:rPr lang="en-US" altLang="en-US" dirty="0"/>
              <a:t>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March 14,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March 14,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5213"/>
          </a:xfrm>
        </p:spPr>
        <p:txBody>
          <a:bodyPr/>
          <a:lstStyle/>
          <a:p>
            <a:r>
              <a:rPr lang="en-US" altLang="en-US" dirty="0"/>
              <a:t>Agenda for Tuesday March 14,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a:t>
            </a:r>
            <a:r>
              <a:rPr lang="en-US" dirty="0"/>
              <a:t> </a:t>
            </a:r>
            <a:r>
              <a:rPr lang="en-US" dirty="0" smtClean="0"/>
              <a:t>SR – Regency C</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620698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610600" cy="1065213"/>
          </a:xfrm>
        </p:spPr>
        <p:txBody>
          <a:bodyPr/>
          <a:lstStyle/>
          <a:p>
            <a:r>
              <a:rPr lang="en-US" altLang="en-US" dirty="0"/>
              <a:t>Agenda for </a:t>
            </a:r>
            <a:r>
              <a:rPr lang="en-US" altLang="en-US" dirty="0" smtClean="0"/>
              <a:t>Wednesday March 15,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a:xfrm>
            <a:off x="685800" y="1447800"/>
            <a:ext cx="7770813" cy="4113213"/>
          </a:xfrm>
        </p:spPr>
        <p:txBody>
          <a:bodyPr/>
          <a:lstStyle/>
          <a:p>
            <a:pPr>
              <a:buFont typeface="Arial" panose="020B0604020202020204" pitchFamily="34" charset="0"/>
              <a:buChar char="•"/>
            </a:pPr>
            <a:r>
              <a:rPr lang="en-US" altLang="en-US" sz="2000" dirty="0"/>
              <a:t>TG Meeting</a:t>
            </a:r>
          </a:p>
          <a:p>
            <a:pPr>
              <a:buFont typeface="Arial" panose="020B0604020202020204" pitchFamily="34" charset="0"/>
              <a:buChar char="•"/>
            </a:pPr>
            <a:r>
              <a:rPr lang="en-US" altLang="en-US" sz="2000" dirty="0"/>
              <a:t>Call Meeting to order</a:t>
            </a:r>
          </a:p>
          <a:p>
            <a:pPr>
              <a:buFont typeface="Arial" panose="020B0604020202020204" pitchFamily="34" charset="0"/>
              <a:buChar char="•"/>
            </a:pPr>
            <a:r>
              <a:rPr lang="en-US" altLang="en-US" sz="2000" dirty="0"/>
              <a:t>IEEE 802 and 802.11 IPR Policy and procedure</a:t>
            </a:r>
            <a:r>
              <a:rPr lang="en-US" altLang="en-US" sz="2000" dirty="0" smtClean="0"/>
              <a:t>.</a:t>
            </a:r>
          </a:p>
          <a:p>
            <a:pPr>
              <a:buFont typeface="Arial" panose="020B0604020202020204" pitchFamily="34" charset="0"/>
              <a:buChar char="•"/>
            </a:pPr>
            <a:r>
              <a:rPr lang="en-US" altLang="en-US" sz="2000" dirty="0" smtClean="0"/>
              <a:t>Approval of TG Minutes</a:t>
            </a:r>
          </a:p>
          <a:p>
            <a:pPr>
              <a:buFont typeface="Arial" panose="020B0604020202020204" pitchFamily="34" charset="0"/>
              <a:buChar char="•"/>
            </a:pPr>
            <a:r>
              <a:rPr lang="en-US" altLang="en-US" sz="2000" dirty="0" smtClean="0"/>
              <a:t>May ad hoc Meeting and motion</a:t>
            </a:r>
          </a:p>
          <a:p>
            <a:pPr>
              <a:buFont typeface="Arial" panose="020B0604020202020204" pitchFamily="34" charset="0"/>
              <a:buChar char="•"/>
            </a:pPr>
            <a:r>
              <a:rPr lang="en-US" altLang="en-US" sz="2000" dirty="0" smtClean="0"/>
              <a:t>Timeline</a:t>
            </a:r>
          </a:p>
          <a:p>
            <a:pPr>
              <a:buFont typeface="Arial" panose="020B0604020202020204" pitchFamily="34" charset="0"/>
              <a:buChar char="•"/>
            </a:pPr>
            <a:r>
              <a:rPr lang="en-US" altLang="en-US" sz="2000" dirty="0" smtClean="0"/>
              <a:t>Progress Review from ad </a:t>
            </a:r>
            <a:r>
              <a:rPr lang="en-US" altLang="en-US" sz="2000" dirty="0" err="1" smtClean="0"/>
              <a:t>hocs</a:t>
            </a:r>
            <a:endParaRPr lang="en-US" altLang="en-US" sz="2000" dirty="0"/>
          </a:p>
          <a:p>
            <a:pPr>
              <a:buFont typeface="Arial" panose="020B0604020202020204" pitchFamily="34" charset="0"/>
              <a:buChar char="•"/>
            </a:pPr>
            <a:r>
              <a:rPr lang="en-US" altLang="en-US" sz="2000" dirty="0" smtClean="0"/>
              <a:t>Presentations</a:t>
            </a:r>
          </a:p>
          <a:p>
            <a:pPr lvl="1">
              <a:buFont typeface="Arial" panose="020B0604020202020204" pitchFamily="34" charset="0"/>
              <a:buChar char="•"/>
            </a:pPr>
            <a:r>
              <a:rPr lang="en-US" altLang="en-US" sz="1800" dirty="0" smtClean="0"/>
              <a:t>SP remaining from yesterday</a:t>
            </a:r>
          </a:p>
          <a:p>
            <a:pPr lvl="1">
              <a:buFont typeface="Arial" panose="020B0604020202020204" pitchFamily="34" charset="0"/>
              <a:buChar char="•"/>
            </a:pPr>
            <a:r>
              <a:rPr lang="en-US" altLang="en-US" sz="1800" dirty="0" smtClean="0"/>
              <a:t>11-17/0075 and 11-16/1476</a:t>
            </a:r>
          </a:p>
          <a:p>
            <a:pPr lvl="1">
              <a:buFont typeface="Arial" panose="020B0604020202020204" pitchFamily="34" charset="0"/>
              <a:buChar char="•"/>
            </a:pPr>
            <a:r>
              <a:rPr lang="en-US" altLang="en-US" sz="1800" dirty="0" smtClean="0"/>
              <a:t>11-17/0383 and 11-17/0452</a:t>
            </a:r>
          </a:p>
          <a:p>
            <a:pPr lvl="1">
              <a:buFont typeface="Arial" panose="020B0604020202020204" pitchFamily="34" charset="0"/>
              <a:buChar char="•"/>
            </a:pPr>
            <a:r>
              <a:rPr lang="en-US" altLang="en-US" sz="1800" dirty="0" smtClean="0"/>
              <a:t>11-17/0459</a:t>
            </a:r>
          </a:p>
          <a:p>
            <a:pPr lvl="1">
              <a:buFont typeface="Arial" panose="020B0604020202020204" pitchFamily="34" charset="0"/>
              <a:buChar char="•"/>
            </a:pPr>
            <a:r>
              <a:rPr lang="en-US" altLang="en-US" sz="1800" dirty="0" smtClean="0"/>
              <a:t>11-17/0267  </a:t>
            </a:r>
            <a:r>
              <a:rPr lang="en-US" altLang="en-US" sz="1800" dirty="0" smtClean="0">
                <a:sym typeface="Wingdings" panose="05000000000000000000" pitchFamily="2" charset="2"/>
              </a:rPr>
              <a:t> SP</a:t>
            </a:r>
            <a:endParaRPr lang="en-US" altLang="en-US" sz="1800" dirty="0" smtClean="0"/>
          </a:p>
          <a:p>
            <a:pPr>
              <a:buFont typeface="Arial" panose="020B0604020202020204" pitchFamily="34" charset="0"/>
              <a:buChar char="•"/>
            </a:pPr>
            <a:r>
              <a:rPr lang="en-US" altLang="en-US" sz="2000" dirty="0" smtClean="0"/>
              <a:t>Recess</a:t>
            </a:r>
            <a:endParaRPr lang="en-US" alt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a:t>
            </a:r>
            <a:r>
              <a:rPr lang="en-US" altLang="en-US" sz="2000" dirty="0" err="1"/>
              <a:t>TGax</a:t>
            </a:r>
            <a:r>
              <a:rPr lang="en-US" altLang="en-US" sz="2000" dirty="0"/>
              <a:t> minutes of meetings and teleconferences from </a:t>
            </a:r>
            <a:r>
              <a:rPr lang="en-US" altLang="en-US" sz="2000" dirty="0" smtClean="0"/>
              <a:t>January 2017 </a:t>
            </a:r>
            <a:r>
              <a:rPr lang="en-US" altLang="en-US" sz="2000" dirty="0"/>
              <a:t>plenary meeting to today:  </a:t>
            </a:r>
            <a:endParaRPr lang="en-US" altLang="en-US" sz="2000" dirty="0" smtClean="0"/>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mentor.ieee.org/802.11/dcn/17/11-17-0126-00-00ax-tgax-january-2017-atlanta-meeting-minutes.docx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mentor.ieee.org/802.11/dcn/17/11-17-0224-03-00ax-tgax-teleconference-minutes-from-jan-to-mar-2017.docx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mentor.ieee.org/802.11/dcn/17/11-17-0155-00-00ax-11ax-mac-ad-hoc-minutes.docx</a:t>
            </a: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mentor.ieee.org/802.11/dcn/17/11-17-0358-02-00ax-tgax-march-2017-ad-hoc-meeting-minutes-non-phy-ad-hoc.docx</a:t>
            </a:r>
            <a:endParaRPr lang="en-US" altLang="en-US" sz="1600" dirty="0">
              <a:solidFill>
                <a:schemeClr val="tx1"/>
              </a:solidFill>
            </a:endParaRPr>
          </a:p>
          <a:p>
            <a:pPr lvl="1">
              <a:buFont typeface="Arial" panose="020B0604020202020204" pitchFamily="34" charset="0"/>
              <a:buChar char="•"/>
            </a:pPr>
            <a:r>
              <a:rPr lang="en-US" altLang="en-US" sz="1600" dirty="0">
                <a:solidFill>
                  <a:schemeClr val="tx1"/>
                </a:solidFill>
              </a:rPr>
              <a:t>https://</a:t>
            </a:r>
            <a:r>
              <a:rPr lang="en-US" altLang="en-US" sz="1600" dirty="0" smtClean="0">
                <a:solidFill>
                  <a:schemeClr val="tx1"/>
                </a:solidFill>
              </a:rPr>
              <a:t>mentor.ieee.org/802.11/dcn/17/11-17-0456-00-00ax-mar-2017-tgax-sd-phy-ad-hoc-premeeting-minutes.docx</a:t>
            </a:r>
            <a:endParaRPr lang="en-US" altLang="en-US" sz="1600" dirty="0">
              <a:solidFill>
                <a:schemeClr val="tx1"/>
              </a:solidFill>
            </a:endParaRPr>
          </a:p>
          <a:p>
            <a:pPr>
              <a:buFont typeface="Arial" panose="020B0604020202020204" pitchFamily="34" charset="0"/>
              <a:buChar char="•"/>
            </a:pPr>
            <a:r>
              <a:rPr lang="en-US" altLang="en-US" sz="2000" dirty="0"/>
              <a:t>Move:	</a:t>
            </a:r>
            <a:r>
              <a:rPr lang="en-US" altLang="en-US" sz="2000" dirty="0" smtClean="0"/>
              <a:t> Bo Sun</a:t>
            </a:r>
            <a:r>
              <a:rPr lang="en-US" altLang="en-US" sz="2000" dirty="0"/>
              <a:t>	Second</a:t>
            </a:r>
            <a:r>
              <a:rPr lang="en-US" altLang="en-US" sz="2000" dirty="0" smtClean="0"/>
              <a:t>: Bin Tian</a:t>
            </a:r>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r>
              <a:rPr lang="en-GB" dirty="0"/>
              <a:t>Authorize </a:t>
            </a:r>
            <a:r>
              <a:rPr lang="en-GB" dirty="0" err="1" smtClean="0"/>
              <a:t>TGax</a:t>
            </a:r>
            <a:r>
              <a:rPr lang="en-GB" dirty="0" smtClean="0"/>
              <a:t> </a:t>
            </a:r>
            <a:r>
              <a:rPr lang="en-GB" dirty="0"/>
              <a:t>to hold an ad-hoc meeting on </a:t>
            </a:r>
            <a:r>
              <a:rPr lang="en-GB" dirty="0" smtClean="0"/>
              <a:t>May 3-5 </a:t>
            </a:r>
            <a:r>
              <a:rPr lang="en-GB" dirty="0"/>
              <a:t>in </a:t>
            </a:r>
            <a:r>
              <a:rPr lang="en-GB" dirty="0" smtClean="0"/>
              <a:t>Seoul, Korea, for </a:t>
            </a:r>
            <a:r>
              <a:rPr lang="en-GB" dirty="0"/>
              <a:t>the purpose of </a:t>
            </a:r>
            <a:r>
              <a:rPr lang="en-GB" dirty="0" smtClean="0"/>
              <a:t>working on comment resolution</a:t>
            </a:r>
            <a:r>
              <a:rPr lang="en-GB" dirty="0"/>
              <a:t> </a:t>
            </a:r>
            <a:r>
              <a:rPr lang="en-GB" dirty="0" smtClean="0"/>
              <a:t>excluding PHY CIDs.</a:t>
            </a:r>
            <a:endParaRPr lang="en-US" dirty="0"/>
          </a:p>
          <a:p>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a:t>
            </a:r>
            <a:r>
              <a:rPr lang="en-GB" dirty="0" smtClean="0"/>
              <a:t>Robert Stacey Seconded</a:t>
            </a:r>
            <a:r>
              <a:rPr lang="en-GB" dirty="0"/>
              <a:t>: </a:t>
            </a:r>
            <a:r>
              <a:rPr lang="en-GB" dirty="0" err="1" smtClean="0"/>
              <a:t>Qinghua</a:t>
            </a:r>
            <a:r>
              <a:rPr lang="en-GB" dirty="0" smtClean="0"/>
              <a:t> Li, </a:t>
            </a:r>
            <a:r>
              <a:rPr lang="en-GB" dirty="0"/>
              <a:t>Result: </a:t>
            </a:r>
            <a:r>
              <a:rPr lang="en-GB" dirty="0" smtClean="0"/>
              <a:t>55-0-2]</a:t>
            </a:r>
            <a:endParaRPr lang="en-US" dirty="0"/>
          </a:p>
          <a:p>
            <a:r>
              <a:rPr lang="en-US"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 (11-17/0267)</a:t>
            </a:r>
            <a:endParaRPr lang="en-US" dirty="0"/>
          </a:p>
        </p:txBody>
      </p:sp>
      <p:sp>
        <p:nvSpPr>
          <p:cNvPr id="3" name="Content Placeholder 2"/>
          <p:cNvSpPr>
            <a:spLocks noGrp="1"/>
          </p:cNvSpPr>
          <p:nvPr>
            <p:ph idx="1"/>
          </p:nvPr>
        </p:nvSpPr>
        <p:spPr/>
        <p:txBody>
          <a:bodyPr/>
          <a:lstStyle/>
          <a:p>
            <a:r>
              <a:rPr lang="en-US" dirty="0" smtClean="0"/>
              <a:t>Do you agree to resolutions to CIDs;</a:t>
            </a:r>
            <a:r>
              <a:rPr lang="en-US" dirty="0"/>
              <a:t> </a:t>
            </a:r>
            <a:r>
              <a:rPr lang="en-GB" dirty="0" smtClean="0"/>
              <a:t>3198, 3199, 3200, 5204, 5205, 5207, 5208, 5484, 5489, 5494, </a:t>
            </a:r>
            <a:r>
              <a:rPr lang="en-GB" strike="sngStrike" dirty="0" smtClean="0">
                <a:solidFill>
                  <a:srgbClr val="FF0000"/>
                </a:solidFill>
              </a:rPr>
              <a:t>5495</a:t>
            </a:r>
            <a:r>
              <a:rPr lang="en-GB" dirty="0" smtClean="0"/>
              <a:t> , 5496, 5497, 5499, 5500, 5501, 5502, 5503, 5690, 5691, 5870, 7122, 7123, 7129, 7406, 7612, 8073, 8104, 8232, 8239, 9315,9540, 9944, 9946, 9947, 10031, 10032, 7125, 3197, 5689, 9541, </a:t>
            </a:r>
            <a:r>
              <a:rPr lang="en-GB" strike="sngStrike" dirty="0" smtClean="0">
                <a:solidFill>
                  <a:srgbClr val="FF0000"/>
                </a:solidFill>
              </a:rPr>
              <a:t>3222</a:t>
            </a:r>
            <a:r>
              <a:rPr lang="en-GB" dirty="0" smtClean="0"/>
              <a:t>, 3196, 6025, 7823, 8233 in doc 11-17/0267r5?</a:t>
            </a:r>
          </a:p>
          <a:p>
            <a:endParaRPr lang="en-GB" dirty="0"/>
          </a:p>
          <a:p>
            <a:r>
              <a:rPr lang="en-GB" dirty="0" smtClean="0"/>
              <a:t>There was no time left for the SP on Wednesday AM1</a:t>
            </a:r>
          </a:p>
          <a:p>
            <a:endParaRPr lang="en-US" dirty="0" smtClean="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16503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1065213"/>
          </a:xfrm>
        </p:spPr>
        <p:txBody>
          <a:bodyPr/>
          <a:lstStyle/>
          <a:p>
            <a:r>
              <a:rPr lang="en-US" altLang="en-US" dirty="0"/>
              <a:t>Agenda for Wednesday March 15,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MAC – Regency C</a:t>
            </a:r>
          </a:p>
          <a:p>
            <a:r>
              <a:rPr lang="en-US" dirty="0" smtClean="0"/>
              <a:t>Ad Hoc #2: MU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03397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March 15, </a:t>
            </a:r>
            <a:r>
              <a:rPr lang="en-US" altLang="en-US" dirty="0" smtClean="0"/>
              <a:t>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Meetings</a:t>
            </a:r>
          </a:p>
          <a:p>
            <a:r>
              <a:rPr lang="en-US" dirty="0" smtClean="0"/>
              <a:t>Ad Hoc #1: MU/PHY – Regency C</a:t>
            </a:r>
          </a:p>
          <a:p>
            <a:r>
              <a:rPr lang="en-US" dirty="0" smtClean="0"/>
              <a:t>Ad Hoc #2: MAC – Regency 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March 16, </a:t>
            </a:r>
            <a:r>
              <a:rPr lang="en-US" altLang="en-US" dirty="0" smtClean="0"/>
              <a:t>PM1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 802 and 802.11 IPR Policy and procedure</a:t>
            </a:r>
            <a:r>
              <a:rPr lang="en-US" altLang="en-US" dirty="0" smtClean="0"/>
              <a:t>.</a:t>
            </a:r>
            <a:endParaRPr lang="en-US" altLang="en-US" dirty="0"/>
          </a:p>
          <a:p>
            <a:pPr>
              <a:lnSpc>
                <a:spcPct val="80000"/>
              </a:lnSpc>
              <a:buFont typeface="Arial" panose="020B0604020202020204" pitchFamily="34" charset="0"/>
              <a:buChar char="•"/>
            </a:pPr>
            <a:r>
              <a:rPr lang="en-US" altLang="en-US" dirty="0"/>
              <a:t>TG </a:t>
            </a:r>
            <a:r>
              <a:rPr lang="en-US" altLang="en-US" dirty="0" smtClean="0"/>
              <a:t>Motions</a:t>
            </a:r>
          </a:p>
          <a:p>
            <a:pPr>
              <a:lnSpc>
                <a:spcPct val="80000"/>
              </a:lnSpc>
              <a:buFont typeface="Arial" panose="020B0604020202020204" pitchFamily="34" charset="0"/>
              <a:buChar char="•"/>
            </a:pPr>
            <a:r>
              <a:rPr lang="en-US" altLang="en-US" dirty="0" smtClean="0"/>
              <a:t>Goals for May 2017</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err="1" smtClean="0"/>
              <a:t>Telecon</a:t>
            </a:r>
            <a:r>
              <a:rPr lang="en-US" altLang="en-US" dirty="0" smtClean="0"/>
              <a:t> Schedule</a:t>
            </a:r>
          </a:p>
          <a:p>
            <a:pPr>
              <a:lnSpc>
                <a:spcPct val="80000"/>
              </a:lnSpc>
              <a:buFont typeface="Arial" panose="020B0604020202020204" pitchFamily="34" charset="0"/>
              <a:buChar char="•"/>
            </a:pPr>
            <a:r>
              <a:rPr lang="en-US" altLang="en-US" dirty="0" smtClean="0"/>
              <a:t>Presentations</a:t>
            </a:r>
            <a:endParaRPr lang="en-US" altLang="en-US" dirty="0"/>
          </a:p>
          <a:p>
            <a:pPr>
              <a:lnSpc>
                <a:spcPct val="80000"/>
              </a:lnSpc>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6264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5164 6974, 6975,6978, 6979, 6980, 6981, 7532, 7533, 8293, 8486, 9865, and </a:t>
            </a:r>
            <a:r>
              <a:rPr lang="en-US" dirty="0" smtClean="0"/>
              <a:t>9866 in doc 11-17/0191r5</a:t>
            </a:r>
          </a:p>
          <a:p>
            <a:endParaRPr lang="en-US" dirty="0"/>
          </a:p>
          <a:p>
            <a:r>
              <a:rPr lang="en-US" dirty="0" smtClean="0"/>
              <a:t>Move: </a:t>
            </a:r>
            <a:r>
              <a:rPr lang="en-US" dirty="0" err="1"/>
              <a:t>Jarkko</a:t>
            </a:r>
            <a:r>
              <a:rPr lang="en-US" dirty="0"/>
              <a:t> </a:t>
            </a:r>
            <a:r>
              <a:rPr lang="en-US" dirty="0" err="1"/>
              <a:t>Kneckt</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2488848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3193, 3194, 4747, 4748, 5032, 5172, 5684, 5854, 5906, 5908, 6159, 6160, 7138, 7178, 7185, 7186, 7795, 8212, 8213, 8214, 8264, 8295, 8296, 8297, 9403, 9491, 9521, 9586, 9702, 10248, 10249, 10327, 3244, 3389, 3499, 3830, 3919, 4270, 4454, 4483, 4742, 4744, 5843, 5911, 5912, 6462, 6463, 6464, 7562, 8201, 8262, 8263, 8265, 8290, 8291, 8519, 4745, 7660</a:t>
            </a:r>
            <a:r>
              <a:rPr lang="en-GB" dirty="0" smtClean="0"/>
              <a:t> in doc 11-17/0204r5</a:t>
            </a:r>
          </a:p>
          <a:p>
            <a:pPr lvl="0"/>
            <a:endParaRPr lang="en-GB" dirty="0"/>
          </a:p>
          <a:p>
            <a:pPr lvl="0"/>
            <a:r>
              <a:rPr lang="en-GB" dirty="0" smtClean="0"/>
              <a:t>Move: Laurent Cariou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61089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r>
              <a:rPr lang="en-US" altLang="en-US" dirty="0" smtClean="0"/>
              <a:t>- need be updated</a:t>
            </a:r>
            <a:endParaRPr lang="en-US" altLang="en-US" dirty="0"/>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11-17/0233r2</a:t>
            </a:r>
          </a:p>
          <a:p>
            <a:endParaRPr lang="en-GB" dirty="0"/>
          </a:p>
          <a:p>
            <a:r>
              <a:rPr lang="en-GB" dirty="0" smtClean="0"/>
              <a:t>Move: </a:t>
            </a:r>
            <a:r>
              <a:rPr lang="en-US" dirty="0" err="1"/>
              <a:t>Jarkko</a:t>
            </a:r>
            <a:r>
              <a:rPr lang="en-US" dirty="0"/>
              <a:t> </a:t>
            </a:r>
            <a:r>
              <a:rPr lang="en-US" dirty="0" err="1"/>
              <a:t>Kneckt</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604702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CR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5931, 7528, 9748 </a:t>
            </a:r>
            <a:r>
              <a:rPr lang="en-GB" dirty="0" smtClean="0"/>
              <a:t>in doc 11-17/0227r0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0428046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4266, 4479, 5211, 10290 </a:t>
            </a:r>
            <a:r>
              <a:rPr lang="en-GB" dirty="0" smtClean="0"/>
              <a:t>in doc 11-17/0248r3</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62022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9756, 7788 </a:t>
            </a:r>
            <a:r>
              <a:rPr lang="en-GB" dirty="0" smtClean="0"/>
              <a:t>in doc 11-17/0255r0</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552894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3166, 6086, 6328, 7267, 7272, 7275, 7753, 8396, 9834, 9836, 5682, 7271, 3019, 6329, 9835, 9646, 9647, 8252, 7273, 7274, 7490, 8117, </a:t>
            </a:r>
            <a:r>
              <a:rPr lang="en-GB" dirty="0" smtClean="0"/>
              <a:t>10342 in doc 11-17/0207r6</a:t>
            </a:r>
          </a:p>
          <a:p>
            <a:endParaRPr lang="en-GB" dirty="0"/>
          </a:p>
          <a:p>
            <a:r>
              <a:rPr lang="en-GB" dirty="0" smtClean="0"/>
              <a:t>Move: Po-Kai </a:t>
            </a:r>
            <a:r>
              <a:rPr lang="en-GB" dirty="0" err="1" smtClean="0"/>
              <a:t>Huand</a:t>
            </a:r>
            <a:r>
              <a:rPr lang="en-GB"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971761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9612, 4832 in doc </a:t>
            </a:r>
            <a:r>
              <a:rPr lang="en-GB" dirty="0" smtClean="0"/>
              <a:t>11-17/0208r2</a:t>
            </a:r>
          </a:p>
          <a:p>
            <a:endParaRPr lang="en-GB" dirty="0"/>
          </a:p>
          <a:p>
            <a:r>
              <a:rPr lang="en-GB" dirty="0" smtClean="0"/>
              <a:t>Move: </a:t>
            </a:r>
            <a:r>
              <a:rPr lang="en-US" dirty="0"/>
              <a:t>Yongho Seok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493171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7667, 9693, 6529 </a:t>
            </a:r>
            <a:r>
              <a:rPr lang="en-GB" dirty="0" smtClean="0"/>
              <a:t>in doc 11-17/0209r2</a:t>
            </a:r>
          </a:p>
          <a:p>
            <a:endParaRPr lang="en-GB" dirty="0"/>
          </a:p>
          <a:p>
            <a:r>
              <a:rPr lang="en-GB" dirty="0" smtClean="0"/>
              <a:t>Move: Yongho Seok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7542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7840, 7959, 8502, 9771, 8715, 10071 in doc </a:t>
            </a:r>
            <a:r>
              <a:rPr lang="en-GB" dirty="0" smtClean="0"/>
              <a:t>11-17/0309r1</a:t>
            </a:r>
          </a:p>
          <a:p>
            <a:endParaRPr lang="en-GB" dirty="0"/>
          </a:p>
          <a:p>
            <a:r>
              <a:rPr lang="en-GB" dirty="0" smtClean="0"/>
              <a:t>Move: </a:t>
            </a:r>
            <a:r>
              <a:rPr lang="en-US" dirty="0" smtClean="0"/>
              <a:t>Raja </a:t>
            </a:r>
            <a:r>
              <a:rPr lang="en-US" dirty="0" err="1" smtClean="0"/>
              <a:t>Banerjea</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456020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7668, 7669, 7906, 9694, 4833, 5775, 9600, 5969, 9861, 5968, 7670, 7881, 9346, 3188 in doc </a:t>
            </a:r>
            <a:r>
              <a:rPr lang="en-GB" dirty="0" smtClean="0"/>
              <a:t>11-17/0210r2</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787937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6935, 3102, 7707, 8494, 4715, 6936, 4716, 6937, 5432, 4717 </a:t>
            </a:r>
            <a:r>
              <a:rPr lang="en-GB" dirty="0" smtClean="0"/>
              <a:t>in doc. 11-17/0223r2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813380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 4754, 6094, 7564, 8404, 8689, 9677, 6480, 7565, 5848, 6481, 8406, </a:t>
            </a:r>
            <a:r>
              <a:rPr lang="en-GB" dirty="0">
                <a:solidFill>
                  <a:schemeClr val="tx1"/>
                </a:solidFill>
              </a:rPr>
              <a:t>6484</a:t>
            </a:r>
            <a:r>
              <a:rPr lang="en-GB" dirty="0">
                <a:solidFill>
                  <a:srgbClr val="FF0000"/>
                </a:solidFill>
              </a:rPr>
              <a:t>, </a:t>
            </a:r>
            <a:r>
              <a:rPr lang="en-GB" dirty="0">
                <a:solidFill>
                  <a:schemeClr val="tx1"/>
                </a:solidFill>
              </a:rPr>
              <a:t>9611</a:t>
            </a:r>
            <a:r>
              <a:rPr lang="en-GB" dirty="0"/>
              <a:t> in doc </a:t>
            </a:r>
            <a:r>
              <a:rPr lang="en-GB" dirty="0" smtClean="0"/>
              <a:t>11-17/0226r3?</a:t>
            </a:r>
          </a:p>
          <a:p>
            <a:endParaRPr lang="en-GB" dirty="0"/>
          </a:p>
          <a:p>
            <a:r>
              <a:rPr lang="en-GB" dirty="0" smtClean="0"/>
              <a:t>Move: </a:t>
            </a:r>
            <a:r>
              <a:rPr lang="en-US" dirty="0"/>
              <a:t>Yongho Seok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937294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8394, 5215, 7142, 10292 in doc </a:t>
            </a:r>
            <a:r>
              <a:rPr lang="en-GB" dirty="0" smtClean="0"/>
              <a:t>11-17/0263r3</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322643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5075, 5076, 5561, 9481, 5562, 5563, 9274, 7140, 9423, 5044, 9425, 8095, 8096, 5045, 9427, 7975, 5932, 7976, 9424, 9426, 9557, 9681, 9850, 5933, 8411, 9515, 7569, 8410, 5795, 7137, 5761, 9682, 8256, 8257, </a:t>
            </a:r>
            <a:r>
              <a:rPr lang="en-GB" strike="sngStrike" dirty="0">
                <a:solidFill>
                  <a:srgbClr val="FF0000"/>
                </a:solidFill>
              </a:rPr>
              <a:t>9428</a:t>
            </a:r>
            <a:r>
              <a:rPr lang="en-GB" strike="sngStrike" dirty="0"/>
              <a:t>,</a:t>
            </a:r>
            <a:r>
              <a:rPr lang="en-GB" dirty="0"/>
              <a:t> 4835, 5934, 9851, 7663</a:t>
            </a:r>
            <a:r>
              <a:rPr lang="en-US" dirty="0"/>
              <a:t> in doc </a:t>
            </a:r>
            <a:r>
              <a:rPr lang="en-US" dirty="0" smtClean="0"/>
              <a:t>11-17/0264r2</a:t>
            </a:r>
          </a:p>
          <a:p>
            <a:endParaRPr lang="en-US" dirty="0"/>
          </a:p>
          <a:p>
            <a:r>
              <a:rPr lang="en-US"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68248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10250, 10320, 10321, 10322, 10323, 10247, 10005, 10006, 10246, 9584, 9386, 9285, 8592, 8354, 8211, 7233, 6068, 6056, 5930, 5559, 5468, 5466, 5463, 5358, 5169, 3057, 8268, 8269, 7844, 9442 in doc </a:t>
            </a:r>
            <a:r>
              <a:rPr lang="en-GB" dirty="0" smtClean="0"/>
              <a:t>11-17/0324r0</a:t>
            </a:r>
          </a:p>
          <a:p>
            <a:endParaRPr lang="en-GB" dirty="0"/>
          </a:p>
          <a:p>
            <a:r>
              <a:rPr lang="en-GB" dirty="0" smtClean="0"/>
              <a:t>Move: Po-Kai Huang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4290895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Move to accept resolutions to CIDs; </a:t>
            </a:r>
            <a:r>
              <a:rPr lang="en-GB" dirty="0"/>
              <a:t>3006, 3010, 3112, 3162, 5047, 5058, 5067, </a:t>
            </a:r>
            <a:r>
              <a:rPr lang="en-GB" strike="sngStrike" dirty="0">
                <a:solidFill>
                  <a:srgbClr val="FF0000"/>
                </a:solidFill>
              </a:rPr>
              <a:t>5403</a:t>
            </a:r>
            <a:r>
              <a:rPr lang="en-GB" dirty="0"/>
              <a:t>, 5926, 6075, 6076, </a:t>
            </a:r>
            <a:r>
              <a:rPr lang="en-GB" strike="sngStrike" dirty="0">
                <a:solidFill>
                  <a:srgbClr val="FF0000"/>
                </a:solidFill>
              </a:rPr>
              <a:t>6184</a:t>
            </a:r>
            <a:r>
              <a:rPr lang="en-GB" dirty="0"/>
              <a:t>, 6272, 6273, </a:t>
            </a:r>
            <a:r>
              <a:rPr lang="en-GB" strike="sngStrike" dirty="0">
                <a:solidFill>
                  <a:srgbClr val="FF0000"/>
                </a:solidFill>
              </a:rPr>
              <a:t>7044</a:t>
            </a:r>
            <a:r>
              <a:rPr lang="en-GB" dirty="0"/>
              <a:t>, 7134, 7311, 7312, 7314, 7475,</a:t>
            </a:r>
            <a:r>
              <a:rPr lang="en-US" dirty="0"/>
              <a:t> </a:t>
            </a:r>
            <a:r>
              <a:rPr lang="en-GB" dirty="0"/>
              <a:t>7733, 7734, 7735, 7736, 7737, 7934, 8113, </a:t>
            </a:r>
            <a:r>
              <a:rPr lang="en-GB" strike="sngStrike" dirty="0">
                <a:solidFill>
                  <a:srgbClr val="FF0000"/>
                </a:solidFill>
              </a:rPr>
              <a:t>8157</a:t>
            </a:r>
            <a:r>
              <a:rPr lang="en-GB" dirty="0"/>
              <a:t>, 8186, 8187</a:t>
            </a:r>
            <a:r>
              <a:rPr lang="en-US" dirty="0"/>
              <a:t>, </a:t>
            </a:r>
            <a:r>
              <a:rPr lang="en-GB" dirty="0"/>
              <a:t>8474, 8475, 8477, 8478, 9362, 9363, 9364, 9625, 9626, 9642</a:t>
            </a:r>
            <a:r>
              <a:rPr lang="en-US" dirty="0"/>
              <a:t>, </a:t>
            </a:r>
            <a:r>
              <a:rPr lang="en-GB" dirty="0"/>
              <a:t>9814, 9815, 9816, 9817, 9818</a:t>
            </a:r>
            <a:r>
              <a:rPr lang="en-US" dirty="0"/>
              <a:t> in doc </a:t>
            </a:r>
            <a:r>
              <a:rPr lang="en-US" dirty="0" smtClean="0"/>
              <a:t>11-17/306r2</a:t>
            </a:r>
          </a:p>
          <a:p>
            <a:endParaRPr lang="en-US" dirty="0"/>
          </a:p>
          <a:p>
            <a:r>
              <a:rPr lang="en-US" dirty="0" smtClean="0"/>
              <a:t>Move: George Cherian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14221510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3060, </a:t>
            </a:r>
            <a:r>
              <a:rPr lang="en-GB" strike="sngStrike" dirty="0">
                <a:solidFill>
                  <a:srgbClr val="FF0000"/>
                </a:solidFill>
              </a:rPr>
              <a:t>3061</a:t>
            </a:r>
            <a:r>
              <a:rPr lang="en-GB" dirty="0"/>
              <a:t>, </a:t>
            </a:r>
            <a:r>
              <a:rPr lang="en-GB" strike="sngStrike" dirty="0">
                <a:solidFill>
                  <a:srgbClr val="FF0000"/>
                </a:solidFill>
              </a:rPr>
              <a:t>3062</a:t>
            </a:r>
            <a:r>
              <a:rPr lang="en-GB" dirty="0"/>
              <a:t>, 3063, 3064, 3065, </a:t>
            </a:r>
            <a:r>
              <a:rPr lang="en-GB" strike="sngStrike" dirty="0">
                <a:solidFill>
                  <a:srgbClr val="FF0000"/>
                </a:solidFill>
              </a:rPr>
              <a:t>3070</a:t>
            </a:r>
            <a:r>
              <a:rPr lang="en-GB" dirty="0"/>
              <a:t>, 3201, 3202, 3203</a:t>
            </a:r>
            <a:r>
              <a:rPr lang="en-US" dirty="0"/>
              <a:t>, </a:t>
            </a:r>
            <a:r>
              <a:rPr lang="en-GB" dirty="0"/>
              <a:t>3204, 3205, 3206, 3213, 5174, </a:t>
            </a:r>
            <a:r>
              <a:rPr lang="en-GB" strike="sngStrike" dirty="0">
                <a:solidFill>
                  <a:srgbClr val="FF0000"/>
                </a:solidFill>
              </a:rPr>
              <a:t>5175</a:t>
            </a:r>
            <a:r>
              <a:rPr lang="en-GB" dirty="0"/>
              <a:t>, 5178, 5650, 5651, 5652</a:t>
            </a:r>
            <a:r>
              <a:rPr lang="en-US" dirty="0"/>
              <a:t>, </a:t>
            </a:r>
            <a:r>
              <a:rPr lang="en-GB" dirty="0"/>
              <a:t>5653, 5654, 5655, 5668, 5685, 5803, 5804, 5805, 5806, 6060</a:t>
            </a:r>
            <a:r>
              <a:rPr lang="en-US" dirty="0"/>
              <a:t>, </a:t>
            </a:r>
            <a:r>
              <a:rPr lang="en-GB" dirty="0"/>
              <a:t>6135, 6608, 6611, 6621, 6623, 6637, 6639, 6640, 6641, 7082</a:t>
            </a:r>
            <a:r>
              <a:rPr lang="en-US" dirty="0"/>
              <a:t>, </a:t>
            </a:r>
            <a:r>
              <a:rPr lang="en-GB" dirty="0"/>
              <a:t>7393, 7534, 7653, 7654, 7655, 7656, 7802, 7967, 8122, 8391</a:t>
            </a:r>
            <a:r>
              <a:rPr lang="en-US" dirty="0"/>
              <a:t>, </a:t>
            </a:r>
            <a:r>
              <a:rPr lang="en-GB" dirty="0"/>
              <a:t>8392, 8459, 8490, 8491, 9214, 9286, 9718, 9736</a:t>
            </a:r>
            <a:r>
              <a:rPr lang="en-GB" dirty="0">
                <a:solidFill>
                  <a:schemeClr val="tx1"/>
                </a:solidFill>
              </a:rPr>
              <a:t>, 9737</a:t>
            </a:r>
            <a:r>
              <a:rPr lang="en-GB" dirty="0"/>
              <a:t>, 9882</a:t>
            </a:r>
            <a:r>
              <a:rPr lang="en-US" dirty="0"/>
              <a:t>, </a:t>
            </a:r>
            <a:r>
              <a:rPr lang="en-GB" dirty="0"/>
              <a:t>10009, 10329, 10330, 10333, 8395 in doc </a:t>
            </a:r>
            <a:r>
              <a:rPr lang="en-GB" dirty="0" smtClean="0"/>
              <a:t>11-17/0319r1</a:t>
            </a:r>
          </a:p>
          <a:p>
            <a:endParaRPr lang="en-GB" dirty="0"/>
          </a:p>
          <a:p>
            <a:r>
              <a:rPr lang="en-GB" dirty="0" smtClean="0"/>
              <a:t>Move: George Cherian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2664924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strike="sngStrike" dirty="0">
                <a:solidFill>
                  <a:srgbClr val="FF0000"/>
                </a:solidFill>
              </a:rPr>
              <a:t>3012</a:t>
            </a:r>
            <a:r>
              <a:rPr lang="en-GB" dirty="0"/>
              <a:t>, 3019, 9648, 9837, 10162, </a:t>
            </a:r>
            <a:r>
              <a:rPr lang="en-GB" strike="sngStrike" dirty="0">
                <a:solidFill>
                  <a:srgbClr val="FF0000"/>
                </a:solidFill>
              </a:rPr>
              <a:t>5189</a:t>
            </a:r>
            <a:r>
              <a:rPr lang="en-GB" strike="sngStrike" dirty="0"/>
              <a:t> </a:t>
            </a:r>
            <a:r>
              <a:rPr lang="en-GB" dirty="0"/>
              <a:t>in doc </a:t>
            </a:r>
            <a:r>
              <a:rPr lang="en-GB" dirty="0" smtClean="0"/>
              <a:t>11-17/0359r2</a:t>
            </a:r>
          </a:p>
          <a:p>
            <a:endParaRPr lang="en-GB" dirty="0"/>
          </a:p>
          <a:p>
            <a:r>
              <a:rPr lang="en-GB" dirty="0" smtClean="0"/>
              <a:t>Move: </a:t>
            </a:r>
            <a:r>
              <a:rPr lang="en-US" dirty="0"/>
              <a:t>Raja </a:t>
            </a:r>
            <a:r>
              <a:rPr lang="en-US" dirty="0" err="1"/>
              <a:t>Banerjea</a:t>
            </a:r>
            <a:r>
              <a:rPr lang="en-US" dirty="0"/>
              <a:t>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558723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3018, 8190</a:t>
            </a:r>
            <a:r>
              <a:rPr lang="en-US" dirty="0"/>
              <a:t>, </a:t>
            </a:r>
            <a:r>
              <a:rPr lang="en-GB" dirty="0"/>
              <a:t>3167, </a:t>
            </a:r>
            <a:r>
              <a:rPr lang="en-GB" dirty="0">
                <a:solidFill>
                  <a:srgbClr val="FF0000"/>
                </a:solidFill>
              </a:rPr>
              <a:t>3216</a:t>
            </a:r>
            <a:r>
              <a:rPr lang="en-GB" dirty="0"/>
              <a:t>, 5130, </a:t>
            </a:r>
            <a:r>
              <a:rPr lang="en-GB" strike="sngStrike" dirty="0">
                <a:solidFill>
                  <a:srgbClr val="FF0000"/>
                </a:solidFill>
              </a:rPr>
              <a:t>8114</a:t>
            </a:r>
            <a:r>
              <a:rPr lang="en-GB" dirty="0"/>
              <a:t>, 8166, 8335, 8336, 8380, 8415, 8539, 8540, 9494, 9645, </a:t>
            </a:r>
            <a:r>
              <a:rPr lang="en-GB" strike="sngStrike" dirty="0">
                <a:solidFill>
                  <a:srgbClr val="FF0000"/>
                </a:solidFill>
              </a:rPr>
              <a:t>9647</a:t>
            </a:r>
            <a:r>
              <a:rPr lang="en-US" dirty="0"/>
              <a:t>, </a:t>
            </a:r>
            <a:r>
              <a:rPr lang="en-GB" dirty="0"/>
              <a:t>6082, 7484</a:t>
            </a:r>
            <a:r>
              <a:rPr lang="en-US" dirty="0"/>
              <a:t>, </a:t>
            </a:r>
            <a:r>
              <a:rPr lang="en-GB" dirty="0">
                <a:solidFill>
                  <a:schemeClr val="tx1"/>
                </a:solidFill>
              </a:rPr>
              <a:t>9831</a:t>
            </a:r>
            <a:r>
              <a:rPr lang="en-GB" dirty="0"/>
              <a:t> in doc </a:t>
            </a:r>
            <a:r>
              <a:rPr lang="en-GB" dirty="0" smtClean="0"/>
              <a:t>11-17/0283r3</a:t>
            </a:r>
          </a:p>
          <a:p>
            <a:endParaRPr lang="en-GB" dirty="0"/>
          </a:p>
          <a:p>
            <a:r>
              <a:rPr lang="en-GB" dirty="0" smtClean="0"/>
              <a:t>Move:	</a:t>
            </a:r>
            <a:r>
              <a:rPr lang="en-US" dirty="0"/>
              <a:t>Raja </a:t>
            </a:r>
            <a:r>
              <a:rPr lang="en-US" dirty="0" err="1"/>
              <a:t>Banerjea</a:t>
            </a:r>
            <a:r>
              <a:rPr lang="en-US"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18769470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of CIDs </a:t>
            </a:r>
            <a:r>
              <a:rPr lang="en-GB" dirty="0"/>
              <a:t>6484, 9611</a:t>
            </a:r>
          </a:p>
          <a:p>
            <a:r>
              <a:rPr lang="en-GB" dirty="0"/>
              <a:t>in document </a:t>
            </a:r>
            <a:r>
              <a:rPr lang="en-GB" dirty="0" smtClean="0"/>
              <a:t>17/0226r3</a:t>
            </a:r>
          </a:p>
          <a:p>
            <a:endParaRPr lang="en-GB" dirty="0"/>
          </a:p>
          <a:p>
            <a:r>
              <a:rPr lang="en-GB" dirty="0" smtClean="0"/>
              <a:t>Move: </a:t>
            </a:r>
            <a:r>
              <a:rPr lang="en-US" dirty="0"/>
              <a:t>Alfred Asterjadhi 	</a:t>
            </a:r>
            <a:r>
              <a:rPr lang="en-US" dirty="0" smtClean="0"/>
              <a:t>Second: </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0313301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the resolution </a:t>
            </a:r>
            <a:r>
              <a:rPr lang="en-US" dirty="0"/>
              <a:t>of CID </a:t>
            </a:r>
            <a:r>
              <a:rPr lang="en-GB" dirty="0"/>
              <a:t>9428</a:t>
            </a:r>
          </a:p>
          <a:p>
            <a:r>
              <a:rPr lang="en-GB" dirty="0"/>
              <a:t>in document </a:t>
            </a:r>
            <a:r>
              <a:rPr lang="en-GB" dirty="0" smtClean="0"/>
              <a:t>17/0264r3</a:t>
            </a:r>
          </a:p>
          <a:p>
            <a:endParaRPr lang="en-GB" dirty="0"/>
          </a:p>
          <a:p>
            <a:r>
              <a:rPr lang="en-GB" dirty="0" smtClean="0"/>
              <a:t>Move: Po-Kai Huang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09518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US" dirty="0"/>
              <a:t>3060, 3061, 9444, 5175, 3062, 3071, 5708, 5709, 5710, 9709, 5711, 7177, 3072, 4817, 3136, 9821, 3075, 7552, 7972, 8533, 5455, 7163, 7164, 9378, 7165, 7841, 7169, 9379, 7146, 8280, </a:t>
            </a:r>
            <a:r>
              <a:rPr lang="en-US" dirty="0" smtClean="0"/>
              <a:t>8292 </a:t>
            </a:r>
            <a:r>
              <a:rPr lang="en-GB" dirty="0"/>
              <a:t>in document </a:t>
            </a:r>
            <a:r>
              <a:rPr lang="en-GB" dirty="0" smtClean="0"/>
              <a:t>17/0230r1</a:t>
            </a:r>
          </a:p>
          <a:p>
            <a:endParaRPr lang="en-GB" dirty="0"/>
          </a:p>
          <a:p>
            <a:r>
              <a:rPr lang="en-GB" dirty="0" smtClean="0"/>
              <a:t>Move: </a:t>
            </a:r>
            <a:r>
              <a:rPr lang="en-US" dirty="0"/>
              <a:t>Abhishek </a:t>
            </a:r>
            <a:r>
              <a:rPr lang="en-US" dirty="0" err="1"/>
              <a:t>Patil</a:t>
            </a:r>
            <a:r>
              <a:rPr lang="en-US" dirty="0"/>
              <a:t> </a:t>
            </a:r>
            <a:r>
              <a:rPr lang="en-US" dirty="0" smtClean="0"/>
              <a:t>		Second: </a:t>
            </a:r>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73755176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smtClean="0"/>
              <a:t>Move to accept </a:t>
            </a:r>
            <a:r>
              <a:rPr lang="en-US" sz="2000" dirty="0"/>
              <a:t>resolutions </a:t>
            </a:r>
            <a:r>
              <a:rPr lang="en-US" sz="2000" dirty="0" smtClean="0"/>
              <a:t>to </a:t>
            </a:r>
            <a:r>
              <a:rPr lang="en-US" sz="2000" dirty="0"/>
              <a:t>CIDs </a:t>
            </a:r>
          </a:p>
          <a:p>
            <a:r>
              <a:rPr lang="en-US" sz="2000" dirty="0"/>
              <a:t>7968, 8271, 4809, 4810, 4811, 5702, 5183, 5184, 9451, 5185, 5703, 7574, 9894, 4812, 5186, 5704, 9452, 8272, 9707, 5706, 5187, 6168, 5983, 8273, 8338, 9588, 6166, 10167, 4815, 4816, 7644, </a:t>
            </a:r>
            <a:r>
              <a:rPr lang="en-US" sz="2000" strike="sngStrike" dirty="0">
                <a:solidFill>
                  <a:srgbClr val="FF0000"/>
                </a:solidFill>
              </a:rPr>
              <a:t>7041</a:t>
            </a:r>
            <a:r>
              <a:rPr lang="en-US" sz="2000" dirty="0"/>
              <a:t>, </a:t>
            </a:r>
            <a:r>
              <a:rPr lang="en-US" sz="2000" strike="sngStrike" dirty="0">
                <a:solidFill>
                  <a:srgbClr val="FF0000"/>
                </a:solidFill>
              </a:rPr>
              <a:t>7141</a:t>
            </a:r>
            <a:r>
              <a:rPr lang="en-US" sz="2000" dirty="0"/>
              <a:t>, </a:t>
            </a:r>
            <a:r>
              <a:rPr lang="en-US" sz="2000" strike="sngStrike" dirty="0">
                <a:solidFill>
                  <a:srgbClr val="FF0000"/>
                </a:solidFill>
              </a:rPr>
              <a:t>9897</a:t>
            </a:r>
            <a:r>
              <a:rPr lang="en-US" sz="2000" dirty="0"/>
              <a:t>, 7812, 9896, 6065, 7175, 9759, 9456, 9589, 7176, 10260, 9898, 8552, 3228, 9710, 4818, 8151, 8701, 8702, 4821, 9529, 4820, 8703, 4822, 4823, 4824, 4825, 6685, 7649, 5717, 3232, 7816, 5988, 9713, 4828, 6196, 3325*, 6695, 8705, 6696, 7817, 6697, 9917, 5997, 5998, 6701</a:t>
            </a:r>
          </a:p>
          <a:p>
            <a:r>
              <a:rPr lang="en-GB" sz="2000" dirty="0"/>
              <a:t>in document </a:t>
            </a:r>
            <a:r>
              <a:rPr lang="en-GB" sz="2000" dirty="0" smtClean="0"/>
              <a:t>17/0250r2</a:t>
            </a:r>
          </a:p>
          <a:p>
            <a:endParaRPr lang="en-GB" sz="2000" dirty="0"/>
          </a:p>
          <a:p>
            <a:r>
              <a:rPr lang="en-GB" sz="2000" dirty="0" smtClean="0"/>
              <a:t>Move: </a:t>
            </a:r>
            <a:r>
              <a:rPr lang="en-US" sz="2000" dirty="0"/>
              <a:t>Abhishek </a:t>
            </a:r>
            <a:r>
              <a:rPr lang="en-US" sz="2000" dirty="0" err="1"/>
              <a:t>Patil</a:t>
            </a:r>
            <a:r>
              <a:rPr lang="en-US" sz="2000" dirty="0"/>
              <a:t> </a:t>
            </a:r>
            <a:r>
              <a:rPr lang="en-US" sz="2000" dirty="0" smtClean="0"/>
              <a:t>	Second: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4721635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a:t>
            </a:r>
            <a:r>
              <a:rPr lang="en-US" dirty="0" smtClean="0"/>
              <a:t>to </a:t>
            </a:r>
            <a:r>
              <a:rPr lang="en-US" dirty="0"/>
              <a:t>CIDs 6787, 7131, 10300, 10301, 4910, 4911, 6789, 8356, 4909,</a:t>
            </a:r>
            <a:r>
              <a:rPr lang="en-US" strike="sngStrike" dirty="0">
                <a:solidFill>
                  <a:srgbClr val="FF0000"/>
                </a:solidFill>
              </a:rPr>
              <a:t> </a:t>
            </a:r>
            <a:r>
              <a:rPr lang="en-US" dirty="0">
                <a:solidFill>
                  <a:schemeClr val="tx1"/>
                </a:solidFill>
              </a:rPr>
              <a:t>9703</a:t>
            </a:r>
            <a:r>
              <a:rPr lang="en-US" dirty="0"/>
              <a:t>, </a:t>
            </a:r>
            <a:r>
              <a:rPr lang="en-US" dirty="0" smtClean="0"/>
              <a:t>4908 in </a:t>
            </a:r>
            <a:r>
              <a:rPr lang="en-US" dirty="0"/>
              <a:t>document </a:t>
            </a:r>
            <a:r>
              <a:rPr lang="en-US" dirty="0" smtClean="0"/>
              <a:t>17/138r1</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5634770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agree to the </a:t>
            </a:r>
            <a:r>
              <a:rPr lang="en-US" dirty="0"/>
              <a:t>resolution of CID 5189 from document </a:t>
            </a:r>
            <a:r>
              <a:rPr lang="en-US" dirty="0" smtClean="0"/>
              <a:t>17/359r2</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7378177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a:t>
            </a:r>
            <a:r>
              <a:rPr lang="en-US" dirty="0"/>
              <a:t>of CIDs </a:t>
            </a:r>
            <a:r>
              <a:rPr lang="en-GB" dirty="0"/>
              <a:t>3015,3016, 3165, 7487, 8660, 8661, 9262, 9263, </a:t>
            </a:r>
            <a:r>
              <a:rPr lang="en-GB" dirty="0" smtClean="0"/>
              <a:t>9633 </a:t>
            </a:r>
            <a:r>
              <a:rPr lang="en-US" dirty="0" smtClean="0"/>
              <a:t>from </a:t>
            </a:r>
            <a:r>
              <a:rPr lang="en-US" dirty="0"/>
              <a:t>document 17/282r4</a:t>
            </a:r>
            <a:r>
              <a:rPr lang="en-US" dirty="0" smtClean="0"/>
              <a:t>.</a:t>
            </a:r>
          </a:p>
          <a:p>
            <a:endParaRPr lang="en-US" dirty="0"/>
          </a:p>
          <a:p>
            <a:r>
              <a:rPr lang="en-US" dirty="0" smtClean="0"/>
              <a:t>Move: </a:t>
            </a:r>
            <a:r>
              <a:rPr lang="en-US" dirty="0"/>
              <a:t>Raja </a:t>
            </a:r>
            <a:r>
              <a:rPr lang="en-US" dirty="0" err="1"/>
              <a:t>Banerjea</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2586361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a:t>
            </a:r>
            <a:r>
              <a:rPr lang="en-GB" dirty="0"/>
              <a:t>4564, 4571, 4614, 7369, 8083, 8511, 8512, 9666, </a:t>
            </a:r>
            <a:r>
              <a:rPr lang="en-GB" dirty="0" smtClean="0"/>
              <a:t>9667 in </a:t>
            </a:r>
            <a:r>
              <a:rPr lang="en-GB" dirty="0"/>
              <a:t>document </a:t>
            </a:r>
            <a:r>
              <a:rPr lang="en-GB" dirty="0" smtClean="0"/>
              <a:t>235r0</a:t>
            </a:r>
          </a:p>
          <a:p>
            <a:endParaRPr lang="en-GB" dirty="0"/>
          </a:p>
          <a:p>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4269509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CIDs </a:t>
            </a:r>
            <a:r>
              <a:rPr lang="en-GB" dirty="0"/>
              <a:t>3132, 3175, 4720, 6919, 7228, 8308 </a:t>
            </a:r>
            <a:r>
              <a:rPr lang="en-GB" dirty="0" smtClean="0"/>
              <a:t>in </a:t>
            </a:r>
            <a:r>
              <a:rPr lang="en-GB" dirty="0"/>
              <a:t>document </a:t>
            </a:r>
            <a:r>
              <a:rPr lang="en-GB" dirty="0" smtClean="0"/>
              <a:t>236r1</a:t>
            </a:r>
          </a:p>
          <a:p>
            <a:endParaRPr lang="en-GB" dirty="0"/>
          </a:p>
          <a:p>
            <a:r>
              <a:rPr lang="en-GB" dirty="0" smtClean="0"/>
              <a:t>Move: </a:t>
            </a:r>
            <a:r>
              <a:rPr lang="en-US" dirty="0"/>
              <a:t>Alfred Asterjadhi </a:t>
            </a:r>
            <a:r>
              <a:rPr lang="en-US" dirty="0" smtClean="0"/>
              <a:t>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94900286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a:t>
            </a:r>
            <a:endParaRPr lang="en-GB" dirty="0"/>
          </a:p>
          <a:p>
            <a:r>
              <a:rPr lang="en-GB" dirty="0"/>
              <a:t>4789, 4808, 5217, 5218, 5219, 5220, 5221, 5511, 5518, 7034, 7035, 7154, 7581, 7582, </a:t>
            </a:r>
            <a:r>
              <a:rPr lang="en-GB" strike="sngStrike" dirty="0">
                <a:solidFill>
                  <a:srgbClr val="FF0000"/>
                </a:solidFill>
              </a:rPr>
              <a:t>7583</a:t>
            </a:r>
            <a:r>
              <a:rPr lang="en-GB" dirty="0"/>
              <a:t>, 8525, 8526, 8616, 8617, 8729, 8730, 9732, 9961, 9962, 9963, </a:t>
            </a:r>
            <a:r>
              <a:rPr lang="en-GB" dirty="0" smtClean="0"/>
              <a:t>9964</a:t>
            </a:r>
            <a:r>
              <a:rPr lang="en-US" dirty="0" smtClean="0"/>
              <a:t> in </a:t>
            </a:r>
            <a:r>
              <a:rPr lang="en-US" dirty="0"/>
              <a:t>document </a:t>
            </a:r>
            <a:r>
              <a:rPr lang="en-US" dirty="0" smtClean="0"/>
              <a:t>237r2</a:t>
            </a:r>
          </a:p>
          <a:p>
            <a:endParaRPr lang="en-US" dirty="0"/>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000026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3084, 3085, 3086, 5387, 7166, 6786, 6779, 6777, 6781, 3088, 9458, 10299, 3087, 5476 </a:t>
            </a:r>
          </a:p>
          <a:p>
            <a:r>
              <a:rPr lang="en-US" dirty="0"/>
              <a:t>in document </a:t>
            </a:r>
            <a:r>
              <a:rPr lang="en-US" dirty="0" smtClean="0"/>
              <a:t>134r10</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1978206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the resolution of CID 5050 in document </a:t>
            </a:r>
            <a:r>
              <a:rPr lang="en-US" dirty="0" smtClean="0"/>
              <a:t>363r5</a:t>
            </a:r>
          </a:p>
          <a:p>
            <a:endParaRPr lang="en-US" dirty="0"/>
          </a:p>
          <a:p>
            <a:r>
              <a:rPr lang="en-US" dirty="0" smtClean="0"/>
              <a:t>Move: Zhou </a:t>
            </a:r>
            <a:r>
              <a:rPr lang="en-US" dirty="0" err="1" smtClean="0"/>
              <a:t>Lan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1977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resolutions to </a:t>
            </a:r>
            <a:r>
              <a:rPr lang="en-US" dirty="0"/>
              <a:t>CIDs 7809, 3074, 5999, 9121, 9122, 9123, 5018, 5019, 5020, 5021, 5022, 5023, 5066, 5714, 5986, 6167, 7648, 8156, 8279, 8554, 9100, 9591, 9904, 9975, 9708, 10168, </a:t>
            </a:r>
            <a:r>
              <a:rPr lang="en-US" dirty="0">
                <a:solidFill>
                  <a:schemeClr val="tx1"/>
                </a:solidFill>
              </a:rPr>
              <a:t>5364</a:t>
            </a:r>
            <a:r>
              <a:rPr lang="en-US" dirty="0"/>
              <a:t>, 7814, 3097, 3229, 3230, 3301, 4819, 5035, 5094, 5190, 5370, 5713, 6195, 6677, 6999, 7097, 7845, 8276, 8299, 9528, 9711, 10169, 10010, 5810, 10012, 5365, 9916</a:t>
            </a:r>
            <a:r>
              <a:rPr lang="en-US" dirty="0">
                <a:solidFill>
                  <a:srgbClr val="FF0000"/>
                </a:solidFill>
              </a:rPr>
              <a:t>, </a:t>
            </a:r>
            <a:r>
              <a:rPr lang="en-US" strike="sngStrike" dirty="0">
                <a:solidFill>
                  <a:srgbClr val="FF0000"/>
                </a:solidFill>
              </a:rPr>
              <a:t>3073</a:t>
            </a:r>
            <a:r>
              <a:rPr lang="en-US" dirty="0"/>
              <a:t>, </a:t>
            </a:r>
            <a:r>
              <a:rPr lang="en-US" strike="sngStrike" dirty="0">
                <a:solidFill>
                  <a:srgbClr val="FF0000"/>
                </a:solidFill>
              </a:rPr>
              <a:t>5411</a:t>
            </a:r>
            <a:r>
              <a:rPr lang="en-US" dirty="0"/>
              <a:t>, </a:t>
            </a:r>
            <a:r>
              <a:rPr lang="en-US" strike="sngStrike" dirty="0">
                <a:solidFill>
                  <a:srgbClr val="FF0000"/>
                </a:solidFill>
              </a:rPr>
              <a:t>6188</a:t>
            </a:r>
            <a:r>
              <a:rPr lang="en-US" strike="sngStrike" dirty="0"/>
              <a:t>,</a:t>
            </a:r>
            <a:r>
              <a:rPr lang="en-US" dirty="0"/>
              <a:t> </a:t>
            </a:r>
            <a:r>
              <a:rPr lang="en-US" strike="sngStrike" dirty="0">
                <a:solidFill>
                  <a:srgbClr val="FF0000"/>
                </a:solidFill>
              </a:rPr>
              <a:t>9405</a:t>
            </a:r>
            <a:r>
              <a:rPr lang="en-US" dirty="0"/>
              <a:t>, </a:t>
            </a:r>
            <a:r>
              <a:rPr lang="en-US" strike="sngStrike" dirty="0">
                <a:solidFill>
                  <a:srgbClr val="FF0000"/>
                </a:solidFill>
              </a:rPr>
              <a:t>9919</a:t>
            </a:r>
            <a:r>
              <a:rPr lang="en-US" dirty="0"/>
              <a:t>, 9258, 7745, 9827, 9630, 7329, 9997, 9998, 9826, 7041, 7141, </a:t>
            </a:r>
            <a:r>
              <a:rPr lang="en-US" dirty="0" smtClean="0"/>
              <a:t>9897 in </a:t>
            </a:r>
            <a:r>
              <a:rPr lang="en-US" dirty="0"/>
              <a:t>document </a:t>
            </a:r>
            <a:r>
              <a:rPr lang="en-US" dirty="0" smtClean="0"/>
              <a:t>11-17/229r2</a:t>
            </a:r>
          </a:p>
          <a:p>
            <a:endParaRPr lang="en-US" dirty="0"/>
          </a:p>
          <a:p>
            <a:r>
              <a:rPr lang="en-US" dirty="0" smtClean="0"/>
              <a:t>Move: </a:t>
            </a:r>
            <a:r>
              <a:rPr lang="en-US" dirty="0"/>
              <a:t>Abhishek </a:t>
            </a:r>
            <a:r>
              <a:rPr lang="en-US" dirty="0" err="1"/>
              <a:t>Patil</a:t>
            </a:r>
            <a:r>
              <a:rPr lang="en-US" dirty="0"/>
              <a:t>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3568161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a:t>
            </a:r>
            <a:r>
              <a:rPr lang="en-US" dirty="0"/>
              <a:t>resolutions to CIDs; </a:t>
            </a:r>
            <a:r>
              <a:rPr lang="en-GB" dirty="0"/>
              <a:t>5222, 5223, 5224, 5225, 5226, 7584, 7585, 7586, 9751, </a:t>
            </a:r>
            <a:r>
              <a:rPr lang="en-GB" dirty="0">
                <a:solidFill>
                  <a:schemeClr val="tx1"/>
                </a:solidFill>
              </a:rPr>
              <a:t>9965</a:t>
            </a:r>
            <a:r>
              <a:rPr lang="en-GB" dirty="0"/>
              <a:t>, 9966</a:t>
            </a:r>
            <a:r>
              <a:rPr lang="en-US" dirty="0"/>
              <a:t>, </a:t>
            </a:r>
            <a:r>
              <a:rPr lang="en-GB" dirty="0"/>
              <a:t>3256, 3354, 3461, 3775, 3858, 4301, 4925, 5227, 5228, 7587, 7588, 7589, 7590, 7591, 7592 in doc </a:t>
            </a:r>
            <a:r>
              <a:rPr lang="en-GB" dirty="0" smtClean="0"/>
              <a:t>11-17/0237r3</a:t>
            </a:r>
          </a:p>
          <a:p>
            <a:pPr lvl="0"/>
            <a:endParaRPr lang="en-GB" dirty="0"/>
          </a:p>
          <a:p>
            <a:pPr lvl="0"/>
            <a:r>
              <a:rPr lang="en-GB" dirty="0" smtClean="0"/>
              <a:t>Move: </a:t>
            </a:r>
            <a:r>
              <a:rPr lang="en-US" dirty="0"/>
              <a:t>Alfred Asterjadhi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4143572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Move to accept resolutions to CIDs; </a:t>
            </a:r>
            <a:r>
              <a:rPr lang="en-GB" dirty="0"/>
              <a:t>3004, 4725, 5436, 7715, 8175 (5 CIDs)</a:t>
            </a:r>
            <a:endParaRPr lang="en-US" dirty="0"/>
          </a:p>
          <a:p>
            <a:pPr lvl="0"/>
            <a:r>
              <a:rPr lang="en-GB" dirty="0"/>
              <a:t>3378, 3483, 3812, 3896, 4358, 4425, 4727, 5025, 5438, 7471, 7713, 7714, 8176, 8643, 8644, 9801, 9984 (17 CIDs)</a:t>
            </a:r>
            <a:endParaRPr lang="en-US" dirty="0"/>
          </a:p>
          <a:p>
            <a:pPr lvl="0"/>
            <a:r>
              <a:rPr lang="en-GB" dirty="0"/>
              <a:t>3153, 3381, 3487, 3817, 3902, 4365, 4433, 4734, 5051, 5122, 5123, 5439, 8177, 8645, 8646, 10334, 10335, 10336, 10337 (19 CIDs)</a:t>
            </a:r>
            <a:endParaRPr lang="en-US" dirty="0"/>
          </a:p>
          <a:p>
            <a:endParaRPr lang="en-US" dirty="0"/>
          </a:p>
          <a:p>
            <a:r>
              <a:rPr lang="en-US" dirty="0"/>
              <a:t>In doc </a:t>
            </a:r>
            <a:r>
              <a:rPr lang="en-US" dirty="0" smtClean="0"/>
              <a:t>11-17/0238r2</a:t>
            </a:r>
          </a:p>
          <a:p>
            <a:r>
              <a:rPr lang="en-US"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816552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pt-BR" dirty="0"/>
              <a:t>-	4732, 4733, 5052, 5053, 5124, 5125, 5440, </a:t>
            </a:r>
            <a:r>
              <a:rPr lang="pt-BR" strike="sngStrike" dirty="0">
                <a:solidFill>
                  <a:srgbClr val="FF0000"/>
                </a:solidFill>
              </a:rPr>
              <a:t>5851</a:t>
            </a:r>
            <a:r>
              <a:rPr lang="pt-BR" dirty="0"/>
              <a:t>, </a:t>
            </a:r>
            <a:r>
              <a:rPr lang="pt-BR" strike="sngStrike" dirty="0">
                <a:solidFill>
                  <a:srgbClr val="FF0000"/>
                </a:solidFill>
              </a:rPr>
              <a:t>7249</a:t>
            </a:r>
            <a:r>
              <a:rPr lang="pt-BR" dirty="0"/>
              <a:t>, 7379, 7716, 7717, 8178, 8248, </a:t>
            </a:r>
            <a:r>
              <a:rPr lang="pt-BR" strike="sngStrike" dirty="0">
                <a:solidFill>
                  <a:srgbClr val="FF0000"/>
                </a:solidFill>
              </a:rPr>
              <a:t>9495</a:t>
            </a:r>
            <a:r>
              <a:rPr lang="pt-BR" dirty="0"/>
              <a:t>, 9803, 9804 (17 CIDs) – SP no objection</a:t>
            </a:r>
          </a:p>
          <a:p>
            <a:r>
              <a:rPr lang="pt-BR" dirty="0"/>
              <a:t>-	</a:t>
            </a:r>
            <a:r>
              <a:rPr lang="pt-BR" strike="sngStrike" dirty="0">
                <a:solidFill>
                  <a:srgbClr val="FF0000"/>
                </a:solidFill>
              </a:rPr>
              <a:t>3154</a:t>
            </a:r>
            <a:r>
              <a:rPr lang="pt-BR" dirty="0"/>
              <a:t>, 5335, 5441, 7888, </a:t>
            </a:r>
            <a:r>
              <a:rPr lang="pt-BR" strike="sngStrike" dirty="0">
                <a:solidFill>
                  <a:srgbClr val="FF0000"/>
                </a:solidFill>
              </a:rPr>
              <a:t>8369, 9094, 9619, 9805, 10140 </a:t>
            </a:r>
            <a:r>
              <a:rPr lang="pt-BR" dirty="0"/>
              <a:t>(9 3 CIDs) – SP no objection.</a:t>
            </a:r>
          </a:p>
          <a:p>
            <a:pPr>
              <a:buFontTx/>
              <a:buChar char="-"/>
            </a:pPr>
            <a:r>
              <a:rPr lang="pt-BR" strike="sngStrike" dirty="0">
                <a:solidFill>
                  <a:srgbClr val="FF0000"/>
                </a:solidFill>
              </a:rPr>
              <a:t>5054, 5055, 5056, 5126, 5442, 7302, 7303, 7305, 7719, 7865, 7867, 8133, 8179, 8180, 8181, 8249, 8426, 8427, 9620, 9621, 9806 </a:t>
            </a:r>
            <a:r>
              <a:rPr lang="pt-BR" dirty="0"/>
              <a:t>(21 CIDs) in doc 11-17/0239r1</a:t>
            </a:r>
            <a:r>
              <a:rPr lang="pt-BR" dirty="0" smtClean="0"/>
              <a:t>?</a:t>
            </a:r>
          </a:p>
          <a:p>
            <a:pPr>
              <a:buFontTx/>
              <a:buChar char="-"/>
            </a:pPr>
            <a:r>
              <a:rPr lang="pt-BR" dirty="0" smtClean="0"/>
              <a:t>Move: </a:t>
            </a:r>
            <a:r>
              <a:rPr lang="en-US" dirty="0"/>
              <a:t>Alfred Asterjadhi </a:t>
            </a:r>
            <a:r>
              <a:rPr lang="en-US" dirty="0" smtClean="0"/>
              <a:t>	Second:</a:t>
            </a:r>
            <a:endParaRPr lang="pt-BR"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0813945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Move to accept resolutions </a:t>
            </a:r>
            <a:r>
              <a:rPr lang="en-US" dirty="0"/>
              <a:t>to CIDs; </a:t>
            </a:r>
            <a:r>
              <a:rPr lang="en-GB" dirty="0"/>
              <a:t>3155, 3382, 3489, 3819, 3905, 4368, 4436, 5443, 7887, 8162, 8647 (11 CIDs)  - SP accepted </a:t>
            </a:r>
            <a:endParaRPr lang="en-US" dirty="0"/>
          </a:p>
          <a:p>
            <a:pPr lvl="0"/>
            <a:r>
              <a:rPr lang="en-GB" dirty="0">
                <a:solidFill>
                  <a:schemeClr val="tx1"/>
                </a:solidFill>
              </a:rPr>
              <a:t>3005</a:t>
            </a:r>
            <a:r>
              <a:rPr lang="en-GB" dirty="0"/>
              <a:t>, 3147, 3157, 3158, 3159, 4738, 5013, 5014, 5127, 5444, 6191, 7015, 7016, 7017, 7018, 7019, 7380, 7472, 7570, 7720, 8182, 8183, 8184, 8250, 8334, 8374, 9397, 9807, 9808, 10339 (30 CIDs) – SP </a:t>
            </a:r>
            <a:r>
              <a:rPr lang="en-GB" dirty="0" smtClean="0"/>
              <a:t>accepted</a:t>
            </a:r>
          </a:p>
          <a:p>
            <a:pPr lvl="0"/>
            <a:endParaRPr lang="en-GB" dirty="0"/>
          </a:p>
          <a:p>
            <a:pPr lvl="0"/>
            <a:r>
              <a:rPr lang="en-GB" dirty="0" smtClean="0"/>
              <a:t>In doc 11-17/0240r1</a:t>
            </a:r>
          </a:p>
          <a:p>
            <a:pPr lvl="0"/>
            <a:endParaRPr lang="en-GB" dirty="0"/>
          </a:p>
          <a:p>
            <a:pPr lvl="0"/>
            <a:r>
              <a:rPr lang="en-GB" dirty="0" smtClean="0"/>
              <a:t>Move: </a:t>
            </a:r>
            <a:r>
              <a:rPr lang="en-US" dirty="0"/>
              <a:t>Alfred Asterjadhi </a:t>
            </a:r>
            <a:r>
              <a:rPr lang="en-US" dirty="0" smtClean="0"/>
              <a:t>	Second:</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6683736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11-17/243r2</a:t>
            </a:r>
            <a:endParaRPr lang="en-US" altLang="zh-CN" dirty="0"/>
          </a:p>
          <a:p>
            <a:pPr lvl="1"/>
            <a:r>
              <a:rPr lang="en-US" altLang="zh-CN" dirty="0"/>
              <a:t>CID </a:t>
            </a:r>
            <a:r>
              <a:rPr lang="en-GB" dirty="0"/>
              <a:t>3795, 4854, 4855, 4856, 4902, 4930, 4931, 5232, 5234, 5242, 5746, 5747, 5750, 5754, 5755, 5791, 10355, </a:t>
            </a:r>
            <a:r>
              <a:rPr lang="en-GB" dirty="0" smtClean="0"/>
              <a:t>10356</a:t>
            </a:r>
          </a:p>
          <a:p>
            <a:pPr lvl="1"/>
            <a:endParaRPr lang="en-GB" altLang="zh-CN" dirty="0"/>
          </a:p>
          <a:p>
            <a:pPr lvl="1"/>
            <a:r>
              <a:rPr lang="en-GB" altLang="zh-CN" dirty="0" smtClean="0"/>
              <a:t>Move: Lochan Verma	Second: </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7927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11-17/245r2</a:t>
            </a:r>
            <a:endParaRPr lang="en-US" altLang="zh-CN" dirty="0"/>
          </a:p>
          <a:p>
            <a:pPr lvl="1"/>
            <a:r>
              <a:rPr lang="en-US" altLang="zh-CN" dirty="0"/>
              <a:t>CID </a:t>
            </a:r>
            <a:r>
              <a:rPr lang="en-GB" dirty="0"/>
              <a:t>4903, 4934, 4935, 5236, 5237, 5238, 5239, 5240, 5745, 6110, 6818, 6819, 7218, 8331, 8332, 8357, 8361</a:t>
            </a:r>
            <a:endParaRPr lang="en-US" altLang="zh-CN" dirty="0"/>
          </a:p>
          <a:p>
            <a:endParaRPr lang="en-US" dirty="0" smtClean="0"/>
          </a:p>
          <a:p>
            <a:r>
              <a:rPr lang="en-US" dirty="0" smtClean="0"/>
              <a:t>Move: Lochan Verma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55282470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11-17/242r5</a:t>
            </a:r>
            <a:endParaRPr lang="en-US" altLang="zh-CN" dirty="0"/>
          </a:p>
          <a:p>
            <a:pPr lvl="1"/>
            <a:r>
              <a:rPr lang="en-US" altLang="zh-CN" dirty="0"/>
              <a:t>CID </a:t>
            </a:r>
            <a:r>
              <a:rPr lang="en-GB" dirty="0"/>
              <a:t>3554, 5157, 5786, 5789, 6429, 7558, 8258, 9083, 9114, 8676, 8381, </a:t>
            </a:r>
            <a:r>
              <a:rPr lang="en-GB" dirty="0" smtClean="0"/>
              <a:t>6074</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5618771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11-17/244r2</a:t>
            </a:r>
            <a:endParaRPr lang="en-US" altLang="zh-CN" dirty="0"/>
          </a:p>
          <a:p>
            <a:pPr lvl="1"/>
            <a:r>
              <a:rPr lang="en-US" altLang="zh-CN" dirty="0"/>
              <a:t>CID </a:t>
            </a:r>
            <a:r>
              <a:rPr lang="en-GB" dirty="0"/>
              <a:t>5147, 5148, 5149, 5150, 5151, 5152, 5153, 5154, 5841, 5842, 7557, 7559, 7573, 8346, </a:t>
            </a:r>
            <a:r>
              <a:rPr lang="en-GB" dirty="0" smtClean="0"/>
              <a:t>8347</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8749016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11-17/246r1</a:t>
            </a:r>
            <a:endParaRPr lang="en-US" altLang="zh-CN" dirty="0"/>
          </a:p>
          <a:p>
            <a:pPr lvl="1"/>
            <a:r>
              <a:rPr lang="en-US" altLang="zh-CN" dirty="0"/>
              <a:t>CID </a:t>
            </a:r>
            <a:r>
              <a:rPr lang="en-GB" altLang="zh-CN" dirty="0"/>
              <a:t>8623, 8624, 8635, 8637, 8638, 8639, 8640, 8733, 8734, 8736, 8738, 8740, 8741, 8742, </a:t>
            </a:r>
            <a:r>
              <a:rPr lang="en-GB" altLang="zh-CN" dirty="0" smtClean="0"/>
              <a:t>8743, </a:t>
            </a:r>
            <a:r>
              <a:rPr lang="en-GB" altLang="zh-CN" dirty="0"/>
              <a:t>10404, </a:t>
            </a:r>
            <a:r>
              <a:rPr lang="en-GB" altLang="zh-CN" dirty="0" smtClean="0"/>
              <a:t>10355</a:t>
            </a:r>
          </a:p>
          <a:p>
            <a:pPr lvl="1"/>
            <a:endParaRPr lang="en-GB" altLang="zh-CN" dirty="0"/>
          </a:p>
          <a:p>
            <a:pPr lvl="1"/>
            <a:r>
              <a:rPr lang="en-GB" altLang="zh-CN" dirty="0" smtClean="0"/>
              <a:t>Move: Lochan Verma		Second:</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27333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smtClean="0"/>
              <a:t>and </a:t>
            </a:r>
            <a:r>
              <a:rPr lang="en-US" altLang="zh-CN" dirty="0"/>
              <a:t>the corresponding spec text modification as in </a:t>
            </a:r>
            <a:r>
              <a:rPr lang="en-US" altLang="zh-CN" dirty="0" smtClean="0"/>
              <a:t>11-17/247r0</a:t>
            </a:r>
            <a:endParaRPr lang="en-US" altLang="zh-CN" dirty="0"/>
          </a:p>
          <a:p>
            <a:pPr lvl="1"/>
            <a:r>
              <a:rPr lang="en-US" altLang="zh-CN" dirty="0"/>
              <a:t>CID </a:t>
            </a:r>
            <a:r>
              <a:rPr lang="en-GB" dirty="0"/>
              <a:t>7036, 7217, 7218, 7428, 7429, 7824, 8359, 8626, 8627, 8629, 8630, 8631, 8632, 8633, 8634, </a:t>
            </a:r>
            <a:r>
              <a:rPr lang="en-GB" strike="sngStrike" dirty="0">
                <a:solidFill>
                  <a:srgbClr val="FF0000"/>
                </a:solidFill>
              </a:rPr>
              <a:t>8636</a:t>
            </a:r>
            <a:r>
              <a:rPr lang="en-GB" dirty="0">
                <a:solidFill>
                  <a:srgbClr val="FF0000"/>
                </a:solidFill>
              </a:rPr>
              <a:t>, </a:t>
            </a:r>
            <a:r>
              <a:rPr lang="en-GB" strike="sngStrike" dirty="0">
                <a:solidFill>
                  <a:srgbClr val="FF0000"/>
                </a:solidFill>
              </a:rPr>
              <a:t>8731</a:t>
            </a:r>
            <a:r>
              <a:rPr lang="en-GB" dirty="0">
                <a:solidFill>
                  <a:srgbClr val="FF0000"/>
                </a:solidFill>
              </a:rPr>
              <a:t>, </a:t>
            </a:r>
            <a:r>
              <a:rPr lang="en-GB" dirty="0"/>
              <a:t>8732, 8735, 8737, 8739, 9113, </a:t>
            </a:r>
            <a:r>
              <a:rPr lang="en-GB" dirty="0" smtClean="0"/>
              <a:t>9134, </a:t>
            </a:r>
            <a:r>
              <a:rPr lang="en-GB" dirty="0"/>
              <a:t>9777, 7778, 9779, 9780, 10081 10082, </a:t>
            </a:r>
            <a:r>
              <a:rPr lang="en-GB" dirty="0" smtClean="0"/>
              <a:t>10196</a:t>
            </a:r>
          </a:p>
          <a:p>
            <a:pPr lvl="1"/>
            <a:endParaRPr lang="en-GB" dirty="0"/>
          </a:p>
          <a:p>
            <a:pPr lvl="1"/>
            <a:r>
              <a:rPr lang="en-GB" dirty="0" smtClean="0"/>
              <a:t>Move: Lochan Verma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3206995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11-17/303r2</a:t>
            </a:r>
            <a:endParaRPr lang="en-US" altLang="zh-CN" dirty="0"/>
          </a:p>
          <a:p>
            <a:pPr lvl="1"/>
            <a:r>
              <a:rPr lang="en-US" altLang="zh-CN" dirty="0"/>
              <a:t>CID </a:t>
            </a:r>
            <a:r>
              <a:rPr lang="en-GB" altLang="zh-CN" dirty="0"/>
              <a:t>6341, 6339, 7355, 7354, 7349, 3425, 3539, 3440, 3439, 3436, 3434, 3431, 3430, 3428, 3427, 9265 9266, 9840, 7756, 8665, 8666, 8667, 8669, </a:t>
            </a:r>
            <a:r>
              <a:rPr lang="en-GB" altLang="zh-CN" dirty="0" smtClean="0"/>
              <a:t>8670</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3578833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11-17/330r2</a:t>
            </a:r>
            <a:endParaRPr lang="en-US" altLang="zh-CN" dirty="0"/>
          </a:p>
          <a:p>
            <a:pPr lvl="1"/>
            <a:r>
              <a:rPr lang="en-US" altLang="zh-CN" dirty="0"/>
              <a:t>CID 3293, 3343, 3579, 3660, 4009, 4096, 5112, 5113, 5114, 5115, 5306, 5539, 6921, 7694, 7695, 8306, 8307, 8498, 9217, 9220, 9222, 9227, 9228, 9229, 9230, 9231, 9498, and 9499</a:t>
            </a:r>
            <a:r>
              <a:rPr lang="en-US" altLang="zh-CN" dirty="0" smtClean="0"/>
              <a:t>.</a:t>
            </a:r>
          </a:p>
          <a:p>
            <a:pPr lvl="1"/>
            <a:endParaRPr lang="en-US" altLang="zh-CN" dirty="0"/>
          </a:p>
          <a:p>
            <a:pPr lvl="1"/>
            <a:r>
              <a:rPr lang="en-US" altLang="zh-CN" dirty="0" smtClean="0"/>
              <a:t>Move: Jianhan Liu</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393540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11-17/333r1</a:t>
            </a:r>
            <a:endParaRPr lang="en-US" altLang="zh-CN" dirty="0"/>
          </a:p>
          <a:p>
            <a:pPr lvl="1"/>
            <a:r>
              <a:rPr lang="en-US" altLang="zh-CN" dirty="0"/>
              <a:t>CID 9025 and </a:t>
            </a:r>
            <a:r>
              <a:rPr lang="en-US" altLang="zh-CN" dirty="0" smtClean="0"/>
              <a:t>9658.</a:t>
            </a:r>
          </a:p>
          <a:p>
            <a:pPr lvl="1"/>
            <a:endParaRPr lang="en-US" altLang="zh-CN" dirty="0"/>
          </a:p>
          <a:p>
            <a:pPr lvl="1"/>
            <a:r>
              <a:rPr lang="en-US" altLang="zh-CN" dirty="0" smtClean="0"/>
              <a:t>Move: Jianhan Liu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83503369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11-17/332r2</a:t>
            </a:r>
            <a:endParaRPr lang="en-US" altLang="zh-CN" dirty="0"/>
          </a:p>
          <a:p>
            <a:pPr lvl="1"/>
            <a:r>
              <a:rPr lang="en-US" altLang="zh-CN" dirty="0"/>
              <a:t>CID 4995, 7234, 8894 and 8895</a:t>
            </a:r>
            <a:r>
              <a:rPr lang="en-US" altLang="zh-CN" dirty="0" smtClean="0"/>
              <a:t>.</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8903609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11-17/299r2</a:t>
            </a:r>
            <a:endParaRPr lang="en-US" altLang="zh-CN" dirty="0"/>
          </a:p>
          <a:p>
            <a:pPr lvl="1"/>
            <a:r>
              <a:rPr lang="en-US" altLang="zh-CN" dirty="0"/>
              <a:t>CID </a:t>
            </a:r>
            <a:r>
              <a:rPr lang="en-GB" altLang="zh-CN" dirty="0"/>
              <a:t>4918, 5264, 6117, 8935, 8936, </a:t>
            </a:r>
            <a:r>
              <a:rPr lang="en-GB" altLang="zh-CN" dirty="0" smtClean="0"/>
              <a:t>10062</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24145271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11-17/300r2</a:t>
            </a:r>
            <a:endParaRPr lang="en-US" altLang="zh-CN" dirty="0"/>
          </a:p>
          <a:p>
            <a:pPr lvl="1"/>
            <a:r>
              <a:rPr lang="en-US" altLang="zh-CN" dirty="0"/>
              <a:t>CID </a:t>
            </a:r>
            <a:r>
              <a:rPr lang="en-GB" altLang="zh-CN" dirty="0"/>
              <a:t>5104, 8891, 8892, 8893, </a:t>
            </a:r>
            <a:r>
              <a:rPr lang="en-GB" altLang="zh-CN" dirty="0" smtClean="0"/>
              <a:t>9469</a:t>
            </a:r>
          </a:p>
          <a:p>
            <a:pPr lvl="1"/>
            <a:endParaRPr lang="en-GB" altLang="zh-CN" dirty="0"/>
          </a:p>
          <a:p>
            <a:pPr lvl="1"/>
            <a:r>
              <a:rPr lang="en-GB" altLang="zh-CN" dirty="0" smtClean="0"/>
              <a:t>Move: </a:t>
            </a:r>
            <a:r>
              <a:rPr lang="en-US" dirty="0" err="1"/>
              <a:t>Dongguk</a:t>
            </a:r>
            <a:r>
              <a:rPr lang="en-US" dirty="0"/>
              <a:t> </a:t>
            </a:r>
            <a:r>
              <a:rPr lang="en-US" dirty="0" smtClean="0"/>
              <a:t>Lim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9190645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11-17/331r2</a:t>
            </a:r>
            <a:endParaRPr lang="en-US" altLang="zh-CN" dirty="0"/>
          </a:p>
          <a:p>
            <a:pPr lvl="1"/>
            <a:r>
              <a:rPr lang="en-US" altLang="zh-CN" dirty="0"/>
              <a:t>CID 4884, 5279, 7687, 9012, 9071, 10056, 10057 and </a:t>
            </a:r>
            <a:r>
              <a:rPr lang="en-US" altLang="zh-CN" dirty="0" smtClean="0"/>
              <a:t>10075</a:t>
            </a:r>
          </a:p>
          <a:p>
            <a:pPr lvl="1"/>
            <a:endParaRPr lang="en-US" altLang="zh-CN" dirty="0"/>
          </a:p>
          <a:p>
            <a:pPr lvl="1"/>
            <a:r>
              <a:rPr lang="en-US" altLang="zh-CN" dirty="0" smtClean="0"/>
              <a:t>Move: Jianhan Liu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58439712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11-17/320r2</a:t>
            </a:r>
            <a:endParaRPr lang="en-US" altLang="zh-CN" dirty="0"/>
          </a:p>
          <a:p>
            <a:pPr lvl="1"/>
            <a:r>
              <a:rPr lang="en-US" altLang="zh-CN" dirty="0"/>
              <a:t>CID </a:t>
            </a:r>
            <a:r>
              <a:rPr lang="en-GB" altLang="zh-CN" dirty="0"/>
              <a:t>5300, 6837, 6838, 7221, 7514, 8859, </a:t>
            </a:r>
            <a:r>
              <a:rPr lang="en-GB" altLang="zh-CN" dirty="0" smtClean="0"/>
              <a:t>8862</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1629601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11-17/321r3</a:t>
            </a:r>
            <a:endParaRPr lang="en-US" altLang="zh-CN" dirty="0"/>
          </a:p>
          <a:p>
            <a:pPr lvl="1"/>
            <a:r>
              <a:rPr lang="en-US" altLang="zh-CN" dirty="0"/>
              <a:t>CID </a:t>
            </a:r>
            <a:r>
              <a:rPr lang="en-GB" altLang="zh-CN" dirty="0"/>
              <a:t>7048, 8969, 8970, 8971, 8974, 9749, </a:t>
            </a:r>
            <a:r>
              <a:rPr lang="en-GB" altLang="zh-CN" dirty="0" smtClean="0"/>
              <a:t>9750</a:t>
            </a:r>
          </a:p>
          <a:p>
            <a:pPr lvl="1"/>
            <a:endParaRPr lang="en-GB" altLang="zh-CN" dirty="0"/>
          </a:p>
          <a:p>
            <a:pPr lvl="1"/>
            <a:r>
              <a:rPr lang="en-GB" altLang="zh-CN" dirty="0" smtClean="0"/>
              <a:t>Move: </a:t>
            </a:r>
            <a:r>
              <a:rPr lang="en-US" dirty="0" err="1"/>
              <a:t>Eunsung</a:t>
            </a:r>
            <a:r>
              <a:rPr lang="en-US" dirty="0"/>
              <a:t> Park </a:t>
            </a:r>
            <a:r>
              <a:rPr lang="en-US" dirty="0" smtClean="0"/>
              <a:t>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68268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for the CIDs being stricken out as below</a:t>
            </a:r>
            <a:r>
              <a:rPr lang="en-US" altLang="zh-CN" dirty="0"/>
              <a:t>) and the corresponding spec text modification as proposed in 11-17/317r1? </a:t>
            </a:r>
          </a:p>
          <a:p>
            <a:pPr lvl="1"/>
            <a:r>
              <a:rPr lang="en-GB" altLang="zh-CN" dirty="0"/>
              <a:t>CIDs: 5284, 10315, 8329, 8330, 9032, 7833, 9033, 8330, 4873, </a:t>
            </a:r>
            <a:r>
              <a:rPr lang="en-GB" altLang="zh-CN" strike="sngStrike" dirty="0">
                <a:solidFill>
                  <a:srgbClr val="FF0000"/>
                </a:solidFill>
              </a:rPr>
              <a:t>5878</a:t>
            </a:r>
            <a:r>
              <a:rPr lang="en-GB" altLang="zh-CN" dirty="0"/>
              <a:t>, 7834, 10307, 5875, 5876, 5877, 9035, 9036, 10308, 10309, 10310, 5875, 5876, 5877, 9035, 9036, 10309, </a:t>
            </a:r>
            <a:r>
              <a:rPr lang="en-GB" altLang="zh-CN" dirty="0" smtClean="0"/>
              <a:t>10310</a:t>
            </a:r>
          </a:p>
          <a:p>
            <a:pPr lvl="1"/>
            <a:endParaRPr lang="en-GB" altLang="zh-CN" dirty="0"/>
          </a:p>
          <a:p>
            <a:pPr lvl="1"/>
            <a:r>
              <a:rPr lang="en-GB" altLang="zh-CN" dirty="0" smtClean="0"/>
              <a:t>Move: Bin Tian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28919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and the corresponding spec text modification as in </a:t>
            </a:r>
            <a:r>
              <a:rPr lang="en-US" altLang="zh-CN" dirty="0" smtClean="0"/>
              <a:t>11-17/305r2</a:t>
            </a:r>
            <a:endParaRPr lang="en-US" altLang="zh-CN" dirty="0"/>
          </a:p>
          <a:p>
            <a:pPr lvl="1"/>
            <a:r>
              <a:rPr lang="en-US" altLang="zh-CN" dirty="0"/>
              <a:t>CID </a:t>
            </a:r>
            <a:r>
              <a:rPr lang="en-US" dirty="0"/>
              <a:t>8880, 8881,5255, 8883, 8884, 7515, 8885, 8887, 4866,8888, 4867, 8889, 4868, 4994, 9484, 4990, </a:t>
            </a:r>
            <a:r>
              <a:rPr lang="en-GB" dirty="0" smtClean="0"/>
              <a:t>4993</a:t>
            </a:r>
            <a:endParaRPr lang="en-US" altLang="zh-CN" dirty="0" smtClean="0"/>
          </a:p>
          <a:p>
            <a:endParaRPr lang="en-US" dirty="0"/>
          </a:p>
          <a:p>
            <a:r>
              <a:rPr lang="en-US" dirty="0" smtClean="0"/>
              <a:t>Move: Yan Zhang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0083023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11-17/261r1</a:t>
            </a:r>
            <a:endParaRPr lang="en-US" altLang="zh-CN" dirty="0"/>
          </a:p>
          <a:p>
            <a:pPr lvl="1"/>
            <a:r>
              <a:rPr lang="en-US" altLang="zh-CN" dirty="0"/>
              <a:t>CID </a:t>
            </a:r>
            <a:r>
              <a:rPr lang="en-GB" altLang="zh-CN" dirty="0"/>
              <a:t>5784, 5785, 5953, 5954, 7442,6869, 6870, 6871, 3606, 3609,3359, 5282, 5281, 9028, 9027, 9090, 9078, 10125, 10314, 7678,</a:t>
            </a:r>
            <a:r>
              <a:rPr lang="en-GB" altLang="zh-CN" strike="sngStrike" dirty="0">
                <a:solidFill>
                  <a:srgbClr val="FF0000"/>
                </a:solidFill>
              </a:rPr>
              <a:t>7832</a:t>
            </a:r>
            <a:r>
              <a:rPr lang="en-GB" altLang="zh-CN" dirty="0"/>
              <a:t>, 8575, 8581, 8582, </a:t>
            </a:r>
            <a:r>
              <a:rPr lang="en-GB" altLang="zh-CN" dirty="0" smtClean="0"/>
              <a:t>8583,8578</a:t>
            </a:r>
          </a:p>
          <a:p>
            <a:pPr lvl="1"/>
            <a:endParaRPr lang="en-GB" altLang="zh-CN" dirty="0"/>
          </a:p>
          <a:p>
            <a:pPr lvl="1"/>
            <a:r>
              <a:rPr lang="en-GB" altLang="zh-CN" dirty="0" smtClean="0"/>
              <a:t>Move: Lochan Verma		Second:</a:t>
            </a:r>
            <a:endParaRPr lang="zh-CN"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1489706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 (</a:t>
            </a:r>
            <a:r>
              <a:rPr lang="en-US" altLang="zh-CN" dirty="0">
                <a:solidFill>
                  <a:srgbClr val="FF0000"/>
                </a:solidFill>
              </a:rPr>
              <a:t>except those being stricken out as below</a:t>
            </a:r>
            <a:r>
              <a:rPr lang="en-US" altLang="zh-CN" dirty="0"/>
              <a:t>) and the corresponding spec text modification as in </a:t>
            </a:r>
            <a:r>
              <a:rPr lang="en-US" altLang="zh-CN" dirty="0" smtClean="0"/>
              <a:t>11-17/329r4</a:t>
            </a:r>
            <a:endParaRPr lang="en-US" altLang="zh-CN" dirty="0"/>
          </a:p>
          <a:p>
            <a:pPr lvl="1"/>
            <a:r>
              <a:rPr lang="en-US" altLang="zh-CN" dirty="0"/>
              <a:t>CID 3251, 3252, 3393, 3395, 3502, 3504, 3834, 3836, 3924, 3926, 4461, 4464, 5041, 5042, 5275, 5276, 5277, 5278, 6197, 7430, 7431, 7432, 7434, 7435, 7437, 7438, 7439, 7440, 7441, 7516, </a:t>
            </a:r>
            <a:r>
              <a:rPr lang="en-US" altLang="zh-CN" strike="sngStrike" dirty="0">
                <a:solidFill>
                  <a:srgbClr val="FF3300"/>
                </a:solidFill>
              </a:rPr>
              <a:t>7517</a:t>
            </a:r>
            <a:r>
              <a:rPr lang="en-US" altLang="zh-CN" dirty="0"/>
              <a:t>, 8565, 8997, 8998, 8999, 9000, 9001, 9002, 9004, 9005 and 9069</a:t>
            </a:r>
            <a:r>
              <a:rPr lang="en-US" altLang="zh-CN" dirty="0" smtClean="0"/>
              <a:t>.</a:t>
            </a:r>
          </a:p>
          <a:p>
            <a:pPr lvl="1"/>
            <a:endParaRPr lang="en-US" altLang="zh-CN" dirty="0"/>
          </a:p>
          <a:p>
            <a:pPr lvl="1"/>
            <a:r>
              <a:rPr lang="en-US" altLang="zh-CN" dirty="0" smtClean="0"/>
              <a:t>Move: Lochan Verma		Second:</a:t>
            </a:r>
            <a:endParaRPr lang="zh-CN"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567709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 as in </a:t>
            </a:r>
            <a:r>
              <a:rPr lang="en-US" altLang="zh-CN" dirty="0" smtClean="0"/>
              <a:t>11-17/301r4</a:t>
            </a:r>
            <a:endParaRPr lang="en-US" altLang="zh-CN" dirty="0"/>
          </a:p>
          <a:p>
            <a:pPr lvl="1"/>
            <a:r>
              <a:rPr lang="en-US" altLang="zh-CN" dirty="0"/>
              <a:t>CID </a:t>
            </a:r>
            <a:r>
              <a:rPr lang="en-GB" altLang="zh-CN" dirty="0"/>
              <a:t>5287, 5288, 8842, 5289, 3317, 3397, 3666, 3756, 4016, 4140, 4242, 4253, 5095, 5290, 8843, 8844, 10205, 3318, 3399, 3669, 3758, 4145, 4246, 5096, 5291, 8845, 5097, 5293, 5294, 8846, 9162, 5098, 5099, 5100, 5295, 5296, 8847, 9163, </a:t>
            </a:r>
            <a:r>
              <a:rPr lang="en-US" altLang="zh-CN" dirty="0" smtClean="0"/>
              <a:t>6114</a:t>
            </a:r>
          </a:p>
          <a:p>
            <a:pPr lvl="1"/>
            <a:endParaRPr lang="en-US" altLang="zh-CN" dirty="0"/>
          </a:p>
          <a:p>
            <a:pPr lvl="1"/>
            <a:r>
              <a:rPr lang="en-US" altLang="zh-CN" dirty="0" smtClean="0"/>
              <a:t>Move: </a:t>
            </a:r>
            <a:r>
              <a:rPr lang="en-US" dirty="0" err="1"/>
              <a:t>Dongguk</a:t>
            </a:r>
            <a:r>
              <a:rPr lang="en-US" dirty="0"/>
              <a:t> </a:t>
            </a:r>
            <a:r>
              <a:rPr lang="en-US" dirty="0" smtClean="0"/>
              <a:t>Lim		Second:</a:t>
            </a:r>
            <a:endParaRPr lang="en-GB"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96237045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11-17/231r1</a:t>
            </a:r>
            <a:endParaRPr lang="en-US" altLang="zh-CN" dirty="0"/>
          </a:p>
          <a:p>
            <a:pPr lvl="1"/>
            <a:r>
              <a:rPr lang="en-US" altLang="zh-CN" dirty="0"/>
              <a:t>CID </a:t>
            </a:r>
            <a:r>
              <a:rPr lang="en-GB" altLang="zh-CN" dirty="0"/>
              <a:t>4000, 4236, 4897, 5254, 8161, 8838, </a:t>
            </a:r>
            <a:r>
              <a:rPr lang="en-GB" altLang="zh-CN" strike="sngStrike" dirty="0">
                <a:solidFill>
                  <a:srgbClr val="FF0000"/>
                </a:solidFill>
              </a:rPr>
              <a:t>8839</a:t>
            </a:r>
            <a:r>
              <a:rPr lang="en-GB" altLang="zh-CN" dirty="0"/>
              <a:t>, </a:t>
            </a:r>
            <a:r>
              <a:rPr lang="en-GB" altLang="zh-CN" strike="sngStrike" dirty="0">
                <a:solidFill>
                  <a:srgbClr val="FF0000"/>
                </a:solidFill>
              </a:rPr>
              <a:t>8840</a:t>
            </a:r>
            <a:r>
              <a:rPr lang="en-GB" altLang="zh-CN" dirty="0"/>
              <a:t>, 8841, </a:t>
            </a:r>
            <a:r>
              <a:rPr lang="en-GB" altLang="zh-CN" strike="sngStrike" dirty="0">
                <a:solidFill>
                  <a:srgbClr val="FF0000"/>
                </a:solidFill>
              </a:rPr>
              <a:t>9549</a:t>
            </a:r>
            <a:r>
              <a:rPr lang="en-GB" altLang="zh-CN" dirty="0"/>
              <a:t>, 10202, 10203, </a:t>
            </a:r>
            <a:r>
              <a:rPr lang="en-GB" altLang="zh-CN" strike="sngStrike" dirty="0" smtClean="0">
                <a:solidFill>
                  <a:srgbClr val="FF0000"/>
                </a:solidFill>
              </a:rPr>
              <a:t>10204</a:t>
            </a:r>
          </a:p>
          <a:p>
            <a:pPr lvl="1"/>
            <a:endParaRPr lang="en-GB" altLang="zh-CN" strike="sngStrike" dirty="0">
              <a:solidFill>
                <a:srgbClr val="FF0000"/>
              </a:solidFill>
            </a:endParaRPr>
          </a:p>
          <a:p>
            <a:pPr lvl="1"/>
            <a:r>
              <a:rPr lang="en-GB" altLang="zh-CN" dirty="0" smtClean="0">
                <a:solidFill>
                  <a:schemeClr val="tx1"/>
                </a:solidFill>
              </a:rPr>
              <a:t>Move: </a:t>
            </a:r>
            <a:r>
              <a:rPr lang="en-US" dirty="0" err="1"/>
              <a:t>Xiaogang</a:t>
            </a:r>
            <a:r>
              <a:rPr lang="en-US" dirty="0"/>
              <a:t> Chen </a:t>
            </a:r>
            <a:r>
              <a:rPr lang="en-US" dirty="0" smtClean="0"/>
              <a:t>	Second:</a:t>
            </a:r>
            <a:r>
              <a:rPr lang="en-GB" altLang="zh-CN" dirty="0" smtClean="0">
                <a:solidFill>
                  <a:schemeClr val="tx1"/>
                </a:solidFill>
              </a:rPr>
              <a:t> </a:t>
            </a:r>
            <a:endParaRPr lang="zh-CN" altLang="zh-CN"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96873039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resolutions </a:t>
            </a:r>
            <a:r>
              <a:rPr lang="en-US" altLang="zh-CN" dirty="0"/>
              <a:t>to the following CIDs</a:t>
            </a:r>
            <a:r>
              <a:rPr lang="en-US" altLang="zh-CN" dirty="0">
                <a:solidFill>
                  <a:srgbClr val="FF0000"/>
                </a:solidFill>
              </a:rPr>
              <a:t> (except those CIDs stricken out as below)</a:t>
            </a:r>
            <a:r>
              <a:rPr lang="en-US" altLang="zh-CN" dirty="0"/>
              <a:t> and the corresponding spec text modification as in </a:t>
            </a:r>
            <a:r>
              <a:rPr lang="en-US" altLang="zh-CN" dirty="0" smtClean="0"/>
              <a:t>11-17/232r2</a:t>
            </a:r>
            <a:endParaRPr lang="en-US" altLang="zh-CN" dirty="0"/>
          </a:p>
          <a:p>
            <a:pPr lvl="1"/>
            <a:r>
              <a:rPr lang="en-US" altLang="zh-CN" dirty="0"/>
              <a:t>CID </a:t>
            </a:r>
            <a:r>
              <a:rPr lang="en-GB" altLang="zh-CN" dirty="0"/>
              <a:t>5101, 5102, 5103, 5297, 5298, 5299, </a:t>
            </a:r>
            <a:r>
              <a:rPr lang="en-GB" altLang="zh-CN" strike="sngStrike" dirty="0">
                <a:solidFill>
                  <a:srgbClr val="FF0000"/>
                </a:solidFill>
              </a:rPr>
              <a:t>6114</a:t>
            </a:r>
            <a:r>
              <a:rPr lang="en-GB" altLang="zh-CN" dirty="0"/>
              <a:t>, </a:t>
            </a:r>
            <a:r>
              <a:rPr lang="en-GB" altLang="zh-CN" strike="sngStrike" dirty="0">
                <a:solidFill>
                  <a:srgbClr val="FF0000"/>
                </a:solidFill>
              </a:rPr>
              <a:t>7512,</a:t>
            </a:r>
            <a:r>
              <a:rPr lang="en-GB" altLang="zh-CN" dirty="0"/>
              <a:t> 7513, 8848, 8849, 8850, 8851, 8852, 8853, 8854, 8855, 8856, 8857, 8858, 8985, 9158, 9159, 9160, 9166, 9167, </a:t>
            </a:r>
            <a:r>
              <a:rPr lang="en-GB" altLang="zh-CN" dirty="0" smtClean="0"/>
              <a:t>10114</a:t>
            </a:r>
          </a:p>
          <a:p>
            <a:endParaRPr lang="en-GB" dirty="0"/>
          </a:p>
          <a:p>
            <a:r>
              <a:rPr lang="en-GB" dirty="0" smtClean="0"/>
              <a:t>Move: </a:t>
            </a:r>
            <a:r>
              <a:rPr lang="en-US" dirty="0" err="1"/>
              <a:t>Xiaogang</a:t>
            </a:r>
            <a:r>
              <a:rPr lang="en-US" dirty="0"/>
              <a:t> Chen </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329934217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solidFill>
                  <a:srgbClr val="FF0000"/>
                </a:solidFill>
              </a:rPr>
              <a:t>Move to accept resolutions </a:t>
            </a:r>
            <a:r>
              <a:rPr lang="en-US" altLang="zh-CN" dirty="0">
                <a:solidFill>
                  <a:srgbClr val="FF0000"/>
                </a:solidFill>
              </a:rPr>
              <a:t>to the following CIDs and the corresponding spec text modification as in </a:t>
            </a:r>
            <a:r>
              <a:rPr lang="en-US" altLang="zh-CN" dirty="0" smtClean="0">
                <a:solidFill>
                  <a:srgbClr val="FF0000"/>
                </a:solidFill>
              </a:rPr>
              <a:t>11-17/233r0</a:t>
            </a:r>
            <a:endParaRPr lang="en-US" altLang="zh-CN" dirty="0">
              <a:solidFill>
                <a:srgbClr val="FF0000"/>
              </a:solidFill>
            </a:endParaRPr>
          </a:p>
          <a:p>
            <a:pPr lvl="1"/>
            <a:r>
              <a:rPr lang="en-US" altLang="zh-CN" dirty="0">
                <a:solidFill>
                  <a:srgbClr val="FF0000"/>
                </a:solidFill>
              </a:rPr>
              <a:t>CID </a:t>
            </a:r>
            <a:r>
              <a:rPr lang="en-US" altLang="zh-CN" dirty="0" smtClean="0">
                <a:solidFill>
                  <a:srgbClr val="FF0000"/>
                </a:solidFill>
              </a:rPr>
              <a:t>4905</a:t>
            </a:r>
          </a:p>
          <a:p>
            <a:pPr lvl="1"/>
            <a:endParaRPr lang="en-US" altLang="zh-CN" dirty="0"/>
          </a:p>
          <a:p>
            <a:pPr lvl="1"/>
            <a:r>
              <a:rPr lang="en-US" altLang="zh-CN" dirty="0" smtClean="0"/>
              <a:t>Move: </a:t>
            </a:r>
            <a:r>
              <a:rPr lang="en-US" dirty="0" err="1"/>
              <a:t>Xiaogang</a:t>
            </a:r>
            <a:r>
              <a:rPr lang="en-US" dirty="0"/>
              <a:t> Chen </a:t>
            </a:r>
            <a:r>
              <a:rPr lang="en-US" dirty="0" smtClean="0"/>
              <a:t>	Second:</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44576902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dirty="0" smtClean="0"/>
              <a:t>Move to accept the resolution </a:t>
            </a:r>
            <a:r>
              <a:rPr lang="en-US" altLang="zh-CN" dirty="0"/>
              <a:t>to the following CID as in </a:t>
            </a:r>
            <a:r>
              <a:rPr lang="en-US" altLang="zh-CN" dirty="0" smtClean="0"/>
              <a:t>11-17/283r3</a:t>
            </a:r>
            <a:endParaRPr lang="en-US" altLang="zh-CN" dirty="0"/>
          </a:p>
          <a:p>
            <a:pPr lvl="1"/>
            <a:r>
              <a:rPr lang="en-US" altLang="zh-CN" dirty="0"/>
              <a:t>CID </a:t>
            </a:r>
            <a:r>
              <a:rPr lang="en-US" altLang="zh-CN" dirty="0" smtClean="0"/>
              <a:t>8114</a:t>
            </a:r>
          </a:p>
          <a:p>
            <a:pPr lvl="1"/>
            <a:endParaRPr lang="en-US" altLang="zh-CN" dirty="0"/>
          </a:p>
          <a:p>
            <a:pPr lvl="1"/>
            <a:r>
              <a:rPr lang="en-US" altLang="zh-CN" dirty="0" smtClean="0"/>
              <a:t>Move: </a:t>
            </a:r>
            <a:endParaRPr lang="en-GB"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158521558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0" dirty="0" smtClean="0">
                <a:latin typeface="Calibri" panose="020F0502020204030204" pitchFamily="34" charset="0"/>
              </a:rPr>
              <a:t>Move to accept “Revised” </a:t>
            </a:r>
            <a:r>
              <a:rPr lang="en-US" b="0" dirty="0">
                <a:latin typeface="Calibri" panose="020F0502020204030204" pitchFamily="34" charset="0"/>
              </a:rPr>
              <a:t>resolution for CID 3222 with the proposed text in slide 10 of </a:t>
            </a:r>
            <a:r>
              <a:rPr lang="en-US" b="0" dirty="0" smtClean="0">
                <a:latin typeface="Calibri" panose="020F0502020204030204" pitchFamily="34" charset="0"/>
              </a:rPr>
              <a:t>17-0452r1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January 2017</a:t>
            </a:r>
            <a:endParaRPr lang="en-GB" dirty="0"/>
          </a:p>
        </p:txBody>
      </p:sp>
    </p:spTree>
    <p:extLst>
      <p:ext uri="{BB962C8B-B14F-4D97-AF65-F5344CB8AC3E}">
        <p14:creationId xmlns:p14="http://schemas.microsoft.com/office/powerpoint/2010/main" val="29299641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1780</TotalTime>
  <Words>8224</Words>
  <Application>Microsoft Office PowerPoint</Application>
  <PresentationFormat>On-screen Show (4:3)</PresentationFormat>
  <Paragraphs>1319</Paragraphs>
  <Slides>134</Slides>
  <Notes>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134</vt:i4>
      </vt:variant>
    </vt:vector>
  </HeadingPairs>
  <TitlesOfParts>
    <vt:vector size="146" baseType="lpstr">
      <vt:lpstr>Arial Unicode MS</vt:lpstr>
      <vt:lpstr>MS Gothic</vt:lpstr>
      <vt:lpstr>ＭＳ Ｐゴシック</vt:lpstr>
      <vt:lpstr>ＭＳ Ｐゴシック</vt:lpstr>
      <vt:lpstr>Arial</vt:lpstr>
      <vt:lpstr>Arial Black</vt:lpstr>
      <vt:lpstr>Calibri</vt:lpstr>
      <vt:lpstr>Monotype Sorts</vt:lpstr>
      <vt:lpstr>Times New Roman</vt:lpstr>
      <vt:lpstr>Wingdings</vt:lpstr>
      <vt:lpstr>Office Theme</vt:lpstr>
      <vt:lpstr>Document</vt:lpstr>
      <vt:lpstr>TGax March 2017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March 13, 10:30 – 13:30 </vt:lpstr>
      <vt:lpstr>PHY Submissions</vt:lpstr>
      <vt:lpstr>MAC Submissions</vt:lpstr>
      <vt:lpstr>MU Submissions</vt:lpstr>
      <vt:lpstr>SR Submissions</vt:lpstr>
      <vt:lpstr>TG Submissions</vt:lpstr>
      <vt:lpstr>Summary Since January 2017</vt:lpstr>
      <vt:lpstr>Editor Report</vt:lpstr>
      <vt:lpstr>Timeline</vt:lpstr>
      <vt:lpstr>On Comment Resolution</vt:lpstr>
      <vt:lpstr>Agenda for Monday March 13, 16:00 – 18:00 </vt:lpstr>
      <vt:lpstr>Agenda for Tuesday March 14, 10:30 – 12:30 </vt:lpstr>
      <vt:lpstr>Agenda for Tuesday March 14, 16:00 – 18:00 </vt:lpstr>
      <vt:lpstr>Agenda for Tuesday March 14, 19:30 – 21:30 </vt:lpstr>
      <vt:lpstr>Agenda for Wednesday March 15, 08:00 – 10:00 </vt:lpstr>
      <vt:lpstr>Approval of  TG Minutes (January 2017 Meeting and Telecon Minutes) </vt:lpstr>
      <vt:lpstr>Ad Hoc Meeting</vt:lpstr>
      <vt:lpstr>SP (11-17/0267)</vt:lpstr>
      <vt:lpstr>Agenda for Wednesday March 15, 13:30 – 15:30 </vt:lpstr>
      <vt:lpstr>Agenda for Wednesday March 15, 16:00 – 18:00 </vt:lpstr>
      <vt:lpstr>Agenda for Thursday March 16, PM1 and PM2</vt:lpstr>
      <vt:lpstr>Motions</vt:lpstr>
      <vt:lpstr>CR Motion #</vt:lpstr>
      <vt:lpstr>CR Motion #</vt:lpstr>
      <vt:lpstr>CR Motion #</vt:lpstr>
      <vt:lpstr>CR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 Motion #</vt:lpstr>
      <vt:lpstr>CR Motion #</vt:lpstr>
      <vt:lpstr>CR Motion #</vt:lpstr>
      <vt:lpstr>CR Motion #</vt:lpstr>
      <vt:lpstr>PowerPoint Presentation</vt:lpstr>
      <vt:lpstr>PowerPoint Presentation</vt:lpstr>
      <vt:lpstr>CR Motion #</vt:lpstr>
      <vt:lpstr>CR Motion #</vt:lpstr>
      <vt:lpstr>PowerPoint Presentation</vt:lpstr>
      <vt:lpstr>CR Motion #</vt:lpstr>
      <vt:lpstr>CR Motion #</vt:lpstr>
      <vt:lpstr>PowerPoint Presentation</vt:lpstr>
      <vt:lpstr>PowerPoint Presentation</vt:lpstr>
      <vt:lpstr>PowerPoint Presentation</vt:lpstr>
      <vt:lpstr>PowerPoint Presentation</vt:lpstr>
      <vt:lpstr>CR Motion #</vt:lpstr>
      <vt:lpstr>CR Motion #</vt:lpstr>
      <vt:lpstr>CR Motion #</vt:lpstr>
      <vt:lpstr>PowerPoint Presentation</vt:lpstr>
      <vt:lpstr>PowerPoint Presentation</vt:lpstr>
      <vt:lpstr>PowerPoint Presentation</vt:lpstr>
      <vt:lpstr>CR Motion #</vt:lpstr>
      <vt:lpstr>CR Motion #</vt:lpstr>
      <vt:lpstr>CR Motion #</vt:lpstr>
      <vt:lpstr>CR Motion #</vt:lpstr>
      <vt:lpstr>CR Motion #</vt:lpstr>
      <vt:lpstr>CR Motion #</vt:lpstr>
      <vt:lpstr>CR Motion #</vt:lpstr>
      <vt:lpstr>PowerPoint Presentation</vt:lpstr>
      <vt:lpstr>PowerPoint Presentation</vt:lpstr>
      <vt:lpstr>PowerPoint Presentation</vt:lpstr>
      <vt:lpstr>PowerPoint Presentation</vt:lpstr>
      <vt:lpstr>Timeline</vt:lpstr>
      <vt:lpstr>Goals for May 2017</vt:lpstr>
      <vt:lpstr>Conference Calls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115</cp:revision>
  <cp:lastPrinted>1601-01-01T00:00:00Z</cp:lastPrinted>
  <dcterms:created xsi:type="dcterms:W3CDTF">2017-01-26T15:28:16Z</dcterms:created>
  <dcterms:modified xsi:type="dcterms:W3CDTF">2017-03-16T13:00:47Z</dcterms:modified>
</cp:coreProperties>
</file>