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1"/>
  </p:notesMasterIdLst>
  <p:handoutMasterIdLst>
    <p:handoutMasterId r:id="rId102"/>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62" r:id="rId19"/>
    <p:sldId id="365" r:id="rId20"/>
    <p:sldId id="363" r:id="rId21"/>
    <p:sldId id="364" r:id="rId22"/>
    <p:sldId id="273" r:id="rId23"/>
    <p:sldId id="275" r:id="rId24"/>
    <p:sldId id="276" r:id="rId25"/>
    <p:sldId id="361" r:id="rId26"/>
    <p:sldId id="277" r:id="rId27"/>
    <p:sldId id="278" r:id="rId28"/>
    <p:sldId id="279" r:id="rId29"/>
    <p:sldId id="280" r:id="rId30"/>
    <p:sldId id="281" r:id="rId31"/>
    <p:sldId id="274" r:id="rId32"/>
    <p:sldId id="287" r:id="rId33"/>
    <p:sldId id="282" r:id="rId34"/>
    <p:sldId id="283" r:id="rId35"/>
    <p:sldId id="284" r:id="rId36"/>
    <p:sldId id="285" r:id="rId37"/>
    <p:sldId id="366" r:id="rId38"/>
    <p:sldId id="288" r:id="rId39"/>
    <p:sldId id="289" r:id="rId40"/>
    <p:sldId id="290" r:id="rId41"/>
    <p:sldId id="291" r:id="rId42"/>
    <p:sldId id="292" r:id="rId43"/>
    <p:sldId id="293" r:id="rId44"/>
    <p:sldId id="294" r:id="rId45"/>
    <p:sldId id="295"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3" r:id="rId68"/>
    <p:sldId id="324" r:id="rId69"/>
    <p:sldId id="325" r:id="rId70"/>
    <p:sldId id="326" r:id="rId71"/>
    <p:sldId id="329" r:id="rId72"/>
    <p:sldId id="327" r:id="rId73"/>
    <p:sldId id="330" r:id="rId74"/>
    <p:sldId id="331" r:id="rId75"/>
    <p:sldId id="332" r:id="rId76"/>
    <p:sldId id="333" r:id="rId77"/>
    <p:sldId id="334" r:id="rId78"/>
    <p:sldId id="335" r:id="rId79"/>
    <p:sldId id="337" r:id="rId80"/>
    <p:sldId id="336" r:id="rId81"/>
    <p:sldId id="338" r:id="rId82"/>
    <p:sldId id="339" r:id="rId83"/>
    <p:sldId id="340" r:id="rId84"/>
    <p:sldId id="342" r:id="rId85"/>
    <p:sldId id="343" r:id="rId86"/>
    <p:sldId id="341" r:id="rId87"/>
    <p:sldId id="346" r:id="rId88"/>
    <p:sldId id="348" r:id="rId89"/>
    <p:sldId id="349" r:id="rId90"/>
    <p:sldId id="350" r:id="rId91"/>
    <p:sldId id="351" r:id="rId92"/>
    <p:sldId id="354" r:id="rId93"/>
    <p:sldId id="355" r:id="rId94"/>
    <p:sldId id="356" r:id="rId95"/>
    <p:sldId id="357" r:id="rId96"/>
    <p:sldId id="358" r:id="rId97"/>
    <p:sldId id="359" r:id="rId98"/>
    <p:sldId id="360" r:id="rId99"/>
    <p:sldId id="286" r:id="rId10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819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802.11-17/0199r3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6/11-16-0230-03-000m-sb1-stephens-resolutions-part-1.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6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Korea)</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295400"/>
            <a:ext cx="3808413" cy="4113213"/>
          </a:xfrm>
        </p:spPr>
        <p:txBody>
          <a:bodyPr/>
          <a:lstStyle/>
          <a:p>
            <a:pPr>
              <a:lnSpc>
                <a:spcPct val="80000"/>
              </a:lnSpc>
            </a:pPr>
            <a:r>
              <a:rPr lang="en-US" altLang="en-US" sz="1400" dirty="0"/>
              <a:t>Monday </a:t>
            </a:r>
            <a:r>
              <a:rPr lang="en-US" altLang="en-US" sz="1400" dirty="0" smtClean="0"/>
              <a:t>March 13, 13:30 </a:t>
            </a:r>
            <a:r>
              <a:rPr lang="en-US" altLang="en-US" sz="1400" dirty="0"/>
              <a:t>– </a:t>
            </a:r>
            <a:r>
              <a:rPr lang="en-US" altLang="en-US" sz="1400" dirty="0" smtClean="0"/>
              <a:t>13:30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AD hoc meeting Agenda setting</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March 13,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Tuesday </a:t>
            </a:r>
            <a:r>
              <a:rPr lang="en-US" altLang="en-US" sz="1400" dirty="0" smtClean="0"/>
              <a:t>March 14, </a:t>
            </a:r>
            <a:r>
              <a:rPr lang="en-US" altLang="en-US" sz="1400" dirty="0"/>
              <a:t>10:30 – 12:30</a:t>
            </a:r>
          </a:p>
          <a:p>
            <a:pPr lvl="1">
              <a:lnSpc>
                <a:spcPct val="80000"/>
              </a:lnSpc>
            </a:pPr>
            <a:r>
              <a:rPr lang="en-US" altLang="en-US" sz="1400" dirty="0"/>
              <a:t>Ad Hoc Group Meetings </a:t>
            </a:r>
          </a:p>
          <a:p>
            <a:pPr>
              <a:lnSpc>
                <a:spcPct val="80000"/>
              </a:lnSpc>
            </a:pPr>
            <a:r>
              <a:rPr lang="en-CA" altLang="en-US" sz="1400" dirty="0"/>
              <a:t>Tuesday</a:t>
            </a:r>
            <a:r>
              <a:rPr lang="en-US" altLang="en-US" sz="1400" dirty="0"/>
              <a:t> </a:t>
            </a:r>
            <a:r>
              <a:rPr lang="en-US" altLang="en-US" sz="1400" dirty="0" smtClean="0"/>
              <a:t>March 14,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March 14, 19:30 – 21:30</a:t>
            </a:r>
          </a:p>
          <a:p>
            <a:pPr>
              <a:lnSpc>
                <a:spcPct val="80000"/>
              </a:lnSpc>
            </a:pPr>
            <a:r>
              <a:rPr lang="en-US" altLang="en-US" sz="1400" dirty="0"/>
              <a:t>	</a:t>
            </a:r>
            <a:r>
              <a:rPr lang="en-US" altLang="en-US" sz="1400" b="0" dirty="0" smtClean="0"/>
              <a:t>Ad Hoc Group Meetings</a:t>
            </a:r>
            <a:endParaRPr lang="en-US" altLang="en-US" sz="1400" b="0" dirty="0"/>
          </a:p>
          <a:p>
            <a:pPr>
              <a:lnSpc>
                <a:spcPct val="80000"/>
              </a:lnSpc>
            </a:pPr>
            <a:r>
              <a:rPr lang="en-US" altLang="en-US" sz="1400" dirty="0" smtClean="0"/>
              <a:t>Wednesday March 15, 08:00 – 10:00</a:t>
            </a:r>
          </a:p>
          <a:p>
            <a:pPr lvl="1">
              <a:lnSpc>
                <a:spcPct val="80000"/>
              </a:lnSpc>
            </a:pPr>
            <a:r>
              <a:rPr lang="en-US" altLang="en-US" sz="1400" dirty="0" smtClean="0"/>
              <a:t>Call Meeting to order</a:t>
            </a:r>
          </a:p>
          <a:p>
            <a:pPr lvl="1">
              <a:lnSpc>
                <a:spcPct val="80000"/>
              </a:lnSpc>
            </a:pPr>
            <a:r>
              <a:rPr lang="en-US" altLang="en-US" sz="1400" dirty="0" smtClean="0"/>
              <a:t>IEEE 802 and 802.11 IPR Policy and procedure.</a:t>
            </a:r>
          </a:p>
          <a:p>
            <a:pPr lvl="1">
              <a:lnSpc>
                <a:spcPct val="80000"/>
              </a:lnSpc>
            </a:pPr>
            <a:r>
              <a:rPr lang="en-US" altLang="en-US" sz="1400" dirty="0" smtClean="0"/>
              <a:t>Progress Review</a:t>
            </a:r>
          </a:p>
          <a:p>
            <a:pPr lvl="1">
              <a:lnSpc>
                <a:spcPct val="80000"/>
              </a:lnSpc>
            </a:pPr>
            <a:r>
              <a:rPr lang="en-US" altLang="en-US" sz="1400" dirty="0" smtClean="0"/>
              <a:t>Presentations</a:t>
            </a:r>
          </a:p>
          <a:p>
            <a:pPr lvl="1">
              <a:lnSpc>
                <a:spcPct val="80000"/>
              </a:lnSpc>
            </a:pPr>
            <a:r>
              <a:rPr lang="en-US" altLang="en-US" sz="1400" dirty="0" smtClean="0"/>
              <a:t>Recess</a:t>
            </a:r>
            <a:endParaRPr lang="en-US" altLang="en-US" sz="1800" dirty="0" smtClean="0"/>
          </a:p>
          <a:p>
            <a:endParaRPr lang="en-US" dirty="0"/>
          </a:p>
        </p:txBody>
      </p:sp>
      <p:sp>
        <p:nvSpPr>
          <p:cNvPr id="8" name="Content Placeholder 7"/>
          <p:cNvSpPr>
            <a:spLocks noGrp="1"/>
          </p:cNvSpPr>
          <p:nvPr>
            <p:ph sz="half" idx="2"/>
          </p:nvPr>
        </p:nvSpPr>
        <p:spPr>
          <a:xfrm>
            <a:off x="4571206" y="1371600"/>
            <a:ext cx="3810000" cy="4113213"/>
          </a:xfrm>
        </p:spPr>
        <p:txBody>
          <a:bodyPr/>
          <a:lstStyle/>
          <a:p>
            <a:pPr>
              <a:lnSpc>
                <a:spcPct val="80000"/>
              </a:lnSpc>
            </a:pPr>
            <a:r>
              <a:rPr lang="en-US" altLang="en-US" sz="1400" dirty="0" smtClean="0"/>
              <a:t>Wednesday March 15, 13:30 – 15:30</a:t>
            </a:r>
          </a:p>
          <a:p>
            <a:pPr lvl="1">
              <a:lnSpc>
                <a:spcPct val="80000"/>
              </a:lnSpc>
            </a:pPr>
            <a:r>
              <a:rPr lang="en-US" altLang="en-US" sz="1400" dirty="0" smtClean="0"/>
              <a:t>Ad </a:t>
            </a:r>
            <a:r>
              <a:rPr lang="en-US" altLang="en-US" sz="1400" dirty="0"/>
              <a:t>Hoc Group Meetings</a:t>
            </a:r>
          </a:p>
          <a:p>
            <a:pPr>
              <a:lnSpc>
                <a:spcPct val="80000"/>
              </a:lnSpc>
            </a:pPr>
            <a:r>
              <a:rPr lang="en-US" altLang="en-US" sz="1400" dirty="0"/>
              <a:t>Wednesday </a:t>
            </a:r>
            <a:r>
              <a:rPr lang="en-US" altLang="en-US" sz="1400" dirty="0" smtClean="0"/>
              <a:t>March 15,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Thursday </a:t>
            </a:r>
            <a:r>
              <a:rPr lang="en-US" altLang="en-US" sz="1400" dirty="0" smtClean="0"/>
              <a:t>March 16, </a:t>
            </a:r>
            <a:r>
              <a:rPr lang="en-US" altLang="en-US" sz="1400" dirty="0"/>
              <a:t>13:30 – 15:30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Recess</a:t>
            </a:r>
          </a:p>
          <a:p>
            <a:pPr>
              <a:lnSpc>
                <a:spcPct val="80000"/>
              </a:lnSpc>
            </a:pPr>
            <a:r>
              <a:rPr lang="en-US" altLang="en-US" sz="1400" dirty="0"/>
              <a:t>Thursday </a:t>
            </a:r>
            <a:r>
              <a:rPr lang="en-US" altLang="en-US" sz="1400" dirty="0" smtClean="0"/>
              <a:t>March 16,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Goals for November 2016</a:t>
            </a:r>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4751190"/>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smtClean="0"/>
                        <a:t>SR</a:t>
                      </a:r>
                      <a:endParaRPr lang="en-US" sz="1400" dirty="0"/>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13,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January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On Comment Resolution</a:t>
            </a:r>
          </a:p>
          <a:p>
            <a:pPr>
              <a:lnSpc>
                <a:spcPct val="80000"/>
              </a:lnSpc>
              <a:buFont typeface="Arial" panose="020B0604020202020204" pitchFamily="34" charset="0"/>
              <a:buChar char="•"/>
            </a:pPr>
            <a:r>
              <a:rPr lang="en-US" altLang="en-US" sz="2000" dirty="0" smtClean="0"/>
              <a:t>Next ad Hoc Meeting (May)</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9" name="TextBox 8"/>
          <p:cNvSpPr txBox="1"/>
          <p:nvPr/>
        </p:nvSpPr>
        <p:spPr>
          <a:xfrm>
            <a:off x="1600200" y="5410200"/>
            <a:ext cx="2074607" cy="461665"/>
          </a:xfrm>
          <a:prstGeom prst="rect">
            <a:avLst/>
          </a:prstGeom>
          <a:noFill/>
        </p:spPr>
        <p:txBody>
          <a:bodyPr wrap="none" rtlCol="0">
            <a:spAutoFit/>
          </a:bodyPr>
          <a:lstStyle/>
          <a:p>
            <a:r>
              <a:rPr lang="en-US" dirty="0" smtClean="0">
                <a:solidFill>
                  <a:schemeClr val="tx1"/>
                </a:solidFill>
              </a:rPr>
              <a:t>!3 Submissions</a:t>
            </a:r>
            <a:endParaRPr lang="en-US" dirty="0">
              <a:solidFill>
                <a:schemeClr val="tx1"/>
              </a:solidFill>
            </a:endParaRPr>
          </a:p>
        </p:txBody>
      </p:sp>
      <p:graphicFrame>
        <p:nvGraphicFramePr>
          <p:cNvPr id="3" name="Table 2"/>
          <p:cNvGraphicFramePr>
            <a:graphicFrameLocks noGrp="1"/>
          </p:cNvGraphicFramePr>
          <p:nvPr/>
        </p:nvGraphicFramePr>
        <p:xfrm>
          <a:off x="1206500" y="2095500"/>
          <a:ext cx="6731000" cy="2667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Short Feedback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RBW of 11ax</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11-17/0231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11-17/0234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28.3.19_28.3.20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11-17/0247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Introduction Part 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Transmit Requirements HE_TRIG_PPDU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11-17/0345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LB225 CR on TXOP_DURATION (28.2.2)</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Jeongki Kim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11-17/0398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11ax Comment Resolutions for HE Preamble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Yan Zhang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for 20MHz-only STA -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Pre-HE preamble transmission for trigger based PPDU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Ross Jian 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11-17/0414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clause 28-3-11 HE PHY data field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Tianyu Wu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11-17/0436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Comment Resolution of CID 7517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Jianhan Liu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584051982"/>
              </p:ext>
            </p:extLst>
          </p:nvPr>
        </p:nvGraphicFramePr>
        <p:xfrm>
          <a:off x="2209800" y="1751013"/>
          <a:ext cx="5011501" cy="4113215"/>
        </p:xfrm>
        <a:graphic>
          <a:graphicData uri="http://schemas.openxmlformats.org/drawingml/2006/table">
            <a:tbl>
              <a:tblPr>
                <a:tableStyleId>{5C22544A-7EE6-4342-B048-85BDC9FD1C3A}</a:tableStyleId>
              </a:tblPr>
              <a:tblGrid>
                <a:gridCol w="595707"/>
                <a:gridCol w="2770509"/>
                <a:gridCol w="1040123"/>
                <a:gridCol w="605162"/>
              </a:tblGrid>
              <a:tr h="141835">
                <a:tc>
                  <a:txBody>
                    <a:bodyPr/>
                    <a:lstStyle/>
                    <a:p>
                      <a:pPr algn="ctr" fontAlgn="b"/>
                      <a:r>
                        <a:rPr lang="en-US" sz="800" u="none" strike="noStrike">
                          <a:effectLst/>
                        </a:rPr>
                        <a:t>DCN</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Title</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Author</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sub-group</a:t>
                      </a:r>
                      <a:endParaRPr lang="en-US" sz="800" b="1" i="0" u="none" strike="noStrike">
                        <a:solidFill>
                          <a:srgbClr val="FFFFFF"/>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Explanations for CR on 27.5.2.7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laurent cariou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Discussion for CR on 10.22.2.8 TXOP limits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11-17/0239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11-17/0240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11-17/0283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11-17/0319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CRs for Section 27.4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LB225-CRs-on-OFDMA-based-random-access-Response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11-17/0344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EIFS and TXOP_DURATION (10.3.2.3.7 and 27.11.5)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TXOP Truncation (10.22.2.9)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Intra-PPDU PS (27.14.1)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mac-cr-CS Required-9-3-1-23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11-17/0389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11-17/0421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cr-for-11.49-HE BSS operation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Chao-Chun Wang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LB225-CRs-on-OFDMA-based-random-access-Figure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Proposed resolution for comments related to CIDs in 27.5.2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Jing Ma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11-17/0384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Comment resolution for 10.24.10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Reza Hedayat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sv-SE" sz="800" u="none" strike="noStrike">
                          <a:effectLst/>
                        </a:rPr>
                        <a:t>CR on Per-TID All Ack in Multi-STA BlockAck Frame</a:t>
                      </a:r>
                      <a:endParaRPr lang="sv-SE"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Geonjung Ko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11-17/360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CID5917 and CID8165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BSS Load Information in 802.11ax</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Subclause 9.4.2.218.2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LB225-CR-on-Pre-association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Association Exchange using Contention based UL OFDMA</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fr-FR" sz="800" u="none" strike="noStrike">
                          <a:effectLst/>
                        </a:rPr>
                        <a:t>LB225 11ax D1.0 Comment Resolution 10.13</a:t>
                      </a:r>
                      <a:endParaRPr lang="fr-FR"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11-13/0285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LB225-MAC-CR-HE MCS_NSS resolutions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11-17/0308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 for section 9.4.2 BSS load PPT</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Frank Hsu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7092" marR="7092" marT="7092" marB="0" anchor="b"/>
                </a:tc>
              </a:tr>
            </a:tbl>
          </a:graphicData>
        </a:graphic>
      </p:graphicFrame>
    </p:spTree>
    <p:extLst>
      <p:ext uri="{BB962C8B-B14F-4D97-AF65-F5344CB8AC3E}">
        <p14:creationId xmlns:p14="http://schemas.microsoft.com/office/powerpoint/2010/main" val="4185402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6" name="Table 5"/>
          <p:cNvGraphicFramePr>
            <a:graphicFrameLocks noGrp="1"/>
          </p:cNvGraphicFramePr>
          <p:nvPr/>
        </p:nvGraphicFramePr>
        <p:xfrm>
          <a:off x="1206500" y="2476500"/>
          <a:ext cx="6731000" cy="1905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Title</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11-17/0271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17.2.2.1 and 17.3.9.10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11-17/0282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11-17-xxxx-0x-00ax-lb225-mac-cr-number-of-ss-9-3-1-23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Raja Banerjea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D1.0 MAC Resolution CR for 27.5.2.4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27.14.3 OPS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CID 8142 - Random Access acronym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27.5.2.4 - Physical CS CIDs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11-13/0349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CR for 25.5.2.4 Setting of CS Required Bit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Kiseon Ryu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CR-Subclause-27-5-3-MU-Cascading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David Xun Yang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11-17/0442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pt-BR" sz="1100" u="none" strike="noStrike">
                          <a:effectLst/>
                        </a:rPr>
                        <a:t>LB225, CR CIDs 3215, 3216</a:t>
                      </a:r>
                      <a:endParaRPr lang="pt-B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MU</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083051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Vancouver</a:t>
            </a:r>
            <a:r>
              <a:rPr lang="en-US" altLang="en-US" sz="4000" dirty="0" smtClean="0">
                <a:latin typeface="Arial" panose="020B0604020202020204" pitchFamily="34" charset="0"/>
              </a:rPr>
              <a:t>, Canada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12-17,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nvGraphicFramePr>
        <p:xfrm>
          <a:off x="1206500" y="2381250"/>
          <a:ext cx="6731000" cy="20955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a:effectLst/>
                        </a:rPr>
                        <a:t>DCN</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11-16/1063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Unified SR text DSC, ATPC, inter-BSS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11-16/1476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CR-for section-25-9-spatial-reuse-operation-for-HE-PPDU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SRP-based SR Summary and Update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11-17/0163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DSC as OBSS_PD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25.9.2.2 OBSS_PD Spatial reuse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Some clarifications on current SR spec text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11-17/0383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Spatial Reuse Group Challenges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CR for CID3222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OBSS_PD: Threshold problems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comment resolution for CID 7172 &amp; 7173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844232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765398995"/>
              </p:ext>
            </p:extLst>
          </p:nvPr>
        </p:nvGraphicFramePr>
        <p:xfrm>
          <a:off x="1205706" y="2590800"/>
          <a:ext cx="6731000" cy="1143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a:effectLst/>
                        </a:rPr>
                        <a:t>DCN</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Adaptation Feedback for Combating Interferences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Feng Jiang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Proposed Text for Simulation Scenarios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Frank Hsu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11-17/0369</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11-17/0370</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operation--text</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11-17/0112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Transmit Power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TG</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157060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the resolution of comments received on draft D1.0</a:t>
            </a:r>
          </a:p>
          <a:p>
            <a:pPr>
              <a:buFont typeface="Arial" panose="020B0604020202020204" pitchFamily="34" charset="0"/>
              <a:buChar char="•"/>
            </a:pPr>
            <a:r>
              <a:rPr lang="en-US" dirty="0" smtClean="0"/>
              <a:t>Discussed issues related to spatial Reuse.</a:t>
            </a:r>
          </a:p>
          <a:p>
            <a:pPr>
              <a:buFont typeface="Arial" panose="020B0604020202020204" pitchFamily="34" charset="0"/>
              <a:buChar char="•"/>
            </a:pPr>
            <a:r>
              <a:rPr lang="en-US" dirty="0" smtClean="0"/>
              <a:t>Held a weekly </a:t>
            </a:r>
            <a:r>
              <a:rPr lang="en-US" dirty="0" err="1" smtClean="0"/>
              <a:t>telecon</a:t>
            </a:r>
            <a:r>
              <a:rPr lang="en-US" dirty="0" smtClean="0"/>
              <a:t> to advance comment resolution</a:t>
            </a:r>
          </a:p>
          <a:p>
            <a:pPr>
              <a:buFont typeface="Arial" panose="020B0604020202020204" pitchFamily="34" charset="0"/>
              <a:buChar char="•"/>
            </a:pPr>
            <a:r>
              <a:rPr lang="en-US" dirty="0" smtClean="0"/>
              <a:t>Held a TG 3-day ad hoc meeting in San Diego</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May 2017: Draft 2.0 and recirculation</a:t>
            </a: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a:solidFill>
                  <a:srgbClr val="FFC000"/>
                </a:solidFill>
              </a:rPr>
              <a:t>March 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Comment Resolution</a:t>
            </a:r>
            <a:endParaRPr lang="en-US" dirty="0"/>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smtClean="0"/>
              <a:t>Number of comments were rejected with no proper reasons</a:t>
            </a:r>
          </a:p>
          <a:p>
            <a:pPr>
              <a:buFont typeface="Arial" panose="020B0604020202020204" pitchFamily="34" charset="0"/>
              <a:buChar char="•"/>
            </a:pPr>
            <a:r>
              <a:rPr lang="en-US" dirty="0" smtClean="0"/>
              <a:t>Some of the reasons cited, “it is in the SFD”, “the group adopted it”</a:t>
            </a:r>
          </a:p>
          <a:p>
            <a:pPr>
              <a:buFont typeface="Arial" panose="020B0604020202020204" pitchFamily="34" charset="0"/>
              <a:buChar char="•"/>
            </a:pPr>
            <a:r>
              <a:rPr lang="en-US" dirty="0" smtClean="0"/>
              <a:t>Please refer to the comment </a:t>
            </a:r>
            <a:r>
              <a:rPr lang="en-US" dirty="0"/>
              <a:t>resolution tutorial; </a:t>
            </a:r>
            <a:r>
              <a:rPr lang="en-US" dirty="0">
                <a:hlinkClick r:id="rId2"/>
              </a:rPr>
              <a:t>https://</a:t>
            </a:r>
            <a:r>
              <a:rPr lang="en-US" dirty="0" smtClean="0">
                <a:hlinkClick r:id="rId2"/>
              </a:rPr>
              <a:t>mentor.ieee.org/802.11/dcn/16/11-16-0230-03-000m-sb1-stephens-resolutions-part-1.doc</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73715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March 13,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March 14,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March 14,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r>
              <a:rPr lang="en-US" dirty="0"/>
              <a:t> </a:t>
            </a:r>
            <a:r>
              <a:rPr lang="en-US" dirty="0" smtClean="0"/>
              <a:t>SR – Regency 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r>
              <a:rPr lang="en-US" altLang="en-US" dirty="0" smtClean="0"/>
              <a:t>.</a:t>
            </a:r>
          </a:p>
          <a:p>
            <a:pPr>
              <a:buFont typeface="Arial" panose="020B0604020202020204" pitchFamily="34" charset="0"/>
              <a:buChar char="•"/>
            </a:pPr>
            <a:r>
              <a:rPr lang="en-US" altLang="en-US" dirty="0" smtClean="0"/>
              <a:t>Approval of TG Minutes</a:t>
            </a:r>
          </a:p>
          <a:p>
            <a:pPr>
              <a:buFont typeface="Arial" panose="020B0604020202020204" pitchFamily="34" charset="0"/>
              <a:buChar char="•"/>
            </a:pPr>
            <a:r>
              <a:rPr lang="en-US" altLang="en-US" dirty="0" smtClean="0"/>
              <a:t>May ad hoc </a:t>
            </a:r>
            <a:r>
              <a:rPr lang="en-US" altLang="en-US" dirty="0" smtClean="0"/>
              <a:t>Meeting and motion</a:t>
            </a:r>
          </a:p>
          <a:p>
            <a:pPr>
              <a:buFont typeface="Arial" panose="020B0604020202020204" pitchFamily="34" charset="0"/>
              <a:buChar char="•"/>
            </a:pPr>
            <a:r>
              <a:rPr lang="en-US" altLang="en-US" dirty="0" smtClean="0"/>
              <a:t>Progress </a:t>
            </a:r>
            <a:r>
              <a:rPr lang="en-US" altLang="en-US" dirty="0" smtClean="0"/>
              <a:t>Review from ad </a:t>
            </a:r>
            <a:r>
              <a:rPr lang="en-US" altLang="en-US" dirty="0" err="1" smtClean="0"/>
              <a:t>hocs</a:t>
            </a:r>
            <a:endParaRPr lang="en-US" altLang="en-US" dirty="0"/>
          </a:p>
          <a:p>
            <a:pPr>
              <a:buFont typeface="Arial" panose="020B0604020202020204" pitchFamily="34" charset="0"/>
              <a:buChar char="•"/>
            </a:pPr>
            <a:r>
              <a:rPr lang="en-US" altLang="en-US" dirty="0" smtClean="0"/>
              <a:t>Presentations</a:t>
            </a:r>
          </a:p>
          <a:p>
            <a:pPr lvl="1">
              <a:buFont typeface="Arial" panose="020B0604020202020204" pitchFamily="34" charset="0"/>
              <a:buChar char="•"/>
            </a:pPr>
            <a:r>
              <a:rPr lang="en-US" altLang="en-US" dirty="0" smtClean="0"/>
              <a:t>Continue with </a:t>
            </a:r>
            <a:r>
              <a:rPr lang="en-US" altLang="en-US" smtClean="0"/>
              <a:t>SR Submissions</a:t>
            </a:r>
            <a:endParaRPr lang="en-US" altLang="en-US" dirty="0"/>
          </a:p>
          <a:p>
            <a:pPr>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a:t>
            </a:r>
            <a:r>
              <a:rPr lang="en-US" altLang="en-US" sz="2000" dirty="0" err="1"/>
              <a:t>TGax</a:t>
            </a:r>
            <a:r>
              <a:rPr lang="en-US" altLang="en-US" sz="2000" dirty="0"/>
              <a:t> minutes of meetings and teleconferences from </a:t>
            </a:r>
            <a:r>
              <a:rPr lang="en-US" altLang="en-US" sz="2000" dirty="0" smtClean="0"/>
              <a:t>January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mentor.ieee.org/802.11/dcn/17/11-17-0126-00-00ax-tgax-january-2017-atlanta-meeting-minutes.docx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mentor.ieee.org/802.11/dcn/17/11-17-0224-03-00ax-tgax-teleconference-minutes-from-jan-to-mar-2017.docx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mentor.ieee.org/802.11/dcn/17/11-17-0155-00-00ax-11ax-mac-ad-hoc-minutes.docx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mentor.ieee.org/802.11/dcn/17/11-17-0358-02-00ax-tgax-march-2017-ad-hoc-meeting-minutes-non-phy-ad-hoc.docx</a:t>
            </a:r>
            <a:endParaRPr lang="en-US" altLang="en-US" sz="1600" dirty="0">
              <a:solidFill>
                <a:schemeClr val="tx1"/>
              </a:solidFill>
            </a:endParaRP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mentor.ieee.org/802.11/dcn/17/11-17-0456-00-00ax-mar-2017-tgax-sd-phy-ad-hoc-premeeting-minutes.docx</a:t>
            </a:r>
            <a:endParaRPr lang="en-US" altLang="en-US" sz="1600" dirty="0">
              <a:solidFill>
                <a:schemeClr val="tx1"/>
              </a:solidFill>
            </a:endParaRPr>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a:t>
            </a:r>
            <a:r>
              <a:rPr lang="en-GB" dirty="0" err="1" smtClean="0"/>
              <a:t>TGax</a:t>
            </a:r>
            <a:r>
              <a:rPr lang="en-GB" dirty="0" smtClean="0"/>
              <a:t> </a:t>
            </a:r>
            <a:r>
              <a:rPr lang="en-GB" dirty="0"/>
              <a:t>to hold an ad-hoc meeting on </a:t>
            </a:r>
            <a:r>
              <a:rPr lang="en-GB" dirty="0" smtClean="0"/>
              <a:t>May 3-5</a:t>
            </a:r>
            <a:r>
              <a:rPr lang="en-GB" dirty="0" smtClean="0"/>
              <a:t> </a:t>
            </a:r>
            <a:r>
              <a:rPr lang="en-GB" dirty="0"/>
              <a:t>in </a:t>
            </a:r>
            <a:r>
              <a:rPr lang="en-GB" dirty="0" smtClean="0"/>
              <a:t>Seoul, Korea</a:t>
            </a:r>
            <a:r>
              <a:rPr lang="en-GB" dirty="0" smtClean="0"/>
              <a:t>, for </a:t>
            </a:r>
            <a:r>
              <a:rPr lang="en-GB" dirty="0"/>
              <a:t>the purpose of </a:t>
            </a:r>
            <a:r>
              <a:rPr lang="en-GB" dirty="0" smtClean="0"/>
              <a:t>working in comment resolution</a:t>
            </a:r>
            <a:r>
              <a:rPr lang="en-GB" dirty="0" smtClean="0"/>
              <a:t>.</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March 15,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MAC – Regency C</a:t>
            </a:r>
          </a:p>
          <a:p>
            <a:r>
              <a:rPr lang="en-US" dirty="0" smtClean="0"/>
              <a:t>Ad Hoc #2: MU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March 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MAC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a:t>
            </a:r>
            <a:r>
              <a:rPr lang="en-US" altLang="en-US" dirty="0"/>
              <a:t>March </a:t>
            </a:r>
            <a:r>
              <a:rPr lang="en-US" altLang="en-US" dirty="0" smtClean="0"/>
              <a:t>16,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TG Meeting</a:t>
            </a:r>
          </a:p>
          <a:p>
            <a:pPr>
              <a:buFont typeface="Arial" panose="020B0604020202020204" pitchFamily="34" charset="0"/>
              <a:buChar char="•"/>
            </a:pPr>
            <a:r>
              <a:rPr lang="en-US" altLang="en-US" dirty="0"/>
              <a:t>Call Meeting to order</a:t>
            </a:r>
          </a:p>
          <a:p>
            <a:pPr>
              <a:buFont typeface="Arial" panose="020B0604020202020204" pitchFamily="34" charset="0"/>
              <a:buChar char="•"/>
            </a:pPr>
            <a:r>
              <a:rPr lang="en-US" altLang="en-US" dirty="0"/>
              <a:t>IEEE 802 and 802.11 IPR Policy and procedure</a:t>
            </a:r>
            <a:r>
              <a:rPr lang="en-US" altLang="en-US" dirty="0" smtClean="0"/>
              <a:t>.</a:t>
            </a:r>
          </a:p>
          <a:p>
            <a:pPr>
              <a:buFont typeface="Arial" panose="020B0604020202020204" pitchFamily="34" charset="0"/>
              <a:buChar char="•"/>
            </a:pPr>
            <a:r>
              <a:rPr lang="en-US" altLang="en-US" dirty="0" smtClean="0"/>
              <a:t>Presentations</a:t>
            </a:r>
          </a:p>
          <a:p>
            <a:pPr>
              <a:buFont typeface="Arial" panose="020B0604020202020204" pitchFamily="34" charset="0"/>
              <a:buChar char="•"/>
            </a:pPr>
            <a:r>
              <a:rPr lang="en-US" altLang="en-US" dirty="0" smtClean="0"/>
              <a:t>TG Motions</a:t>
            </a:r>
            <a:endParaRPr lang="en-US" altLang="en-US" dirty="0"/>
          </a:p>
          <a:p>
            <a:pPr>
              <a:buFont typeface="Arial" panose="020B0604020202020204" pitchFamily="34" charset="0"/>
              <a:buChar char="•"/>
            </a:pPr>
            <a:r>
              <a:rPr lang="en-US" altLang="en-US" dirty="0" smtClean="0"/>
              <a:t>Recess</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March 16, </a:t>
            </a:r>
            <a:r>
              <a:rPr lang="en-US" altLang="en-US" dirty="0" smtClean="0"/>
              <a:t>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p>
          <a:p>
            <a:pPr>
              <a:lnSpc>
                <a:spcPct val="80000"/>
              </a:lnSpc>
              <a:buFont typeface="Arial" panose="020B0604020202020204" pitchFamily="34" charset="0"/>
              <a:buChar char="•"/>
            </a:pPr>
            <a:r>
              <a:rPr lang="en-US" altLang="en-US" dirty="0"/>
              <a:t>Presentations</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2016</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recirculation</a:t>
            </a:r>
          </a:p>
          <a:p>
            <a:pPr>
              <a:buFont typeface="Arial" panose="020B0604020202020204" pitchFamily="34" charset="0"/>
              <a:buChar char="•"/>
            </a:pPr>
            <a:r>
              <a:rPr lang="en-CA" altLang="zh-CN" dirty="0" smtClean="0">
                <a:solidFill>
                  <a:srgbClr val="FFC000"/>
                </a:solidFill>
              </a:rPr>
              <a:t>May 2018: </a:t>
            </a:r>
            <a:r>
              <a:rPr lang="en-CA" altLang="zh-CN" dirty="0">
                <a:solidFill>
                  <a:srgbClr val="FFC000"/>
                </a:solidFill>
              </a:rPr>
              <a:t>MDR (Mandatory Document Review)</a:t>
            </a:r>
          </a:p>
          <a:p>
            <a:pPr>
              <a:buFont typeface="Arial" panose="020B0604020202020204" pitchFamily="34" charset="0"/>
              <a:buChar char="•"/>
            </a:pPr>
            <a:r>
              <a:rPr lang="en-CA" altLang="zh-CN" dirty="0" smtClean="0">
                <a:solidFill>
                  <a:srgbClr val="FFC000"/>
                </a:solidFill>
              </a:rPr>
              <a:t>May </a:t>
            </a:r>
            <a:r>
              <a:rPr lang="en-CA" altLang="zh-CN" dirty="0">
                <a:solidFill>
                  <a:srgbClr val="FFC000"/>
                </a:solidFill>
              </a:rPr>
              <a:t>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November 2018: </a:t>
            </a:r>
            <a:r>
              <a:rPr lang="en-US" altLang="zh-CN" dirty="0">
                <a:solidFill>
                  <a:srgbClr val="FFC000"/>
                </a:solidFill>
              </a:rPr>
              <a:t>Sponsor Ballot</a:t>
            </a:r>
          </a:p>
          <a:p>
            <a:pPr>
              <a:buFont typeface="Arial" panose="020B0604020202020204" pitchFamily="34" charset="0"/>
              <a:buChar char="•"/>
            </a:pPr>
            <a:r>
              <a:rPr lang="en-CA" altLang="zh-CN" dirty="0" smtClean="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02800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2649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5164 6974, 6975,6978, 6979, 6980, 6981, 7532, 7533, 8293, 8486, 9865, and </a:t>
            </a:r>
            <a:r>
              <a:rPr lang="en-US" dirty="0" smtClean="0"/>
              <a:t>9866 in doc 11-17/0191r5</a:t>
            </a:r>
          </a:p>
          <a:p>
            <a:endParaRPr lang="en-US" dirty="0"/>
          </a:p>
          <a:p>
            <a:r>
              <a:rPr lang="en-US" dirty="0" smtClean="0"/>
              <a:t>Move: </a:t>
            </a:r>
            <a:r>
              <a:rPr lang="en-US" dirty="0" err="1"/>
              <a:t>Jarkko</a:t>
            </a:r>
            <a:r>
              <a:rPr lang="en-US" dirty="0"/>
              <a:t> </a:t>
            </a:r>
            <a:r>
              <a:rPr lang="en-US" dirty="0" err="1"/>
              <a:t>Kneckt</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24888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3193, 3194, 4747, 4748, 5032, 5172, 5684, 5854, 5906, 5908, 6159, 6160, 7138, 7178, 7185, 7186, 7795, 8212, 8213, 8214, 8264, 8295, 8296, 8297, 9403, 9491, 9521, 9586, 9702, 10248, 10249, 10327, 3244, 3389, 3499, 3830, 3919, 4270, 4454, 4483, 4742, 4744, 5843, 5911, 5912, 6462, 6463, 6464, 7562, 8201, 8262, 8263, 8265, 8290, 8291, 8519, 4745, 7660</a:t>
            </a:r>
            <a:r>
              <a:rPr lang="en-GB" dirty="0" smtClean="0"/>
              <a:t> in doc 11-17/0204r5</a:t>
            </a:r>
          </a:p>
          <a:p>
            <a:pPr lvl="0"/>
            <a:endParaRPr lang="en-GB" dirty="0"/>
          </a:p>
          <a:p>
            <a:pPr lvl="0"/>
            <a:r>
              <a:rPr lang="en-GB"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610894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11-17/0233r2</a:t>
            </a:r>
          </a:p>
          <a:p>
            <a:endParaRPr lang="en-GB" dirty="0"/>
          </a:p>
          <a:p>
            <a:r>
              <a:rPr lang="en-GB" dirty="0" smtClean="0"/>
              <a:t>Move: </a:t>
            </a:r>
            <a:r>
              <a:rPr lang="en-US" dirty="0" err="1"/>
              <a:t>Jarkko</a:t>
            </a:r>
            <a:r>
              <a:rPr lang="en-US" dirty="0"/>
              <a:t> </a:t>
            </a:r>
            <a:r>
              <a:rPr lang="en-US" dirty="0" err="1"/>
              <a:t>Kneckt</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4702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5931, 7528, 9748 </a:t>
            </a:r>
            <a:r>
              <a:rPr lang="en-GB" dirty="0" smtClean="0"/>
              <a:t>in doc 11-17/0227r0</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428046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4266, 4479, 5211, 10290 </a:t>
            </a:r>
            <a:r>
              <a:rPr lang="en-GB" dirty="0" smtClean="0"/>
              <a:t>in doc 11-17/0248r3</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620227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9756, 7788 </a:t>
            </a:r>
            <a:r>
              <a:rPr lang="en-GB" dirty="0" smtClean="0"/>
              <a:t>in doc 11-17/0255r0</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55289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3166, 6086, 6328, 7267, 7272, 7275, 7753, 8396, 9834, 9836, 5682, 7271, 3019, 6329, 9835, 9646, 9647, 8252, 7273, 7274, 7490, 8117, </a:t>
            </a:r>
            <a:r>
              <a:rPr lang="en-GB" dirty="0" smtClean="0"/>
              <a:t>10342 in doc 11-17/0207r6</a:t>
            </a:r>
          </a:p>
          <a:p>
            <a:endParaRPr lang="en-GB" dirty="0"/>
          </a:p>
          <a:p>
            <a:r>
              <a:rPr lang="en-GB" dirty="0" smtClean="0"/>
              <a:t>Move: Po-Kai </a:t>
            </a:r>
            <a:r>
              <a:rPr lang="en-GB" dirty="0" err="1" smtClean="0"/>
              <a:t>Huand</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971761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9612, 4832 in doc </a:t>
            </a:r>
            <a:r>
              <a:rPr lang="en-GB" dirty="0" smtClean="0"/>
              <a:t>11-17/0208r2</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493171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7840, 7959, 8502, 9771, 8715, 10071 in doc </a:t>
            </a:r>
            <a:r>
              <a:rPr lang="en-GB" dirty="0" smtClean="0"/>
              <a:t>11-17/0309r1</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456020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7668, 7669, 7906, 9694, 4833, 5775, 9600, 5969, 9861, 5968, 7670, 7881, 9346, 3188 in doc </a:t>
            </a:r>
            <a:r>
              <a:rPr lang="en-GB" dirty="0" smtClean="0"/>
              <a:t>11-17/0210r2</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7879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4754, 6094, 7564, 8404, 8689, 9677, 6480, 7565, 5848, 6481, 8406, </a:t>
            </a:r>
            <a:r>
              <a:rPr lang="en-GB" dirty="0">
                <a:solidFill>
                  <a:schemeClr val="tx1"/>
                </a:solidFill>
              </a:rPr>
              <a:t>6484</a:t>
            </a:r>
            <a:r>
              <a:rPr lang="en-GB" dirty="0">
                <a:solidFill>
                  <a:srgbClr val="FF0000"/>
                </a:solidFill>
              </a:rPr>
              <a:t>, </a:t>
            </a:r>
            <a:r>
              <a:rPr lang="en-GB" dirty="0">
                <a:solidFill>
                  <a:schemeClr val="tx1"/>
                </a:solidFill>
              </a:rPr>
              <a:t>9611</a:t>
            </a:r>
            <a:r>
              <a:rPr lang="en-GB" dirty="0"/>
              <a:t> in doc </a:t>
            </a:r>
            <a:r>
              <a:rPr lang="en-GB" dirty="0" smtClean="0"/>
              <a:t>11-17/0226r3?</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93729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8394, 5215, 7142, 10292 in doc </a:t>
            </a:r>
            <a:r>
              <a:rPr lang="en-GB" dirty="0" smtClean="0"/>
              <a:t>11-17/0263r3</a:t>
            </a:r>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322643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4835, 5934, 9851, 7663</a:t>
            </a:r>
            <a:r>
              <a:rPr lang="en-US" dirty="0"/>
              <a:t> in doc </a:t>
            </a:r>
            <a:r>
              <a:rPr lang="en-US" dirty="0" smtClean="0"/>
              <a:t>11-17/0264r2</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68248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Move to accept resolutions to CIDs; </a:t>
            </a:r>
            <a:r>
              <a:rPr lang="en-GB" dirty="0"/>
              <a:t>10250, 10320, 10321, 10322, 10323, 10247, 10005, 10006, 10246, 9584, 9386, 9285, 8592, 8354, 8211, 7233, 6068, 6056, 5930, 5559, 5468, 5466, 5463, 5358, 5169, 3057, 8268, 8269, 7844, 9442 in doc </a:t>
            </a:r>
            <a:r>
              <a:rPr lang="en-GB" dirty="0" smtClean="0"/>
              <a:t>11-17/0324r0</a:t>
            </a:r>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290895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Move to accept resolutions to CIDs; </a:t>
            </a:r>
            <a:r>
              <a:rPr lang="en-GB" dirty="0"/>
              <a:t>3006, 3010, 3112, 3162, 5047, 5058, 5067, </a:t>
            </a:r>
            <a:r>
              <a:rPr lang="en-GB" strike="sngStrike" dirty="0">
                <a:solidFill>
                  <a:srgbClr val="FF0000"/>
                </a:solidFill>
              </a:rPr>
              <a:t>5403</a:t>
            </a:r>
            <a:r>
              <a:rPr lang="en-GB" dirty="0"/>
              <a:t>, 5926, 6075, 6076,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7475,</a:t>
            </a:r>
            <a:r>
              <a:rPr lang="en-US" dirty="0"/>
              <a:t> </a:t>
            </a:r>
            <a:r>
              <a:rPr lang="en-GB" dirty="0"/>
              <a:t>7733, 7734, 7735, 7736, 7737, 7934, 8113, </a:t>
            </a:r>
            <a:r>
              <a:rPr lang="en-GB" strike="sngStrike" dirty="0">
                <a:solidFill>
                  <a:srgbClr val="FF0000"/>
                </a:solidFill>
              </a:rPr>
              <a:t>8157</a:t>
            </a:r>
            <a:r>
              <a:rPr lang="en-GB" dirty="0"/>
              <a:t>, 8186, 8187</a:t>
            </a:r>
            <a:r>
              <a:rPr lang="en-US" dirty="0"/>
              <a:t>, </a:t>
            </a:r>
            <a:r>
              <a:rPr lang="en-GB" dirty="0"/>
              <a:t>8474, 8475, 8477, 8478, 9362, 9363, 9364, 9625, 9626, 9642</a:t>
            </a:r>
            <a:r>
              <a:rPr lang="en-US" dirty="0"/>
              <a:t>, </a:t>
            </a:r>
            <a:r>
              <a:rPr lang="en-GB" dirty="0"/>
              <a:t>9814, 9815, 9816, 9817, 9818</a:t>
            </a:r>
            <a:r>
              <a:rPr lang="en-US" dirty="0"/>
              <a:t> in doc </a:t>
            </a:r>
            <a:r>
              <a:rPr lang="en-US" dirty="0" smtClean="0"/>
              <a:t>11-17/306r2</a:t>
            </a:r>
          </a:p>
          <a:p>
            <a:endParaRPr lang="en-US" dirty="0"/>
          </a:p>
          <a:p>
            <a:r>
              <a:rPr lang="en-US" dirty="0" smtClean="0"/>
              <a:t>Move: George Cherian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422151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3203</a:t>
            </a:r>
            <a:r>
              <a:rPr lang="en-US" dirty="0"/>
              <a:t>, </a:t>
            </a:r>
            <a:r>
              <a:rPr lang="en-GB" dirty="0"/>
              <a:t>3204, 3205, 3206, 3213, 5174, </a:t>
            </a:r>
            <a:r>
              <a:rPr lang="en-GB" strike="sngStrike" dirty="0">
                <a:solidFill>
                  <a:srgbClr val="FF0000"/>
                </a:solidFill>
              </a:rPr>
              <a:t>5175</a:t>
            </a:r>
            <a:r>
              <a:rPr lang="en-GB" dirty="0"/>
              <a:t>, 5178, 5650, 5651, 5652</a:t>
            </a:r>
            <a:r>
              <a:rPr lang="en-US" dirty="0"/>
              <a:t>, </a:t>
            </a:r>
            <a:r>
              <a:rPr lang="en-GB" dirty="0"/>
              <a:t>5653, 5654, 5655, 5668, 5685, 5803, 5804, 5805, 5806, 6060</a:t>
            </a:r>
            <a:r>
              <a:rPr lang="en-US" dirty="0"/>
              <a:t>, </a:t>
            </a:r>
            <a:r>
              <a:rPr lang="en-GB" dirty="0"/>
              <a:t>6135, 6608, 6611, 6621, 6623, 6637, 6639, 6640, 6641, 7082</a:t>
            </a:r>
            <a:r>
              <a:rPr lang="en-US" dirty="0"/>
              <a:t>, </a:t>
            </a:r>
            <a:r>
              <a:rPr lang="en-GB" dirty="0"/>
              <a:t>7393, 7534, 7653, 7654, 7655, 7656, 7802, 7967, 8122, 8391</a:t>
            </a:r>
            <a:r>
              <a:rPr lang="en-US" dirty="0"/>
              <a:t>, </a:t>
            </a:r>
            <a:r>
              <a:rPr lang="en-GB" dirty="0"/>
              <a:t>8392, 8459, 8490, 8491, 9214, 9286, 9718, 9736</a:t>
            </a:r>
            <a:r>
              <a:rPr lang="en-GB" dirty="0">
                <a:solidFill>
                  <a:schemeClr val="tx1"/>
                </a:solidFill>
              </a:rPr>
              <a:t>, 9737</a:t>
            </a:r>
            <a:r>
              <a:rPr lang="en-GB" dirty="0"/>
              <a:t>, 9882</a:t>
            </a:r>
            <a:r>
              <a:rPr lang="en-US" dirty="0"/>
              <a:t>, </a:t>
            </a:r>
            <a:r>
              <a:rPr lang="en-GB" dirty="0"/>
              <a:t>10009, 10329, 10330, 10333, 8395 in doc </a:t>
            </a:r>
            <a:r>
              <a:rPr lang="en-GB" dirty="0" smtClean="0"/>
              <a:t>11-17/0319r1</a:t>
            </a:r>
          </a:p>
          <a:p>
            <a:endParaRPr lang="en-GB" dirty="0"/>
          </a:p>
          <a:p>
            <a:r>
              <a:rPr lang="en-GB" dirty="0" smtClean="0"/>
              <a:t>Move: George Cherian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64924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strike="sngStrike" dirty="0">
                <a:solidFill>
                  <a:srgbClr val="FF0000"/>
                </a:solidFill>
              </a:rPr>
              <a:t>3012</a:t>
            </a:r>
            <a:r>
              <a:rPr lang="en-GB" dirty="0"/>
              <a:t>, 3019, 9648, 9837, 10162, </a:t>
            </a:r>
            <a:r>
              <a:rPr lang="en-GB" strike="sngStrike" dirty="0">
                <a:solidFill>
                  <a:srgbClr val="FF0000"/>
                </a:solidFill>
              </a:rPr>
              <a:t>5189</a:t>
            </a:r>
            <a:r>
              <a:rPr lang="en-GB" strike="sngStrike" dirty="0"/>
              <a:t> </a:t>
            </a:r>
            <a:r>
              <a:rPr lang="en-GB" dirty="0"/>
              <a:t>in doc </a:t>
            </a:r>
            <a:r>
              <a:rPr lang="en-GB" dirty="0" smtClean="0"/>
              <a:t>11-17/0359r2</a:t>
            </a:r>
          </a:p>
          <a:p>
            <a:endParaRPr lang="en-GB" dirty="0"/>
          </a:p>
          <a:p>
            <a:r>
              <a:rPr lang="en-GB" dirty="0" smtClean="0"/>
              <a:t>Move: </a:t>
            </a:r>
            <a:r>
              <a:rPr lang="en-US" dirty="0"/>
              <a:t>Raja </a:t>
            </a:r>
            <a:r>
              <a:rPr lang="en-US" dirty="0" err="1"/>
              <a:t>Banerjea</a:t>
            </a:r>
            <a:r>
              <a:rPr lang="en-US" dirty="0"/>
              <a:t>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558723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3018, 8190</a:t>
            </a:r>
            <a:r>
              <a:rPr lang="en-US" dirty="0"/>
              <a:t>, </a:t>
            </a:r>
            <a:r>
              <a:rPr lang="en-GB" dirty="0"/>
              <a:t>3167, </a:t>
            </a:r>
            <a:r>
              <a:rPr lang="en-GB" dirty="0">
                <a:solidFill>
                  <a:srgbClr val="FF0000"/>
                </a:solidFill>
              </a:rPr>
              <a:t>3216</a:t>
            </a:r>
            <a:r>
              <a:rPr lang="en-GB" dirty="0"/>
              <a:t>, 5130, </a:t>
            </a:r>
            <a:r>
              <a:rPr lang="en-GB" strike="sngStrike" dirty="0">
                <a:solidFill>
                  <a:srgbClr val="FF0000"/>
                </a:solidFill>
              </a:rPr>
              <a:t>8114</a:t>
            </a:r>
            <a:r>
              <a:rPr lang="en-GB" dirty="0"/>
              <a:t>, 8166, 8335, 8336, 8380, 8415, 8539, 8540, 9494, 9645, </a:t>
            </a:r>
            <a:r>
              <a:rPr lang="en-GB" strike="sngStrike" dirty="0">
                <a:solidFill>
                  <a:srgbClr val="FF0000"/>
                </a:solidFill>
              </a:rPr>
              <a:t>9647</a:t>
            </a:r>
            <a:r>
              <a:rPr lang="en-US" dirty="0"/>
              <a:t>, </a:t>
            </a:r>
            <a:r>
              <a:rPr lang="en-GB" dirty="0"/>
              <a:t>6082, 7484</a:t>
            </a:r>
            <a:r>
              <a:rPr lang="en-US" dirty="0"/>
              <a:t>, </a:t>
            </a:r>
            <a:r>
              <a:rPr lang="en-GB" dirty="0">
                <a:solidFill>
                  <a:schemeClr val="tx1"/>
                </a:solidFill>
              </a:rPr>
              <a:t>9831</a:t>
            </a:r>
            <a:r>
              <a:rPr lang="en-GB" dirty="0"/>
              <a:t> in doc </a:t>
            </a:r>
            <a:r>
              <a:rPr lang="en-GB" dirty="0" smtClean="0"/>
              <a:t>11-17/0283r3</a:t>
            </a:r>
          </a:p>
          <a:p>
            <a:endParaRPr lang="en-GB" dirty="0"/>
          </a:p>
          <a:p>
            <a:r>
              <a:rPr lang="en-GB" dirty="0" smtClean="0"/>
              <a:t>Move:	</a:t>
            </a:r>
            <a:r>
              <a:rPr lang="en-US" dirty="0"/>
              <a:t>Raja </a:t>
            </a:r>
            <a:r>
              <a:rPr lang="en-US" dirty="0" err="1"/>
              <a:t>Banerjea</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18769470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of CIDs </a:t>
            </a:r>
            <a:r>
              <a:rPr lang="en-GB" dirty="0"/>
              <a:t>6484, 9611</a:t>
            </a:r>
          </a:p>
          <a:p>
            <a:r>
              <a:rPr lang="en-GB" dirty="0"/>
              <a:t>in document </a:t>
            </a:r>
            <a:r>
              <a:rPr lang="en-GB" dirty="0" smtClean="0"/>
              <a:t>17/0226r3</a:t>
            </a:r>
          </a:p>
          <a:p>
            <a:endParaRPr lang="en-GB" dirty="0"/>
          </a:p>
          <a:p>
            <a:r>
              <a:rPr lang="en-GB" dirty="0" smtClean="0"/>
              <a:t>Move: </a:t>
            </a:r>
            <a:r>
              <a:rPr lang="en-US" dirty="0"/>
              <a:t>Alfred Asterjadhi 	</a:t>
            </a:r>
            <a:r>
              <a:rPr lang="en-US" dirty="0" smtClean="0"/>
              <a:t>Second: </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031330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a:t>
            </a:r>
            <a:r>
              <a:rPr lang="en-US" dirty="0"/>
              <a:t>of CID </a:t>
            </a:r>
            <a:r>
              <a:rPr lang="en-GB" dirty="0"/>
              <a:t>9428</a:t>
            </a:r>
          </a:p>
          <a:p>
            <a:r>
              <a:rPr lang="en-GB" dirty="0"/>
              <a:t>in document </a:t>
            </a:r>
            <a:r>
              <a:rPr lang="en-GB" dirty="0" smtClean="0"/>
              <a:t>17/0264r3</a:t>
            </a:r>
          </a:p>
          <a:p>
            <a:endParaRPr lang="en-GB" dirty="0"/>
          </a:p>
          <a:p>
            <a:r>
              <a:rPr lang="en-GB" dirty="0" smtClean="0"/>
              <a:t>Move: Po-Kai Huang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095181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US" dirty="0"/>
              <a:t>3060, 3061, 9444, 5175, 3062, 3071, 5708, 5709, 5710, 9709, 5711, 7177, 3072, 4817, 3136, 9821, 3075, 7552, 7972, 8533, 5455, 7163, 7164, 9378, 7165, 7841, 7169, 9379, 7146, 8280, </a:t>
            </a:r>
            <a:r>
              <a:rPr lang="en-US" dirty="0" smtClean="0"/>
              <a:t>8292 </a:t>
            </a:r>
            <a:r>
              <a:rPr lang="en-GB" dirty="0"/>
              <a:t>in document </a:t>
            </a:r>
            <a:r>
              <a:rPr lang="en-GB" dirty="0" smtClean="0"/>
              <a:t>17/0230r1</a:t>
            </a:r>
          </a:p>
          <a:p>
            <a:endParaRPr lang="en-GB" dirty="0"/>
          </a:p>
          <a:p>
            <a:r>
              <a:rPr lang="en-GB" dirty="0" smtClean="0"/>
              <a:t>Move: </a:t>
            </a:r>
            <a:r>
              <a:rPr lang="en-US" dirty="0"/>
              <a:t>Abhishek </a:t>
            </a:r>
            <a:r>
              <a:rPr lang="en-US" dirty="0" err="1"/>
              <a:t>Patil</a:t>
            </a:r>
            <a:r>
              <a:rPr lang="en-US" dirty="0"/>
              <a:t> </a:t>
            </a:r>
            <a:r>
              <a:rPr lang="en-US" dirty="0" smtClean="0"/>
              <a:t>		Second: </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3755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smtClean="0"/>
              <a:t>Move to accept </a:t>
            </a:r>
            <a:r>
              <a:rPr lang="en-US" sz="2000" dirty="0"/>
              <a:t>resolutions </a:t>
            </a:r>
            <a:r>
              <a:rPr lang="en-US" sz="2000" dirty="0" smtClean="0"/>
              <a:t>to </a:t>
            </a:r>
            <a:r>
              <a:rPr lang="en-US" sz="2000" dirty="0"/>
              <a:t>CIDs </a:t>
            </a:r>
          </a:p>
          <a:p>
            <a:r>
              <a:rPr lang="en-US" sz="2000" dirty="0"/>
              <a:t>7968, 8271, 4809, 4810, 4811, 5702, 5183, 5184, 9451, 5185, 5703, 7574, 9894, 4812, 5186, 5704, 9452, 8272, 9707, 5706, 5187, 6168, 5983, 8273, 8338, 9588, 6166, 10167, 4815, 4816, 7644, </a:t>
            </a:r>
            <a:r>
              <a:rPr lang="en-US" sz="2000" strike="sngStrike" dirty="0">
                <a:solidFill>
                  <a:srgbClr val="FF0000"/>
                </a:solidFill>
              </a:rPr>
              <a:t>7041</a:t>
            </a:r>
            <a:r>
              <a:rPr lang="en-US" sz="2000" dirty="0"/>
              <a:t>, </a:t>
            </a:r>
            <a:r>
              <a:rPr lang="en-US" sz="2000" strike="sngStrike" dirty="0">
                <a:solidFill>
                  <a:srgbClr val="FF0000"/>
                </a:solidFill>
              </a:rPr>
              <a:t>7141</a:t>
            </a:r>
            <a:r>
              <a:rPr lang="en-US" sz="2000" dirty="0"/>
              <a:t>, </a:t>
            </a:r>
            <a:r>
              <a:rPr lang="en-US" sz="2000" strike="sngStrike" dirty="0">
                <a:solidFill>
                  <a:srgbClr val="FF0000"/>
                </a:solidFill>
              </a:rPr>
              <a:t>9897</a:t>
            </a:r>
            <a:r>
              <a:rPr lang="en-US" sz="2000" dirty="0"/>
              <a:t>, 7812, 9896, 6065, 7175, 9759, 9456, 9589, 7176, 10260, 9898, 8552, 3228, 9710, 4818, 8151, 8701, 8702, 4821, 9529, 4820, 8703, 4822, 4823, 4824, 4825, 6685, 7649, 5717, 3232, 7816, 5988, 9713, 4828, 6196, 3325*, 6695, 8705, 6696, 7817, 6697, 9917, 5997, 5998, 6701</a:t>
            </a:r>
          </a:p>
          <a:p>
            <a:r>
              <a:rPr lang="en-GB" sz="2000" dirty="0"/>
              <a:t>in document </a:t>
            </a:r>
            <a:r>
              <a:rPr lang="en-GB" sz="2000" dirty="0" smtClean="0"/>
              <a:t>17/0250r2</a:t>
            </a:r>
          </a:p>
          <a:p>
            <a:endParaRPr lang="en-GB" sz="2000" dirty="0"/>
          </a:p>
          <a:p>
            <a:r>
              <a:rPr lang="en-GB" sz="2000" dirty="0" smtClean="0"/>
              <a:t>Move: </a:t>
            </a:r>
            <a:r>
              <a:rPr lang="en-US" sz="2000" dirty="0"/>
              <a:t>Abhishek </a:t>
            </a:r>
            <a:r>
              <a:rPr lang="en-US" sz="2000" dirty="0" err="1"/>
              <a:t>Patil</a:t>
            </a:r>
            <a:r>
              <a:rPr lang="en-US" sz="2000" dirty="0"/>
              <a:t> </a:t>
            </a:r>
            <a:r>
              <a:rPr lang="en-US" sz="2000" dirty="0" smtClean="0"/>
              <a:t>	Second: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721635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a:t>
            </a:r>
            <a:r>
              <a:rPr lang="en-US" dirty="0" smtClean="0"/>
              <a:t>to </a:t>
            </a:r>
            <a:r>
              <a:rPr lang="en-US" dirty="0"/>
              <a:t>CIDs 6787, 7131, 10300, 10301, 4910, 4911, 6789, 8356, 4909,</a:t>
            </a:r>
            <a:r>
              <a:rPr lang="en-US" strike="sngStrike" dirty="0">
                <a:solidFill>
                  <a:srgbClr val="FF0000"/>
                </a:solidFill>
              </a:rPr>
              <a:t> 9703</a:t>
            </a:r>
            <a:r>
              <a:rPr lang="en-US" dirty="0"/>
              <a:t>, </a:t>
            </a:r>
            <a:r>
              <a:rPr lang="en-US" dirty="0" smtClean="0"/>
              <a:t>4908 in </a:t>
            </a:r>
            <a:r>
              <a:rPr lang="en-US" dirty="0"/>
              <a:t>document </a:t>
            </a:r>
            <a:r>
              <a:rPr lang="en-US" dirty="0" smtClean="0"/>
              <a:t>17/138r1</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563477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agree to the </a:t>
            </a:r>
            <a:r>
              <a:rPr lang="en-US" dirty="0"/>
              <a:t>resolution of CID 5189 from document </a:t>
            </a:r>
            <a:r>
              <a:rPr lang="en-US" dirty="0" smtClean="0"/>
              <a:t>17/359r2</a:t>
            </a:r>
          </a:p>
          <a:p>
            <a:endParaRPr lang="en-US" dirty="0"/>
          </a:p>
          <a:p>
            <a:r>
              <a:rPr lang="en-US" dirty="0" smtClean="0"/>
              <a:t>Move: </a:t>
            </a:r>
            <a:r>
              <a:rPr lang="en-US" dirty="0"/>
              <a:t>Raja </a:t>
            </a:r>
            <a:r>
              <a:rPr lang="en-US" dirty="0" err="1"/>
              <a:t>Banerjea</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7378177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a:t>
            </a:r>
            <a:r>
              <a:rPr lang="en-US" dirty="0"/>
              <a:t>of CIDs </a:t>
            </a:r>
            <a:r>
              <a:rPr lang="en-GB" dirty="0"/>
              <a:t>3015,3016, 3165, 7487, 8660, 8661, 9262, 9263, </a:t>
            </a:r>
            <a:r>
              <a:rPr lang="en-GB" dirty="0" smtClean="0"/>
              <a:t>9633 </a:t>
            </a:r>
            <a:r>
              <a:rPr lang="en-US" dirty="0" smtClean="0"/>
              <a:t>from </a:t>
            </a:r>
            <a:r>
              <a:rPr lang="en-US" dirty="0"/>
              <a:t>document 17/282r4</a:t>
            </a:r>
            <a:r>
              <a:rPr lang="en-US" dirty="0" smtClean="0"/>
              <a:t>.</a:t>
            </a:r>
          </a:p>
          <a:p>
            <a:endParaRPr lang="en-US" dirty="0"/>
          </a:p>
          <a:p>
            <a:r>
              <a:rPr lang="en-US" dirty="0" smtClean="0"/>
              <a:t>Move: </a:t>
            </a:r>
            <a:r>
              <a:rPr lang="en-US" dirty="0"/>
              <a:t>Raja </a:t>
            </a:r>
            <a:r>
              <a:rPr lang="en-US" dirty="0" err="1"/>
              <a:t>Banerjea</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258636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a:t>
            </a:r>
            <a:r>
              <a:rPr lang="en-GB" dirty="0"/>
              <a:t>4564, 4571, 4614, 7369, 8083, 8511, 8512, 9666, </a:t>
            </a:r>
            <a:r>
              <a:rPr lang="en-GB" dirty="0" smtClean="0"/>
              <a:t>9667 in </a:t>
            </a:r>
            <a:r>
              <a:rPr lang="en-GB" dirty="0"/>
              <a:t>document </a:t>
            </a:r>
            <a:r>
              <a:rPr lang="en-GB" dirty="0" smtClean="0"/>
              <a:t>235r0</a:t>
            </a:r>
          </a:p>
          <a:p>
            <a:endParaRPr lang="en-GB" dirty="0"/>
          </a:p>
          <a:p>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269509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3132, 3175, 4720, 6919, 7228, 8308 </a:t>
            </a:r>
            <a:r>
              <a:rPr lang="en-GB" dirty="0" smtClean="0"/>
              <a:t>in </a:t>
            </a:r>
            <a:r>
              <a:rPr lang="en-GB" dirty="0"/>
              <a:t>document </a:t>
            </a:r>
            <a:r>
              <a:rPr lang="en-GB" dirty="0" smtClean="0"/>
              <a:t>236r1</a:t>
            </a:r>
          </a:p>
          <a:p>
            <a:endParaRPr lang="en-GB" dirty="0"/>
          </a:p>
          <a:p>
            <a:r>
              <a:rPr lang="en-GB" dirty="0" smtClean="0"/>
              <a:t>Move: </a:t>
            </a:r>
            <a:r>
              <a:rPr lang="en-US" dirty="0"/>
              <a:t>Alfred Asterjadhi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90028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a:t>
            </a:r>
            <a:endParaRPr lang="en-GB" dirty="0"/>
          </a:p>
          <a:p>
            <a:r>
              <a:rPr lang="en-GB" dirty="0"/>
              <a:t>4789, 4808, 5217, 5218, 5219, 5220, 5221, 5511, 5518, 7034, 7035, 7154, 7581, 7582,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r>
              <a:rPr lang="en-US" dirty="0" smtClean="0"/>
              <a:t> in </a:t>
            </a:r>
            <a:r>
              <a:rPr lang="en-US" dirty="0"/>
              <a:t>document </a:t>
            </a:r>
            <a:r>
              <a:rPr lang="en-US" dirty="0" smtClean="0"/>
              <a:t>237r2</a:t>
            </a:r>
          </a:p>
          <a:p>
            <a:endParaRPr lang="en-US" dirty="0"/>
          </a:p>
          <a:p>
            <a:r>
              <a:rPr lang="en-US"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00026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3084, 3085, 3086, 5387, 7166, 6786, 6779, 6777, 6781, 3088, 9458, 10299, 3087, 5476 </a:t>
            </a:r>
          </a:p>
          <a:p>
            <a:r>
              <a:rPr lang="en-US" dirty="0"/>
              <a:t>in document </a:t>
            </a:r>
            <a:r>
              <a:rPr lang="en-US" dirty="0" smtClean="0"/>
              <a:t>134r10</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197820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the resolution of CID 5050 in document </a:t>
            </a:r>
            <a:r>
              <a:rPr lang="en-US" dirty="0" smtClean="0"/>
              <a:t>363r5</a:t>
            </a:r>
          </a:p>
          <a:p>
            <a:endParaRPr lang="en-US" dirty="0"/>
          </a:p>
          <a:p>
            <a:r>
              <a:rPr lang="en-US" dirty="0" smtClean="0"/>
              <a:t>Move: Zhou </a:t>
            </a:r>
            <a:r>
              <a:rPr lang="en-US" dirty="0" err="1" smtClean="0"/>
              <a:t>Lan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19772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7809, 3074, 5999, 9121, 9122, 9123, 5018, 5019, 5020, 5021, 5022, 5023, 5066, 5714, 5986, 6167, 7648, 8156, 8279, 8554, 9100, 9591, 9904, 9975, 9708, 10168, </a:t>
            </a:r>
            <a:r>
              <a:rPr lang="en-US" dirty="0">
                <a:solidFill>
                  <a:schemeClr val="tx1"/>
                </a:solidFill>
              </a:rPr>
              <a:t>5364</a:t>
            </a:r>
            <a:r>
              <a:rPr lang="en-US" dirty="0"/>
              <a:t>, 7814, 3097, 3229, 3230, 3301, 4819, 5035, 5094, 5190, 5370, 5713, 6195, 6677, 6999, 7097, 7845, 8276, 8299, 9528, 9711, 10169, 10010, 5810, 10012, 5365, 9916</a:t>
            </a:r>
            <a:r>
              <a:rPr lang="en-US" dirty="0">
                <a:solidFill>
                  <a:srgbClr val="FF0000"/>
                </a:solidFill>
              </a:rPr>
              <a:t>, </a:t>
            </a:r>
            <a:r>
              <a:rPr lang="en-US" strike="sngStrike" dirty="0">
                <a:solidFill>
                  <a:srgbClr val="FF0000"/>
                </a:solidFill>
              </a:rPr>
              <a:t>3073</a:t>
            </a:r>
            <a:r>
              <a:rPr lang="en-US" dirty="0"/>
              <a:t>, </a:t>
            </a:r>
            <a:r>
              <a:rPr lang="en-US" strike="sngStrike" dirty="0">
                <a:solidFill>
                  <a:srgbClr val="FF0000"/>
                </a:solidFill>
              </a:rPr>
              <a:t>5411</a:t>
            </a:r>
            <a:r>
              <a:rPr lang="en-US" dirty="0"/>
              <a:t>, </a:t>
            </a:r>
            <a:r>
              <a:rPr lang="en-US" strike="sngStrike" dirty="0">
                <a:solidFill>
                  <a:srgbClr val="FF0000"/>
                </a:solidFill>
              </a:rPr>
              <a:t>6188</a:t>
            </a:r>
            <a:r>
              <a:rPr lang="en-US" strike="sngStrike" dirty="0"/>
              <a:t>,</a:t>
            </a:r>
            <a:r>
              <a:rPr lang="en-US" dirty="0"/>
              <a:t> </a:t>
            </a:r>
            <a:r>
              <a:rPr lang="en-US" strike="sngStrike" dirty="0">
                <a:solidFill>
                  <a:srgbClr val="FF0000"/>
                </a:solidFill>
              </a:rPr>
              <a:t>9405</a:t>
            </a:r>
            <a:r>
              <a:rPr lang="en-US" dirty="0"/>
              <a:t>, </a:t>
            </a:r>
            <a:r>
              <a:rPr lang="en-US" strike="sngStrike" dirty="0">
                <a:solidFill>
                  <a:srgbClr val="FF0000"/>
                </a:solidFill>
              </a:rPr>
              <a:t>9919</a:t>
            </a:r>
            <a:r>
              <a:rPr lang="en-US" dirty="0"/>
              <a:t>, 9258, 7745, 9827, 9630, 7329, 9997, 9998, 9826, 7041, 7141, </a:t>
            </a:r>
            <a:r>
              <a:rPr lang="en-US" dirty="0" smtClean="0"/>
              <a:t>9897 in </a:t>
            </a:r>
            <a:r>
              <a:rPr lang="en-US" dirty="0"/>
              <a:t>document </a:t>
            </a:r>
            <a:r>
              <a:rPr lang="en-US" dirty="0" smtClean="0"/>
              <a:t>11-17/229r2</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56816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5222, 5223, 5224, 5225, 5226, 7584, 7585, 7586, 9751, </a:t>
            </a:r>
            <a:r>
              <a:rPr lang="en-GB" dirty="0">
                <a:solidFill>
                  <a:schemeClr val="tx1"/>
                </a:solidFill>
              </a:rPr>
              <a:t>9965</a:t>
            </a:r>
            <a:r>
              <a:rPr lang="en-GB" dirty="0"/>
              <a:t>, 9966</a:t>
            </a:r>
            <a:r>
              <a:rPr lang="en-US" dirty="0"/>
              <a:t>, </a:t>
            </a:r>
            <a:r>
              <a:rPr lang="en-GB" dirty="0"/>
              <a:t>3256, 3354, 3461, 3775, 3858, 4301, 4925, 5227, 5228, 7587, 7588, 7589, 7590, 7591, 7592 in doc </a:t>
            </a:r>
            <a:r>
              <a:rPr lang="en-GB" dirty="0" smtClean="0"/>
              <a:t>11-17/0237r3</a:t>
            </a:r>
          </a:p>
          <a:p>
            <a:pPr lvl="0"/>
            <a:endParaRPr lang="en-GB" dirty="0"/>
          </a:p>
          <a:p>
            <a:pPr lvl="0"/>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4143572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Move to accept resolutions to CIDs; </a:t>
            </a:r>
            <a:r>
              <a:rPr lang="en-GB" dirty="0"/>
              <a:t>3004, 4725, 5436, 7715, 8175 (5 CIDs)</a:t>
            </a:r>
            <a:endParaRPr lang="en-US" dirty="0"/>
          </a:p>
          <a:p>
            <a:pPr lvl="0"/>
            <a:r>
              <a:rPr lang="en-GB" dirty="0"/>
              <a:t>3378, 3483, 3812, 3896, 4358, 4425, 4727, 5025, 5438, 7471, 7713, 7714, 8176, 8643, 8644, 9801, 9984 (17 CIDs)</a:t>
            </a:r>
            <a:endParaRPr lang="en-US" dirty="0"/>
          </a:p>
          <a:p>
            <a:pPr lvl="0"/>
            <a:r>
              <a:rPr lang="en-GB" dirty="0"/>
              <a:t>3153, 3381, 3487, 3817, 3902, 4365, 4433, 4734, 5051, 5122, 5123, 5439, 8177, 8645, 8646, 10334, 10335, 10336, 10337 (19 CIDs)</a:t>
            </a:r>
            <a:endParaRPr lang="en-US" dirty="0"/>
          </a:p>
          <a:p>
            <a:endParaRPr lang="en-US" dirty="0"/>
          </a:p>
          <a:p>
            <a:r>
              <a:rPr lang="en-US" dirty="0"/>
              <a:t>In doc </a:t>
            </a:r>
            <a:r>
              <a:rPr lang="en-US" dirty="0" smtClean="0"/>
              <a:t>11-17/0238r2</a:t>
            </a:r>
          </a:p>
          <a:p>
            <a:r>
              <a:rPr lang="en-US"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8165528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pt-BR" dirty="0"/>
              <a:t>-	4732, 4733, 5052, 5053, 5124, 5125, 5440, </a:t>
            </a:r>
            <a:r>
              <a:rPr lang="pt-BR" strike="sngStrike" dirty="0">
                <a:solidFill>
                  <a:srgbClr val="FF0000"/>
                </a:solidFill>
              </a:rPr>
              <a:t>5851</a:t>
            </a:r>
            <a:r>
              <a:rPr lang="pt-BR" dirty="0"/>
              <a:t>, </a:t>
            </a:r>
            <a:r>
              <a:rPr lang="pt-BR" strike="sngStrike" dirty="0">
                <a:solidFill>
                  <a:srgbClr val="FF0000"/>
                </a:solidFill>
              </a:rPr>
              <a:t>7249</a:t>
            </a:r>
            <a:r>
              <a:rPr lang="pt-BR" dirty="0"/>
              <a:t>, 7379, 7716, 7717, 8178, 8248, </a:t>
            </a:r>
            <a:r>
              <a:rPr lang="pt-BR" strike="sngStrike" dirty="0">
                <a:solidFill>
                  <a:srgbClr val="FF0000"/>
                </a:solidFill>
              </a:rPr>
              <a:t>9495</a:t>
            </a:r>
            <a:r>
              <a:rPr lang="pt-BR" dirty="0"/>
              <a:t>, 9803, 9804 (17 CIDs) – SP no objection</a:t>
            </a:r>
          </a:p>
          <a:p>
            <a:r>
              <a:rPr lang="pt-BR" dirty="0"/>
              <a:t>-	</a:t>
            </a:r>
            <a:r>
              <a:rPr lang="pt-BR" strike="sngStrike" dirty="0">
                <a:solidFill>
                  <a:srgbClr val="FF0000"/>
                </a:solidFill>
              </a:rPr>
              <a:t>3154</a:t>
            </a:r>
            <a:r>
              <a:rPr lang="pt-BR" dirty="0"/>
              <a:t>, 5335, 5441, 7888, </a:t>
            </a:r>
            <a:r>
              <a:rPr lang="pt-BR" strike="sngStrike" dirty="0">
                <a:solidFill>
                  <a:srgbClr val="FF0000"/>
                </a:solidFill>
              </a:rPr>
              <a:t>8369, 9094, 9619, 9805, 10140 </a:t>
            </a:r>
            <a:r>
              <a:rPr lang="pt-BR" dirty="0"/>
              <a:t>(9 3 CIDs) – SP no objection.</a:t>
            </a:r>
          </a:p>
          <a:p>
            <a:pPr>
              <a:buFontTx/>
              <a:buChar char="-"/>
            </a:pPr>
            <a:r>
              <a:rPr lang="pt-BR" strike="sngStrike" dirty="0">
                <a:solidFill>
                  <a:srgbClr val="FF0000"/>
                </a:solidFill>
              </a:rPr>
              <a:t>5054, 5055, 5056, 5126, 5442, 7302, 7303, 7305, 7719, 7865, 7867, 8133, 8179, 8180, 8181, 8249, 8426, 8427, 9620, 9621, 9806 </a:t>
            </a:r>
            <a:r>
              <a:rPr lang="pt-BR" dirty="0"/>
              <a:t>(21 CIDs) in doc 11-17/0239r1</a:t>
            </a:r>
            <a:r>
              <a:rPr lang="pt-BR" dirty="0" smtClean="0"/>
              <a:t>?</a:t>
            </a:r>
          </a:p>
          <a:p>
            <a:pPr>
              <a:buFontTx/>
              <a:buChar char="-"/>
            </a:pPr>
            <a:r>
              <a:rPr lang="pt-BR" dirty="0" smtClean="0"/>
              <a:t>Move: </a:t>
            </a:r>
            <a:r>
              <a:rPr lang="en-US" dirty="0"/>
              <a:t>Alfred Asterjadhi </a:t>
            </a:r>
            <a:r>
              <a:rPr lang="en-US" dirty="0" smtClean="0"/>
              <a:t>	Second:</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8139450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Move to accept resolutions </a:t>
            </a:r>
            <a:r>
              <a:rPr lang="en-US" dirty="0"/>
              <a:t>to CIDs; </a:t>
            </a:r>
            <a:r>
              <a:rPr lang="en-GB" dirty="0"/>
              <a:t>3155, 3382, 3489, 3819, 3905, 4368, 4436, 5443, 7887, 8162, 8647 (11 CIDs)  - SP accepted </a:t>
            </a:r>
            <a:endParaRPr lang="en-US" dirty="0"/>
          </a:p>
          <a:p>
            <a:pPr lvl="0"/>
            <a:r>
              <a:rPr lang="en-GB" dirty="0">
                <a:solidFill>
                  <a:schemeClr val="tx1"/>
                </a:solidFill>
              </a:rPr>
              <a:t>3005</a:t>
            </a:r>
            <a:r>
              <a:rPr lang="en-GB" dirty="0"/>
              <a:t>, 3147, 3157, 3158, 3159, 4738, 5013, 5014, 5127, 5444, 6191, 7015, 7016, 7017, 7018, 7019, 7380, 7472, 7570, 7720, 8182, 8183, 8184, 8250, 8334, 8374, 9397, 9807, 9808, 10339 (30 CIDs) – SP </a:t>
            </a:r>
            <a:r>
              <a:rPr lang="en-GB" dirty="0" smtClean="0"/>
              <a:t>accepted</a:t>
            </a:r>
          </a:p>
          <a:p>
            <a:pPr lvl="0"/>
            <a:endParaRPr lang="en-GB" dirty="0"/>
          </a:p>
          <a:p>
            <a:pPr lvl="0"/>
            <a:r>
              <a:rPr lang="en-GB" dirty="0" smtClean="0"/>
              <a:t>In doc 11-17/0240r1</a:t>
            </a:r>
          </a:p>
          <a:p>
            <a:pPr lvl="0"/>
            <a:endParaRPr lang="en-GB" dirty="0"/>
          </a:p>
          <a:p>
            <a:pPr lvl="0"/>
            <a:r>
              <a:rPr lang="en-GB"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8373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11-17/243r2</a:t>
            </a:r>
            <a:endParaRPr lang="en-US" altLang="zh-CN" dirty="0"/>
          </a:p>
          <a:p>
            <a:pPr lvl="1"/>
            <a:r>
              <a:rPr lang="en-US" altLang="zh-CN" dirty="0"/>
              <a:t>CID </a:t>
            </a:r>
            <a:r>
              <a:rPr lang="en-GB" dirty="0"/>
              <a:t>3795, 4854, 4855, 4856, 4902, 4930, 4931, 5232, 5234, 5242, 5746, 5747, 5750, 5754, 5755, 5791, 10355, </a:t>
            </a:r>
            <a:r>
              <a:rPr lang="en-GB" dirty="0" smtClean="0"/>
              <a:t>10356</a:t>
            </a:r>
          </a:p>
          <a:p>
            <a:pPr lvl="1"/>
            <a:endParaRPr lang="en-GB" altLang="zh-CN" dirty="0"/>
          </a:p>
          <a:p>
            <a:pPr lvl="1"/>
            <a:r>
              <a:rPr lang="en-GB" altLang="zh-CN" dirty="0" smtClean="0"/>
              <a:t>Move: Lochan Verma	Second: </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7927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11-17/245r2</a:t>
            </a:r>
            <a:endParaRPr lang="en-US" altLang="zh-CN" dirty="0"/>
          </a:p>
          <a:p>
            <a:pPr lvl="1"/>
            <a:r>
              <a:rPr lang="en-US" altLang="zh-CN" dirty="0"/>
              <a:t>CID </a:t>
            </a:r>
            <a:r>
              <a:rPr lang="en-GB" dirty="0"/>
              <a:t>4903, 4934, 4935, 5236, 5237, 5238, 5239, 5240, 5745, 6110, 6818, 6819, 7218, 8331, 8332, 8357, 8361</a:t>
            </a:r>
            <a:endParaRPr lang="en-US" altLang="zh-CN" dirty="0"/>
          </a:p>
          <a:p>
            <a:endParaRPr lang="en-US" dirty="0" smtClean="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282470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11-17/242r5</a:t>
            </a:r>
            <a:endParaRPr lang="en-US" altLang="zh-CN" dirty="0"/>
          </a:p>
          <a:p>
            <a:pPr lvl="1"/>
            <a:r>
              <a:rPr lang="en-US" altLang="zh-CN" dirty="0"/>
              <a:t>CID </a:t>
            </a:r>
            <a:r>
              <a:rPr lang="en-GB" dirty="0"/>
              <a:t>3554, 5157, 5786, 5789, 6429, 7558, 8258, 9083, 9114, 8676, 8381, </a:t>
            </a:r>
            <a:r>
              <a:rPr lang="en-GB" dirty="0" smtClean="0"/>
              <a:t>6074</a:t>
            </a:r>
          </a:p>
          <a:p>
            <a:pPr lvl="1"/>
            <a:endParaRPr lang="en-GB" altLang="zh-CN" dirty="0"/>
          </a:p>
          <a:p>
            <a:pPr lvl="1"/>
            <a:r>
              <a:rPr lang="en-GB" altLang="zh-CN" dirty="0" smtClean="0"/>
              <a:t>Move: Lochan Verma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618771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11-17/244r2</a:t>
            </a:r>
            <a:endParaRPr lang="en-US" altLang="zh-CN" dirty="0"/>
          </a:p>
          <a:p>
            <a:pPr lvl="1"/>
            <a:r>
              <a:rPr lang="en-US" altLang="zh-CN" dirty="0"/>
              <a:t>CID </a:t>
            </a:r>
            <a:r>
              <a:rPr lang="en-GB" dirty="0"/>
              <a:t>5147, 5148, 5149, 5150, 5151, 5152, 5153, 5154, 5841, 5842, 7557, 7559, 7573, 8346, </a:t>
            </a:r>
            <a:r>
              <a:rPr lang="en-GB" dirty="0" smtClean="0"/>
              <a:t>8347</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749016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11-17/246r1</a:t>
            </a:r>
            <a:endParaRPr lang="en-US" altLang="zh-CN" dirty="0"/>
          </a:p>
          <a:p>
            <a:pPr lvl="1"/>
            <a:r>
              <a:rPr lang="en-US" altLang="zh-CN" dirty="0"/>
              <a:t>CID </a:t>
            </a:r>
            <a:r>
              <a:rPr lang="en-GB" altLang="zh-CN" dirty="0"/>
              <a:t>8623, 8624, 8635, 8637, 8638, 8639, 8640, 8733, 8734, 8736, 8738, 8740, 8741, 8742, 8743, 10360, 10404, </a:t>
            </a:r>
            <a:r>
              <a:rPr lang="en-GB" altLang="zh-CN" dirty="0" smtClean="0"/>
              <a:t>10355</a:t>
            </a:r>
          </a:p>
          <a:p>
            <a:pPr lvl="1"/>
            <a:endParaRPr lang="en-GB" altLang="zh-CN" dirty="0"/>
          </a:p>
          <a:p>
            <a:pPr lvl="1"/>
            <a:r>
              <a:rPr lang="en-GB" altLang="zh-CN" dirty="0" smtClean="0"/>
              <a:t>Move: Lochan Verma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273337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in </a:t>
            </a:r>
            <a:r>
              <a:rPr lang="en-US" altLang="zh-CN" dirty="0" smtClean="0"/>
              <a:t>11-17/247r0</a:t>
            </a:r>
            <a:endParaRPr lang="en-US" altLang="zh-CN" dirty="0"/>
          </a:p>
          <a:p>
            <a:pPr lvl="1"/>
            <a:r>
              <a:rPr lang="en-US" altLang="zh-CN" dirty="0"/>
              <a:t>CID </a:t>
            </a:r>
            <a:r>
              <a:rPr lang="en-GB" dirty="0"/>
              <a:t>7036, 7217, 7218, 7428, 7429, 7824, 8359, 8626, 8627, 8629, 8630, 8631, 8632, 8633, 8634, </a:t>
            </a:r>
            <a:r>
              <a:rPr lang="en-GB" strike="sngStrike" dirty="0">
                <a:solidFill>
                  <a:srgbClr val="FF0000"/>
                </a:solidFill>
              </a:rPr>
              <a:t>8636</a:t>
            </a:r>
            <a:r>
              <a:rPr lang="en-GB" dirty="0">
                <a:solidFill>
                  <a:srgbClr val="FF0000"/>
                </a:solidFill>
              </a:rPr>
              <a:t>, </a:t>
            </a:r>
            <a:r>
              <a:rPr lang="en-GB" strike="sngStrike" dirty="0">
                <a:solidFill>
                  <a:srgbClr val="FF0000"/>
                </a:solidFill>
              </a:rPr>
              <a:t>8731</a:t>
            </a:r>
            <a:r>
              <a:rPr lang="en-GB" dirty="0">
                <a:solidFill>
                  <a:srgbClr val="FF0000"/>
                </a:solidFill>
              </a:rPr>
              <a:t>, </a:t>
            </a:r>
            <a:r>
              <a:rPr lang="en-GB" dirty="0"/>
              <a:t>8732, 8735, 8737, 8739, 9113, 9134, 9136, 9777, 7778, 9779, 9780, 10081 10082, </a:t>
            </a:r>
            <a:r>
              <a:rPr lang="en-GB" dirty="0" smtClean="0"/>
              <a:t>10196</a:t>
            </a:r>
          </a:p>
          <a:p>
            <a:pPr lvl="1"/>
            <a:endParaRPr lang="en-GB" dirty="0"/>
          </a:p>
          <a:p>
            <a:pPr lvl="1"/>
            <a:r>
              <a:rPr lang="en-GB" dirty="0" smtClean="0"/>
              <a:t>Move: Lochan Verma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32069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11-17/303r2</a:t>
            </a:r>
            <a:endParaRPr lang="en-US" altLang="zh-CN" dirty="0"/>
          </a:p>
          <a:p>
            <a:pPr lvl="1"/>
            <a:r>
              <a:rPr lang="en-US" altLang="zh-CN" dirty="0"/>
              <a:t>CID </a:t>
            </a:r>
            <a:r>
              <a:rPr lang="en-GB" altLang="zh-CN" dirty="0"/>
              <a:t>6341, 6339, 7355, 7354, 7349, 3425, 3539, 3440, 3439, 3436, 3434, 3431, 3430, 3428, 3427, 9265 9266, 9840, 7756, 8665, 8666, 8667, 8669, </a:t>
            </a:r>
            <a:r>
              <a:rPr lang="en-GB" altLang="zh-CN" dirty="0" smtClean="0"/>
              <a:t>8670</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88335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11-17/330r2</a:t>
            </a:r>
            <a:endParaRPr lang="en-US" altLang="zh-CN" dirty="0"/>
          </a:p>
          <a:p>
            <a:pPr lvl="1"/>
            <a:r>
              <a:rPr lang="en-US" altLang="zh-CN" dirty="0"/>
              <a:t>CID 3293, 3343, 3579, 3660, 4009, 4096, 5112, 5113, 5114, 5115, 5306, 5539, 6921, 7694, 7695, 8306, 8307, 8498, 9217, 9220, 9222, 9227, 9228, 9229, 9230, 9231, 9498, and 9499</a:t>
            </a:r>
            <a:r>
              <a:rPr lang="en-US" altLang="zh-CN" dirty="0" smtClean="0"/>
              <a:t>.</a:t>
            </a:r>
          </a:p>
          <a:p>
            <a:pPr lvl="1"/>
            <a:endParaRPr lang="en-US" altLang="zh-CN" dirty="0"/>
          </a:p>
          <a:p>
            <a:pPr lvl="1"/>
            <a:r>
              <a:rPr lang="en-US" altLang="zh-CN" dirty="0" smtClean="0"/>
              <a:t>Move: Jianhan Liu</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93540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11-17/333r1</a:t>
            </a:r>
            <a:endParaRPr lang="en-US" altLang="zh-CN" dirty="0"/>
          </a:p>
          <a:p>
            <a:pPr lvl="1"/>
            <a:r>
              <a:rPr lang="en-US" altLang="zh-CN" dirty="0"/>
              <a:t>CID 9025 and 9568</a:t>
            </a:r>
            <a:r>
              <a:rPr lang="en-US" altLang="zh-CN" dirty="0" smtClean="0"/>
              <a:t>.</a:t>
            </a:r>
          </a:p>
          <a:p>
            <a:pPr lvl="1"/>
            <a:endParaRPr lang="en-US" altLang="zh-CN" dirty="0"/>
          </a:p>
          <a:p>
            <a:pPr lvl="1"/>
            <a:r>
              <a:rPr lang="en-US" altLang="zh-CN" dirty="0" smtClean="0"/>
              <a:t>Move: Jianhan Liu		Second:</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3503369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11-17/332r2</a:t>
            </a:r>
            <a:endParaRPr lang="en-US" altLang="zh-CN" dirty="0"/>
          </a:p>
          <a:p>
            <a:pPr lvl="1"/>
            <a:r>
              <a:rPr lang="en-US" altLang="zh-CN" dirty="0"/>
              <a:t>CID 4995, 7234, 8894 and 8895</a:t>
            </a:r>
            <a:r>
              <a:rPr lang="en-US" altLang="zh-CN" dirty="0" smtClean="0"/>
              <a:t>.</a:t>
            </a:r>
          </a:p>
          <a:p>
            <a:pPr lvl="1"/>
            <a:endParaRPr lang="en-US" altLang="zh-CN" dirty="0"/>
          </a:p>
          <a:p>
            <a:pPr lvl="1"/>
            <a:r>
              <a:rPr lang="en-US" altLang="zh-CN" dirty="0" smtClean="0"/>
              <a:t>Move: Jianhan Liu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9036091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11-17/299r2</a:t>
            </a:r>
            <a:endParaRPr lang="en-US" altLang="zh-CN" dirty="0"/>
          </a:p>
          <a:p>
            <a:pPr lvl="1"/>
            <a:r>
              <a:rPr lang="en-US" altLang="zh-CN" dirty="0"/>
              <a:t>CID </a:t>
            </a:r>
            <a:r>
              <a:rPr lang="en-GB" altLang="zh-CN" dirty="0"/>
              <a:t>4918, 5264, 6117, 8935, 8936, </a:t>
            </a:r>
            <a:r>
              <a:rPr lang="en-GB" altLang="zh-CN" dirty="0" smtClean="0"/>
              <a:t>10062</a:t>
            </a:r>
          </a:p>
          <a:p>
            <a:pPr lvl="1"/>
            <a:endParaRPr lang="en-GB" altLang="zh-CN" dirty="0"/>
          </a:p>
          <a:p>
            <a:pPr lvl="1"/>
            <a:r>
              <a:rPr lang="en-GB" altLang="zh-CN" dirty="0" smtClean="0"/>
              <a:t>Move: </a:t>
            </a:r>
            <a:r>
              <a:rPr lang="en-US" dirty="0" err="1"/>
              <a:t>Dongguk</a:t>
            </a:r>
            <a:r>
              <a:rPr lang="en-US" dirty="0"/>
              <a:t> </a:t>
            </a:r>
            <a:r>
              <a:rPr lang="en-US" dirty="0" smtClean="0"/>
              <a:t>Lim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414527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11-17/300r2</a:t>
            </a:r>
            <a:endParaRPr lang="en-US" altLang="zh-CN" dirty="0"/>
          </a:p>
          <a:p>
            <a:pPr lvl="1"/>
            <a:r>
              <a:rPr lang="en-US" altLang="zh-CN" dirty="0"/>
              <a:t>CID </a:t>
            </a:r>
            <a:r>
              <a:rPr lang="en-GB" altLang="zh-CN" dirty="0"/>
              <a:t>5104, 8891, 8892, 8893, </a:t>
            </a:r>
            <a:r>
              <a:rPr lang="en-GB" altLang="zh-CN" dirty="0" smtClean="0"/>
              <a:t>9469</a:t>
            </a:r>
          </a:p>
          <a:p>
            <a:pPr lvl="1"/>
            <a:endParaRPr lang="en-GB" altLang="zh-CN" dirty="0"/>
          </a:p>
          <a:p>
            <a:pPr lvl="1"/>
            <a:r>
              <a:rPr lang="en-GB" altLang="zh-CN" dirty="0" smtClean="0"/>
              <a:t>Move: </a:t>
            </a:r>
            <a:r>
              <a:rPr lang="en-US" dirty="0" err="1"/>
              <a:t>Dongguk</a:t>
            </a:r>
            <a:r>
              <a:rPr lang="en-US" dirty="0"/>
              <a:t> </a:t>
            </a:r>
            <a:r>
              <a:rPr lang="en-US" dirty="0" smtClean="0"/>
              <a:t>Lim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90645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11-17/331r2</a:t>
            </a:r>
            <a:endParaRPr lang="en-US" altLang="zh-CN" dirty="0"/>
          </a:p>
          <a:p>
            <a:pPr lvl="1"/>
            <a:r>
              <a:rPr lang="en-US" altLang="zh-CN" dirty="0"/>
              <a:t>CID 4884, 5279, 7687, 9012, 9071, 10056, 10057 and </a:t>
            </a:r>
            <a:r>
              <a:rPr lang="en-US" altLang="zh-CN" dirty="0" smtClean="0"/>
              <a:t>10075</a:t>
            </a:r>
          </a:p>
          <a:p>
            <a:pPr lvl="1"/>
            <a:endParaRPr lang="en-US" altLang="zh-CN" dirty="0"/>
          </a:p>
          <a:p>
            <a:pPr lvl="1"/>
            <a:r>
              <a:rPr lang="en-US" altLang="zh-CN" dirty="0" smtClean="0"/>
              <a:t>Move: Jianhan Liu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43971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11-17/320r2</a:t>
            </a:r>
            <a:endParaRPr lang="en-US" altLang="zh-CN" dirty="0"/>
          </a:p>
          <a:p>
            <a:pPr lvl="1"/>
            <a:r>
              <a:rPr lang="en-US" altLang="zh-CN" dirty="0"/>
              <a:t>CID </a:t>
            </a:r>
            <a:r>
              <a:rPr lang="en-GB" altLang="zh-CN" dirty="0"/>
              <a:t>5300, 6837, 6838, 7221, 7514, 8859, </a:t>
            </a:r>
            <a:r>
              <a:rPr lang="en-GB" altLang="zh-CN" dirty="0" smtClean="0"/>
              <a:t>8862</a:t>
            </a:r>
          </a:p>
          <a:p>
            <a:pPr lvl="1"/>
            <a:endParaRPr lang="en-GB" altLang="zh-CN" dirty="0"/>
          </a:p>
          <a:p>
            <a:pPr lvl="1"/>
            <a:r>
              <a:rPr lang="en-GB" altLang="zh-CN" dirty="0" smtClean="0"/>
              <a:t>Move: </a:t>
            </a:r>
            <a:r>
              <a:rPr lang="en-US" dirty="0" err="1"/>
              <a:t>Eunsung</a:t>
            </a:r>
            <a:r>
              <a:rPr lang="en-US" dirty="0"/>
              <a:t> Park </a:t>
            </a:r>
            <a:r>
              <a:rPr lang="en-US" dirty="0" smtClean="0"/>
              <a:t>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296010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11-17/321r3</a:t>
            </a:r>
            <a:endParaRPr lang="en-US" altLang="zh-CN" dirty="0"/>
          </a:p>
          <a:p>
            <a:pPr lvl="1"/>
            <a:r>
              <a:rPr lang="en-US" altLang="zh-CN" dirty="0"/>
              <a:t>CID </a:t>
            </a:r>
            <a:r>
              <a:rPr lang="en-GB" altLang="zh-CN" dirty="0"/>
              <a:t>7048, 8969, 8970, 8971, 8974, 9749, </a:t>
            </a:r>
            <a:r>
              <a:rPr lang="en-GB" altLang="zh-CN" dirty="0" smtClean="0"/>
              <a:t>9750</a:t>
            </a:r>
          </a:p>
          <a:p>
            <a:pPr lvl="1"/>
            <a:endParaRPr lang="en-GB" altLang="zh-CN" dirty="0"/>
          </a:p>
          <a:p>
            <a:pPr lvl="1"/>
            <a:r>
              <a:rPr lang="en-GB" altLang="zh-CN" dirty="0" smtClean="0"/>
              <a:t>Move: </a:t>
            </a:r>
            <a:r>
              <a:rPr lang="en-US" dirty="0" err="1"/>
              <a:t>Eunsung</a:t>
            </a:r>
            <a:r>
              <a:rPr lang="en-US" dirty="0"/>
              <a:t> Park </a:t>
            </a:r>
            <a:r>
              <a:rPr lang="en-US" dirty="0" smtClean="0"/>
              <a:t>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8268706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proposed in </a:t>
            </a:r>
            <a:r>
              <a:rPr lang="en-US" altLang="zh-CN" dirty="0" smtClean="0"/>
              <a:t>11-17/316r2</a:t>
            </a:r>
            <a:endParaRPr lang="en-US" altLang="zh-CN" dirty="0"/>
          </a:p>
          <a:p>
            <a:pPr lvl="1"/>
            <a:r>
              <a:rPr lang="en-GB" altLang="zh-CN" dirty="0"/>
              <a:t>CIDs: 8863,4983,8864,8865,8866,8867,8868,8869,8870, 8871,8872,8874, 9550, 10036, 4985, 4989, 8875, 8877, 8878, 8879, 10037, 10209, 4986, 4987, 7500, 7501,9321, 10234, 7244, 7245, 7246, </a:t>
            </a:r>
            <a:r>
              <a:rPr lang="en-GB" altLang="zh-CN" dirty="0" smtClean="0"/>
              <a:t>7502</a:t>
            </a:r>
          </a:p>
          <a:p>
            <a:pPr lvl="1"/>
            <a:endParaRPr lang="en-GB" altLang="zh-CN" dirty="0"/>
          </a:p>
          <a:p>
            <a:pPr lvl="1"/>
            <a:r>
              <a:rPr lang="en-GB" altLang="zh-CN" dirty="0" smtClean="0"/>
              <a:t>Move: Bin Tian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30991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for the CIDs being stricken out as below</a:t>
            </a:r>
            <a:r>
              <a:rPr lang="en-US" altLang="zh-CN" dirty="0"/>
              <a:t>) and the corresponding spec text modification as proposed in 11-17/317r1? </a:t>
            </a:r>
          </a:p>
          <a:p>
            <a:pPr lvl="1"/>
            <a:r>
              <a:rPr lang="en-GB" altLang="zh-CN" dirty="0"/>
              <a:t>CIDs: 5284, 10315, 8329, 8330, 9032, 7833, 9033, 8330, 4873, </a:t>
            </a:r>
            <a:r>
              <a:rPr lang="en-GB" altLang="zh-CN" strike="sngStrike" dirty="0">
                <a:solidFill>
                  <a:srgbClr val="FF0000"/>
                </a:solidFill>
              </a:rPr>
              <a:t>5878</a:t>
            </a:r>
            <a:r>
              <a:rPr lang="en-GB" altLang="zh-CN" dirty="0"/>
              <a:t>, 7834, 10307, 5875, 5876, 5877, 9035, 9036, 10308, 10309, 10310, 5875, 5876, 5877, 9035, 9036, 10309, </a:t>
            </a:r>
            <a:r>
              <a:rPr lang="en-GB" altLang="zh-CN" dirty="0" smtClean="0"/>
              <a:t>10310</a:t>
            </a:r>
          </a:p>
          <a:p>
            <a:pPr lvl="1"/>
            <a:endParaRPr lang="en-GB" altLang="zh-CN" dirty="0"/>
          </a:p>
          <a:p>
            <a:pPr lvl="1"/>
            <a:r>
              <a:rPr lang="en-GB" altLang="zh-CN" dirty="0" smtClean="0"/>
              <a:t>Move: Bin Tian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28919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11-17/305r2</a:t>
            </a:r>
            <a:endParaRPr lang="en-US" altLang="zh-CN" dirty="0"/>
          </a:p>
          <a:p>
            <a:pPr lvl="1"/>
            <a:r>
              <a:rPr lang="en-US" altLang="zh-CN" dirty="0"/>
              <a:t>CID </a:t>
            </a:r>
            <a:r>
              <a:rPr lang="en-US" dirty="0"/>
              <a:t>8880, 8881,5255, 8883, 8884, 7515, 8885, 8887, 4866,8888, 4867, 8889, 4868, 4994, 9484, 4990, </a:t>
            </a:r>
            <a:r>
              <a:rPr lang="en-GB" dirty="0" smtClean="0"/>
              <a:t>4993</a:t>
            </a:r>
            <a:endParaRPr lang="en-US" altLang="zh-CN" dirty="0" smtClean="0"/>
          </a:p>
          <a:p>
            <a:endParaRPr lang="en-US" dirty="0"/>
          </a:p>
          <a:p>
            <a:r>
              <a:rPr lang="en-US" dirty="0" smtClean="0"/>
              <a:t>Move: Yan Zhang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830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a:t>
            </a:r>
            <a:r>
              <a:rPr lang="en-US" altLang="zh-CN" dirty="0" smtClean="0"/>
              <a:t>11-17/261r1</a:t>
            </a:r>
            <a:endParaRPr lang="en-US" altLang="zh-CN" dirty="0"/>
          </a:p>
          <a:p>
            <a:pPr lvl="1"/>
            <a:r>
              <a:rPr lang="en-US" altLang="zh-CN" dirty="0"/>
              <a:t>CID </a:t>
            </a:r>
            <a:r>
              <a:rPr lang="en-GB" altLang="zh-CN" dirty="0"/>
              <a:t>5784, 5785, 5953, 5954, 7442,6869, 6870, 6871, 3606, 3609,3359, 5282, 5281, 9028, 9027, 9090, 9078, 10125, 10314, 7678,</a:t>
            </a:r>
            <a:r>
              <a:rPr lang="en-GB" altLang="zh-CN" strike="sngStrike" dirty="0">
                <a:solidFill>
                  <a:srgbClr val="FF0000"/>
                </a:solidFill>
              </a:rPr>
              <a:t>7832</a:t>
            </a:r>
            <a:r>
              <a:rPr lang="en-GB" altLang="zh-CN" dirty="0"/>
              <a:t>, 8575, 8581, 8582, </a:t>
            </a:r>
            <a:r>
              <a:rPr lang="en-GB" altLang="zh-CN" dirty="0" smtClean="0"/>
              <a:t>8583,8578</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489706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a:t>
            </a:r>
            <a:r>
              <a:rPr lang="en-US" altLang="zh-CN" dirty="0" smtClean="0"/>
              <a:t>11-17/329r4</a:t>
            </a:r>
            <a:endParaRPr lang="en-US" altLang="zh-CN" dirty="0"/>
          </a:p>
          <a:p>
            <a:pPr lvl="1"/>
            <a:r>
              <a:rPr lang="en-US" altLang="zh-CN" dirty="0"/>
              <a:t>CID 3251, 3252, 3393, 3395, 3502, 3504, 3834, 3836, 3924, 3926, 4461, 4464, 5041, 5042, 5275, 5276, 5277, 5278, 6197, 7430, 7431, 7432, 7434, 7435, 7437, 7438, 7439, 7440, 7441, 7516, </a:t>
            </a:r>
            <a:r>
              <a:rPr lang="en-US" altLang="zh-CN" strike="sngStrike" dirty="0">
                <a:solidFill>
                  <a:srgbClr val="FF3300"/>
                </a:solidFill>
              </a:rPr>
              <a:t>7517</a:t>
            </a:r>
            <a:r>
              <a:rPr lang="en-US" altLang="zh-CN" dirty="0"/>
              <a:t>, 8565, 8997, 8998, 8999, 9000, 9001, 9002, 9004, 9005 and 9069</a:t>
            </a:r>
            <a:r>
              <a:rPr lang="en-US" altLang="zh-CN" dirty="0" smtClean="0"/>
              <a:t>.</a:t>
            </a:r>
          </a:p>
          <a:p>
            <a:pPr lvl="1"/>
            <a:endParaRPr lang="en-US" altLang="zh-CN" dirty="0"/>
          </a:p>
          <a:p>
            <a:pPr lvl="1"/>
            <a:r>
              <a:rPr lang="en-US" altLang="zh-CN" dirty="0" smtClean="0"/>
              <a:t>Move: Lochan Verma		Second:</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56770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 as in </a:t>
            </a:r>
            <a:r>
              <a:rPr lang="en-US" altLang="zh-CN" dirty="0" smtClean="0"/>
              <a:t>11-17/301r4</a:t>
            </a:r>
            <a:endParaRPr lang="en-US" altLang="zh-CN" dirty="0"/>
          </a:p>
          <a:p>
            <a:pPr lvl="1"/>
            <a:r>
              <a:rPr lang="en-US" altLang="zh-CN" dirty="0"/>
              <a:t>CID </a:t>
            </a:r>
            <a:r>
              <a:rPr lang="en-GB" altLang="zh-CN" dirty="0"/>
              <a:t>5287, 5288, 8842, 5289, 3317, 3397, 3666, 3756, 4016, 4140, 4242, 4253, 5095, 5290, 8843, 8844, 10205, 3318, 3399, 3669, 3758, 4145, 4246, 5096, 5291, 8845, 5097, 5293, 5294, 8846, 9162, 5098, 5099, 5100, 5295, 5296, 8847, 9163, </a:t>
            </a:r>
            <a:r>
              <a:rPr lang="en-US" altLang="zh-CN" dirty="0" smtClean="0"/>
              <a:t>6114</a:t>
            </a:r>
          </a:p>
          <a:p>
            <a:pPr lvl="1"/>
            <a:endParaRPr lang="en-US" altLang="zh-CN" dirty="0"/>
          </a:p>
          <a:p>
            <a:pPr lvl="1"/>
            <a:r>
              <a:rPr lang="en-US" altLang="zh-CN" dirty="0" smtClean="0"/>
              <a:t>Move: </a:t>
            </a:r>
            <a:r>
              <a:rPr lang="en-US" dirty="0" err="1"/>
              <a:t>Dongguk</a:t>
            </a:r>
            <a:r>
              <a:rPr lang="en-US" dirty="0"/>
              <a:t> </a:t>
            </a:r>
            <a:r>
              <a:rPr lang="en-US" dirty="0" smtClean="0"/>
              <a:t>Lim		Second: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623704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11-17/231r1</a:t>
            </a:r>
            <a:endParaRPr lang="en-US" altLang="zh-CN" dirty="0"/>
          </a:p>
          <a:p>
            <a:pPr lvl="1"/>
            <a:r>
              <a:rPr lang="en-US" altLang="zh-CN" dirty="0"/>
              <a:t>CID </a:t>
            </a:r>
            <a:r>
              <a:rPr lang="en-GB" altLang="zh-CN" dirty="0"/>
              <a:t>4000, 4236, 4897, 5254, 8161, 8838, </a:t>
            </a:r>
            <a:r>
              <a:rPr lang="en-GB" altLang="zh-CN" strike="sngStrike" dirty="0">
                <a:solidFill>
                  <a:srgbClr val="FF0000"/>
                </a:solidFill>
              </a:rPr>
              <a:t>8839</a:t>
            </a:r>
            <a:r>
              <a:rPr lang="en-GB" altLang="zh-CN" dirty="0"/>
              <a:t>, </a:t>
            </a:r>
            <a:r>
              <a:rPr lang="en-GB" altLang="zh-CN" strike="sngStrike" dirty="0">
                <a:solidFill>
                  <a:srgbClr val="FF0000"/>
                </a:solidFill>
              </a:rPr>
              <a:t>8840</a:t>
            </a:r>
            <a:r>
              <a:rPr lang="en-GB" altLang="zh-CN" dirty="0"/>
              <a:t>, 8841, </a:t>
            </a:r>
            <a:r>
              <a:rPr lang="en-GB" altLang="zh-CN" strike="sngStrike" dirty="0">
                <a:solidFill>
                  <a:srgbClr val="FF0000"/>
                </a:solidFill>
              </a:rPr>
              <a:t>9549</a:t>
            </a:r>
            <a:r>
              <a:rPr lang="en-GB" altLang="zh-CN" dirty="0"/>
              <a:t>, 10202, 10203, </a:t>
            </a:r>
            <a:r>
              <a:rPr lang="en-GB" altLang="zh-CN" strike="sngStrike" dirty="0" smtClean="0">
                <a:solidFill>
                  <a:srgbClr val="FF0000"/>
                </a:solidFill>
              </a:rPr>
              <a:t>10204</a:t>
            </a:r>
          </a:p>
          <a:p>
            <a:pPr lvl="1"/>
            <a:endParaRPr lang="en-GB" altLang="zh-CN" strike="sngStrike" dirty="0">
              <a:solidFill>
                <a:srgbClr val="FF0000"/>
              </a:solidFill>
            </a:endParaRPr>
          </a:p>
          <a:p>
            <a:pPr lvl="1"/>
            <a:r>
              <a:rPr lang="en-GB" altLang="zh-CN" dirty="0" smtClean="0">
                <a:solidFill>
                  <a:schemeClr val="tx1"/>
                </a:solidFill>
              </a:rPr>
              <a:t>Move: </a:t>
            </a:r>
            <a:r>
              <a:rPr lang="en-US" dirty="0" err="1"/>
              <a:t>Xiaogang</a:t>
            </a:r>
            <a:r>
              <a:rPr lang="en-US" dirty="0"/>
              <a:t> Chen </a:t>
            </a:r>
            <a:r>
              <a:rPr lang="en-US" dirty="0" smtClean="0"/>
              <a:t>	Second:</a:t>
            </a:r>
            <a:r>
              <a:rPr lang="en-GB" altLang="zh-CN" dirty="0" smtClean="0">
                <a:solidFill>
                  <a:schemeClr val="tx1"/>
                </a:solidFill>
              </a:rPr>
              <a:t> </a:t>
            </a:r>
            <a:endParaRPr lang="zh-CN"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87303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11-17/232r2</a:t>
            </a:r>
            <a:endParaRPr lang="en-US" altLang="zh-CN" dirty="0"/>
          </a:p>
          <a:p>
            <a:pPr lvl="1"/>
            <a:r>
              <a:rPr lang="en-US" altLang="zh-CN" dirty="0"/>
              <a:t>CID </a:t>
            </a:r>
            <a:r>
              <a:rPr lang="en-GB" altLang="zh-CN" dirty="0"/>
              <a:t>5101, 5102, 5103, 5297, 5298, 5299, </a:t>
            </a:r>
            <a:r>
              <a:rPr lang="en-GB" altLang="zh-CN" strike="sngStrike" dirty="0">
                <a:solidFill>
                  <a:srgbClr val="FF0000"/>
                </a:solidFill>
              </a:rPr>
              <a:t>6114</a:t>
            </a:r>
            <a:r>
              <a:rPr lang="en-GB" altLang="zh-CN" dirty="0"/>
              <a:t>, </a:t>
            </a:r>
            <a:r>
              <a:rPr lang="en-GB" altLang="zh-CN" strike="sngStrike" dirty="0">
                <a:solidFill>
                  <a:srgbClr val="FF0000"/>
                </a:solidFill>
              </a:rPr>
              <a:t>7512,</a:t>
            </a:r>
            <a:r>
              <a:rPr lang="en-GB" altLang="zh-CN" dirty="0"/>
              <a:t> 7513, 8848, 8849, 8850, 8851, 8852, 8853, 8854, 8855, 8856, 8857, 8858, 8985, 9158, 9159, 9160, 9166, 9167, </a:t>
            </a:r>
            <a:r>
              <a:rPr lang="en-GB" altLang="zh-CN" dirty="0" smtClean="0"/>
              <a:t>10114</a:t>
            </a:r>
          </a:p>
          <a:p>
            <a:endParaRPr lang="en-GB" dirty="0"/>
          </a:p>
          <a:p>
            <a:r>
              <a:rPr lang="en-GB" dirty="0" smtClean="0"/>
              <a:t>Move: </a:t>
            </a:r>
            <a:r>
              <a:rPr lang="en-US" dirty="0" err="1"/>
              <a:t>Xiaogang</a:t>
            </a:r>
            <a:r>
              <a:rPr lang="en-US" dirty="0"/>
              <a:t>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993421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a:t>
            </a:r>
            <a:r>
              <a:rPr lang="en-US" altLang="zh-CN" dirty="0"/>
              <a:t>and the corresponding spec text modification as in </a:t>
            </a:r>
            <a:r>
              <a:rPr lang="en-US" altLang="zh-CN" dirty="0" smtClean="0"/>
              <a:t>11-17/233r0</a:t>
            </a:r>
            <a:endParaRPr lang="en-US" altLang="zh-CN" dirty="0"/>
          </a:p>
          <a:p>
            <a:pPr lvl="1"/>
            <a:r>
              <a:rPr lang="en-US" altLang="zh-CN" dirty="0"/>
              <a:t>CID </a:t>
            </a:r>
            <a:r>
              <a:rPr lang="en-US" altLang="zh-CN" dirty="0" smtClean="0"/>
              <a:t>4905</a:t>
            </a:r>
          </a:p>
          <a:p>
            <a:pPr lvl="1"/>
            <a:endParaRPr lang="en-US" altLang="zh-CN" dirty="0"/>
          </a:p>
          <a:p>
            <a:pPr lvl="1"/>
            <a:r>
              <a:rPr lang="en-US" altLang="zh-CN" dirty="0" smtClean="0"/>
              <a:t>Move: </a:t>
            </a:r>
            <a:r>
              <a:rPr lang="en-US" dirty="0" err="1"/>
              <a:t>Xiaogang</a:t>
            </a:r>
            <a:r>
              <a:rPr lang="en-US" dirty="0"/>
              <a:t> Chen </a:t>
            </a:r>
            <a:r>
              <a:rPr lang="en-US" dirty="0" smtClean="0"/>
              <a:t>	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457690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the resolution </a:t>
            </a:r>
            <a:r>
              <a:rPr lang="en-US" altLang="zh-CN" dirty="0"/>
              <a:t>to the following CID as in </a:t>
            </a:r>
            <a:r>
              <a:rPr lang="en-US" altLang="zh-CN" dirty="0" smtClean="0"/>
              <a:t>11-17/283r3</a:t>
            </a:r>
            <a:endParaRPr lang="en-US" altLang="zh-CN" dirty="0"/>
          </a:p>
          <a:p>
            <a:pPr lvl="1"/>
            <a:r>
              <a:rPr lang="en-US" altLang="zh-CN" dirty="0"/>
              <a:t>CID </a:t>
            </a:r>
            <a:r>
              <a:rPr lang="en-US" altLang="zh-CN" dirty="0" smtClean="0"/>
              <a:t>8114</a:t>
            </a:r>
          </a:p>
          <a:p>
            <a:pPr lvl="1"/>
            <a:endParaRPr lang="en-US" altLang="zh-CN" dirty="0"/>
          </a:p>
          <a:p>
            <a:pPr lvl="1"/>
            <a:r>
              <a:rPr lang="en-US" altLang="zh-CN" dirty="0" smtClean="0"/>
              <a:t>Move: </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8521558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t>Already Approved:</a:t>
            </a:r>
          </a:p>
          <a:p>
            <a:r>
              <a:rPr lang="en-US" altLang="en-US" dirty="0">
                <a:solidFill>
                  <a:schemeClr val="accent1">
                    <a:lumMod val="75000"/>
                  </a:schemeClr>
                </a:solidFill>
              </a:rPr>
              <a:t>March 30	</a:t>
            </a:r>
            <a:r>
              <a:rPr lang="en-US" altLang="en-US" dirty="0" smtClean="0">
                <a:solidFill>
                  <a:schemeClr val="accent1">
                    <a:lumMod val="75000"/>
                  </a:schemeClr>
                </a:solidFill>
              </a:rPr>
              <a:t>				10:00 </a:t>
            </a:r>
            <a:r>
              <a:rPr lang="en-US" altLang="en-US" dirty="0">
                <a:solidFill>
                  <a:schemeClr val="accent1">
                    <a:lumMod val="75000"/>
                  </a:schemeClr>
                </a:solidFill>
              </a:rPr>
              <a:t>– 12:00 ET</a:t>
            </a:r>
          </a:p>
          <a:p>
            <a:r>
              <a:rPr lang="en-US" altLang="en-US" dirty="0">
                <a:solidFill>
                  <a:schemeClr val="accent1">
                    <a:lumMod val="75000"/>
                  </a:schemeClr>
                </a:solidFill>
              </a:rPr>
              <a:t>March </a:t>
            </a:r>
            <a:r>
              <a:rPr lang="en-US" altLang="en-US" dirty="0" smtClean="0">
                <a:solidFill>
                  <a:schemeClr val="accent1">
                    <a:lumMod val="75000"/>
                  </a:schemeClr>
                </a:solidFill>
              </a:rPr>
              <a:t>23</a:t>
            </a:r>
            <a:r>
              <a:rPr lang="en-US" altLang="en-US" dirty="0">
                <a:solidFill>
                  <a:schemeClr val="accent1">
                    <a:lumMod val="75000"/>
                  </a:schemeClr>
                </a:solidFill>
              </a:rPr>
              <a:t>, April 6		20:00 -22:00 </a:t>
            </a:r>
            <a:r>
              <a:rPr lang="en-US" altLang="en-US" dirty="0" smtClean="0">
                <a:solidFill>
                  <a:schemeClr val="accent1">
                    <a:lumMod val="75000"/>
                  </a:schemeClr>
                </a:solidFill>
              </a:rPr>
              <a:t>ET</a:t>
            </a:r>
          </a:p>
          <a:p>
            <a:endParaRPr lang="en-US" altLang="en-US" dirty="0">
              <a:solidFill>
                <a:schemeClr val="accent1">
                  <a:lumMod val="75000"/>
                </a:schemeClr>
              </a:solidFill>
            </a:endParaRPr>
          </a:p>
          <a:p>
            <a:r>
              <a:rPr lang="en-US" altLang="en-US" dirty="0" smtClean="0">
                <a:solidFill>
                  <a:schemeClr val="tx1"/>
                </a:solidFill>
              </a:rPr>
              <a:t>New Calls:</a:t>
            </a:r>
          </a:p>
          <a:p>
            <a:r>
              <a:rPr lang="en-US" altLang="en-US" dirty="0" smtClean="0">
                <a:solidFill>
                  <a:schemeClr val="tx1"/>
                </a:solidFill>
              </a:rPr>
              <a:t>April 13, 27, May 25			10:00 – 12:00 ET</a:t>
            </a:r>
          </a:p>
          <a:p>
            <a:r>
              <a:rPr lang="en-US" altLang="en-US" dirty="0" smtClean="0">
                <a:solidFill>
                  <a:schemeClr val="tx1"/>
                </a:solidFill>
              </a:rPr>
              <a:t>April 20, May 18				20:00 – 22:00 ET</a:t>
            </a:r>
          </a:p>
          <a:p>
            <a:endParaRPr lang="en-US" alt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829</TotalTime>
  <Words>6555</Words>
  <Application>Microsoft Office PowerPoint</Application>
  <PresentationFormat>On-screen Show (4:3)</PresentationFormat>
  <Paragraphs>1086</Paragraphs>
  <Slides>99</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11" baseType="lpstr">
      <vt:lpstr>Arial Unicode MS</vt:lpstr>
      <vt:lpstr>MS Gothic</vt:lpstr>
      <vt:lpstr>ＭＳ Ｐゴシック</vt:lpstr>
      <vt:lpstr>ＭＳ Ｐゴシック</vt:lpstr>
      <vt:lpstr>Arial</vt:lpstr>
      <vt:lpstr>Arial Black</vt:lpstr>
      <vt:lpstr>Calibri</vt:lpstr>
      <vt:lpstr>Monotype Sorts</vt:lpstr>
      <vt:lpstr>Times New Roman</vt:lpstr>
      <vt:lpstr>Wingdings</vt:lpstr>
      <vt:lpstr>Office Theme</vt:lpstr>
      <vt:lpstr>Document</vt:lpstr>
      <vt:lpstr>TGax March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March 13, 10:30 – 13:30 </vt:lpstr>
      <vt:lpstr>PHY Submissions</vt:lpstr>
      <vt:lpstr>MAC Submissions</vt:lpstr>
      <vt:lpstr>MU Submissions</vt:lpstr>
      <vt:lpstr>SR Submissions</vt:lpstr>
      <vt:lpstr>TG Submissions</vt:lpstr>
      <vt:lpstr>Summary Since January 2017</vt:lpstr>
      <vt:lpstr>Editor Report</vt:lpstr>
      <vt:lpstr>Timeline</vt:lpstr>
      <vt:lpstr>On Comment Resolution</vt:lpstr>
      <vt:lpstr>Agenda for Monday March 13, 16:00 – 18:00 </vt:lpstr>
      <vt:lpstr>Agenda for Tuesday March 14, 10:30 – 12:30 </vt:lpstr>
      <vt:lpstr>Agenda for Tuesday March 14, 16:00 – 18:00 </vt:lpstr>
      <vt:lpstr>Agenda for Tuesday March 14, 19:30 – 21:30 </vt:lpstr>
      <vt:lpstr>Agenda for Wednesday March 15, 08:00 – 10:00 </vt:lpstr>
      <vt:lpstr>Approval of  TG Minutes (January 2017 Meeting and Telecon Minutes) </vt:lpstr>
      <vt:lpstr>Ad Hoc Meeting</vt:lpstr>
      <vt:lpstr>Agenda for Wednesday March 15, 13:30 – 15:30 </vt:lpstr>
      <vt:lpstr>Agenda for Wednesday March 15, 16:00 – 18:00 </vt:lpstr>
      <vt:lpstr>Agenda for Thursday March 16, 13:30 – 15:30</vt:lpstr>
      <vt:lpstr>Agenda for Thursday March 16, 16:00 – 18:00</vt:lpstr>
      <vt:lpstr>Timeline</vt:lpstr>
      <vt:lpstr>Motions</vt:lpstr>
      <vt:lpstr>CR Motion #</vt:lpstr>
      <vt:lpstr>CR Motion #</vt:lpstr>
      <vt:lpstr>CR Motion #</vt:lpstr>
      <vt:lpstr>CR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Conference Calls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82</cp:revision>
  <cp:lastPrinted>1601-01-01T00:00:00Z</cp:lastPrinted>
  <dcterms:created xsi:type="dcterms:W3CDTF">2017-01-26T15:28:16Z</dcterms:created>
  <dcterms:modified xsi:type="dcterms:W3CDTF">2017-03-15T11:48:57Z</dcterms:modified>
</cp:coreProperties>
</file>