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8" r:id="rId71"/>
    <p:sldId id="329" r:id="rId72"/>
    <p:sldId id="327" r:id="rId73"/>
    <p:sldId id="330" r:id="rId74"/>
    <p:sldId id="331" r:id="rId75"/>
    <p:sldId id="332" r:id="rId76"/>
    <p:sldId id="333" r:id="rId77"/>
    <p:sldId id="334" r:id="rId78"/>
    <p:sldId id="335" r:id="rId79"/>
    <p:sldId id="337" r:id="rId80"/>
    <p:sldId id="336" r:id="rId81"/>
    <p:sldId id="338" r:id="rId82"/>
    <p:sldId id="339" r:id="rId83"/>
    <p:sldId id="340" r:id="rId84"/>
    <p:sldId id="342" r:id="rId85"/>
    <p:sldId id="343" r:id="rId86"/>
    <p:sldId id="341"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287" r:id="rId105"/>
    <p:sldId id="286" r:id="rId10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559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802.11-17/0199r1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224-03-00ax-tgax-teleconference-minutes-from-jan-to-mar-2017.docx" TargetMode="External"/><Relationship Id="rId2" Type="http://schemas.openxmlformats.org/officeDocument/2006/relationships/hyperlink" Target="https://mentor.ieee.org/802.11/dcn/17/11-17-0126-00-00ax-tgax-january-2017-atlanta-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358-00-00ax-tgax-march-2017-ad-hoc-meeting-minutes-non-phy-ad-hoc.docx" TargetMode="External"/><Relationship Id="rId4" Type="http://schemas.openxmlformats.org/officeDocument/2006/relationships/hyperlink" Target="https://mentor.ieee.org/802.11/dcn/17/11-17-0155-00-00ax-11ax-mac-ad-hoc-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31"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11-17/231r1</a:t>
            </a:r>
            <a:endParaRPr lang="en-US" altLang="zh-CN" dirty="0"/>
          </a:p>
          <a:p>
            <a:pPr lvl="1"/>
            <a:r>
              <a:rPr lang="en-US" altLang="zh-CN" dirty="0"/>
              <a:t>CID </a:t>
            </a:r>
            <a:r>
              <a:rPr lang="en-GB" altLang="zh-CN" dirty="0"/>
              <a:t>4000, 4236, 4897, 5254, 8161, 8838, </a:t>
            </a:r>
            <a:r>
              <a:rPr lang="en-GB" altLang="zh-CN" strike="sngStrike" dirty="0">
                <a:solidFill>
                  <a:srgbClr val="FF0000"/>
                </a:solidFill>
              </a:rPr>
              <a:t>8839</a:t>
            </a:r>
            <a:r>
              <a:rPr lang="en-GB" altLang="zh-CN" dirty="0"/>
              <a:t>, </a:t>
            </a:r>
            <a:r>
              <a:rPr lang="en-GB" altLang="zh-CN" strike="sngStrike" dirty="0">
                <a:solidFill>
                  <a:srgbClr val="FF0000"/>
                </a:solidFill>
              </a:rPr>
              <a:t>8840</a:t>
            </a:r>
            <a:r>
              <a:rPr lang="en-GB" altLang="zh-CN" dirty="0"/>
              <a:t>, 8841, </a:t>
            </a:r>
            <a:r>
              <a:rPr lang="en-GB" altLang="zh-CN" strike="sngStrike" dirty="0">
                <a:solidFill>
                  <a:srgbClr val="FF0000"/>
                </a:solidFill>
              </a:rPr>
              <a:t>9549</a:t>
            </a:r>
            <a:r>
              <a:rPr lang="en-GB" altLang="zh-CN" dirty="0"/>
              <a:t>, 10202, 10203, </a:t>
            </a:r>
            <a:r>
              <a:rPr lang="en-GB" altLang="zh-CN" strike="sngStrike" dirty="0">
                <a:solidFill>
                  <a:srgbClr val="FF0000"/>
                </a:solidFill>
              </a:rPr>
              <a:t>10204</a:t>
            </a:r>
            <a:endParaRPr lang="zh-CN" altLang="zh-CN" strike="sngStrike"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873039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11-17/232r2</a:t>
            </a:r>
            <a:endParaRPr lang="en-US" altLang="zh-CN" dirty="0"/>
          </a:p>
          <a:p>
            <a:pPr lvl="1"/>
            <a:r>
              <a:rPr lang="en-US" altLang="zh-CN" dirty="0"/>
              <a:t>CID </a:t>
            </a:r>
            <a:r>
              <a:rPr lang="en-GB" altLang="zh-CN" dirty="0"/>
              <a:t>5101, 5102, 5103, 5297, 5298, 5299, </a:t>
            </a:r>
            <a:r>
              <a:rPr lang="en-GB" altLang="zh-CN" strike="sngStrike" dirty="0">
                <a:solidFill>
                  <a:srgbClr val="FF0000"/>
                </a:solidFill>
              </a:rPr>
              <a:t>6114</a:t>
            </a:r>
            <a:r>
              <a:rPr lang="en-GB" altLang="zh-CN" dirty="0"/>
              <a:t>, </a:t>
            </a:r>
            <a:r>
              <a:rPr lang="en-GB" altLang="zh-CN" strike="sngStrike" dirty="0">
                <a:solidFill>
                  <a:srgbClr val="FF0000"/>
                </a:solidFill>
              </a:rPr>
              <a:t>7512,</a:t>
            </a:r>
            <a:r>
              <a:rPr lang="en-GB" altLang="zh-CN" dirty="0"/>
              <a:t> 7513, 8848, 8849, 8850, 8851, 8852, 8853, 8854, 8855, 8856, 8857, 8858, 8985, 9158, 9159, 9160, 9166, 9167, 10114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9934217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a:t>
            </a:r>
            <a:r>
              <a:rPr lang="en-US" altLang="zh-CN" dirty="0"/>
              <a:t>and the corresponding spec text modification as in </a:t>
            </a:r>
            <a:r>
              <a:rPr lang="en-US" altLang="zh-CN" dirty="0" smtClean="0"/>
              <a:t>11-17/233r0</a:t>
            </a:r>
            <a:endParaRPr lang="en-US" altLang="zh-CN" dirty="0"/>
          </a:p>
          <a:p>
            <a:pPr lvl="1"/>
            <a:r>
              <a:rPr lang="en-US" altLang="zh-CN" dirty="0"/>
              <a:t>CID 4905</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4576902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the resolution </a:t>
            </a:r>
            <a:r>
              <a:rPr lang="en-US" altLang="zh-CN" dirty="0"/>
              <a:t>to the following CID as in </a:t>
            </a:r>
            <a:r>
              <a:rPr lang="en-US" altLang="zh-CN" dirty="0" smtClean="0"/>
              <a:t>11-17/283r3</a:t>
            </a:r>
            <a:endParaRPr lang="en-US" altLang="zh-CN" dirty="0"/>
          </a:p>
          <a:p>
            <a:pPr lvl="1"/>
            <a:r>
              <a:rPr lang="en-US" altLang="zh-CN" dirty="0"/>
              <a:t>CID 8114</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852155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&lt;group&gt; to hold an ad-hoc meeting on &lt;dates&gt; in &lt;location&gt;, with the preferred venue being &lt;preferred location&gt;, for the purpose of &lt;purpose&gt;.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t>Already Approved:</a:t>
            </a:r>
          </a:p>
          <a:p>
            <a:r>
              <a:rPr lang="en-US" altLang="en-US" dirty="0">
                <a:solidFill>
                  <a:schemeClr val="accent1">
                    <a:lumMod val="75000"/>
                  </a:schemeClr>
                </a:solidFill>
              </a:rPr>
              <a:t>March 30	</a:t>
            </a:r>
            <a:r>
              <a:rPr lang="en-US" altLang="en-US" dirty="0" smtClean="0">
                <a:solidFill>
                  <a:schemeClr val="accent1">
                    <a:lumMod val="75000"/>
                  </a:schemeClr>
                </a:solidFill>
              </a:rPr>
              <a:t>				10:00 </a:t>
            </a:r>
            <a:r>
              <a:rPr lang="en-US" altLang="en-US" dirty="0">
                <a:solidFill>
                  <a:schemeClr val="accent1">
                    <a:lumMod val="75000"/>
                  </a:schemeClr>
                </a:solidFill>
              </a:rPr>
              <a:t>– 12:00 ET</a:t>
            </a:r>
          </a:p>
          <a:p>
            <a:r>
              <a:rPr lang="en-US" altLang="en-US" dirty="0">
                <a:solidFill>
                  <a:schemeClr val="accent1">
                    <a:lumMod val="75000"/>
                  </a:schemeClr>
                </a:solidFill>
              </a:rPr>
              <a:t>March </a:t>
            </a:r>
            <a:r>
              <a:rPr lang="en-US" altLang="en-US" dirty="0" smtClean="0">
                <a:solidFill>
                  <a:schemeClr val="accent1">
                    <a:lumMod val="75000"/>
                  </a:schemeClr>
                </a:solidFill>
              </a:rPr>
              <a:t>23</a:t>
            </a:r>
            <a:r>
              <a:rPr lang="en-US" altLang="en-US" dirty="0">
                <a:solidFill>
                  <a:schemeClr val="accent1">
                    <a:lumMod val="75000"/>
                  </a:schemeClr>
                </a:solidFill>
              </a:rPr>
              <a:t>, April 6		20:00 -22:00 </a:t>
            </a:r>
            <a:r>
              <a:rPr lang="en-US" altLang="en-US" dirty="0" smtClean="0">
                <a:solidFill>
                  <a:schemeClr val="accent1">
                    <a:lumMod val="75000"/>
                  </a:schemeClr>
                </a:solidFill>
              </a:rPr>
              <a:t>ET</a:t>
            </a:r>
          </a:p>
          <a:p>
            <a:endParaRPr lang="en-US" altLang="en-US" dirty="0">
              <a:solidFill>
                <a:schemeClr val="accent1">
                  <a:lumMod val="75000"/>
                </a:schemeClr>
              </a:solidFill>
            </a:endParaRPr>
          </a:p>
          <a:p>
            <a:r>
              <a:rPr lang="en-US" altLang="en-US" dirty="0" smtClean="0">
                <a:solidFill>
                  <a:schemeClr val="tx1"/>
                </a:solidFill>
              </a:rPr>
              <a:t>New Calls:</a:t>
            </a:r>
          </a:p>
          <a:p>
            <a:r>
              <a:rPr lang="en-US" altLang="en-US" dirty="0" smtClean="0">
                <a:solidFill>
                  <a:schemeClr val="tx1"/>
                </a:solidFill>
              </a:rPr>
              <a:t>April 13, 27, May 25			10:00 – 12:00 ET</a:t>
            </a:r>
          </a:p>
          <a:p>
            <a:r>
              <a:rPr lang="en-US" altLang="en-US" dirty="0" smtClean="0">
                <a:solidFill>
                  <a:schemeClr val="tx1"/>
                </a:solidFill>
              </a:rPr>
              <a:t>April 20, May 18				20:00 – 22:00 ET</a:t>
            </a:r>
          </a:p>
          <a:p>
            <a:endParaRPr lang="en-US" alt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Korea)</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295400"/>
            <a:ext cx="3808413" cy="4113213"/>
          </a:xfrm>
        </p:spPr>
        <p:txBody>
          <a:bodyPr/>
          <a:lstStyle/>
          <a:p>
            <a:pPr>
              <a:lnSpc>
                <a:spcPct val="80000"/>
              </a:lnSpc>
            </a:pPr>
            <a:r>
              <a:rPr lang="en-US" altLang="en-US" sz="1400" dirty="0"/>
              <a:t>Monday </a:t>
            </a:r>
            <a:r>
              <a:rPr lang="en-US" altLang="en-US" sz="1400" dirty="0" smtClean="0"/>
              <a:t>March 13, 13:30 </a:t>
            </a:r>
            <a:r>
              <a:rPr lang="en-US" altLang="en-US" sz="1400" dirty="0"/>
              <a:t>– </a:t>
            </a:r>
            <a:r>
              <a:rPr lang="en-US" altLang="en-US" sz="1400" dirty="0" smtClean="0"/>
              <a:t>13:30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AD hoc meeting Agenda setting</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March 13,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Tuesday </a:t>
            </a:r>
            <a:r>
              <a:rPr lang="en-US" altLang="en-US" sz="1400" dirty="0" smtClean="0"/>
              <a:t>March 14, </a:t>
            </a:r>
            <a:r>
              <a:rPr lang="en-US" altLang="en-US" sz="1400" dirty="0"/>
              <a:t>10:30 – 12:30</a:t>
            </a:r>
          </a:p>
          <a:p>
            <a:pPr lvl="1">
              <a:lnSpc>
                <a:spcPct val="80000"/>
              </a:lnSpc>
            </a:pPr>
            <a:r>
              <a:rPr lang="en-US" altLang="en-US" sz="1400" dirty="0"/>
              <a:t>Ad Hoc Group Meetings </a:t>
            </a:r>
          </a:p>
          <a:p>
            <a:pPr>
              <a:lnSpc>
                <a:spcPct val="80000"/>
              </a:lnSpc>
            </a:pPr>
            <a:r>
              <a:rPr lang="en-CA" altLang="en-US" sz="1400" dirty="0"/>
              <a:t>Tuesday</a:t>
            </a:r>
            <a:r>
              <a:rPr lang="en-US" altLang="en-US" sz="1400" dirty="0"/>
              <a:t> </a:t>
            </a:r>
            <a:r>
              <a:rPr lang="en-US" altLang="en-US" sz="1400" dirty="0" smtClean="0"/>
              <a:t>March 14,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March 14, 19:30 – 21:30</a:t>
            </a:r>
          </a:p>
          <a:p>
            <a:pPr>
              <a:lnSpc>
                <a:spcPct val="80000"/>
              </a:lnSpc>
            </a:pPr>
            <a:r>
              <a:rPr lang="en-US" altLang="en-US" sz="1400" dirty="0"/>
              <a:t>	</a:t>
            </a:r>
            <a:r>
              <a:rPr lang="en-US" altLang="en-US" sz="1400" b="0" dirty="0" smtClean="0"/>
              <a:t>Ad Hoc Group Meetings</a:t>
            </a:r>
            <a:endParaRPr lang="en-US" altLang="en-US" sz="1400" b="0" dirty="0"/>
          </a:p>
          <a:p>
            <a:pPr>
              <a:lnSpc>
                <a:spcPct val="80000"/>
              </a:lnSpc>
            </a:pPr>
            <a:r>
              <a:rPr lang="en-US" altLang="en-US" sz="1400" dirty="0" smtClean="0"/>
              <a:t>Wednesday March 15, 08:00 – 10:00</a:t>
            </a:r>
          </a:p>
          <a:p>
            <a:pPr lvl="1">
              <a:lnSpc>
                <a:spcPct val="80000"/>
              </a:lnSpc>
            </a:pPr>
            <a:r>
              <a:rPr lang="en-US" altLang="en-US" sz="1400" dirty="0" smtClean="0"/>
              <a:t>Call Meeting to order</a:t>
            </a:r>
          </a:p>
          <a:p>
            <a:pPr lvl="1">
              <a:lnSpc>
                <a:spcPct val="80000"/>
              </a:lnSpc>
            </a:pPr>
            <a:r>
              <a:rPr lang="en-US" altLang="en-US" sz="1400" dirty="0" smtClean="0"/>
              <a:t>IEEE 802 and 802.11 IPR Policy and procedure.</a:t>
            </a:r>
          </a:p>
          <a:p>
            <a:pPr lvl="1">
              <a:lnSpc>
                <a:spcPct val="80000"/>
              </a:lnSpc>
            </a:pPr>
            <a:r>
              <a:rPr lang="en-US" altLang="en-US" sz="1400" dirty="0" smtClean="0"/>
              <a:t>Progress Review</a:t>
            </a:r>
          </a:p>
          <a:p>
            <a:pPr lvl="1">
              <a:lnSpc>
                <a:spcPct val="80000"/>
              </a:lnSpc>
            </a:pPr>
            <a:r>
              <a:rPr lang="en-US" altLang="en-US" sz="1400" dirty="0" smtClean="0"/>
              <a:t>Presentations</a:t>
            </a:r>
          </a:p>
          <a:p>
            <a:pPr lvl="1">
              <a:lnSpc>
                <a:spcPct val="80000"/>
              </a:lnSpc>
            </a:pPr>
            <a:r>
              <a:rPr lang="en-US" altLang="en-US" sz="1400" dirty="0" smtClean="0"/>
              <a:t>Recess</a:t>
            </a:r>
            <a:endParaRPr lang="en-US" altLang="en-US" sz="1800" dirty="0" smtClean="0"/>
          </a:p>
          <a:p>
            <a:endParaRPr lang="en-US" dirty="0"/>
          </a:p>
        </p:txBody>
      </p:sp>
      <p:sp>
        <p:nvSpPr>
          <p:cNvPr id="8" name="Content Placeholder 7"/>
          <p:cNvSpPr>
            <a:spLocks noGrp="1"/>
          </p:cNvSpPr>
          <p:nvPr>
            <p:ph sz="half" idx="2"/>
          </p:nvPr>
        </p:nvSpPr>
        <p:spPr>
          <a:xfrm>
            <a:off x="4571206" y="1371600"/>
            <a:ext cx="3810000" cy="4113213"/>
          </a:xfrm>
        </p:spPr>
        <p:txBody>
          <a:bodyPr/>
          <a:lstStyle/>
          <a:p>
            <a:pPr>
              <a:lnSpc>
                <a:spcPct val="80000"/>
              </a:lnSpc>
            </a:pPr>
            <a:r>
              <a:rPr lang="en-US" altLang="en-US" sz="1400" dirty="0" smtClean="0"/>
              <a:t>Wednesday March 15, 13:30 – 15:30</a:t>
            </a:r>
          </a:p>
          <a:p>
            <a:pPr lvl="1">
              <a:lnSpc>
                <a:spcPct val="80000"/>
              </a:lnSpc>
            </a:pPr>
            <a:r>
              <a:rPr lang="en-US" altLang="en-US" sz="1400" dirty="0" smtClean="0"/>
              <a:t>Ad </a:t>
            </a:r>
            <a:r>
              <a:rPr lang="en-US" altLang="en-US" sz="1400" dirty="0"/>
              <a:t>Hoc Group Meetings</a:t>
            </a:r>
          </a:p>
          <a:p>
            <a:pPr>
              <a:lnSpc>
                <a:spcPct val="80000"/>
              </a:lnSpc>
            </a:pPr>
            <a:r>
              <a:rPr lang="en-US" altLang="en-US" sz="1400" dirty="0"/>
              <a:t>Wednesday </a:t>
            </a:r>
            <a:r>
              <a:rPr lang="en-US" altLang="en-US" sz="1400" dirty="0" smtClean="0"/>
              <a:t>March 15,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Thursday </a:t>
            </a:r>
            <a:r>
              <a:rPr lang="en-US" altLang="en-US" sz="1400" dirty="0" smtClean="0"/>
              <a:t>March 16, </a:t>
            </a:r>
            <a:r>
              <a:rPr lang="en-US" altLang="en-US" sz="1400" dirty="0"/>
              <a:t>13:30 – 15:30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Recess</a:t>
            </a:r>
          </a:p>
          <a:p>
            <a:pPr>
              <a:lnSpc>
                <a:spcPct val="80000"/>
              </a:lnSpc>
            </a:pPr>
            <a:r>
              <a:rPr lang="en-US" altLang="en-US" sz="1400" dirty="0"/>
              <a:t>Thursday </a:t>
            </a:r>
            <a:r>
              <a:rPr lang="en-US" altLang="en-US" sz="1400" dirty="0" smtClean="0"/>
              <a:t>March 16,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Goals for November 2016</a:t>
            </a:r>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85875119"/>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13,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smtClean="0"/>
              <a:t>Since</a:t>
            </a:r>
            <a:r>
              <a:rPr lang="en-US" dirty="0" smtClean="0"/>
              <a:t> </a:t>
            </a:r>
            <a:r>
              <a:rPr lang="en-US" dirty="0" smtClean="0"/>
              <a:t>January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the resolution of comments received on draft D1.0</a:t>
            </a:r>
          </a:p>
          <a:p>
            <a:pPr>
              <a:buFont typeface="Arial" panose="020B0604020202020204" pitchFamily="34" charset="0"/>
              <a:buChar char="•"/>
            </a:pPr>
            <a:r>
              <a:rPr lang="en-US" dirty="0" smtClean="0"/>
              <a:t>Discussed issues related to spatial Reuse.</a:t>
            </a:r>
          </a:p>
          <a:p>
            <a:pPr>
              <a:buFont typeface="Arial" panose="020B0604020202020204" pitchFamily="34" charset="0"/>
              <a:buChar char="•"/>
            </a:pPr>
            <a:r>
              <a:rPr lang="en-US" dirty="0" smtClean="0"/>
              <a:t>Held a weekly </a:t>
            </a:r>
            <a:r>
              <a:rPr lang="en-US" dirty="0" err="1" smtClean="0"/>
              <a:t>telecon</a:t>
            </a:r>
            <a:r>
              <a:rPr lang="en-US" dirty="0" smtClean="0"/>
              <a:t> to advance comment resolution</a:t>
            </a:r>
          </a:p>
          <a:p>
            <a:pPr>
              <a:buFont typeface="Arial" panose="020B0604020202020204" pitchFamily="34" charset="0"/>
              <a:buChar char="•"/>
            </a:pPr>
            <a:r>
              <a:rPr lang="en-US" dirty="0" smtClean="0"/>
              <a:t>Held a TG 3-day ad hoc meeting in San Diego</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January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mentor.ieee.org/802.11/dcn/17/11-17-0126-00-00ax-tgax-january-2017-atlanta-meeting-minutes.docx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mentor.ieee.org/802.11/dcn/17/11-17-0224-03-00ax-tgax-teleconference-minutes-from-jan-to-mar-2017.docx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mentor.ieee.org/802.11/dcn/17/11-17-0155-00-00ax-11ax-mac-ad-hoc-minutes.docx</a:t>
            </a:r>
            <a:endParaRPr lang="en-US" altLang="en-US" sz="1600" dirty="0" smtClean="0"/>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mentor.ieee.org/802.11/dcn/17/11-17-0358-00-00ax-tgax-march-2017-ad-hoc-meeting-minutes-non-phy-ad-hoc.docx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Vancouver</a:t>
            </a:r>
            <a:r>
              <a:rPr lang="en-US" altLang="en-US" sz="4000" dirty="0" smtClean="0">
                <a:latin typeface="Arial" panose="020B0604020202020204" pitchFamily="34" charset="0"/>
              </a:rPr>
              <a:t>, Canada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12-17,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May 2017: Draft 2.0 and recirculation</a:t>
            </a: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March 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March 13,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March 14,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March 14,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March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March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a:t>March </a:t>
            </a:r>
            <a:r>
              <a:rPr lang="en-US" altLang="en-US" dirty="0" smtClean="0"/>
              <a:t>16,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March 16, </a:t>
            </a:r>
            <a:r>
              <a:rPr lang="en-US" altLang="en-US" dirty="0" smtClean="0"/>
              <a:t>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264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5164 6974, 6975,6978, 6979, 6980, 6981, 7532, 7533, 8293, 8486, 9865, and </a:t>
            </a:r>
            <a:r>
              <a:rPr lang="en-US" dirty="0" smtClean="0"/>
              <a:t>9866 in doc 11-17/0191r5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248884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3193, 3194, 4747, 4748, 5032, 5172, 5684, 5854, 5906, 5908, 6159, 6160, 7138, 7178, 7185, 7186, 7795, 8212, 8213, 8214, 8264, 8295, 8296, 8297, 9403, 9491, 9521, 9586, 9702, 10248, 10249, 10327, 3244, 3389, 3499, 3830, 3919, 4270, 4454, 4483, 4742, 4744, 5843, 5911, 5912, 6462, 6463, 6464, 7562, 8201, 8262, 8263, 8265, 8290, 8291, 8519, 4745, 7660</a:t>
            </a:r>
            <a:r>
              <a:rPr lang="en-GB" dirty="0" smtClean="0"/>
              <a:t> in doc 11-17/0204r5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61089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11-17/0233r2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4702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5931, 7528, 9748 </a:t>
            </a:r>
            <a:r>
              <a:rPr lang="en-GB" dirty="0" smtClean="0"/>
              <a:t>in doc 11-17/0227r0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42804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4266, 4479, 5211, 10290 </a:t>
            </a:r>
            <a:r>
              <a:rPr lang="en-GB" dirty="0" smtClean="0"/>
              <a:t>in doc 11-17/0248r3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62022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9756, 7788 </a:t>
            </a:r>
            <a:r>
              <a:rPr lang="en-GB" dirty="0" smtClean="0"/>
              <a:t>in doc 11-17/0255r0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55289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3166, 6086, 6328, 7267, 7272, 7275, 7753, 8396, 9834, 9836, 5682, 7271, 3019, 6329, 9835, 9646, 9647, 8252, 7273, 7274, 7490, 8117, </a:t>
            </a:r>
            <a:r>
              <a:rPr lang="en-GB" dirty="0" smtClean="0"/>
              <a:t>10342 in doc 11-17/0207r6</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97176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799" y="2067338"/>
            <a:ext cx="7770813" cy="4113213"/>
          </a:xfrm>
        </p:spPr>
        <p:txBody>
          <a:bodyPr/>
          <a:lstStyle/>
          <a:p>
            <a:r>
              <a:rPr lang="en-US" dirty="0" smtClean="0"/>
              <a:t>Move to accept resolutions to CIDs; </a:t>
            </a:r>
            <a:r>
              <a:rPr lang="en-GB" dirty="0"/>
              <a:t>3554, 5157, 5786, </a:t>
            </a:r>
            <a:r>
              <a:rPr lang="en-GB" dirty="0" smtClean="0"/>
              <a:t>5789,</a:t>
            </a:r>
            <a:r>
              <a:rPr lang="en-US" dirty="0"/>
              <a:t> </a:t>
            </a:r>
            <a:r>
              <a:rPr lang="en-GB" dirty="0" smtClean="0"/>
              <a:t>6429</a:t>
            </a:r>
            <a:r>
              <a:rPr lang="en-GB" dirty="0"/>
              <a:t>, 7558, 8258, </a:t>
            </a:r>
            <a:r>
              <a:rPr lang="en-GB" dirty="0" smtClean="0"/>
              <a:t>9083,</a:t>
            </a:r>
            <a:r>
              <a:rPr lang="en-US" dirty="0"/>
              <a:t> </a:t>
            </a:r>
            <a:r>
              <a:rPr lang="en-GB" dirty="0" smtClean="0"/>
              <a:t>9114</a:t>
            </a:r>
            <a:r>
              <a:rPr lang="en-GB" dirty="0"/>
              <a:t>, 8676, 8381, </a:t>
            </a:r>
            <a:r>
              <a:rPr lang="en-GB" dirty="0" smtClean="0"/>
              <a:t>6074 in doc 11-17/0242r5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8118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5147, 5148, </a:t>
            </a:r>
            <a:r>
              <a:rPr lang="en-GB" dirty="0" smtClean="0"/>
              <a:t>5149, 5150</a:t>
            </a:r>
            <a:r>
              <a:rPr lang="en-GB" dirty="0"/>
              <a:t>, </a:t>
            </a:r>
            <a:r>
              <a:rPr lang="en-GB" dirty="0" smtClean="0"/>
              <a:t>5151</a:t>
            </a:r>
            <a:r>
              <a:rPr lang="en-US" dirty="0" smtClean="0"/>
              <a:t>, </a:t>
            </a:r>
            <a:r>
              <a:rPr lang="en-GB" dirty="0" smtClean="0"/>
              <a:t>5152</a:t>
            </a:r>
            <a:r>
              <a:rPr lang="en-GB" dirty="0"/>
              <a:t>, 5153, 5154, 5155, </a:t>
            </a:r>
            <a:r>
              <a:rPr lang="en-GB" dirty="0" smtClean="0"/>
              <a:t>5841,</a:t>
            </a:r>
            <a:r>
              <a:rPr lang="en-US" dirty="0"/>
              <a:t> </a:t>
            </a:r>
            <a:r>
              <a:rPr lang="en-GB" dirty="0" smtClean="0"/>
              <a:t>5842</a:t>
            </a:r>
            <a:r>
              <a:rPr lang="en-GB" dirty="0"/>
              <a:t>, 7557, 7559, 7573, </a:t>
            </a:r>
            <a:r>
              <a:rPr lang="en-GB" dirty="0" smtClean="0"/>
              <a:t>8346,</a:t>
            </a:r>
            <a:r>
              <a:rPr lang="en-US" dirty="0"/>
              <a:t> </a:t>
            </a:r>
            <a:r>
              <a:rPr lang="en-GB" dirty="0" smtClean="0"/>
              <a:t>8347 in doc 11-17/0244r1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86302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3795, 4854, 4855, 4856, </a:t>
            </a:r>
            <a:r>
              <a:rPr lang="en-GB" dirty="0" smtClean="0"/>
              <a:t>4902,</a:t>
            </a:r>
            <a:r>
              <a:rPr lang="en-US" dirty="0"/>
              <a:t> </a:t>
            </a:r>
            <a:r>
              <a:rPr lang="en-GB" dirty="0" smtClean="0"/>
              <a:t>4930</a:t>
            </a:r>
            <a:r>
              <a:rPr lang="en-GB" dirty="0"/>
              <a:t>, 4931, 5232, 5234, </a:t>
            </a:r>
            <a:r>
              <a:rPr lang="en-GB" dirty="0" smtClean="0"/>
              <a:t>5242,</a:t>
            </a:r>
            <a:r>
              <a:rPr lang="en-US" dirty="0"/>
              <a:t> </a:t>
            </a:r>
            <a:r>
              <a:rPr lang="en-GB" dirty="0" smtClean="0"/>
              <a:t>5746</a:t>
            </a:r>
            <a:r>
              <a:rPr lang="en-GB" dirty="0"/>
              <a:t>, 5747, 5750, 5754, </a:t>
            </a:r>
            <a:r>
              <a:rPr lang="en-GB" dirty="0" smtClean="0"/>
              <a:t>5755,</a:t>
            </a:r>
            <a:r>
              <a:rPr lang="en-US" dirty="0"/>
              <a:t> </a:t>
            </a:r>
            <a:r>
              <a:rPr lang="en-GB" dirty="0" smtClean="0"/>
              <a:t>5791</a:t>
            </a:r>
            <a:r>
              <a:rPr lang="en-GB" dirty="0"/>
              <a:t>, 10355, </a:t>
            </a:r>
            <a:r>
              <a:rPr lang="en-GB" dirty="0" smtClean="0"/>
              <a:t>10356 in doc 11-17/0243r2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31925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4903, 4934, 4935, 5236, 5237, </a:t>
            </a:r>
            <a:r>
              <a:rPr lang="en-GB" dirty="0" smtClean="0"/>
              <a:t>5238</a:t>
            </a:r>
            <a:r>
              <a:rPr lang="en-GB" dirty="0"/>
              <a:t>, 5239, 5240, 5745, 6110, </a:t>
            </a:r>
            <a:r>
              <a:rPr lang="en-GB" dirty="0" smtClean="0"/>
              <a:t>6818</a:t>
            </a:r>
            <a:r>
              <a:rPr lang="en-GB" dirty="0"/>
              <a:t>, 6819, 7218, 8331, 8332, </a:t>
            </a:r>
            <a:r>
              <a:rPr lang="en-GB" dirty="0" smtClean="0"/>
              <a:t>8357</a:t>
            </a:r>
            <a:r>
              <a:rPr lang="en-GB" dirty="0"/>
              <a:t>, </a:t>
            </a:r>
            <a:r>
              <a:rPr lang="en-GB" dirty="0" smtClean="0"/>
              <a:t>8361 in doc 11-17/0245r2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850573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8623, 8624, 8635, 8637, 8638, </a:t>
            </a:r>
            <a:r>
              <a:rPr lang="en-GB" dirty="0" smtClean="0"/>
              <a:t>8639</a:t>
            </a:r>
            <a:r>
              <a:rPr lang="en-GB" dirty="0"/>
              <a:t>, 8640, 8733, 8734, 8736, </a:t>
            </a:r>
            <a:r>
              <a:rPr lang="en-GB" dirty="0" smtClean="0"/>
              <a:t>8738</a:t>
            </a:r>
            <a:r>
              <a:rPr lang="en-GB" dirty="0"/>
              <a:t>, 8740, 8741, 8742, </a:t>
            </a:r>
            <a:r>
              <a:rPr lang="en-GB" dirty="0" smtClean="0"/>
              <a:t>8743,</a:t>
            </a:r>
            <a:r>
              <a:rPr lang="en-US" dirty="0"/>
              <a:t> </a:t>
            </a:r>
            <a:r>
              <a:rPr lang="en-GB" dirty="0" smtClean="0"/>
              <a:t>10360</a:t>
            </a:r>
            <a:r>
              <a:rPr lang="en-GB" dirty="0"/>
              <a:t>, 10404, </a:t>
            </a:r>
            <a:r>
              <a:rPr lang="en-GB" dirty="0" smtClean="0"/>
              <a:t>10355 in doc 11-17/0246r0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2913403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9612, 4832 in doc 11-17/0208r2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49317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7840, 7959, 8502, 9771, 8715, 10071 in doc 11-17/0309r1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456020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7668, 7669, 7906, 9694, 4833, 5775, 9600, 5969, 9861, 5968, 7670, 7881, 9346, 3188 in doc </a:t>
            </a:r>
            <a:r>
              <a:rPr lang="en-GB" dirty="0" smtClean="0"/>
              <a:t>11-17/0210r2</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78793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a:solidFill>
                  <a:srgbClr val="FF0000"/>
                </a:solidFill>
              </a:rPr>
              <a:t>9611</a:t>
            </a:r>
            <a:r>
              <a:rPr lang="en-GB" dirty="0"/>
              <a:t> in doc 11-17/0226r1?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937294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8394, 5215, 7142, 10292 in doc 11-17/0263r3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322643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4835, 5934, 9851, 7663</a:t>
            </a:r>
            <a:r>
              <a:rPr lang="en-US" dirty="0"/>
              <a:t> in doc 11-17/0264r2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6824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CIDs; </a:t>
            </a:r>
            <a:r>
              <a:rPr lang="en-GB" dirty="0"/>
              <a:t>10250, 10320, 10321, 10322, 10323, 10247, 10005, 10006, 10246, 9584, 9386, 9285, 8592, 8354, 8211, 7233, 6068, 6056, 5930, 5559, 5468, 5466, 5463, 5358, 5169, 3057, 8268, 8269, 7844, 9442 in doc 11-17/0324r0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290895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CIDs; </a:t>
            </a:r>
            <a:r>
              <a:rPr lang="en-GB" dirty="0"/>
              <a:t>3006, 3010, 3112, 3162, 5047, 5058, 5067, </a:t>
            </a:r>
            <a:r>
              <a:rPr lang="en-GB" strike="sngStrike" dirty="0">
                <a:solidFill>
                  <a:srgbClr val="FF0000"/>
                </a:solidFill>
              </a:rPr>
              <a:t>5403</a:t>
            </a:r>
            <a:r>
              <a:rPr lang="en-GB" dirty="0"/>
              <a:t>, 5926, 6075, 6076,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7475,</a:t>
            </a:r>
            <a:r>
              <a:rPr lang="en-US" dirty="0"/>
              <a:t> </a:t>
            </a:r>
            <a:r>
              <a:rPr lang="en-GB" dirty="0"/>
              <a:t>7733, 7734, 7735, 7736, 7737, 7934, 8113, </a:t>
            </a:r>
            <a:r>
              <a:rPr lang="en-GB" strike="sngStrike" dirty="0">
                <a:solidFill>
                  <a:srgbClr val="FF0000"/>
                </a:solidFill>
              </a:rPr>
              <a:t>8157</a:t>
            </a:r>
            <a:r>
              <a:rPr lang="en-GB" dirty="0"/>
              <a:t>, 8186, 8187</a:t>
            </a:r>
            <a:r>
              <a:rPr lang="en-US" dirty="0"/>
              <a:t>, </a:t>
            </a:r>
            <a:r>
              <a:rPr lang="en-GB" dirty="0"/>
              <a:t>8474, 8475, 8477, 8478, 9362, 9363, 9364, 9625, 9626, 9642</a:t>
            </a:r>
            <a:r>
              <a:rPr lang="en-US" dirty="0"/>
              <a:t>, </a:t>
            </a:r>
            <a:r>
              <a:rPr lang="en-GB" dirty="0"/>
              <a:t>9814, 9815, 9816, 9817, 9818</a:t>
            </a:r>
            <a:r>
              <a:rPr lang="en-US" dirty="0"/>
              <a:t> in doc 11-17/306r2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422151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3203</a:t>
            </a:r>
            <a:r>
              <a:rPr lang="en-US" dirty="0"/>
              <a:t>, </a:t>
            </a:r>
            <a:r>
              <a:rPr lang="en-GB" dirty="0"/>
              <a:t>3204, 3205, 3206, 3213, 5174, </a:t>
            </a:r>
            <a:r>
              <a:rPr lang="en-GB" strike="sngStrike" dirty="0">
                <a:solidFill>
                  <a:srgbClr val="FF0000"/>
                </a:solidFill>
              </a:rPr>
              <a:t>5175</a:t>
            </a:r>
            <a:r>
              <a:rPr lang="en-GB" dirty="0"/>
              <a:t>, 5178, 5650, 5651, 5652</a:t>
            </a:r>
            <a:r>
              <a:rPr lang="en-US" dirty="0"/>
              <a:t>, </a:t>
            </a:r>
            <a:r>
              <a:rPr lang="en-GB" dirty="0"/>
              <a:t>5653, 5654, 5655, 5668, 5685, 5803, 5804, 5805, 5806, 6060</a:t>
            </a:r>
            <a:r>
              <a:rPr lang="en-US" dirty="0"/>
              <a:t>, </a:t>
            </a:r>
            <a:r>
              <a:rPr lang="en-GB" dirty="0"/>
              <a:t>6135, 6608, 6611, 6621, 6623, 6637, 6639, 6640, 6641, 7082</a:t>
            </a:r>
            <a:r>
              <a:rPr lang="en-US" dirty="0"/>
              <a:t>, </a:t>
            </a:r>
            <a:r>
              <a:rPr lang="en-GB" dirty="0"/>
              <a:t>7393, 7534, 7653, 7654, 7655, 7656, 7802, 7967, 8122, 8391</a:t>
            </a:r>
            <a:r>
              <a:rPr lang="en-US" dirty="0"/>
              <a:t>, </a:t>
            </a:r>
            <a:r>
              <a:rPr lang="en-GB" dirty="0"/>
              <a:t>8392, 8459, 8490, 8491, 9214, 9286, 9718, 9736</a:t>
            </a:r>
            <a:r>
              <a:rPr lang="en-GB" dirty="0">
                <a:solidFill>
                  <a:schemeClr val="tx1"/>
                </a:solidFill>
              </a:rPr>
              <a:t>, 9737</a:t>
            </a:r>
            <a:r>
              <a:rPr lang="en-GB" dirty="0"/>
              <a:t>, 9882</a:t>
            </a:r>
            <a:r>
              <a:rPr lang="en-US" dirty="0"/>
              <a:t>, </a:t>
            </a:r>
            <a:r>
              <a:rPr lang="en-GB" dirty="0"/>
              <a:t>10009, 10329, 10330, 10333, 8395 in doc </a:t>
            </a:r>
            <a:r>
              <a:rPr lang="en-GB" dirty="0" smtClean="0"/>
              <a:t>11-17/0319r1</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64924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strike="sngStrike" dirty="0">
                <a:solidFill>
                  <a:srgbClr val="FF0000"/>
                </a:solidFill>
              </a:rPr>
              <a:t>3012</a:t>
            </a:r>
            <a:r>
              <a:rPr lang="en-GB" dirty="0"/>
              <a:t>, 3019, 9648, 9837, 10162, </a:t>
            </a:r>
            <a:r>
              <a:rPr lang="en-GB" strike="sngStrike" dirty="0">
                <a:solidFill>
                  <a:srgbClr val="FF0000"/>
                </a:solidFill>
              </a:rPr>
              <a:t>5189</a:t>
            </a:r>
            <a:r>
              <a:rPr lang="en-GB" strike="sngStrike" dirty="0"/>
              <a:t> </a:t>
            </a:r>
            <a:r>
              <a:rPr lang="en-GB" dirty="0"/>
              <a:t>in doc </a:t>
            </a:r>
            <a:r>
              <a:rPr lang="en-GB" dirty="0" smtClean="0"/>
              <a:t>11-17/0359r2</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558723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3018, 8190</a:t>
            </a:r>
            <a:r>
              <a:rPr lang="en-US" dirty="0"/>
              <a:t>, </a:t>
            </a:r>
            <a:r>
              <a:rPr lang="en-GB" dirty="0"/>
              <a:t>3167, </a:t>
            </a:r>
            <a:r>
              <a:rPr lang="en-GB" dirty="0">
                <a:solidFill>
                  <a:srgbClr val="FF0000"/>
                </a:solidFill>
              </a:rPr>
              <a:t>3216</a:t>
            </a:r>
            <a:r>
              <a:rPr lang="en-GB" dirty="0"/>
              <a:t>, 5130, </a:t>
            </a:r>
            <a:r>
              <a:rPr lang="en-GB" strike="sngStrike" dirty="0">
                <a:solidFill>
                  <a:srgbClr val="FF0000"/>
                </a:solidFill>
              </a:rPr>
              <a:t>8114</a:t>
            </a:r>
            <a:r>
              <a:rPr lang="en-GB" dirty="0"/>
              <a:t>, 8166, 8335, 8336, 8380, 8415, 8539, 8540, 9494, 9645, </a:t>
            </a:r>
            <a:r>
              <a:rPr lang="en-GB" strike="sngStrike" dirty="0">
                <a:solidFill>
                  <a:srgbClr val="FF0000"/>
                </a:solidFill>
              </a:rPr>
              <a:t>9647</a:t>
            </a:r>
            <a:r>
              <a:rPr lang="en-US" dirty="0"/>
              <a:t>, </a:t>
            </a:r>
            <a:r>
              <a:rPr lang="en-GB" dirty="0"/>
              <a:t>6082, 7484</a:t>
            </a:r>
            <a:r>
              <a:rPr lang="en-US" dirty="0"/>
              <a:t>, </a:t>
            </a:r>
            <a:r>
              <a:rPr lang="en-GB" dirty="0">
                <a:solidFill>
                  <a:schemeClr val="tx1"/>
                </a:solidFill>
              </a:rPr>
              <a:t>9831</a:t>
            </a:r>
            <a:r>
              <a:rPr lang="en-GB" dirty="0"/>
              <a:t> in doc 11-17/0283r3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1876947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of CIDs </a:t>
            </a:r>
            <a:r>
              <a:rPr lang="en-GB" dirty="0"/>
              <a:t>6484, 9611</a:t>
            </a:r>
          </a:p>
          <a:p>
            <a:r>
              <a:rPr lang="en-GB" dirty="0"/>
              <a:t>in document 17/0226r3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031330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a:t>
            </a:r>
            <a:r>
              <a:rPr lang="en-US" dirty="0"/>
              <a:t>of CID </a:t>
            </a:r>
            <a:r>
              <a:rPr lang="en-GB" dirty="0"/>
              <a:t>9428</a:t>
            </a:r>
          </a:p>
          <a:p>
            <a:r>
              <a:rPr lang="en-GB" dirty="0"/>
              <a:t>in document 17/0264r3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095181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US" dirty="0"/>
              <a:t>3060, 3061, 9444, 5175, 3062, 3071, 5708, 5709, 5710, 9709, 5711, 7177, 3072, 4817, 3136, 9821, 3075, 7552, 7972, 8533, 5455, 7163, 7164, 9378, 7165, 7841, 7169, 9379, 7146, 8280, </a:t>
            </a:r>
            <a:r>
              <a:rPr lang="en-US" dirty="0" smtClean="0"/>
              <a:t>8292 </a:t>
            </a:r>
            <a:r>
              <a:rPr lang="en-GB" dirty="0"/>
              <a:t>in document 17/0230r1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375517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a:t>
            </a:r>
            <a:r>
              <a:rPr lang="en-US" dirty="0" smtClean="0"/>
              <a:t>to </a:t>
            </a:r>
            <a:r>
              <a:rPr lang="en-US" dirty="0"/>
              <a:t>CIDs </a:t>
            </a:r>
          </a:p>
          <a:p>
            <a:r>
              <a:rPr lang="en-US" dirty="0"/>
              <a:t>7968, 8271, 4809, 4810, 4811, 5702, 5183, 5184, 9451, 5185, 5703, 7574, 9894, 4812, 5186, 5704, 9452, 8272, 9707, 5706, 5187, 6168, 5983, 8273, 8338, 9588, 6166, 10167, 4815, 4816, 7644, </a:t>
            </a:r>
            <a:r>
              <a:rPr lang="en-US" strike="sngStrike" dirty="0">
                <a:solidFill>
                  <a:srgbClr val="FF0000"/>
                </a:solidFill>
              </a:rPr>
              <a:t>7041</a:t>
            </a:r>
            <a:r>
              <a:rPr lang="en-US" dirty="0"/>
              <a:t>, </a:t>
            </a:r>
            <a:r>
              <a:rPr lang="en-US" strike="sngStrike" dirty="0">
                <a:solidFill>
                  <a:srgbClr val="FF0000"/>
                </a:solidFill>
              </a:rPr>
              <a:t>7141</a:t>
            </a:r>
            <a:r>
              <a:rPr lang="en-US" dirty="0"/>
              <a:t>, </a:t>
            </a:r>
            <a:r>
              <a:rPr lang="en-US" strike="sngStrike" dirty="0">
                <a:solidFill>
                  <a:srgbClr val="FF0000"/>
                </a:solidFill>
              </a:rPr>
              <a:t>9897</a:t>
            </a:r>
            <a:r>
              <a:rPr lang="en-US" dirty="0"/>
              <a:t>, 7812, 9896, 6065, 7175, 9759, 9456, 9589, 7176, 10260, 9898, 8552, 3228, 9710, 4818, 8151, 8701, 8702, 4821, 9529, 4820, 8703, 4822, 4823, 4824, 4825, 6685, 7649, 5717, 3232, 7816, 5988, 9713, 4828, 6196, 3325*, 6695, 8705, 6696, 7817, 6697, 9917, 5997, 5998, 6701</a:t>
            </a:r>
          </a:p>
          <a:p>
            <a:r>
              <a:rPr lang="en-GB" dirty="0"/>
              <a:t>in document 17/0250r2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721635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a:t>
            </a:r>
            <a:r>
              <a:rPr lang="en-US" dirty="0" smtClean="0"/>
              <a:t>to </a:t>
            </a:r>
            <a:r>
              <a:rPr lang="en-US" dirty="0"/>
              <a:t>CIDs 6787, 7131, 10300, 10301, 4910, 4911, 6789, 8356, 4909,</a:t>
            </a:r>
            <a:r>
              <a:rPr lang="en-US" strike="sngStrike" dirty="0">
                <a:solidFill>
                  <a:srgbClr val="FF0000"/>
                </a:solidFill>
              </a:rPr>
              <a:t> 9703</a:t>
            </a:r>
            <a:r>
              <a:rPr lang="en-US" dirty="0"/>
              <a:t>, </a:t>
            </a:r>
            <a:r>
              <a:rPr lang="en-US" dirty="0" smtClean="0"/>
              <a:t>4908 in </a:t>
            </a:r>
            <a:r>
              <a:rPr lang="en-US" dirty="0"/>
              <a:t>document 17/138r1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56347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agree to the </a:t>
            </a:r>
            <a:r>
              <a:rPr lang="en-US" dirty="0"/>
              <a:t>resolution of CID 5189 from document 17/359r2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737817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a:t>
            </a:r>
            <a:r>
              <a:rPr lang="en-US" dirty="0"/>
              <a:t>of CIDs </a:t>
            </a:r>
            <a:r>
              <a:rPr lang="en-GB" dirty="0"/>
              <a:t>3015,3016, 3165, 7487, 8660, 8661, 9262, 9263, </a:t>
            </a:r>
            <a:r>
              <a:rPr lang="en-GB" dirty="0" smtClean="0"/>
              <a:t>9633 </a:t>
            </a:r>
            <a:r>
              <a:rPr lang="en-US" dirty="0" smtClean="0"/>
              <a:t>from </a:t>
            </a:r>
            <a:r>
              <a:rPr lang="en-US" dirty="0"/>
              <a:t>document 17/282r4.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258636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a:t>
            </a:r>
            <a:r>
              <a:rPr lang="en-GB" dirty="0"/>
              <a:t>4564, 4571, 4614, 7369, 8083, 8511, 8512, 9666, </a:t>
            </a:r>
            <a:r>
              <a:rPr lang="en-GB" dirty="0" smtClean="0"/>
              <a:t>9667 in </a:t>
            </a:r>
            <a:r>
              <a:rPr lang="en-GB" dirty="0"/>
              <a:t>document </a:t>
            </a:r>
            <a:r>
              <a:rPr lang="en-GB" dirty="0" smtClean="0"/>
              <a:t>235r0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269509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3132, 3175, 4720, 6919, 7228, 8308 </a:t>
            </a:r>
            <a:r>
              <a:rPr lang="en-GB" dirty="0" smtClean="0"/>
              <a:t>in </a:t>
            </a:r>
            <a:r>
              <a:rPr lang="en-GB" dirty="0"/>
              <a:t>document 236r1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90028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a:t>
            </a:r>
            <a:endParaRPr lang="en-GB" dirty="0"/>
          </a:p>
          <a:p>
            <a:r>
              <a:rPr lang="en-GB" dirty="0"/>
              <a:t>4789, 4808, 5217, 5218, 5219, 5220, 5221, 5511, 5518, 7034, 7035, 7154, 7581, 7582,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r>
              <a:rPr lang="en-US" dirty="0" smtClean="0"/>
              <a:t> in </a:t>
            </a:r>
            <a:r>
              <a:rPr lang="en-US" dirty="0"/>
              <a:t>document 237r2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00026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a:t>
            </a:r>
            <a:r>
              <a:rPr lang="en-US" dirty="0"/>
              <a:t>of CID 9703 in document </a:t>
            </a:r>
            <a:r>
              <a:rPr lang="en-US" dirty="0" smtClean="0"/>
              <a:t>11-17/138r1</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623617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3084, 3085, 3086, 5387, 7166, 6786, 6779, 6777, 6781, 3088, 9458, 10299, 3087, 5476 </a:t>
            </a:r>
          </a:p>
          <a:p>
            <a:r>
              <a:rPr lang="en-US" dirty="0"/>
              <a:t>in document 134r10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197820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the resolution of CID 5050 in document 363r5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19772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7809, 3074, 5999, 9121, 9122, 9123, 5018, 5019, 5020, 5021, 5022, 5023, 5066, 5714, 5986, 6167, 7648, 8156, 8279, 8554, 9100, 9591, 9904, 9975, 9708, 10168, </a:t>
            </a:r>
            <a:r>
              <a:rPr lang="en-US" strike="sngStrike" dirty="0">
                <a:solidFill>
                  <a:srgbClr val="FF0000"/>
                </a:solidFill>
              </a:rPr>
              <a:t>5364</a:t>
            </a:r>
            <a:r>
              <a:rPr lang="en-US" dirty="0"/>
              <a:t>, 7814, 3097, 3229, 3230, 3301, 4819, 5035, 5094, 5190, 5370, 5713, 6195, 6677, 6999, 7097, 7845, 8276, 8299, 9528, 9711, 10169, 10010, 5810, 10012, 5365, 9916</a:t>
            </a:r>
            <a:r>
              <a:rPr lang="en-US" dirty="0">
                <a:solidFill>
                  <a:srgbClr val="FF0000"/>
                </a:solidFill>
              </a:rPr>
              <a:t>, </a:t>
            </a:r>
            <a:r>
              <a:rPr lang="en-US" strike="sngStrike" dirty="0">
                <a:solidFill>
                  <a:srgbClr val="FF0000"/>
                </a:solidFill>
              </a:rPr>
              <a:t>3073</a:t>
            </a:r>
            <a:r>
              <a:rPr lang="en-US" dirty="0"/>
              <a:t>, </a:t>
            </a:r>
            <a:r>
              <a:rPr lang="en-US" strike="sngStrike" dirty="0">
                <a:solidFill>
                  <a:srgbClr val="FF0000"/>
                </a:solidFill>
              </a:rPr>
              <a:t>5411</a:t>
            </a:r>
            <a:r>
              <a:rPr lang="en-US" dirty="0"/>
              <a:t>, </a:t>
            </a:r>
            <a:r>
              <a:rPr lang="en-US" strike="sngStrike" dirty="0">
                <a:solidFill>
                  <a:srgbClr val="FF0000"/>
                </a:solidFill>
              </a:rPr>
              <a:t>6188</a:t>
            </a:r>
            <a:r>
              <a:rPr lang="en-US" strike="sngStrike" dirty="0"/>
              <a:t>,</a:t>
            </a:r>
            <a:r>
              <a:rPr lang="en-US" dirty="0"/>
              <a:t> </a:t>
            </a:r>
            <a:r>
              <a:rPr lang="en-US" strike="sngStrike" dirty="0">
                <a:solidFill>
                  <a:srgbClr val="FF0000"/>
                </a:solidFill>
              </a:rPr>
              <a:t>9405</a:t>
            </a:r>
            <a:r>
              <a:rPr lang="en-US" dirty="0"/>
              <a:t>, </a:t>
            </a:r>
            <a:r>
              <a:rPr lang="en-US" strike="sngStrike" dirty="0">
                <a:solidFill>
                  <a:srgbClr val="FF0000"/>
                </a:solidFill>
              </a:rPr>
              <a:t>9919</a:t>
            </a:r>
            <a:r>
              <a:rPr lang="en-US" dirty="0"/>
              <a:t>, 9258, 7745, 9827, 9630, 7329, 9997, 9998, 9826, 7041, 7141, </a:t>
            </a:r>
            <a:r>
              <a:rPr lang="en-US" dirty="0" smtClean="0"/>
              <a:t>9897 in </a:t>
            </a:r>
            <a:r>
              <a:rPr lang="en-US" dirty="0"/>
              <a:t>document 229r2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568161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5222, 5223, 5224, 5225, 5226, 7584, 7585, 7586, 9751, </a:t>
            </a:r>
            <a:r>
              <a:rPr lang="en-GB" dirty="0">
                <a:solidFill>
                  <a:schemeClr val="tx1"/>
                </a:solidFill>
              </a:rPr>
              <a:t>9965</a:t>
            </a:r>
            <a:r>
              <a:rPr lang="en-GB" dirty="0"/>
              <a:t>, 9966</a:t>
            </a:r>
            <a:r>
              <a:rPr lang="en-US" dirty="0"/>
              <a:t>, </a:t>
            </a:r>
            <a:r>
              <a:rPr lang="en-GB" dirty="0"/>
              <a:t>3256, 3354, 3461, 3775, 3858, 4301, 4925, 5227, 5228, 7587, 7588, 7589, 7590, 7591, 7592 in doc </a:t>
            </a:r>
            <a:r>
              <a:rPr lang="en-GB" dirty="0" smtClean="0"/>
              <a:t>11-17/0237r3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41435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 5364 in doc 11-17/0229 r2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93114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Move to 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a:p>
          <a:p>
            <a:r>
              <a:rPr lang="en-US" dirty="0"/>
              <a:t>In doc 11-17/0238r2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816552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pt-BR" dirty="0"/>
              <a:t>-	4732, 4733, 5052, 5053, 5124, 5125, 5440, </a:t>
            </a:r>
            <a:r>
              <a:rPr lang="pt-BR" strike="sngStrike" dirty="0">
                <a:solidFill>
                  <a:srgbClr val="FF0000"/>
                </a:solidFill>
              </a:rPr>
              <a:t>5851</a:t>
            </a:r>
            <a:r>
              <a:rPr lang="pt-BR" dirty="0"/>
              <a:t>, </a:t>
            </a:r>
            <a:r>
              <a:rPr lang="pt-BR" strike="sngStrike" dirty="0">
                <a:solidFill>
                  <a:srgbClr val="FF0000"/>
                </a:solidFill>
              </a:rPr>
              <a:t>7249</a:t>
            </a:r>
            <a:r>
              <a:rPr lang="pt-BR" dirty="0"/>
              <a:t>, 7379, 7716, 7717, 8178, 8248, </a:t>
            </a:r>
            <a:r>
              <a:rPr lang="pt-BR" strike="sngStrike" dirty="0">
                <a:solidFill>
                  <a:srgbClr val="FF0000"/>
                </a:solidFill>
              </a:rPr>
              <a:t>9495</a:t>
            </a:r>
            <a:r>
              <a:rPr lang="pt-BR" dirty="0"/>
              <a:t>, 9803, 9804 (17 CIDs) – SP no objection</a:t>
            </a:r>
          </a:p>
          <a:p>
            <a:r>
              <a:rPr lang="pt-BR" dirty="0"/>
              <a:t>-	</a:t>
            </a:r>
            <a:r>
              <a:rPr lang="pt-BR" strike="sngStrike" dirty="0">
                <a:solidFill>
                  <a:srgbClr val="FF0000"/>
                </a:solidFill>
              </a:rPr>
              <a:t>3154</a:t>
            </a:r>
            <a:r>
              <a:rPr lang="pt-BR" dirty="0"/>
              <a:t>, 5335, 5441, 7888, </a:t>
            </a:r>
            <a:r>
              <a:rPr lang="pt-BR" strike="sngStrike" dirty="0">
                <a:solidFill>
                  <a:srgbClr val="FF0000"/>
                </a:solidFill>
              </a:rPr>
              <a:t>8369, 9094, 9619, 9805, 10140 </a:t>
            </a:r>
            <a:r>
              <a:rPr lang="pt-BR" dirty="0"/>
              <a:t>(9 3 CIDs) – SP no objection.</a:t>
            </a:r>
          </a:p>
          <a:p>
            <a:pPr>
              <a:buFontTx/>
              <a:buChar char="-"/>
            </a:pPr>
            <a:r>
              <a:rPr lang="pt-BR" strike="sngStrike" dirty="0">
                <a:solidFill>
                  <a:srgbClr val="FF0000"/>
                </a:solidFill>
              </a:rPr>
              <a:t>5054, 5055, 5056, 5126, 5442, 7302, 7303, 7305, 7719, 7865, 7867, 8133, 8179, 8180, 8181, 8249, 8426, 8427, 9620, 9621, 9806 </a:t>
            </a:r>
            <a:r>
              <a:rPr lang="pt-BR" dirty="0"/>
              <a:t>(21 CIDs) in doc 11-17/0239r1?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813945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Move to accept resolutions </a:t>
            </a:r>
            <a:r>
              <a:rPr lang="en-US" dirty="0"/>
              <a:t>to CIDs; </a:t>
            </a:r>
            <a:r>
              <a:rPr lang="en-GB" dirty="0"/>
              <a:t>3155, 3382, 3489, 3819, 3905, 4368, 4436, 5443, 7887, 8162, 8647 (11 CIDs)  - SP accepted </a:t>
            </a:r>
            <a:endParaRPr lang="en-US" dirty="0"/>
          </a:p>
          <a:p>
            <a:pPr lvl="0"/>
            <a:r>
              <a:rPr lang="en-GB" dirty="0">
                <a:solidFill>
                  <a:schemeClr val="tx1"/>
                </a:solidFill>
              </a:rPr>
              <a:t>3005</a:t>
            </a:r>
            <a:r>
              <a:rPr lang="en-GB" dirty="0"/>
              <a:t>, 3147, 3157, 3158, 3159, 4738, 5013, 5014, 5127, 5444, 6191, 7015, 7016, 7017, 7018, 7019, 7380, 7472, 7570, 7720, 8182, 8183, 8184, 8250, 8334, 8374, 9397, 9807, 9808, 10339 (30 CIDs) – SP </a:t>
            </a:r>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8373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11-17/243r2?</a:t>
            </a:r>
          </a:p>
          <a:p>
            <a:pPr lvl="1"/>
            <a:r>
              <a:rPr lang="en-US" altLang="zh-CN" dirty="0"/>
              <a:t>CID </a:t>
            </a:r>
            <a:r>
              <a:rPr lang="en-GB" dirty="0"/>
              <a:t>3795, 4854, 4855, 4856, 4902, 4930, 4931, 5232, 5234, 5242, 5746, 5747, 5750, 5754, 5755, 5791, 10355, 10356</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7927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11-17/245r2</a:t>
            </a:r>
            <a:endParaRPr lang="en-US" altLang="zh-CN" dirty="0"/>
          </a:p>
          <a:p>
            <a:pPr lvl="1"/>
            <a:r>
              <a:rPr lang="en-US" altLang="zh-CN" dirty="0"/>
              <a:t>CID </a:t>
            </a:r>
            <a:r>
              <a:rPr lang="en-GB" dirty="0"/>
              <a:t>4903, 4934, 4935, 5236, 5237, 5238, 5239, 5240, 5745, 6110, 6818, 6819, 7218, 8331, 8332, 8357, 8361</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28247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11-17/242r5</a:t>
            </a:r>
            <a:endParaRPr lang="en-US" altLang="zh-CN" dirty="0"/>
          </a:p>
          <a:p>
            <a:pPr lvl="1"/>
            <a:r>
              <a:rPr lang="en-US" altLang="zh-CN" dirty="0"/>
              <a:t>CID </a:t>
            </a:r>
            <a:r>
              <a:rPr lang="en-GB" dirty="0"/>
              <a:t>3554, 5157, 5786, 5789, 6429, 7558, 8258, 9083, 9114, 8676, 8381, 6074</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618771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11-17/244r2</a:t>
            </a:r>
            <a:endParaRPr lang="en-US" altLang="zh-CN" dirty="0"/>
          </a:p>
          <a:p>
            <a:pPr lvl="1"/>
            <a:r>
              <a:rPr lang="en-US" altLang="zh-CN" dirty="0"/>
              <a:t>CID </a:t>
            </a:r>
            <a:r>
              <a:rPr lang="en-GB" dirty="0"/>
              <a:t>5147, 5148, 5149, 5150, 5151, 5152, 5153, 5154, 5841, 5842, 7557, 7559, 7573, 8346, 8347</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749016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11-17/246r1</a:t>
            </a:r>
            <a:endParaRPr lang="en-US" altLang="zh-CN" dirty="0"/>
          </a:p>
          <a:p>
            <a:pPr lvl="1"/>
            <a:r>
              <a:rPr lang="en-US" altLang="zh-CN" dirty="0"/>
              <a:t>CID </a:t>
            </a:r>
            <a:r>
              <a:rPr lang="en-GB" altLang="zh-CN" dirty="0"/>
              <a:t>8623, 8624, 8635, 8637, 8638, 8639, 8640, 8733, 8734, 8736, 8738, 8740, 8741, 8742, 8743, 10360, 10404, 10355</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273337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11-17/247r0</a:t>
            </a:r>
            <a:endParaRPr lang="en-US" altLang="zh-CN" dirty="0"/>
          </a:p>
          <a:p>
            <a:pPr lvl="1"/>
            <a:r>
              <a:rPr lang="en-US" altLang="zh-CN" dirty="0"/>
              <a:t>CID </a:t>
            </a:r>
            <a:r>
              <a:rPr lang="en-GB" dirty="0"/>
              <a:t>7036, 7217, 7218, 7428, 7429, 7824, 8359, 8626, 8627, 8629, 8630, 8631, 8632, 8633, 8634, </a:t>
            </a:r>
            <a:r>
              <a:rPr lang="en-GB" strike="sngStrike" dirty="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8732, 8735, 8737, 8739, 9113, 9134, 9136, 9777, 7778, 9779, 9780, 10081 10082, 10196</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32069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11-17/303r2</a:t>
            </a:r>
            <a:endParaRPr lang="en-US" altLang="zh-CN" dirty="0"/>
          </a:p>
          <a:p>
            <a:pPr lvl="1"/>
            <a:r>
              <a:rPr lang="en-US" altLang="zh-CN" dirty="0"/>
              <a:t>CID </a:t>
            </a:r>
            <a:r>
              <a:rPr lang="en-GB" altLang="zh-CN" dirty="0"/>
              <a:t>6341, 6339, 7355, 7354, 7349, 3425, 3539, 3440, 3439, 3436, 3434, 3431, 3430, 3428, 3427, 9265 9266, 9840, 7756, 8665, 8666, 8667, 8669, 8670</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8833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11-17/330r2</a:t>
            </a:r>
            <a:endParaRPr lang="en-US" altLang="zh-CN" dirty="0"/>
          </a:p>
          <a:p>
            <a:pPr lvl="1"/>
            <a:r>
              <a:rPr lang="en-US" altLang="zh-CN" dirty="0"/>
              <a:t>CID 3293, 3343, 3579, 3660, 4009, 4096, 5112, 5113, 5114, 5115, 5306, 5539, 6921, 7694, 7695, 8306, 8307, 8498, 9217, 9220, 9222, 9227, 9228, 9229, 9230, 9231, 9498, and 9499.</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93540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11-17/333r1</a:t>
            </a:r>
            <a:endParaRPr lang="en-US" altLang="zh-CN" dirty="0"/>
          </a:p>
          <a:p>
            <a:pPr lvl="1"/>
            <a:r>
              <a:rPr lang="en-US" altLang="zh-CN" dirty="0"/>
              <a:t>CID 9025 and 9568.</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350336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11-17/332r2</a:t>
            </a:r>
            <a:endParaRPr lang="en-US" altLang="zh-CN" dirty="0"/>
          </a:p>
          <a:p>
            <a:pPr lvl="1"/>
            <a:r>
              <a:rPr lang="en-US" altLang="zh-CN" dirty="0"/>
              <a:t>CID 4995, 7234, 8894 and 8895.</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903609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11-17/299r2</a:t>
            </a:r>
            <a:endParaRPr lang="en-US" altLang="zh-CN" dirty="0"/>
          </a:p>
          <a:p>
            <a:pPr lvl="1"/>
            <a:r>
              <a:rPr lang="en-US" altLang="zh-CN" dirty="0"/>
              <a:t>CID </a:t>
            </a:r>
            <a:r>
              <a:rPr lang="en-GB" altLang="zh-CN" dirty="0"/>
              <a:t>4918, 5264, 6117, 8935, 8936, 10062</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414527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11-17/300r2</a:t>
            </a:r>
            <a:endParaRPr lang="en-US" altLang="zh-CN" dirty="0"/>
          </a:p>
          <a:p>
            <a:pPr lvl="1"/>
            <a:r>
              <a:rPr lang="en-US" altLang="zh-CN" dirty="0"/>
              <a:t>CID </a:t>
            </a:r>
            <a:r>
              <a:rPr lang="en-GB" altLang="zh-CN" dirty="0"/>
              <a:t>5104, 8891, 8892, 8893, 9469</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9064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11-17/331r2</a:t>
            </a:r>
            <a:endParaRPr lang="en-US" altLang="zh-CN" dirty="0"/>
          </a:p>
          <a:p>
            <a:pPr lvl="1"/>
            <a:r>
              <a:rPr lang="en-US" altLang="zh-CN" dirty="0"/>
              <a:t>CID 4884, 5279, 7687, 9012, 9071, 10056, 10057 and 10075</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43971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11-17/299r2</a:t>
            </a:r>
            <a:endParaRPr lang="en-US" altLang="zh-CN" dirty="0"/>
          </a:p>
          <a:p>
            <a:pPr lvl="1"/>
            <a:r>
              <a:rPr lang="en-US" altLang="zh-CN" dirty="0"/>
              <a:t>CID </a:t>
            </a:r>
            <a:r>
              <a:rPr lang="en-GB" altLang="zh-CN" dirty="0"/>
              <a:t>4918, 5264, 6117, 8935, 8936, 10062</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897847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11-17/300r2?</a:t>
            </a:r>
          </a:p>
          <a:p>
            <a:pPr lvl="1"/>
            <a:r>
              <a:rPr lang="en-US" altLang="zh-CN" dirty="0"/>
              <a:t>CID </a:t>
            </a:r>
            <a:r>
              <a:rPr lang="en-GB" altLang="zh-CN" dirty="0"/>
              <a:t>5104, 8891, 8892, 8893, 9469</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5408297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11-17/320r2</a:t>
            </a:r>
            <a:endParaRPr lang="en-US" altLang="zh-CN" dirty="0"/>
          </a:p>
          <a:p>
            <a:pPr lvl="1"/>
            <a:r>
              <a:rPr lang="en-US" altLang="zh-CN" dirty="0"/>
              <a:t>CID </a:t>
            </a:r>
            <a:r>
              <a:rPr lang="en-GB" altLang="zh-CN" dirty="0"/>
              <a:t>5300, 6837, 6838, 7221, 7514, 8859, 8862</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2960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Moved to accept resolutions </a:t>
            </a:r>
            <a:r>
              <a:rPr lang="en-US" altLang="zh-CN" dirty="0"/>
              <a:t>to the following CIDs and the corresponding spec text modification as in 11-17/320r2?</a:t>
            </a:r>
          </a:p>
          <a:p>
            <a:pPr lvl="1"/>
            <a:r>
              <a:rPr lang="en-US" altLang="zh-CN" dirty="0"/>
              <a:t>CID </a:t>
            </a:r>
            <a:r>
              <a:rPr lang="en-GB" altLang="zh-CN" dirty="0"/>
              <a:t>5300, 6837, 6838, 7221, 7514, 8859, 8862</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414492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11-17/321r3</a:t>
            </a:r>
            <a:endParaRPr lang="en-US" altLang="zh-CN" dirty="0"/>
          </a:p>
          <a:p>
            <a:pPr lvl="1"/>
            <a:r>
              <a:rPr lang="en-US" altLang="zh-CN" dirty="0"/>
              <a:t>CID </a:t>
            </a:r>
            <a:r>
              <a:rPr lang="en-GB" altLang="zh-CN" dirty="0"/>
              <a:t>7048, 8969, 8970, 8971, 8974, 9749, 9750</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826870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proposed in </a:t>
            </a:r>
            <a:r>
              <a:rPr lang="en-US" altLang="zh-CN" dirty="0" smtClean="0"/>
              <a:t>11-17/316r2</a:t>
            </a:r>
            <a:endParaRPr lang="en-US" altLang="zh-CN" dirty="0"/>
          </a:p>
          <a:p>
            <a:pPr lvl="1"/>
            <a:r>
              <a:rPr lang="en-GB" altLang="zh-CN" dirty="0"/>
              <a:t>CIDs: 8863,4983,8864,8865,8866,8867,8868,8869,8870, 8871,8872,8874, 9550, 10036, 4985, 4989, 8875, 8877, 8878, 8879, 10037, 10209, 4986, 4987, 7500, 7501,9321, 10234, 7244, 7245, 7246, 7502</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309915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for the CIDs being stricken out as below</a:t>
            </a:r>
            <a:r>
              <a:rPr lang="en-US" altLang="zh-CN" dirty="0"/>
              <a:t>) and the corresponding spec text modification as proposed in 11-17/317r1? </a:t>
            </a:r>
          </a:p>
          <a:p>
            <a:pPr lvl="1"/>
            <a:r>
              <a:rPr lang="en-GB" altLang="zh-CN" dirty="0"/>
              <a:t>CIDs: 5284, 10315, 8329, 8330, 9032, 7833, 9033, 8330, 4873, </a:t>
            </a:r>
            <a:r>
              <a:rPr lang="en-GB" altLang="zh-CN" strike="sngStrike" dirty="0">
                <a:solidFill>
                  <a:srgbClr val="FF0000"/>
                </a:solidFill>
              </a:rPr>
              <a:t>5878</a:t>
            </a:r>
            <a:r>
              <a:rPr lang="en-GB" altLang="zh-CN" dirty="0"/>
              <a:t>, 7834, 10307, 5875, 5876, 5877, 9035, 9036, 10308, 10309, 10310, 5875, 5876, 5877, 9035, 9036, 10309, 10310</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28919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11-17/305r2</a:t>
            </a:r>
            <a:endParaRPr lang="en-US" altLang="zh-CN" dirty="0"/>
          </a:p>
          <a:p>
            <a:pPr lvl="1"/>
            <a:r>
              <a:rPr lang="en-US" altLang="zh-CN" dirty="0"/>
              <a:t>CID </a:t>
            </a:r>
            <a:r>
              <a:rPr lang="en-US" dirty="0"/>
              <a:t>8880, 8881,5255, 8883, 8884, 7515, 8885, 8887, 4866,8888, 4867, 8889, 4868, 4994, 9484, 4990, </a:t>
            </a:r>
            <a:r>
              <a:rPr lang="en-GB" dirty="0"/>
              <a:t>4993</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83023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11-17/246r1</a:t>
            </a:r>
            <a:endParaRPr lang="en-US" altLang="zh-CN" dirty="0"/>
          </a:p>
          <a:p>
            <a:pPr lvl="1"/>
            <a:r>
              <a:rPr lang="en-US" altLang="zh-CN" dirty="0"/>
              <a:t>CID </a:t>
            </a:r>
            <a:r>
              <a:rPr lang="en-GB" altLang="zh-CN" dirty="0"/>
              <a:t>8623, 8624, 8635, 8637, 8638, 8639, 8640, 8733, 8734, 8736, 8738, 8740, 8741, 8742, 8743, 10360, 10404, 10355</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717169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11-17/303r2</a:t>
            </a:r>
            <a:endParaRPr lang="en-US" altLang="zh-CN" dirty="0"/>
          </a:p>
          <a:p>
            <a:pPr lvl="1"/>
            <a:r>
              <a:rPr lang="en-US" altLang="zh-CN" dirty="0"/>
              <a:t>CID </a:t>
            </a:r>
            <a:r>
              <a:rPr lang="en-GB" altLang="zh-CN" dirty="0"/>
              <a:t>6341, 6339, 7355, 7354, 7349, 3425, 3539, 3440, 3439, 3436, 3434, 3431, 3430, 3428, 3427, 9265 9266, 9840, 7756, 8665, 8666, 8667, 8669, 8670</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701932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11-17/261r1?</a:t>
            </a:r>
          </a:p>
          <a:p>
            <a:pPr lvl="1"/>
            <a:r>
              <a:rPr lang="en-US" altLang="zh-CN" dirty="0"/>
              <a:t>CID </a:t>
            </a:r>
            <a:r>
              <a:rPr lang="en-GB" altLang="zh-CN" dirty="0"/>
              <a:t>5784, 5785, 5953, 5954, 7442,6869, 6870, 6871, 3606, 3609,3359, 5282, 5281, 9028, 9027, 9090, 9078, 10125, 10314, 7678,</a:t>
            </a:r>
            <a:r>
              <a:rPr lang="en-GB" altLang="zh-CN" strike="sngStrike" dirty="0">
                <a:solidFill>
                  <a:srgbClr val="FF0000"/>
                </a:solidFill>
              </a:rPr>
              <a:t>7832</a:t>
            </a:r>
            <a:r>
              <a:rPr lang="en-GB" altLang="zh-CN" dirty="0"/>
              <a:t>, 8575, 8581, 8582, 8583,8578</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489706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11-17/329r4</a:t>
            </a:r>
            <a:endParaRPr lang="en-US" altLang="zh-CN" dirty="0"/>
          </a:p>
          <a:p>
            <a:pPr lvl="1"/>
            <a:r>
              <a:rPr lang="en-US" altLang="zh-CN" dirty="0"/>
              <a:t>CID 3251, 3252, 3393, 3395, 3502, 3504, 3834, 3836, 3924, 3926, 4461, 4464, 5041, 5042, 5275, 5276, 5277, 5278, 6197, 7430, 7431, 7432, 7434, 7435, 7437, 7438, 7439, 7440, 7441, 7516, </a:t>
            </a:r>
            <a:r>
              <a:rPr lang="en-US" altLang="zh-CN" strike="sngStrike" dirty="0">
                <a:solidFill>
                  <a:srgbClr val="FF3300"/>
                </a:solidFill>
              </a:rPr>
              <a:t>7517</a:t>
            </a:r>
            <a:r>
              <a:rPr lang="en-US" altLang="zh-CN" dirty="0"/>
              <a:t>, 8565, 8997, 8998, 8999, 9000, 9001, 9002, 9004, 9005 and 9069.</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567709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 as in </a:t>
            </a:r>
            <a:r>
              <a:rPr lang="en-US" altLang="zh-CN" dirty="0" smtClean="0"/>
              <a:t>11-17/301r4</a:t>
            </a:r>
            <a:endParaRPr lang="en-US" altLang="zh-CN" dirty="0"/>
          </a:p>
          <a:p>
            <a:pPr lvl="1"/>
            <a:r>
              <a:rPr lang="en-US" altLang="zh-CN" dirty="0"/>
              <a:t>CID </a:t>
            </a:r>
            <a:r>
              <a:rPr lang="en-GB" altLang="zh-CN" dirty="0"/>
              <a:t>5287, 5288, 8842, 5289, 3317, 3397, 3666, 3756, 4016, 4140, 4242, 4253, 5095, 5290, 8843, 8844, 10205, 3318, 3399, 3669, 3758, 4145, 4246, 5096, 5291, 8845, 5097, 5293, 5294, 8846, 9162, 5098, 5099, 5100, 5295, 5296, 8847, 9163, </a:t>
            </a:r>
            <a:r>
              <a:rPr lang="en-US" altLang="zh-CN" dirty="0"/>
              <a:t>6114</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62370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530</TotalTime>
  <Words>6026</Words>
  <Application>Microsoft Office PowerPoint</Application>
  <PresentationFormat>On-screen Show (4:3)</PresentationFormat>
  <Paragraphs>709</Paragraphs>
  <Slides>105</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6"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TGax March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March 13, 10:30 – 13:30 </vt:lpstr>
      <vt:lpstr>Submissions</vt:lpstr>
      <vt:lpstr>Summary Since January 2017</vt:lpstr>
      <vt:lpstr>Approval of  TG Minutes (January 2017 Meeting and Telecon Minutes) </vt:lpstr>
      <vt:lpstr>Editor Report</vt:lpstr>
      <vt:lpstr>Timeline</vt:lpstr>
      <vt:lpstr>Agenda for Monday March 13, 16:00 – 18:00 </vt:lpstr>
      <vt:lpstr>Agenda for Tuesday March 14, 10:30 – 12:30 </vt:lpstr>
      <vt:lpstr>Agenda for Tuesday March 14, 16:00 – 18:00 </vt:lpstr>
      <vt:lpstr>Agenda for Tuesday March 14, 19:30 – 21:30 </vt:lpstr>
      <vt:lpstr>Agenda for Wednesday March 15, 08:00 – 10:00 </vt:lpstr>
      <vt:lpstr>Agenda for Wednesday March 15, 13:30 – 15:30 </vt:lpstr>
      <vt:lpstr>Agenda for Wednesday March 15, 16:00 – 18:00 </vt:lpstr>
      <vt:lpstr>Agenda for Thursday March 16, 13:30 – 15:30</vt:lpstr>
      <vt:lpstr>Agenda for Thursday March 16, 16:00 – 18:00</vt:lpstr>
      <vt:lpstr>Motions</vt:lpstr>
      <vt:lpstr>CR Motion #</vt:lpstr>
      <vt:lpstr>CR Motion #</vt:lpstr>
      <vt:lpstr>CR Motion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 Hoc Meeting</vt:lpstr>
      <vt:lpstr>Conference Calls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52</cp:revision>
  <cp:lastPrinted>1601-01-01T00:00:00Z</cp:lastPrinted>
  <dcterms:created xsi:type="dcterms:W3CDTF">2017-01-26T15:28:16Z</dcterms:created>
  <dcterms:modified xsi:type="dcterms:W3CDTF">2017-03-13T11:16:55Z</dcterms:modified>
</cp:coreProperties>
</file>