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56" r:id="rId2"/>
    <p:sldId id="257" r:id="rId3"/>
    <p:sldId id="258" r:id="rId4"/>
    <p:sldId id="259" r:id="rId5"/>
    <p:sldId id="260" r:id="rId6"/>
    <p:sldId id="261" r:id="rId7"/>
    <p:sldId id="262" r:id="rId8"/>
    <p:sldId id="263" r:id="rId9"/>
    <p:sldId id="264" r:id="rId10"/>
    <p:sldId id="265" r:id="rId11"/>
    <p:sldId id="266" r:id="rId12"/>
    <p:sldId id="270" r:id="rId13"/>
    <p:sldId id="267" r:id="rId14"/>
    <p:sldId id="268" r:id="rId15"/>
    <p:sldId id="269"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7" r:id="rId32"/>
    <p:sldId id="286" r:id="rId3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p:cViewPr varScale="1">
        <p:scale>
          <a:sx n="74" d="100"/>
          <a:sy n="74" d="100"/>
        </p:scale>
        <p:origin x="1206"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1/27/2017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January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January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January 2017</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January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January 2017</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January 2017</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802.11-17/0199r0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January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March </a:t>
            </a:r>
            <a:r>
              <a:rPr lang="en-US" altLang="en-US" dirty="0"/>
              <a:t>2017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2017-01-27</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093"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a:solidFill>
                  <a:schemeClr val="accent2">
                    <a:lumMod val="75000"/>
                  </a:schemeClr>
                </a:solidFill>
              </a:rPr>
              <a:t>Either speak up now or</a:t>
            </a:r>
          </a:p>
          <a:p>
            <a:pPr lvl="1">
              <a:spcBef>
                <a:spcPct val="20000"/>
              </a:spcBef>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a:solidFill>
                  <a:schemeClr val="accent2">
                    <a:lumMod val="75000"/>
                  </a:schemeClr>
                </a:solidFill>
              </a:rPr>
              <a:t>Cause an LOA to be submitted</a:t>
            </a:r>
            <a:endParaRPr lang="en-US" altLang="en-US" dirty="0">
              <a:solidFill>
                <a:schemeClr val="accent2">
                  <a:lumMod val="75000"/>
                </a:schemeClr>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685800" y="1447800"/>
            <a:ext cx="7770813" cy="4113213"/>
          </a:xfrm>
        </p:spPr>
        <p:txBody>
          <a:bodyPr/>
          <a:lstStyle/>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January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a:t>
            </a:r>
            <a:r>
              <a:rPr lang="en-US" dirty="0" smtClean="0"/>
              <a:t>minutes since January 2017</a:t>
            </a:r>
          </a:p>
          <a:p>
            <a:pPr>
              <a:buFont typeface="Arial" panose="020B0604020202020204" pitchFamily="34" charset="0"/>
              <a:buChar char="•"/>
            </a:pPr>
            <a:r>
              <a:rPr lang="en-US" dirty="0" smtClean="0"/>
              <a:t>Continue with comment resolution on draft D1.0</a:t>
            </a:r>
          </a:p>
          <a:p>
            <a:pPr>
              <a:buFont typeface="Arial" panose="020B0604020202020204" pitchFamily="34" charset="0"/>
              <a:buChar char="•"/>
            </a:pPr>
            <a:r>
              <a:rPr lang="en-US" dirty="0" smtClean="0"/>
              <a:t>Schedule TG </a:t>
            </a:r>
            <a:r>
              <a:rPr lang="en-US" dirty="0" smtClean="0"/>
              <a:t>ad </a:t>
            </a:r>
            <a:r>
              <a:rPr lang="en-US" dirty="0" smtClean="0"/>
              <a:t>hoc meeting (possibly in Korea)</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295400"/>
            <a:ext cx="3808413" cy="4113213"/>
          </a:xfrm>
        </p:spPr>
        <p:txBody>
          <a:bodyPr/>
          <a:lstStyle/>
          <a:p>
            <a:pPr>
              <a:lnSpc>
                <a:spcPct val="80000"/>
              </a:lnSpc>
            </a:pPr>
            <a:r>
              <a:rPr lang="en-US" altLang="en-US" sz="1400" dirty="0"/>
              <a:t>Monday </a:t>
            </a:r>
            <a:r>
              <a:rPr lang="en-US" altLang="en-US" sz="1400" dirty="0" smtClean="0"/>
              <a:t>March 13, 13:30 </a:t>
            </a:r>
            <a:r>
              <a:rPr lang="en-US" altLang="en-US" sz="1400" dirty="0"/>
              <a:t>– </a:t>
            </a:r>
            <a:r>
              <a:rPr lang="en-US" altLang="en-US" sz="1400" dirty="0" smtClean="0"/>
              <a:t>13:30</a:t>
            </a:r>
            <a:endParaRPr lang="en-US" altLang="en-US" sz="1400" dirty="0">
              <a:sym typeface="Wingdings" panose="05000000000000000000" pitchFamily="2" charset="2"/>
            </a:endParaRPr>
          </a:p>
          <a:p>
            <a:pPr lvl="1">
              <a:lnSpc>
                <a:spcPct val="80000"/>
              </a:lnSpc>
            </a:pPr>
            <a:r>
              <a:rPr lang="en-US" altLang="en-US" sz="1400" dirty="0"/>
              <a:t>Call Ad Hoc Meeting to order</a:t>
            </a:r>
          </a:p>
          <a:p>
            <a:pPr lvl="1">
              <a:lnSpc>
                <a:spcPct val="80000"/>
              </a:lnSpc>
            </a:pPr>
            <a:r>
              <a:rPr lang="en-US" altLang="en-US" sz="1400" dirty="0"/>
              <a:t>IEEE 802 and 802.11 IPR Policy and procedure.</a:t>
            </a:r>
          </a:p>
          <a:p>
            <a:pPr lvl="1">
              <a:lnSpc>
                <a:spcPct val="80000"/>
              </a:lnSpc>
            </a:pPr>
            <a:r>
              <a:rPr lang="en-US" altLang="en-US" sz="1400" dirty="0"/>
              <a:t>Call for submissions</a:t>
            </a:r>
          </a:p>
          <a:p>
            <a:pPr lvl="1">
              <a:lnSpc>
                <a:spcPct val="80000"/>
              </a:lnSpc>
            </a:pPr>
            <a:r>
              <a:rPr lang="en-US" altLang="en-US" sz="1400" dirty="0"/>
              <a:t>AD hoc meeting Agenda setting</a:t>
            </a:r>
          </a:p>
          <a:p>
            <a:pPr lvl="1">
              <a:lnSpc>
                <a:spcPct val="80000"/>
              </a:lnSpc>
            </a:pPr>
            <a:r>
              <a:rPr lang="en-US" altLang="en-US" sz="1400" dirty="0"/>
              <a:t>Approval of ad hoc meeting agenda</a:t>
            </a:r>
          </a:p>
          <a:p>
            <a:pPr lvl="1">
              <a:lnSpc>
                <a:spcPct val="80000"/>
              </a:lnSpc>
            </a:pPr>
            <a:r>
              <a:rPr lang="en-US" altLang="en-US" sz="1400" dirty="0"/>
              <a:t>Presentations</a:t>
            </a:r>
          </a:p>
          <a:p>
            <a:pPr lvl="1">
              <a:lnSpc>
                <a:spcPct val="80000"/>
              </a:lnSpc>
            </a:pPr>
            <a:r>
              <a:rPr lang="en-US" altLang="en-US" sz="1400" dirty="0"/>
              <a:t>Recess </a:t>
            </a:r>
          </a:p>
          <a:p>
            <a:pPr>
              <a:lnSpc>
                <a:spcPct val="80000"/>
              </a:lnSpc>
            </a:pPr>
            <a:r>
              <a:rPr lang="en-US" altLang="en-US" sz="1400" dirty="0"/>
              <a:t>Monday </a:t>
            </a:r>
            <a:r>
              <a:rPr lang="en-US" altLang="en-US" sz="1400" dirty="0" smtClean="0"/>
              <a:t>March 13, </a:t>
            </a:r>
            <a:r>
              <a:rPr lang="en-US" altLang="en-US" sz="1400" dirty="0"/>
              <a:t>16:00 – 18:00</a:t>
            </a:r>
          </a:p>
          <a:p>
            <a:pPr lvl="1">
              <a:lnSpc>
                <a:spcPct val="80000"/>
              </a:lnSpc>
            </a:pPr>
            <a:r>
              <a:rPr lang="en-US" altLang="en-US" sz="1400" dirty="0"/>
              <a:t>Ad Hoc Group Meetings</a:t>
            </a:r>
          </a:p>
          <a:p>
            <a:pPr>
              <a:lnSpc>
                <a:spcPct val="80000"/>
              </a:lnSpc>
            </a:pPr>
            <a:r>
              <a:rPr lang="en-US" altLang="en-US" sz="1400" dirty="0"/>
              <a:t>Tuesday </a:t>
            </a:r>
            <a:r>
              <a:rPr lang="en-US" altLang="en-US" sz="1400" dirty="0" smtClean="0"/>
              <a:t>March 14, </a:t>
            </a:r>
            <a:r>
              <a:rPr lang="en-US" altLang="en-US" sz="1400" dirty="0"/>
              <a:t>10:30 – 12:30</a:t>
            </a:r>
          </a:p>
          <a:p>
            <a:pPr lvl="1">
              <a:lnSpc>
                <a:spcPct val="80000"/>
              </a:lnSpc>
            </a:pPr>
            <a:r>
              <a:rPr lang="en-US" altLang="en-US" sz="1400" dirty="0"/>
              <a:t>Ad Hoc Group Meetings </a:t>
            </a:r>
          </a:p>
          <a:p>
            <a:pPr>
              <a:lnSpc>
                <a:spcPct val="80000"/>
              </a:lnSpc>
            </a:pPr>
            <a:r>
              <a:rPr lang="en-CA" altLang="en-US" sz="1400" dirty="0"/>
              <a:t>Tuesday</a:t>
            </a:r>
            <a:r>
              <a:rPr lang="en-US" altLang="en-US" sz="1400" dirty="0"/>
              <a:t> </a:t>
            </a:r>
            <a:r>
              <a:rPr lang="en-US" altLang="en-US" sz="1400" dirty="0" smtClean="0"/>
              <a:t>March 14, </a:t>
            </a:r>
            <a:r>
              <a:rPr lang="en-US" altLang="en-US" sz="1400" dirty="0"/>
              <a:t>16:00 – 18:00</a:t>
            </a:r>
          </a:p>
          <a:p>
            <a:pPr lvl="1">
              <a:lnSpc>
                <a:spcPct val="80000"/>
              </a:lnSpc>
            </a:pPr>
            <a:r>
              <a:rPr lang="en-US" altLang="en-US" sz="1400" dirty="0"/>
              <a:t>Ad Hoc Group </a:t>
            </a:r>
            <a:r>
              <a:rPr lang="en-US" altLang="en-US" sz="1400" dirty="0" smtClean="0"/>
              <a:t>Meetings</a:t>
            </a:r>
          </a:p>
          <a:p>
            <a:pPr>
              <a:lnSpc>
                <a:spcPct val="80000"/>
              </a:lnSpc>
            </a:pPr>
            <a:r>
              <a:rPr lang="en-US" altLang="en-US" sz="1400" dirty="0" smtClean="0"/>
              <a:t>Tuesday March 14, 19:30 – 21:30</a:t>
            </a:r>
          </a:p>
          <a:p>
            <a:pPr>
              <a:lnSpc>
                <a:spcPct val="80000"/>
              </a:lnSpc>
            </a:pPr>
            <a:r>
              <a:rPr lang="en-US" altLang="en-US" sz="1400" dirty="0"/>
              <a:t>	</a:t>
            </a:r>
            <a:r>
              <a:rPr lang="en-US" altLang="en-US" sz="1400" b="0" dirty="0" smtClean="0"/>
              <a:t>Ad Hoc Group Meetings</a:t>
            </a:r>
            <a:endParaRPr lang="en-US" altLang="en-US" sz="1400" b="0" dirty="0"/>
          </a:p>
          <a:p>
            <a:pPr>
              <a:lnSpc>
                <a:spcPct val="80000"/>
              </a:lnSpc>
            </a:pPr>
            <a:r>
              <a:rPr lang="en-US" altLang="en-US" sz="1400" dirty="0" smtClean="0"/>
              <a:t>Wednesday March 15, 08:00 – 10:00</a:t>
            </a:r>
          </a:p>
          <a:p>
            <a:pPr lvl="1">
              <a:lnSpc>
                <a:spcPct val="80000"/>
              </a:lnSpc>
            </a:pPr>
            <a:r>
              <a:rPr lang="en-US" altLang="en-US" sz="1400" dirty="0" smtClean="0"/>
              <a:t>Call Meeting to order</a:t>
            </a:r>
          </a:p>
          <a:p>
            <a:pPr lvl="1">
              <a:lnSpc>
                <a:spcPct val="80000"/>
              </a:lnSpc>
            </a:pPr>
            <a:r>
              <a:rPr lang="en-US" altLang="en-US" sz="1400" dirty="0" smtClean="0"/>
              <a:t>IEEE 802 and 802.11 IPR Policy and procedure.</a:t>
            </a:r>
          </a:p>
          <a:p>
            <a:pPr lvl="1">
              <a:lnSpc>
                <a:spcPct val="80000"/>
              </a:lnSpc>
            </a:pPr>
            <a:r>
              <a:rPr lang="en-US" altLang="en-US" sz="1400" dirty="0" smtClean="0"/>
              <a:t>Progress Review</a:t>
            </a:r>
          </a:p>
          <a:p>
            <a:pPr lvl="1">
              <a:lnSpc>
                <a:spcPct val="80000"/>
              </a:lnSpc>
            </a:pPr>
            <a:r>
              <a:rPr lang="en-US" altLang="en-US" sz="1400" dirty="0" smtClean="0"/>
              <a:t>Presentations</a:t>
            </a:r>
          </a:p>
          <a:p>
            <a:pPr lvl="1">
              <a:lnSpc>
                <a:spcPct val="80000"/>
              </a:lnSpc>
            </a:pPr>
            <a:r>
              <a:rPr lang="en-US" altLang="en-US" sz="1400" dirty="0" smtClean="0"/>
              <a:t>Recess</a:t>
            </a:r>
            <a:endParaRPr lang="en-US" altLang="en-US" sz="1800" dirty="0" smtClean="0"/>
          </a:p>
          <a:p>
            <a:endParaRPr lang="en-US" dirty="0"/>
          </a:p>
        </p:txBody>
      </p:sp>
      <p:sp>
        <p:nvSpPr>
          <p:cNvPr id="8" name="Content Placeholder 7"/>
          <p:cNvSpPr>
            <a:spLocks noGrp="1"/>
          </p:cNvSpPr>
          <p:nvPr>
            <p:ph sz="half" idx="2"/>
          </p:nvPr>
        </p:nvSpPr>
        <p:spPr>
          <a:xfrm>
            <a:off x="4571206" y="1371600"/>
            <a:ext cx="3810000" cy="4113213"/>
          </a:xfrm>
        </p:spPr>
        <p:txBody>
          <a:bodyPr/>
          <a:lstStyle/>
          <a:p>
            <a:pPr>
              <a:lnSpc>
                <a:spcPct val="80000"/>
              </a:lnSpc>
            </a:pPr>
            <a:r>
              <a:rPr lang="en-US" altLang="en-US" sz="1400" dirty="0" smtClean="0"/>
              <a:t>Wednesday March 15, 13:30 – 15:30</a:t>
            </a:r>
          </a:p>
          <a:p>
            <a:pPr lvl="1">
              <a:lnSpc>
                <a:spcPct val="80000"/>
              </a:lnSpc>
            </a:pPr>
            <a:r>
              <a:rPr lang="en-US" altLang="en-US" sz="1400" dirty="0" smtClean="0"/>
              <a:t>Ad </a:t>
            </a:r>
            <a:r>
              <a:rPr lang="en-US" altLang="en-US" sz="1400" dirty="0"/>
              <a:t>Hoc Group Meetings</a:t>
            </a:r>
          </a:p>
          <a:p>
            <a:pPr>
              <a:lnSpc>
                <a:spcPct val="80000"/>
              </a:lnSpc>
            </a:pPr>
            <a:r>
              <a:rPr lang="en-US" altLang="en-US" sz="1400" dirty="0"/>
              <a:t>Wednesday </a:t>
            </a:r>
            <a:r>
              <a:rPr lang="en-US" altLang="en-US" sz="1400" dirty="0" smtClean="0"/>
              <a:t>March 15, </a:t>
            </a:r>
            <a:r>
              <a:rPr lang="en-US" altLang="en-US" sz="1400" dirty="0"/>
              <a:t>16:00 – 18:00</a:t>
            </a:r>
          </a:p>
          <a:p>
            <a:pPr lvl="1">
              <a:lnSpc>
                <a:spcPct val="80000"/>
              </a:lnSpc>
            </a:pPr>
            <a:r>
              <a:rPr lang="en-US" altLang="en-US" sz="1400" dirty="0"/>
              <a:t>Ad Hoc Group Meetings</a:t>
            </a:r>
          </a:p>
          <a:p>
            <a:pPr>
              <a:lnSpc>
                <a:spcPct val="80000"/>
              </a:lnSpc>
            </a:pPr>
            <a:r>
              <a:rPr lang="en-US" altLang="en-US" sz="1400" dirty="0"/>
              <a:t>Thursday </a:t>
            </a:r>
            <a:r>
              <a:rPr lang="en-US" altLang="en-US" sz="1400" dirty="0" smtClean="0"/>
              <a:t>March 16, </a:t>
            </a:r>
            <a:r>
              <a:rPr lang="en-US" altLang="en-US" sz="1400" dirty="0"/>
              <a:t>13:30 – 15:30</a:t>
            </a:r>
          </a:p>
          <a:p>
            <a:pPr lvl="1">
              <a:lnSpc>
                <a:spcPct val="80000"/>
              </a:lnSpc>
            </a:pPr>
            <a:r>
              <a:rPr lang="en-US" altLang="en-US" sz="1400" dirty="0"/>
              <a:t>Call Meeting to order</a:t>
            </a:r>
          </a:p>
          <a:p>
            <a:pPr lvl="1">
              <a:lnSpc>
                <a:spcPct val="80000"/>
              </a:lnSpc>
            </a:pPr>
            <a:r>
              <a:rPr lang="en-US" altLang="en-US" sz="1400" dirty="0"/>
              <a:t>IEEE 802 and 802.11 IPR Policy and procedure.</a:t>
            </a:r>
          </a:p>
          <a:p>
            <a:pPr lvl="1">
              <a:lnSpc>
                <a:spcPct val="80000"/>
              </a:lnSpc>
            </a:pPr>
            <a:r>
              <a:rPr lang="en-US" altLang="en-US" sz="1400" dirty="0"/>
              <a:t>Presentations</a:t>
            </a:r>
          </a:p>
          <a:p>
            <a:pPr lvl="1">
              <a:lnSpc>
                <a:spcPct val="80000"/>
              </a:lnSpc>
            </a:pPr>
            <a:r>
              <a:rPr lang="en-US" altLang="en-US" sz="1400" dirty="0"/>
              <a:t>TG Motions</a:t>
            </a:r>
          </a:p>
          <a:p>
            <a:pPr lvl="1">
              <a:lnSpc>
                <a:spcPct val="80000"/>
              </a:lnSpc>
            </a:pPr>
            <a:r>
              <a:rPr lang="en-US" altLang="en-US" sz="1400" dirty="0"/>
              <a:t>Recess</a:t>
            </a:r>
          </a:p>
          <a:p>
            <a:pPr>
              <a:lnSpc>
                <a:spcPct val="80000"/>
              </a:lnSpc>
            </a:pPr>
            <a:r>
              <a:rPr lang="en-US" altLang="en-US" sz="1400" dirty="0"/>
              <a:t>Thursday </a:t>
            </a:r>
            <a:r>
              <a:rPr lang="en-US" altLang="en-US" sz="1400" dirty="0" smtClean="0"/>
              <a:t>March 16, </a:t>
            </a:r>
            <a:r>
              <a:rPr lang="en-US" altLang="en-US" sz="1400" dirty="0"/>
              <a:t>16:00 – 18:00</a:t>
            </a:r>
          </a:p>
          <a:p>
            <a:pPr lvl="1">
              <a:lnSpc>
                <a:spcPct val="80000"/>
              </a:lnSpc>
            </a:pPr>
            <a:r>
              <a:rPr lang="en-US" altLang="en-US" sz="1400" dirty="0"/>
              <a:t>Call Meeting to order</a:t>
            </a:r>
          </a:p>
          <a:p>
            <a:pPr lvl="1">
              <a:lnSpc>
                <a:spcPct val="80000"/>
              </a:lnSpc>
            </a:pPr>
            <a:r>
              <a:rPr lang="en-US" altLang="en-US" sz="1400" dirty="0"/>
              <a:t>IEEE 802 and 802.11 IPR Policy and procedure.</a:t>
            </a:r>
          </a:p>
          <a:p>
            <a:pPr lvl="1">
              <a:lnSpc>
                <a:spcPct val="80000"/>
              </a:lnSpc>
            </a:pPr>
            <a:r>
              <a:rPr lang="en-US" altLang="en-US" sz="1400" dirty="0"/>
              <a:t>Presentations</a:t>
            </a:r>
          </a:p>
          <a:p>
            <a:pPr lvl="1">
              <a:lnSpc>
                <a:spcPct val="80000"/>
              </a:lnSpc>
            </a:pPr>
            <a:r>
              <a:rPr lang="en-US" altLang="en-US" sz="1400" dirty="0"/>
              <a:t>TG Motions</a:t>
            </a:r>
          </a:p>
          <a:p>
            <a:pPr lvl="1">
              <a:lnSpc>
                <a:spcPct val="80000"/>
              </a:lnSpc>
            </a:pPr>
            <a:r>
              <a:rPr lang="en-US" altLang="en-US" sz="1400" dirty="0"/>
              <a:t>Goals for November 2016</a:t>
            </a:r>
          </a:p>
          <a:p>
            <a:pPr lvl="1">
              <a:lnSpc>
                <a:spcPct val="80000"/>
              </a:lnSpc>
            </a:pPr>
            <a:r>
              <a:rPr lang="en-US" altLang="en-US" sz="1400" dirty="0" err="1"/>
              <a:t>Telecon</a:t>
            </a:r>
            <a:r>
              <a:rPr lang="en-US" altLang="en-US" sz="1400" dirty="0"/>
              <a:t> Schedule</a:t>
            </a:r>
          </a:p>
          <a:p>
            <a:pPr lvl="1">
              <a:lnSpc>
                <a:spcPct val="80000"/>
              </a:lnSpc>
            </a:pPr>
            <a:r>
              <a:rPr lang="en-US" altLang="en-US" sz="1400" dirty="0"/>
              <a:t>Adjourn</a:t>
            </a:r>
          </a:p>
          <a:p>
            <a:endParaRPr lang="en-US" dirty="0"/>
          </a:p>
        </p:txBody>
      </p:sp>
      <p:sp>
        <p:nvSpPr>
          <p:cNvPr id="6" name="Date Placeholder 5"/>
          <p:cNvSpPr>
            <a:spLocks noGrp="1"/>
          </p:cNvSpPr>
          <p:nvPr>
            <p:ph type="dt" idx="10"/>
          </p:nvPr>
        </p:nvSpPr>
        <p:spPr/>
        <p:txBody>
          <a:bodyPr/>
          <a:lstStyle/>
          <a:p>
            <a:r>
              <a:rPr lang="en-US" smtClean="0"/>
              <a:t>January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Schedule</a:t>
            </a:r>
            <a:endParaRPr lang="en-US" dirty="0"/>
          </a:p>
        </p:txBody>
      </p:sp>
      <p:sp>
        <p:nvSpPr>
          <p:cNvPr id="6" name="Date Placeholder 5"/>
          <p:cNvSpPr>
            <a:spLocks noGrp="1"/>
          </p:cNvSpPr>
          <p:nvPr>
            <p:ph type="dt" idx="10"/>
          </p:nvPr>
        </p:nvSpPr>
        <p:spPr/>
        <p:txBody>
          <a:bodyPr/>
          <a:lstStyle/>
          <a:p>
            <a:r>
              <a:rPr lang="en-US" smtClean="0"/>
              <a:t>January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285875119"/>
              </p:ext>
            </p:extLst>
          </p:nvPr>
        </p:nvGraphicFramePr>
        <p:xfrm>
          <a:off x="1143000" y="2076257"/>
          <a:ext cx="7086600" cy="3486343"/>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508092">
                <a:tc>
                  <a:txBody>
                    <a:bodyPr/>
                    <a:lstStyle/>
                    <a:p>
                      <a:pPr algn="ctr"/>
                      <a:r>
                        <a:rPr lang="en-US" dirty="0" smtClean="0"/>
                        <a:t>AM 1</a:t>
                      </a:r>
                      <a:endParaRPr lang="en-US" dirty="0"/>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AM 2</a:t>
                      </a:r>
                      <a:endParaRPr lang="en-US" dirty="0"/>
                    </a:p>
                  </a:txBody>
                  <a:tcPr/>
                </a:tc>
                <a:tc gridSpan="2">
                  <a:txBody>
                    <a:bodyPr/>
                    <a:lstStyle/>
                    <a:p>
                      <a:pPr algn="ctr"/>
                      <a:endParaRPr lang="en-US" dirty="0"/>
                    </a:p>
                  </a:txBody>
                  <a:tcPr/>
                </a:tc>
                <a:tc hMerge="1">
                  <a:txBody>
                    <a:bodyPr/>
                    <a:lstStyle/>
                    <a:p>
                      <a:endParaRPr lang="en-US"/>
                    </a:p>
                  </a:txBody>
                  <a:tcPr/>
                </a:tc>
                <a:tc>
                  <a:txBody>
                    <a:bodyPr/>
                    <a:lstStyle/>
                    <a:p>
                      <a:pPr algn="ctr"/>
                      <a:r>
                        <a:rPr lang="en-US" sz="1400" dirty="0" smtClean="0"/>
                        <a:t>ad hoc</a:t>
                      </a:r>
                      <a:endParaRPr lang="en-US" sz="1400" dirty="0"/>
                    </a:p>
                  </a:txBody>
                  <a:tcPr/>
                </a:tc>
                <a:tc>
                  <a:txBody>
                    <a:bodyPr/>
                    <a:lstStyle/>
                    <a:p>
                      <a:pPr algn="ctr"/>
                      <a:r>
                        <a:rPr lang="en-US" sz="1400" dirty="0" smtClean="0"/>
                        <a:t>ad hoc</a:t>
                      </a:r>
                      <a:endParaRPr lang="en-US" sz="1400" dirty="0"/>
                    </a:p>
                  </a:txBody>
                  <a:tcPr/>
                </a:tc>
                <a:tc gridSpan="2">
                  <a:txBody>
                    <a:bodyPr/>
                    <a:lstStyle/>
                    <a:p>
                      <a:pPr algn="ctr"/>
                      <a:endParaRPr lang="en-US"/>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PM 1</a:t>
                      </a:r>
                      <a:endParaRPr lang="en-US" dirty="0"/>
                    </a:p>
                  </a:txBody>
                  <a:tcPr/>
                </a:tc>
                <a:tc gridSpan="2">
                  <a:txBody>
                    <a:bodyPr/>
                    <a:lstStyle/>
                    <a:p>
                      <a:pPr algn="ctr"/>
                      <a:r>
                        <a:rPr lang="en-US" dirty="0" err="1" smtClean="0"/>
                        <a:t>TGax</a:t>
                      </a:r>
                      <a:endParaRPr lang="en-US" dirty="0"/>
                    </a:p>
                  </a:txBody>
                  <a:tcPr/>
                </a:tc>
                <a:tc hMerge="1">
                  <a:txBody>
                    <a:bodyPr/>
                    <a:lstStyle/>
                    <a:p>
                      <a:endParaRPr lang="en-US"/>
                    </a:p>
                  </a:txBody>
                  <a:tcPr/>
                </a:tc>
                <a:tc gridSpan="2">
                  <a:txBody>
                    <a:bodyPr/>
                    <a:lstStyle/>
                    <a:p>
                      <a:pPr algn="ctr"/>
                      <a:endParaRPr lang="en-US"/>
                    </a:p>
                  </a:txBody>
                  <a:tcPr/>
                </a:tc>
                <a:tc hMerge="1">
                  <a:txBody>
                    <a:bodyPr/>
                    <a:lstStyle/>
                    <a:p>
                      <a:endParaRPr lang="en-US"/>
                    </a:p>
                  </a:txBody>
                  <a:tcPr/>
                </a:tc>
                <a:tc>
                  <a:txBody>
                    <a:bodyPr/>
                    <a:lstStyle/>
                    <a:p>
                      <a:pPr algn="ctr"/>
                      <a:r>
                        <a:rPr lang="en-US" sz="1400" dirty="0" smtClean="0"/>
                        <a:t>ad hoc</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dirty="0" err="1" smtClean="0"/>
                        <a:t>TGax</a:t>
                      </a:r>
                      <a:endParaRPr lang="en-US" dirty="0"/>
                    </a:p>
                  </a:txBody>
                  <a:tcPr/>
                </a:tc>
              </a:tr>
              <a:tr h="609600">
                <a:tc>
                  <a:txBody>
                    <a:bodyPr/>
                    <a:lstStyle/>
                    <a:p>
                      <a:pPr algn="ctr"/>
                      <a:r>
                        <a:rPr lang="en-US" dirty="0" smtClean="0"/>
                        <a:t>PM</a:t>
                      </a:r>
                      <a:r>
                        <a:rPr lang="en-US" baseline="0" dirty="0" smtClean="0"/>
                        <a:t> 2</a:t>
                      </a:r>
                      <a:endParaRPr lang="en-US" dirty="0"/>
                    </a:p>
                  </a:txBody>
                  <a:tcPr/>
                </a:tc>
                <a:tc>
                  <a:txBody>
                    <a:bodyPr/>
                    <a:lstStyle/>
                    <a:p>
                      <a:pPr algn="ctr"/>
                      <a:r>
                        <a:rPr lang="en-US" sz="1400" dirty="0" smtClean="0"/>
                        <a:t>ad</a:t>
                      </a:r>
                      <a:r>
                        <a:rPr lang="en-US" sz="1400" baseline="0" dirty="0" smtClean="0"/>
                        <a:t> hoc</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dirty="0" err="1" smtClean="0"/>
                        <a:t>TGax</a:t>
                      </a:r>
                      <a:endParaRPr lang="en-US" dirty="0"/>
                    </a:p>
                  </a:txBody>
                  <a:tcPr/>
                </a:tc>
              </a:tr>
              <a:tr h="578005">
                <a:tc>
                  <a:txBody>
                    <a:bodyPr/>
                    <a:lstStyle/>
                    <a:p>
                      <a:pPr algn="ctr"/>
                      <a:r>
                        <a:rPr lang="en-US" dirty="0" smtClean="0"/>
                        <a:t>EVE</a:t>
                      </a:r>
                      <a:endParaRPr lang="en-US" dirty="0"/>
                    </a:p>
                  </a:txBody>
                  <a:tcPr/>
                </a:tc>
                <a:tc gridSpan="2">
                  <a:txBody>
                    <a:bodyPr/>
                    <a:lstStyle/>
                    <a:p>
                      <a:pPr algn="ctr"/>
                      <a:endParaRPr lang="en-US"/>
                    </a:p>
                  </a:txBody>
                  <a:tcPr/>
                </a:tc>
                <a:tc hMerge="1">
                  <a:txBody>
                    <a:bodyPr/>
                    <a:lstStyle/>
                    <a:p>
                      <a:endParaRPr lang="en-US"/>
                    </a:p>
                  </a:txBody>
                  <a:tcPr/>
                </a:tc>
                <a:tc>
                  <a:txBody>
                    <a:bodyPr/>
                    <a:lstStyle/>
                    <a:p>
                      <a:pPr algn="ctr"/>
                      <a:r>
                        <a:rPr lang="en-US" sz="1400" dirty="0" smtClean="0"/>
                        <a:t>ad hoc</a:t>
                      </a:r>
                      <a:endParaRPr lang="en-US" sz="1400" dirty="0"/>
                    </a:p>
                  </a:txBody>
                  <a:tcPr/>
                </a:tc>
                <a:tc>
                  <a:txBody>
                    <a:bodyPr/>
                    <a:lstStyle/>
                    <a:p>
                      <a:pPr algn="ctr"/>
                      <a:r>
                        <a:rPr lang="en-US" sz="1400" dirty="0" smtClean="0"/>
                        <a:t>ad</a:t>
                      </a:r>
                      <a:r>
                        <a:rPr lang="en-US" sz="1400" baseline="0" dirty="0" smtClean="0"/>
                        <a:t> hoc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
        <p:nvSpPr>
          <p:cNvPr id="9" name="TextBox 8"/>
          <p:cNvSpPr txBox="1"/>
          <p:nvPr/>
        </p:nvSpPr>
        <p:spPr>
          <a:xfrm>
            <a:off x="2133600" y="5867400"/>
            <a:ext cx="3224218" cy="369332"/>
          </a:xfrm>
          <a:prstGeom prst="rect">
            <a:avLst/>
          </a:prstGeom>
          <a:noFill/>
        </p:spPr>
        <p:txBody>
          <a:bodyPr wrap="square" rtlCol="0">
            <a:spAutoFit/>
          </a:bodyPr>
          <a:lstStyle/>
          <a:p>
            <a:r>
              <a:rPr lang="en-US" sz="1800" dirty="0" smtClean="0">
                <a:solidFill>
                  <a:schemeClr val="tx1"/>
                </a:solidFill>
              </a:rPr>
              <a:t>ad hoc group assignment is TBD</a:t>
            </a:r>
            <a:endParaRPr lang="en-US" sz="1800" dirty="0">
              <a:solidFill>
                <a:schemeClr val="tx1"/>
              </a:solidFill>
            </a:endParaRPr>
          </a:p>
        </p:txBody>
      </p:sp>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March 13, </a:t>
            </a:r>
            <a:r>
              <a:rPr lang="en-US" altLang="en-US" dirty="0"/>
              <a:t>10:30 – 13:30</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a:t>Set Ad Hoc Groups schedule and approve agenda</a:t>
            </a:r>
          </a:p>
          <a:p>
            <a:pPr>
              <a:lnSpc>
                <a:spcPct val="80000"/>
              </a:lnSpc>
              <a:buFont typeface="Arial" panose="020B0604020202020204" pitchFamily="34" charset="0"/>
              <a:buChar char="•"/>
            </a:pPr>
            <a:r>
              <a:rPr lang="en-US" altLang="en-US" sz="2000" dirty="0"/>
              <a:t>Summary from </a:t>
            </a:r>
            <a:r>
              <a:rPr lang="en-US" altLang="en-US" sz="2000" dirty="0" smtClean="0"/>
              <a:t>January 2017 meeting</a:t>
            </a:r>
            <a:endParaRPr lang="en-US" altLang="en-US" sz="2000" dirty="0"/>
          </a:p>
          <a:p>
            <a:pPr>
              <a:lnSpc>
                <a:spcPct val="80000"/>
              </a:lnSpc>
              <a:buFont typeface="Arial" panose="020B0604020202020204" pitchFamily="34" charset="0"/>
              <a:buChar char="•"/>
            </a:pPr>
            <a:r>
              <a:rPr lang="en-US" altLang="en-US" sz="2000" dirty="0"/>
              <a:t>TG motions</a:t>
            </a:r>
          </a:p>
          <a:p>
            <a:pPr lvl="1">
              <a:lnSpc>
                <a:spcPct val="80000"/>
              </a:lnSpc>
              <a:buFont typeface="Arial" panose="020B0604020202020204" pitchFamily="34" charset="0"/>
              <a:buChar char="•"/>
            </a:pPr>
            <a:r>
              <a:rPr lang="en-US" altLang="en-US" sz="1600" dirty="0"/>
              <a:t>Approve TG meeting and </a:t>
            </a:r>
            <a:r>
              <a:rPr lang="en-US" altLang="en-US" sz="1600" dirty="0" err="1"/>
              <a:t>Telecon</a:t>
            </a:r>
            <a:r>
              <a:rPr lang="en-US" altLang="en-US" sz="1600" dirty="0"/>
              <a:t> minutes since November meeting.</a:t>
            </a:r>
          </a:p>
          <a:p>
            <a:pPr lvl="1">
              <a:lnSpc>
                <a:spcPct val="80000"/>
              </a:lnSpc>
              <a:buFont typeface="Arial" panose="020B0604020202020204" pitchFamily="34" charset="0"/>
              <a:buChar char="•"/>
            </a:pPr>
            <a:r>
              <a:rPr lang="en-US" altLang="en-US" sz="1600" dirty="0"/>
              <a:t>Approve resolutions of comments, if needed.</a:t>
            </a:r>
          </a:p>
          <a:p>
            <a:pPr>
              <a:lnSpc>
                <a:spcPct val="80000"/>
              </a:lnSpc>
              <a:buFont typeface="Arial" panose="020B0604020202020204" pitchFamily="34" charset="0"/>
              <a:buChar char="•"/>
            </a:pPr>
            <a:r>
              <a:rPr lang="en-US" altLang="en-US" sz="2000" dirty="0"/>
              <a:t>Editor Report – Robert Stacey</a:t>
            </a:r>
          </a:p>
          <a:p>
            <a:pPr>
              <a:lnSpc>
                <a:spcPct val="80000"/>
              </a:lnSpc>
              <a:buFont typeface="Arial" panose="020B0604020202020204" pitchFamily="34" charset="0"/>
              <a:buChar char="•"/>
            </a:pPr>
            <a:r>
              <a:rPr lang="en-US" altLang="en-US" sz="2000" dirty="0"/>
              <a:t>Timeline</a:t>
            </a:r>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16</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January 2017</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January 2017</a:t>
            </a:r>
            <a:endParaRPr lang="en-US" dirty="0"/>
          </a:p>
        </p:txBody>
      </p:sp>
      <p:sp>
        <p:nvSpPr>
          <p:cNvPr id="3" name="Content Placeholder 2"/>
          <p:cNvSpPr>
            <a:spLocks noGrp="1"/>
          </p:cNvSpPr>
          <p:nvPr>
            <p:ph idx="1"/>
          </p:nvPr>
        </p:nvSpPr>
        <p:spPr/>
        <p:txBody>
          <a:bodyPr/>
          <a:lstStyle/>
          <a:p>
            <a:r>
              <a:rPr lang="en-US" dirty="0" smtClean="0"/>
              <a:t>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(January 2017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a:t>
            </a:r>
            <a:r>
              <a:rPr lang="en-US" altLang="en-US" sz="2000" dirty="0" err="1"/>
              <a:t>TGax</a:t>
            </a:r>
            <a:r>
              <a:rPr lang="en-US" altLang="en-US" sz="2000" dirty="0"/>
              <a:t> minutes of meetings and teleconferences from </a:t>
            </a:r>
            <a:r>
              <a:rPr lang="en-US" altLang="en-US" sz="2000" dirty="0" smtClean="0"/>
              <a:t>January 2017 </a:t>
            </a:r>
            <a:r>
              <a:rPr lang="en-US" altLang="en-US" sz="2000" dirty="0"/>
              <a:t>plenary meeting to today:  </a:t>
            </a:r>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Second: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Vancouver</a:t>
            </a:r>
            <a:r>
              <a:rPr lang="en-US" altLang="en-US" sz="4000" dirty="0" smtClean="0">
                <a:latin typeface="Arial" panose="020B0604020202020204" pitchFamily="34" charset="0"/>
              </a:rPr>
              <a:t>, Canada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March 12-17, </a:t>
            </a:r>
            <a:r>
              <a:rPr lang="en-US" altLang="en-US" sz="4000" dirty="0">
                <a:latin typeface="Arial" panose="020B0604020202020204" pitchFamily="34" charset="0"/>
              </a:rPr>
              <a:t>2017</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January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a:xfrm>
            <a:off x="685800" y="1676400"/>
            <a:ext cx="7770813" cy="4113213"/>
          </a:xfrm>
        </p:spPr>
        <p:txBody>
          <a:bodyPr/>
          <a:lstStyle/>
          <a:p>
            <a:pPr>
              <a:buFont typeface="Arial" panose="020B0604020202020204" pitchFamily="34" charset="0"/>
              <a:buChar char="•"/>
            </a:pPr>
            <a:r>
              <a:rPr lang="en-US" altLang="zh-CN" dirty="0"/>
              <a:t>May 2014: start of the TG</a:t>
            </a:r>
          </a:p>
          <a:p>
            <a:pPr>
              <a:buFont typeface="Arial" panose="020B0604020202020204" pitchFamily="34" charset="0"/>
              <a:buChar char="•"/>
            </a:pPr>
            <a:r>
              <a:rPr lang="en-US" altLang="zh-CN" dirty="0"/>
              <a:t>Nov. 2014: First draft of the TG SFD was approved</a:t>
            </a:r>
          </a:p>
          <a:p>
            <a:pPr>
              <a:buFont typeface="Arial" panose="020B0604020202020204" pitchFamily="34" charset="0"/>
              <a:buChar char="•"/>
            </a:pPr>
            <a:r>
              <a:rPr lang="en-US" altLang="zh-CN" dirty="0"/>
              <a:t>Jan. 2016: proposed TG draft</a:t>
            </a:r>
          </a:p>
          <a:p>
            <a:pPr>
              <a:buFont typeface="Arial" panose="020B0604020202020204" pitchFamily="34" charset="0"/>
              <a:buChar char="•"/>
            </a:pPr>
            <a:r>
              <a:rPr lang="en-US" altLang="zh-CN" dirty="0"/>
              <a:t>March 2016: Draft D0.1 was approved and CC started</a:t>
            </a:r>
          </a:p>
          <a:p>
            <a:pPr>
              <a:buFont typeface="Arial" panose="020B0604020202020204" pitchFamily="34" charset="0"/>
              <a:buChar char="•"/>
            </a:pPr>
            <a:r>
              <a:rPr lang="en-US" altLang="zh-CN" dirty="0">
                <a:solidFill>
                  <a:srgbClr val="00B050"/>
                </a:solidFill>
              </a:rPr>
              <a:t>November 2016: Draft 1.0 and WG letter ballot</a:t>
            </a:r>
          </a:p>
          <a:p>
            <a:pPr>
              <a:buFont typeface="Arial" panose="020B0604020202020204" pitchFamily="34" charset="0"/>
              <a:buChar char="•"/>
            </a:pPr>
            <a:r>
              <a:rPr lang="en-US" altLang="zh-CN" dirty="0">
                <a:solidFill>
                  <a:srgbClr val="FF0000"/>
                </a:solidFill>
              </a:rPr>
              <a:t>May 2017: Draft 2.0 and recirculation</a:t>
            </a:r>
          </a:p>
          <a:p>
            <a:pPr>
              <a:buFont typeface="Arial" panose="020B0604020202020204" pitchFamily="34" charset="0"/>
              <a:buChar char="•"/>
            </a:pPr>
            <a:r>
              <a:rPr lang="en-CA" altLang="zh-CN" dirty="0">
                <a:solidFill>
                  <a:srgbClr val="FFC000"/>
                </a:solidFill>
              </a:rPr>
              <a:t>November 2017: MDR (Mandatory Document Review)</a:t>
            </a:r>
          </a:p>
          <a:p>
            <a:pPr>
              <a:buFont typeface="Arial" panose="020B0604020202020204" pitchFamily="34" charset="0"/>
              <a:buChar char="•"/>
            </a:pPr>
            <a:r>
              <a:rPr lang="en-CA" altLang="zh-CN" dirty="0">
                <a:solidFill>
                  <a:srgbClr val="FFC000"/>
                </a:solidFill>
              </a:rPr>
              <a:t>January 2018: Formation of SB pool</a:t>
            </a:r>
            <a:endParaRPr lang="en-US" altLang="zh-CN" dirty="0">
              <a:solidFill>
                <a:srgbClr val="FFC000"/>
              </a:solidFill>
            </a:endParaRPr>
          </a:p>
          <a:p>
            <a:pPr>
              <a:buFont typeface="Arial" panose="020B0604020202020204" pitchFamily="34" charset="0"/>
              <a:buChar char="•"/>
            </a:pPr>
            <a:r>
              <a:rPr lang="en-US" altLang="zh-CN" dirty="0">
                <a:solidFill>
                  <a:srgbClr val="FFC000"/>
                </a:solidFill>
              </a:rPr>
              <a:t>March 2018: Sponsor Ballot</a:t>
            </a:r>
          </a:p>
          <a:p>
            <a:pPr>
              <a:buFont typeface="Arial" panose="020B0604020202020204" pitchFamily="34" charset="0"/>
              <a:buChar char="•"/>
            </a:pPr>
            <a:r>
              <a:rPr lang="en-CA" altLang="zh-CN" dirty="0">
                <a:solidFill>
                  <a:srgbClr val="FFC000"/>
                </a:solidFill>
              </a:rPr>
              <a:t>December 2018: </a:t>
            </a:r>
            <a:r>
              <a:rPr lang="en-CA" altLang="zh-CN" dirty="0" err="1">
                <a:solidFill>
                  <a:srgbClr val="FFC000"/>
                </a:solidFill>
              </a:rPr>
              <a:t>RevCom</a:t>
            </a:r>
            <a:endParaRPr lang="en-US" altLang="zh-CN" dirty="0">
              <a:solidFill>
                <a:srgbClr val="FFC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Monday </a:t>
            </a:r>
            <a:r>
              <a:rPr lang="en-US" altLang="en-US" dirty="0" smtClean="0"/>
              <a:t>March 13, </a:t>
            </a:r>
            <a:r>
              <a:rPr lang="en-US" altLang="en-US" dirty="0"/>
              <a:t>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a:t>
            </a:r>
          </a:p>
          <a:p>
            <a:r>
              <a:rPr lang="en-US" dirty="0" smtClean="0"/>
              <a:t>Ad Hoc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March 14,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a:t>
            </a:r>
          </a:p>
          <a:p>
            <a:r>
              <a:rPr lang="en-US" dirty="0" smtClean="0"/>
              <a:t>Ad Hoc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5213"/>
          </a:xfrm>
        </p:spPr>
        <p:txBody>
          <a:bodyPr/>
          <a:lstStyle/>
          <a:p>
            <a:r>
              <a:rPr lang="en-US" altLang="en-US" dirty="0"/>
              <a:t>Agenda for Tuesday March 14, </a:t>
            </a:r>
            <a:r>
              <a:rPr lang="en-US" altLang="en-US" dirty="0" smtClean="0"/>
              <a:t>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a:t>
            </a:r>
          </a:p>
          <a:p>
            <a:r>
              <a:rPr lang="en-US" dirty="0" smtClean="0"/>
              <a:t>Ad Hoc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42641869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5213"/>
          </a:xfrm>
        </p:spPr>
        <p:txBody>
          <a:bodyPr/>
          <a:lstStyle/>
          <a:p>
            <a:r>
              <a:rPr lang="en-US" altLang="en-US" dirty="0"/>
              <a:t>Agenda for Tuesday March 14, </a:t>
            </a:r>
            <a:r>
              <a:rPr lang="en-US" altLang="en-US" dirty="0" smtClean="0"/>
              <a:t>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a:t>
            </a:r>
          </a:p>
          <a:p>
            <a:r>
              <a:rPr lang="en-US" dirty="0" smtClean="0"/>
              <a:t>Ad Hoc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40620698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March 15,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TG Meeting</a:t>
            </a:r>
          </a:p>
          <a:p>
            <a:pPr>
              <a:buFont typeface="Arial" panose="020B0604020202020204" pitchFamily="34" charset="0"/>
              <a:buChar char="•"/>
            </a:pPr>
            <a:r>
              <a:rPr lang="en-US" altLang="en-US" dirty="0"/>
              <a:t>Call Meeting to order</a:t>
            </a:r>
          </a:p>
          <a:p>
            <a:pPr>
              <a:buFont typeface="Arial" panose="020B0604020202020204" pitchFamily="34" charset="0"/>
              <a:buChar char="•"/>
            </a:pPr>
            <a:r>
              <a:rPr lang="en-US" altLang="en-US" dirty="0"/>
              <a:t>IEEE 802 and 802.11 IPR Policy and procedure.</a:t>
            </a:r>
          </a:p>
          <a:p>
            <a:pPr>
              <a:buFont typeface="Arial" panose="020B0604020202020204" pitchFamily="34" charset="0"/>
              <a:buChar char="•"/>
            </a:pPr>
            <a:r>
              <a:rPr lang="en-US" altLang="en-US" dirty="0"/>
              <a:t>Presentations</a:t>
            </a:r>
          </a:p>
          <a:p>
            <a:pPr>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86800" cy="1065213"/>
          </a:xfrm>
        </p:spPr>
        <p:txBody>
          <a:bodyPr/>
          <a:lstStyle/>
          <a:p>
            <a:r>
              <a:rPr lang="en-US" altLang="en-US" dirty="0"/>
              <a:t>Agenda for Wednesday March 15, </a:t>
            </a:r>
            <a:r>
              <a:rPr lang="en-US" altLang="en-US" dirty="0" smtClean="0"/>
              <a:t>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a:t>
            </a:r>
          </a:p>
          <a:p>
            <a:r>
              <a:rPr lang="en-US" dirty="0" smtClean="0"/>
              <a:t>Ad Hoc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1033970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March 15, </a:t>
            </a:r>
            <a:r>
              <a:rPr lang="en-US" altLang="en-US" dirty="0" smtClean="0"/>
              <a:t>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a:t>
            </a:r>
          </a:p>
          <a:p>
            <a:r>
              <a:rPr lang="en-US" dirty="0" smtClean="0"/>
              <a:t>Ad Hoc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a:t>
            </a:r>
            <a:r>
              <a:rPr lang="en-US" altLang="en-US" dirty="0"/>
              <a:t>March </a:t>
            </a:r>
            <a:r>
              <a:rPr lang="en-US" altLang="en-US" dirty="0" smtClean="0"/>
              <a:t>16, 13:30 </a:t>
            </a:r>
            <a:r>
              <a:rPr lang="en-US" altLang="en-US" dirty="0"/>
              <a:t>– </a:t>
            </a:r>
            <a:r>
              <a:rPr lang="en-US" altLang="en-US" dirty="0" smtClean="0"/>
              <a:t>15:30</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TG Meeting</a:t>
            </a:r>
          </a:p>
          <a:p>
            <a:pPr>
              <a:buFont typeface="Arial" panose="020B0604020202020204" pitchFamily="34" charset="0"/>
              <a:buChar char="•"/>
            </a:pPr>
            <a:r>
              <a:rPr lang="en-US" altLang="en-US" dirty="0"/>
              <a:t>Call Meeting to order</a:t>
            </a:r>
          </a:p>
          <a:p>
            <a:pPr>
              <a:buFont typeface="Arial" panose="020B0604020202020204" pitchFamily="34" charset="0"/>
              <a:buChar char="•"/>
            </a:pPr>
            <a:r>
              <a:rPr lang="en-US" altLang="en-US" dirty="0"/>
              <a:t>IEEE 802 and 802.11 IPR Policy and procedure.</a:t>
            </a:r>
          </a:p>
          <a:p>
            <a:pPr>
              <a:buFont typeface="Arial" panose="020B0604020202020204" pitchFamily="34" charset="0"/>
              <a:buChar char="•"/>
            </a:pPr>
            <a:r>
              <a:rPr lang="en-US" altLang="en-US" dirty="0"/>
              <a:t>Presentations</a:t>
            </a:r>
          </a:p>
          <a:p>
            <a:pPr>
              <a:buFont typeface="Arial" panose="020B0604020202020204" pitchFamily="34" charset="0"/>
              <a:buChar char="•"/>
            </a:pPr>
            <a:r>
              <a:rPr lang="en-US" altLang="en-US" dirty="0"/>
              <a:t>TG Motions</a:t>
            </a:r>
          </a:p>
          <a:p>
            <a:pPr>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March 16, </a:t>
            </a:r>
            <a:r>
              <a:rPr lang="en-US" altLang="en-US" dirty="0" smtClean="0"/>
              <a:t>16:00 </a:t>
            </a:r>
            <a:r>
              <a:rPr lang="en-US" altLang="en-US" dirty="0"/>
              <a:t>– </a:t>
            </a:r>
            <a:r>
              <a:rPr lang="en-US" altLang="en-US" dirty="0" smtClean="0"/>
              <a:t>18:00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 802 and 802.11 IPR Policy and procedure.</a:t>
            </a:r>
          </a:p>
          <a:p>
            <a:pPr>
              <a:lnSpc>
                <a:spcPct val="80000"/>
              </a:lnSpc>
              <a:buFont typeface="Arial" panose="020B0604020202020204" pitchFamily="34" charset="0"/>
              <a:buChar char="•"/>
            </a:pPr>
            <a:r>
              <a:rPr lang="en-US" altLang="en-US" dirty="0"/>
              <a:t>Presentations</a:t>
            </a:r>
          </a:p>
          <a:p>
            <a:pPr>
              <a:lnSpc>
                <a:spcPct val="80000"/>
              </a:lnSpc>
              <a:buFont typeface="Arial" panose="020B0604020202020204" pitchFamily="34" charset="0"/>
              <a:buChar char="•"/>
            </a:pPr>
            <a:r>
              <a:rPr lang="en-US" altLang="en-US" dirty="0"/>
              <a:t>TG Motions</a:t>
            </a:r>
          </a:p>
          <a:p>
            <a:pPr>
              <a:lnSpc>
                <a:spcPct val="80000"/>
              </a:lnSpc>
              <a:buFont typeface="Arial" panose="020B0604020202020204" pitchFamily="34" charset="0"/>
              <a:buChar char="•"/>
            </a:pPr>
            <a:r>
              <a:rPr lang="en-US" altLang="en-US" dirty="0"/>
              <a:t>Goals for January 2016</a:t>
            </a:r>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r>
              <a:rPr lang="en-US" altLang="en-US" dirty="0" smtClean="0"/>
              <a:t>- need be updated</a:t>
            </a:r>
            <a:endParaRPr lang="en-US" altLang="en-US" dirty="0"/>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2"/>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Instructions for the WG Chair</a:t>
            </a:r>
            <a:endParaRPr lang="en-US" dirty="0"/>
          </a:p>
        </p:txBody>
      </p:sp>
      <p:sp>
        <p:nvSpPr>
          <p:cNvPr id="3" name="Content Placeholder 2"/>
          <p:cNvSpPr>
            <a:spLocks noGrp="1"/>
          </p:cNvSpPr>
          <p:nvPr>
            <p:ph idx="1"/>
          </p:nvPr>
        </p:nvSpPr>
        <p:spPr>
          <a:xfrm>
            <a:off x="685800" y="1449387"/>
            <a:ext cx="7770813" cy="4113213"/>
          </a:xfrm>
        </p:spPr>
        <p:txBody>
          <a:bodyPr/>
          <a:lstStyle/>
          <a:p>
            <a:pPr>
              <a:lnSpc>
                <a:spcPct val="80000"/>
              </a:lnSpc>
              <a:spcAft>
                <a:spcPct val="30000"/>
              </a:spcAft>
              <a:buFont typeface="Monotype Sorts"/>
              <a:buNone/>
            </a:pPr>
            <a:r>
              <a:rPr lang="en-US" altLang="en-US" sz="16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2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200" b="1" dirty="0">
                <a:solidFill>
                  <a:schemeClr val="accent2"/>
                </a:solidFill>
              </a:rPr>
              <a:t>Advise the WG attendees that:</a:t>
            </a:r>
            <a:r>
              <a:rPr lang="en-US" altLang="en-US" sz="1200" dirty="0">
                <a:solidFill>
                  <a:schemeClr val="accent2"/>
                </a:solidFill>
              </a:rPr>
              <a:t> </a:t>
            </a:r>
          </a:p>
          <a:p>
            <a:pPr lvl="2">
              <a:lnSpc>
                <a:spcPct val="80000"/>
              </a:lnSpc>
            </a:pPr>
            <a:r>
              <a:rPr lang="en-US" altLang="en-US" sz="1200" dirty="0">
                <a:solidFill>
                  <a:schemeClr val="accent2"/>
                </a:solidFill>
              </a:rPr>
              <a:t>The IEEE’s patent policy is described in Clause 6 of the </a:t>
            </a:r>
            <a:r>
              <a:rPr lang="en-US" altLang="en-US" sz="1200" i="1" dirty="0">
                <a:solidFill>
                  <a:schemeClr val="accent2"/>
                </a:solidFill>
              </a:rPr>
              <a:t>IEEE-SA Standards Board Bylaws</a:t>
            </a:r>
            <a:r>
              <a:rPr lang="en-US" altLang="en-US" sz="1200" dirty="0">
                <a:solidFill>
                  <a:schemeClr val="accent2"/>
                </a:solidFill>
              </a:rPr>
              <a:t>;</a:t>
            </a:r>
          </a:p>
          <a:p>
            <a:pPr lvl="2">
              <a:lnSpc>
                <a:spcPct val="80000"/>
              </a:lnSpc>
            </a:pPr>
            <a:r>
              <a:rPr lang="en-US" altLang="en-US" sz="1200" dirty="0">
                <a:solidFill>
                  <a:schemeClr val="accent2"/>
                </a:solidFill>
              </a:rPr>
              <a:t>Early identification of patent claims which January be essential for the use of standards under development is strongly encouraged; </a:t>
            </a:r>
          </a:p>
          <a:p>
            <a:pPr lvl="2">
              <a:lnSpc>
                <a:spcPct val="80000"/>
              </a:lnSpc>
            </a:pPr>
            <a:r>
              <a:rPr lang="en-US" altLang="en-US" sz="1200" dirty="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200" dirty="0">
                <a:solidFill>
                  <a:schemeClr val="accent2"/>
                </a:solidFill>
              </a:rPr>
            </a:br>
            <a:endParaRPr lang="en-US" altLang="en-US" sz="1200" dirty="0">
              <a:solidFill>
                <a:schemeClr val="accent2"/>
              </a:solidFill>
            </a:endParaRPr>
          </a:p>
          <a:p>
            <a:pPr lvl="1">
              <a:lnSpc>
                <a:spcPct val="20000"/>
              </a:lnSpc>
              <a:buFont typeface="Arial" panose="020B0604020202020204" pitchFamily="34" charset="0"/>
              <a:buChar char="•"/>
            </a:pPr>
            <a:r>
              <a:rPr lang="en-US" altLang="en-US" sz="1200" b="1" dirty="0">
                <a:solidFill>
                  <a:schemeClr val="accent2"/>
                </a:solidFill>
              </a:rPr>
              <a:t>Instruct the WG Secretary to record in the minutes of the relevant WG meeting:</a:t>
            </a:r>
            <a:r>
              <a:rPr lang="en-US" altLang="en-US" sz="800" dirty="0">
                <a:solidFill>
                  <a:schemeClr val="accent2"/>
                </a:solidFill>
              </a:rPr>
              <a:t> </a:t>
            </a:r>
          </a:p>
          <a:p>
            <a:pPr lvl="2">
              <a:lnSpc>
                <a:spcPct val="80000"/>
              </a:lnSpc>
            </a:pPr>
            <a:r>
              <a:rPr lang="en-US" altLang="en-US" sz="1200" dirty="0">
                <a:solidFill>
                  <a:schemeClr val="accent2"/>
                </a:solidFill>
              </a:rPr>
              <a:t>That the foregoing information was provided and that slides 1 through 4 (and this slide 0, if applicable) were shown; </a:t>
            </a:r>
          </a:p>
          <a:p>
            <a:pPr lvl="2">
              <a:lnSpc>
                <a:spcPct val="80000"/>
              </a:lnSpc>
            </a:pPr>
            <a:r>
              <a:rPr lang="en-US" altLang="en-US" sz="12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2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dirty="0">
              <a:solidFill>
                <a:schemeClr val="accent2"/>
              </a:solidFill>
            </a:endParaRPr>
          </a:p>
          <a:p>
            <a:pPr lvl="1">
              <a:lnSpc>
                <a:spcPct val="80000"/>
              </a:lnSpc>
              <a:spcBef>
                <a:spcPct val="5000"/>
              </a:spcBef>
              <a:buFont typeface="Arial" panose="020B0604020202020204" pitchFamily="34" charset="0"/>
              <a:buChar char="•"/>
            </a:pPr>
            <a:r>
              <a:rPr lang="en-US" altLang="en-US" sz="12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200" dirty="0">
                <a:solidFill>
                  <a:schemeClr val="accent2"/>
                </a:solidFill>
              </a:rPr>
              <a:t>It is recommended that the WG chair review the guidance in </a:t>
            </a:r>
            <a:r>
              <a:rPr lang="en-US" altLang="en-US" sz="1200" i="1" dirty="0">
                <a:solidFill>
                  <a:schemeClr val="accent2"/>
                </a:solidFill>
              </a:rPr>
              <a:t>IEEE-SA Standards Board Operations Manual</a:t>
            </a:r>
            <a:r>
              <a:rPr lang="en-US" altLang="en-US" sz="12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00" dirty="0">
              <a:solidFill>
                <a:schemeClr val="accent2"/>
              </a:solidFill>
            </a:endParaRPr>
          </a:p>
          <a:p>
            <a:pPr lvl="1">
              <a:lnSpc>
                <a:spcPct val="80000"/>
              </a:lnSpc>
              <a:spcBef>
                <a:spcPct val="5000"/>
              </a:spcBef>
              <a:buFont typeface="Monotype Sorts"/>
              <a:buNone/>
            </a:pPr>
            <a:r>
              <a:rPr lang="en-US" altLang="en-US" sz="1100" dirty="0">
                <a:solidFill>
                  <a:schemeClr val="accent2"/>
                </a:solidFill>
              </a:rPr>
              <a:t>	Note: </a:t>
            </a:r>
            <a:r>
              <a:rPr lang="en-US" altLang="en-US" sz="1100" b="1" dirty="0">
                <a:solidFill>
                  <a:schemeClr val="accent2"/>
                </a:solidFill>
              </a:rPr>
              <a:t>WG</a:t>
            </a:r>
            <a:r>
              <a:rPr lang="en-US" altLang="en-US" sz="11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1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6610933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381000" y="1373187"/>
            <a:ext cx="8458200"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a:t>
            </a:r>
            <a:r>
              <a:rPr lang="en-US" altLang="en-US" sz="2000" b="1" dirty="0">
                <a:solidFill>
                  <a:srgbClr val="003399"/>
                </a:solidFill>
              </a:rPr>
              <a:t>or</a:t>
            </a:r>
            <a:r>
              <a:rPr lang="en-US" altLang="en-US" sz="1600" b="1" dirty="0">
                <a:solidFill>
                  <a:srgbClr val="003399"/>
                </a:solidFill>
              </a:rPr>
              <a:t>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381000" y="1295400"/>
            <a:ext cx="8382000" cy="4113213"/>
          </a:xfrm>
        </p:spPr>
        <p:txBody>
          <a:bodyPr/>
          <a:lstStyle/>
          <a:p>
            <a:pPr lvl="1">
              <a:lnSpc>
                <a:spcPct val="90000"/>
              </a:lnSpc>
              <a:spcBef>
                <a:spcPct val="20000"/>
              </a:spcBef>
              <a:defRPr/>
            </a:pPr>
            <a:r>
              <a:rPr lang="en-US" altLang="en-US" sz="2400"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sz="2400"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sz="2400" dirty="0">
                <a:solidFill>
                  <a:schemeClr val="accent2">
                    <a:lumMod val="75000"/>
                  </a:schemeClr>
                </a:solidFill>
              </a:rPr>
              <a:t>		IEEE-SA Standards Boards Bylaws</a:t>
            </a:r>
          </a:p>
          <a:p>
            <a:pPr lvl="1">
              <a:lnSpc>
                <a:spcPct val="90000"/>
              </a:lnSpc>
              <a:spcBef>
                <a:spcPct val="20000"/>
              </a:spcBef>
              <a:defRPr/>
            </a:pPr>
            <a:r>
              <a:rPr lang="en-US" altLang="en-US" sz="2100" dirty="0">
                <a:solidFill>
                  <a:schemeClr val="accent2">
                    <a:lumMod val="75000"/>
                  </a:schemeClr>
                </a:solidFill>
              </a:rPr>
              <a:t>		</a:t>
            </a:r>
            <a:r>
              <a:rPr lang="en-US" altLang="en-US" sz="2100" i="1" dirty="0">
                <a:solidFill>
                  <a:schemeClr val="accent2">
                    <a:lumMod val="75000"/>
                  </a:schemeClr>
                </a:solidFill>
              </a:rPr>
              <a:t>http://standards.ieee.org/develop/policies/bylaws/sect6-7.html#6</a:t>
            </a:r>
          </a:p>
          <a:p>
            <a:pPr lvl="1">
              <a:lnSpc>
                <a:spcPct val="90000"/>
              </a:lnSpc>
              <a:spcBef>
                <a:spcPct val="20000"/>
              </a:spcBef>
              <a:defRPr/>
            </a:pPr>
            <a:r>
              <a:rPr lang="en-GB" altLang="en-US" sz="2400" dirty="0">
                <a:solidFill>
                  <a:schemeClr val="accent2">
                    <a:lumMod val="75000"/>
                  </a:schemeClr>
                </a:solidFill>
              </a:rPr>
              <a:t>		IEEE-SA Standards Board Operations Manual</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http://standards.ieee.org/develop/policies/opman/sect6.html#6.3</a:t>
            </a:r>
            <a:endParaRPr lang="en-US" altLang="en-US" sz="2400" dirty="0">
              <a:solidFill>
                <a:schemeClr val="accent2">
                  <a:lumMod val="75000"/>
                </a:schemeClr>
              </a:solidFill>
            </a:endParaRPr>
          </a:p>
          <a:p>
            <a:pPr lvl="1">
              <a:lnSpc>
                <a:spcPct val="90000"/>
              </a:lnSpc>
              <a:spcBef>
                <a:spcPct val="20000"/>
              </a:spcBef>
              <a:defRPr/>
            </a:pPr>
            <a:r>
              <a:rPr lang="en-US" altLang="en-US" sz="2400" dirty="0">
                <a:solidFill>
                  <a:schemeClr val="accent2">
                    <a:lumMod val="75000"/>
                  </a:schemeClr>
                </a:solidFill>
                <a:cs typeface="Times New Roman" pitchFamily="18" charset="0"/>
              </a:rPr>
              <a:t>	Material about the patent policy is available at</a:t>
            </a:r>
            <a:r>
              <a:rPr lang="en-US" altLang="en-US" sz="2400" dirty="0">
                <a:solidFill>
                  <a:schemeClr val="accent2">
                    <a:lumMod val="75000"/>
                  </a:schemeClr>
                </a:solidFill>
              </a:rPr>
              <a:t> </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http://standards.ieee.org/about/sasb/patcom/materials.html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
        <p:nvSpPr>
          <p:cNvPr id="7"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Tx/>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Tx/>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328</TotalTime>
  <Words>1781</Words>
  <Application>Microsoft Office PowerPoint</Application>
  <PresentationFormat>On-screen Show (4:3)</PresentationFormat>
  <Paragraphs>352</Paragraphs>
  <Slides>32</Slides>
  <Notes>3</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3" baseType="lpstr">
      <vt:lpstr>Arial Unicode MS</vt:lpstr>
      <vt:lpstr>MS Gothic</vt:lpstr>
      <vt:lpstr>ＭＳ Ｐゴシック</vt:lpstr>
      <vt:lpstr>ＭＳ Ｐゴシック</vt:lpstr>
      <vt:lpstr>Arial</vt:lpstr>
      <vt:lpstr>Arial Black</vt:lpstr>
      <vt:lpstr>Monotype Sorts</vt:lpstr>
      <vt:lpstr>Times New Roman</vt:lpstr>
      <vt:lpstr>Wingdings</vt:lpstr>
      <vt:lpstr>Office Theme</vt:lpstr>
      <vt:lpstr>Document</vt:lpstr>
      <vt:lpstr>TGax March 2017 Meeting Agenda</vt:lpstr>
      <vt:lpstr>  IEEE 802.11 TGax: High Efficiency WLAN Task Group</vt:lpstr>
      <vt:lpstr>Meeting Protocol</vt:lpstr>
      <vt:lpstr>Attendance</vt:lpstr>
      <vt:lpstr>Attendance, Voting &amp; Document Status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Agenda Items for the Week</vt:lpstr>
      <vt:lpstr>General Flow of the Meeting</vt:lpstr>
      <vt:lpstr>TGax Schedule</vt:lpstr>
      <vt:lpstr>Agenda for Monday March 13, 10:30 – 13:30 </vt:lpstr>
      <vt:lpstr>Submissions</vt:lpstr>
      <vt:lpstr>Summary from January 2017</vt:lpstr>
      <vt:lpstr>Approval of  TG Minutes (January 2017 Meeting and Telecon Minutes) </vt:lpstr>
      <vt:lpstr>Editor Report</vt:lpstr>
      <vt:lpstr>Timeline</vt:lpstr>
      <vt:lpstr>Agenda for Monday March 13, 16:00 – 18:00 </vt:lpstr>
      <vt:lpstr>Agenda for Tuesday March 14, 10:30 – 12:30 </vt:lpstr>
      <vt:lpstr>Agenda for Tuesday March 14, 16:00 – 18:00 </vt:lpstr>
      <vt:lpstr>Agenda for Tuesday March 14, 19:30 – 21:30 </vt:lpstr>
      <vt:lpstr>Agenda for Wednesday March 15, 08:00 – 10:00 </vt:lpstr>
      <vt:lpstr>Agenda for Wednesday March 15, 13:30 – 15:30 </vt:lpstr>
      <vt:lpstr>Agenda for Wednesday March 15, 16:00 – 18:00 </vt:lpstr>
      <vt:lpstr>Agenda for Thursday March 16, 13:30 – 15:30</vt:lpstr>
      <vt:lpstr>Agenda for Thursday March 16, 16:00 – 18:00</vt:lpstr>
      <vt:lpstr>Ad Hoc Meeting</vt:lpstr>
      <vt:lpstr>Telecons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17</cp:revision>
  <cp:lastPrinted>1601-01-01T00:00:00Z</cp:lastPrinted>
  <dcterms:created xsi:type="dcterms:W3CDTF">2017-01-26T15:28:16Z</dcterms:created>
  <dcterms:modified xsi:type="dcterms:W3CDTF">2017-01-27T15:10:04Z</dcterms:modified>
</cp:coreProperties>
</file>