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b" ContentType="application/vnd.ms-excel.sheet.binary.macroEnabled.12"/>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269" r:id="rId3"/>
    <p:sldId id="370" r:id="rId4"/>
    <p:sldId id="419" r:id="rId5"/>
    <p:sldId id="428" r:id="rId6"/>
    <p:sldId id="405" r:id="rId7"/>
    <p:sldId id="423" r:id="rId8"/>
    <p:sldId id="424" r:id="rId9"/>
    <p:sldId id="371" r:id="rId10"/>
    <p:sldId id="407" r:id="rId11"/>
    <p:sldId id="409" r:id="rId12"/>
    <p:sldId id="425" r:id="rId13"/>
    <p:sldId id="426" r:id="rId14"/>
    <p:sldId id="372" r:id="rId15"/>
    <p:sldId id="373" r:id="rId16"/>
    <p:sldId id="378" r:id="rId17"/>
    <p:sldId id="374" r:id="rId18"/>
    <p:sldId id="422" r:id="rId19"/>
    <p:sldId id="397" r:id="rId20"/>
    <p:sldId id="398" r:id="rId21"/>
    <p:sldId id="379" r:id="rId22"/>
    <p:sldId id="383" r:id="rId23"/>
    <p:sldId id="381" r:id="rId24"/>
    <p:sldId id="395" r:id="rId25"/>
    <p:sldId id="393" r:id="rId26"/>
    <p:sldId id="420" r:id="rId27"/>
    <p:sldId id="403" r:id="rId28"/>
    <p:sldId id="394" r:id="rId29"/>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00FF"/>
    <a:srgbClr val="00CC99"/>
    <a:srgbClr val="FFFFCC"/>
    <a:srgbClr val="FF97DA"/>
    <a:srgbClr val="99FF66"/>
    <a:srgbClr val="99CCFF"/>
    <a:srgbClr val="85FFE0"/>
    <a:srgbClr val="FFCC00"/>
    <a:srgbClr val="86AF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93" autoAdjust="0"/>
  </p:normalViewPr>
  <p:slideViewPr>
    <p:cSldViewPr>
      <p:cViewPr varScale="1">
        <p:scale>
          <a:sx n="65" d="100"/>
          <a:sy n="65" d="100"/>
        </p:scale>
        <p:origin x="894" y="78"/>
      </p:cViewPr>
      <p:guideLst>
        <p:guide orient="horz" pos="2160"/>
        <p:guide pos="2880"/>
      </p:guideLst>
    </p:cSldViewPr>
  </p:slideViewPr>
  <p:outlineViewPr>
    <p:cViewPr>
      <p:scale>
        <a:sx n="33" d="100"/>
        <a:sy n="33" d="100"/>
      </p:scale>
      <p:origin x="0" y="-2448"/>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802.11-16/1066</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Adrian Stephens, Intel Corporation</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802.11-16/1066</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 2016</a:t>
            </a:r>
            <a:endParaRPr lang="en-US"/>
          </a:p>
        </p:txBody>
      </p:sp>
      <p:sp>
        <p:nvSpPr>
          <p:cNvPr id="4100"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Adrian Stephens, Intel Corporation</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6CBAD885-81A5-421E-8FC3-B2D944C8FA29}" type="slidenum">
              <a:rPr lang="en-US" sz="1200" b="0" smtClean="0"/>
              <a:pPr/>
              <a:t>1</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9671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802.11-16/1066</a:t>
            </a:r>
            <a:endParaRPr lang="en-US"/>
          </a:p>
        </p:txBody>
      </p:sp>
      <p:sp>
        <p:nvSpPr>
          <p:cNvPr id="5" name="Date Placeholder 4"/>
          <p:cNvSpPr>
            <a:spLocks noGrp="1"/>
          </p:cNvSpPr>
          <p:nvPr>
            <p:ph type="dt" idx="11"/>
          </p:nvPr>
        </p:nvSpPr>
        <p:spPr/>
        <p:txBody>
          <a:bodyPr/>
          <a:lstStyle/>
          <a:p>
            <a:pPr>
              <a:defRPr/>
            </a:pPr>
            <a:r>
              <a:rPr lang="en-US" smtClean="0"/>
              <a:t>Sept 2016</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13</a:t>
            </a:fld>
            <a:endParaRPr lang="en-US"/>
          </a:p>
        </p:txBody>
      </p:sp>
    </p:spTree>
    <p:extLst>
      <p:ext uri="{BB962C8B-B14F-4D97-AF65-F5344CB8AC3E}">
        <p14:creationId xmlns:p14="http://schemas.microsoft.com/office/powerpoint/2010/main" val="2195107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122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56FFF4EB-5DB1-4C83-B02D-8AD5D978A35E}" type="slidenum">
              <a:rPr lang="en-US" sz="1200" b="0" smtClean="0"/>
              <a:pPr/>
              <a:t>14</a:t>
            </a:fld>
            <a:endParaRPr lang="en-US" sz="1200" b="0" smtClean="0"/>
          </a:p>
        </p:txBody>
      </p:sp>
    </p:spTree>
    <p:extLst>
      <p:ext uri="{BB962C8B-B14F-4D97-AF65-F5344CB8AC3E}">
        <p14:creationId xmlns:p14="http://schemas.microsoft.com/office/powerpoint/2010/main" val="256424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E4A194D4-8BFB-4484-915A-61D91B0287BE}" type="slidenum">
              <a:rPr lang="en-US" sz="1200" b="0" smtClean="0"/>
              <a:pPr/>
              <a:t>17</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2149135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18</a:t>
            </a:fld>
            <a:endParaRPr lang="en-US" sz="1200" dirty="0"/>
          </a:p>
        </p:txBody>
      </p:sp>
      <p:sp>
        <p:nvSpPr>
          <p:cNvPr id="33797" name="Rectangle 2"/>
          <p:cNvSpPr>
            <a:spLocks noGrp="1" noRot="1" noChangeAspect="1" noChangeArrowheads="1" noTextEdit="1"/>
          </p:cNvSpPr>
          <p:nvPr>
            <p:ph type="sldImg"/>
          </p:nvPr>
        </p:nvSpPr>
        <p:spPr>
          <a:xfrm>
            <a:off x="1144588" y="688975"/>
            <a:ext cx="4568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18999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19</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802.11-16/1066</a:t>
            </a:r>
            <a:endParaRPr lang="en-US"/>
          </a:p>
        </p:txBody>
      </p:sp>
      <p:sp>
        <p:nvSpPr>
          <p:cNvPr id="5" name="Date Placeholder 4"/>
          <p:cNvSpPr>
            <a:spLocks noGrp="1"/>
          </p:cNvSpPr>
          <p:nvPr>
            <p:ph type="dt" idx="11"/>
          </p:nvPr>
        </p:nvSpPr>
        <p:spPr/>
        <p:txBody>
          <a:bodyPr/>
          <a:lstStyle/>
          <a:p>
            <a:pPr>
              <a:defRPr/>
            </a:pPr>
            <a:r>
              <a:rPr lang="en-US" smtClean="0"/>
              <a:t>Sept 2016</a:t>
            </a:r>
            <a:endParaRPr lang="en-US"/>
          </a:p>
        </p:txBody>
      </p:sp>
      <p:sp>
        <p:nvSpPr>
          <p:cNvPr id="6" name="Footer Placeholder 5"/>
          <p:cNvSpPr>
            <a:spLocks noGrp="1"/>
          </p:cNvSpPr>
          <p:nvPr>
            <p:ph type="ftr" sz="quarter" idx="12"/>
          </p:nvPr>
        </p:nvSpPr>
        <p:spPr/>
        <p:txBody>
          <a:bodyPr/>
          <a:lstStyle/>
          <a:p>
            <a:pPr lvl="4">
              <a:defRPr/>
            </a:pPr>
            <a:r>
              <a:rPr lang="en-US" smtClean="0"/>
              <a:t>Adrian Stephens, Intel Corporation</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FE52186-36B6-4054-BEF3-62B8BA7A57CB}" type="slidenum">
              <a:rPr lang="en-US" smtClean="0"/>
              <a:pPr>
                <a:defRPr/>
              </a:pPr>
              <a:t>20</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F87FA4D-B203-4A7A-ABA8-34BFB8289880}" type="slidenum">
              <a:rPr lang="en-US" sz="1200" b="0" smtClean="0"/>
              <a:pPr/>
              <a:t>21</a:t>
            </a:fld>
            <a:endParaRPr lang="en-US" sz="1200" b="0" smtClean="0"/>
          </a:p>
        </p:txBody>
      </p:sp>
      <p:sp>
        <p:nvSpPr>
          <p:cNvPr id="23558" name="Rectangle 2"/>
          <p:cNvSpPr>
            <a:spLocks noGrp="1" noRot="1" noChangeAspect="1" noChangeArrowheads="1" noTextEdit="1"/>
          </p:cNvSpPr>
          <p:nvPr>
            <p:ph type="sldImg"/>
          </p:nvPr>
        </p:nvSpPr>
        <p:spPr>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103035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802.11-16/1066</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Sept 2016</a:t>
            </a:r>
          </a:p>
        </p:txBody>
      </p:sp>
      <p:sp>
        <p:nvSpPr>
          <p:cNvPr id="2662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Adrian Stephens, Intel Corporation</a:t>
            </a:r>
          </a:p>
        </p:txBody>
      </p:sp>
      <p:sp>
        <p:nvSpPr>
          <p:cNvPr id="266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4133829E-1379-4F30-BA93-BFA527872E12}" type="slidenum">
              <a:rPr lang="en-US" sz="1200" b="0" smtClean="0"/>
              <a:pPr/>
              <a:t>22</a:t>
            </a:fld>
            <a:endParaRPr lang="en-US" sz="1200" b="0" smtClean="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648054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856538"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3" y="333375"/>
            <a:ext cx="955675" cy="276225"/>
          </a:xfrm>
        </p:spPr>
        <p:txBody>
          <a:bodyPr/>
          <a:lstStyle>
            <a:lvl1pPr>
              <a:defRPr smtClean="0"/>
            </a:lvl1pPr>
          </a:lstStyle>
          <a:p>
            <a:pPr>
              <a:defRPr/>
            </a:pPr>
            <a:r>
              <a:rPr lang="en-US" smtClean="0"/>
              <a:t>March 2017</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2017</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Adrian Stephens, Intel Corporation</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9302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802.11-17/0197r2</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March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Adrian Stephens, Intel Corporation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secmail/msg20838.html" TargetMode="External"/><Relationship Id="rId2" Type="http://schemas.openxmlformats.org/officeDocument/2006/relationships/hyperlink" Target="http://www.ieee802.org/secmail/msg20808.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ieee802.org/secmail/msg20985.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eee802.org/secmail/docjDBWdzooEd.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emf"/><Relationship Id="rId4" Type="http://schemas.openxmlformats.org/officeDocument/2006/relationships/package" Target="../embeddings/Microsoft_Excel_Binary_Worksheet1.xlsb"/></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11-17-0198" TargetMode="External"/><Relationship Id="rId3" Type="http://schemas.openxmlformats.org/officeDocument/2006/relationships/hyperlink" Target="https://mentor.ieee.org/802.11/dcn/11-17-0197" TargetMode="External"/><Relationship Id="rId7" Type="http://schemas.openxmlformats.org/officeDocument/2006/relationships/hyperlink" Target="https://mentor.ieee.org/802.11/dcn/11-17-" TargetMode="External"/><Relationship Id="rId2" Type="http://schemas.openxmlformats.org/officeDocument/2006/relationships/hyperlink" Target="https://mentor.ieee.org/802.11/dcn/11-17-0196" TargetMode="External"/><Relationship Id="rId1" Type="http://schemas.openxmlformats.org/officeDocument/2006/relationships/slideLayout" Target="../slideLayouts/slideLayout2.xml"/><Relationship Id="rId6" Type="http://schemas.openxmlformats.org/officeDocument/2006/relationships/hyperlink" Target="https://mentor.ieee.org/802.11/dcn/11-17-0257" TargetMode="External"/><Relationship Id="rId11" Type="http://schemas.openxmlformats.org/officeDocument/2006/relationships/hyperlink" Target="https://mentor.ieee.org/802.11/dcn/11-17-0014" TargetMode="External"/><Relationship Id="rId5" Type="http://schemas.openxmlformats.org/officeDocument/2006/relationships/hyperlink" Target="https://mentor.ieee.org/802.11/dcn/11-17-0254" TargetMode="External"/><Relationship Id="rId10" Type="http://schemas.openxmlformats.org/officeDocument/2006/relationships/hyperlink" Target="https://mentor.ieee.org/802.11/dcn/11-17-0259" TargetMode="External"/><Relationship Id="rId4" Type="http://schemas.openxmlformats.org/officeDocument/2006/relationships/hyperlink" Target="https://mentor.ieee.org/802.11/dcn/11-17-0256" TargetMode="External"/><Relationship Id="rId9" Type="http://schemas.openxmlformats.org/officeDocument/2006/relationships/hyperlink" Target="https://mentor.ieee.org/802.11/dcn/11-17-025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6149" name="Rectangle 2"/>
          <p:cNvSpPr>
            <a:spLocks noGrp="1" noChangeArrowheads="1"/>
          </p:cNvSpPr>
          <p:nvPr>
            <p:ph type="title"/>
          </p:nvPr>
        </p:nvSpPr>
        <p:spPr>
          <a:noFill/>
        </p:spPr>
        <p:txBody>
          <a:bodyPr/>
          <a:lstStyle/>
          <a:p>
            <a:r>
              <a:rPr lang="en-US" dirty="0" smtClean="0"/>
              <a:t>802.11 Working Group Opening Report</a:t>
            </a:r>
            <a:br>
              <a:rPr lang="en-US" dirty="0" smtClean="0"/>
            </a:br>
            <a:r>
              <a:rPr lang="en-US" dirty="0" smtClean="0"/>
              <a:t>March 2017</a:t>
            </a:r>
          </a:p>
        </p:txBody>
      </p:sp>
      <p:sp>
        <p:nvSpPr>
          <p:cNvPr id="6150"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smtClean="0"/>
              <a:t>:</a:t>
            </a:r>
            <a:r>
              <a:rPr lang="en-US" sz="2000" b="0" smtClean="0"/>
              <a:t> 2017-03-08</a:t>
            </a:r>
            <a:endParaRPr lang="en-US" sz="2000" b="0" dirty="0" smtClean="0"/>
          </a:p>
        </p:txBody>
      </p:sp>
      <p:graphicFrame>
        <p:nvGraphicFramePr>
          <p:cNvPr id="6151" name="Object 11"/>
          <p:cNvGraphicFramePr>
            <a:graphicFrameLocks noChangeAspect="1"/>
          </p:cNvGraphicFramePr>
          <p:nvPr>
            <p:extLst>
              <p:ext uri="{D42A27DB-BD31-4B8C-83A1-F6EECF244321}">
                <p14:modId xmlns:p14="http://schemas.microsoft.com/office/powerpoint/2010/main" val="4066392178"/>
              </p:ext>
            </p:extLst>
          </p:nvPr>
        </p:nvGraphicFramePr>
        <p:xfrm>
          <a:off x="533400" y="2320925"/>
          <a:ext cx="7772400" cy="2609850"/>
        </p:xfrm>
        <a:graphic>
          <a:graphicData uri="http://schemas.openxmlformats.org/presentationml/2006/ole">
            <mc:AlternateContent xmlns:mc="http://schemas.openxmlformats.org/markup-compatibility/2006">
              <mc:Choice xmlns:v="urn:schemas-microsoft-com:vml" Requires="v">
                <p:oleObj spid="_x0000_s6540" name="Document" r:id="rId4" imgW="8268548" imgH="2779627" progId="Word.Document.8">
                  <p:embed/>
                </p:oleObj>
              </mc:Choice>
              <mc:Fallback>
                <p:oleObj name="Document" r:id="rId4" imgW="8268548" imgH="2779627" progId="Word.Document.8">
                  <p:embed/>
                  <p:pic>
                    <p:nvPicPr>
                      <p:cNvPr id="0" name="Object 11"/>
                      <p:cNvPicPr>
                        <a:picLocks noChangeAspect="1" noChangeArrowheads="1"/>
                      </p:cNvPicPr>
                      <p:nvPr/>
                    </p:nvPicPr>
                    <p:blipFill>
                      <a:blip r:embed="rId5"/>
                      <a:srcRect/>
                      <a:stretch>
                        <a:fillRect/>
                      </a:stretch>
                    </p:blipFill>
                    <p:spPr bwMode="auto">
                      <a:xfrm>
                        <a:off x="533400" y="232092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smtClean="0"/>
              <a:t>M3.10 802 EC and IEEE-SA Standards Board decisions</a:t>
            </a:r>
          </a:p>
        </p:txBody>
      </p:sp>
      <p:sp>
        <p:nvSpPr>
          <p:cNvPr id="15363" name="Content Placeholder 2"/>
          <p:cNvSpPr>
            <a:spLocks noGrp="1"/>
          </p:cNvSpPr>
          <p:nvPr>
            <p:ph idx="1"/>
          </p:nvPr>
        </p:nvSpPr>
        <p:spPr>
          <a:xfrm>
            <a:off x="685800" y="2209799"/>
            <a:ext cx="7758112" cy="4265613"/>
          </a:xfrm>
        </p:spPr>
        <p:txBody>
          <a:bodyPr/>
          <a:lstStyle/>
          <a:p>
            <a:r>
              <a:rPr lang="en-GB" altLang="en-US" sz="2800" dirty="0" smtClean="0"/>
              <a:t>The IEEE standards board received an appeal related to the </a:t>
            </a:r>
            <a:r>
              <a:rPr lang="en-GB" altLang="en-US" sz="2800" dirty="0" err="1" smtClean="0"/>
              <a:t>TGax</a:t>
            </a:r>
            <a:r>
              <a:rPr lang="en-GB" altLang="en-US" sz="2800" dirty="0" smtClean="0"/>
              <a:t> </a:t>
            </a:r>
            <a:r>
              <a:rPr lang="en-GB" altLang="en-US" sz="2800" dirty="0"/>
              <a:t>dominance complaint – see: </a:t>
            </a:r>
            <a:r>
              <a:rPr lang="en-GB" altLang="en-US" sz="2000" dirty="0">
                <a:hlinkClick r:id="rId2"/>
              </a:rPr>
              <a:t>http://</a:t>
            </a:r>
            <a:r>
              <a:rPr lang="en-GB" altLang="en-US" sz="2000" dirty="0" smtClean="0">
                <a:hlinkClick r:id="rId2"/>
              </a:rPr>
              <a:t>www.ieee802.org/secmail/msg20808.html</a:t>
            </a:r>
            <a:endParaRPr lang="en-GB" altLang="en-US" sz="2800" dirty="0" smtClean="0"/>
          </a:p>
          <a:p>
            <a:r>
              <a:rPr lang="en-GB" altLang="en-US" sz="2800" dirty="0" smtClean="0"/>
              <a:t>The appeal </a:t>
            </a:r>
            <a:r>
              <a:rPr lang="en-GB" altLang="en-US" sz="2800" dirty="0"/>
              <a:t>was rejected – see: </a:t>
            </a:r>
            <a:r>
              <a:rPr lang="en-GB" altLang="en-US" sz="2000" dirty="0">
                <a:hlinkClick r:id="rId3"/>
              </a:rPr>
              <a:t>http://</a:t>
            </a:r>
            <a:r>
              <a:rPr lang="en-GB" altLang="en-US" sz="2000" dirty="0" smtClean="0">
                <a:hlinkClick r:id="rId3"/>
              </a:rPr>
              <a:t>www.ieee802.org/secmail/msg20838.html</a:t>
            </a:r>
            <a:endParaRPr lang="en-GB" altLang="en-US" sz="2000" dirty="0" smtClean="0"/>
          </a:p>
          <a:p>
            <a:r>
              <a:rPr lang="en-GB" altLang="en-US" sz="2800" dirty="0" smtClean="0"/>
              <a:t>2017-02-07 EC </a:t>
            </a:r>
            <a:r>
              <a:rPr lang="en-GB" altLang="en-US" sz="2800" dirty="0" err="1" smtClean="0"/>
              <a:t>telecon</a:t>
            </a:r>
            <a:r>
              <a:rPr lang="en-GB" altLang="en-US" sz="2800" dirty="0" smtClean="0"/>
              <a:t>:</a:t>
            </a:r>
          </a:p>
          <a:p>
            <a:pPr lvl="1"/>
            <a:r>
              <a:rPr lang="en-GB" altLang="en-US" dirty="0" smtClean="0"/>
              <a:t>Approved sending 802.11-2016, 802.11ah-206 and 802.11ai </a:t>
            </a:r>
            <a:r>
              <a:rPr lang="en-GB" altLang="en-US" dirty="0"/>
              <a:t>to ISO </a:t>
            </a:r>
            <a:r>
              <a:rPr lang="en-GB" altLang="en-US" dirty="0" smtClean="0"/>
              <a:t>IEC/JTCI</a:t>
            </a:r>
          </a:p>
          <a:p>
            <a:pPr lvl="1"/>
            <a:r>
              <a:rPr lang="en-GB" altLang="en-US" dirty="0" smtClean="0"/>
              <a:t>Approved sending P802.11aq D8 </a:t>
            </a:r>
            <a:r>
              <a:rPr lang="en-GB" altLang="en-US" dirty="0"/>
              <a:t>to ISO IEC</a:t>
            </a:r>
            <a:endParaRPr lang="en-GB" altLang="en-US" dirty="0" smtClean="0"/>
          </a:p>
          <a:p>
            <a:pPr marL="0" indent="0">
              <a:buNone/>
            </a:pPr>
            <a:endParaRPr lang="en-GB" altLang="en-US" sz="2800" dirty="0" smtClean="0"/>
          </a:p>
        </p:txBody>
      </p:sp>
      <p:sp>
        <p:nvSpPr>
          <p:cNvPr id="153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53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8ABBDBE-F32C-4C21-AF8C-3645DFF1AB7D}"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1587128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3.11 – IEEE-SA enquiry into effectiveness of </a:t>
            </a:r>
            <a:r>
              <a:rPr lang="en-GB" dirty="0" err="1" smtClean="0"/>
              <a:t>TGax</a:t>
            </a:r>
            <a:r>
              <a:rPr lang="en-GB" dirty="0" smtClean="0"/>
              <a:t> remedy</a:t>
            </a:r>
            <a:endParaRPr lang="en-GB" dirty="0"/>
          </a:p>
        </p:txBody>
      </p:sp>
      <p:sp>
        <p:nvSpPr>
          <p:cNvPr id="3" name="Content Placeholder 2"/>
          <p:cNvSpPr>
            <a:spLocks noGrp="1"/>
          </p:cNvSpPr>
          <p:nvPr>
            <p:ph idx="1"/>
          </p:nvPr>
        </p:nvSpPr>
        <p:spPr/>
        <p:txBody>
          <a:bodyPr/>
          <a:lstStyle/>
          <a:p>
            <a:r>
              <a:rPr lang="en-GB" dirty="0"/>
              <a:t>See: </a:t>
            </a:r>
            <a:r>
              <a:rPr lang="en-GB" dirty="0">
                <a:hlinkClick r:id="rId2"/>
              </a:rPr>
              <a:t>http://</a:t>
            </a:r>
            <a:r>
              <a:rPr lang="en-GB" dirty="0" smtClean="0">
                <a:hlinkClick r:id="rId2"/>
              </a:rPr>
              <a:t>www.ieee802.org/secmail/msg20985.html</a:t>
            </a:r>
            <a:endParaRPr lang="en-GB" dirty="0" smtClean="0"/>
          </a:p>
          <a:p>
            <a:r>
              <a:rPr lang="en-GB" dirty="0" smtClean="0"/>
              <a:t>From the IEEE-SA SB chair:</a:t>
            </a:r>
          </a:p>
          <a:p>
            <a:r>
              <a:rPr lang="en-GB" sz="1800" i="1" dirty="0" smtClean="0"/>
              <a:t>“</a:t>
            </a:r>
            <a:r>
              <a:rPr lang="en-GB" sz="1800" b="0" i="1" dirty="0"/>
              <a:t>Dear Paul, Chairman, IEEE 802 LAN/MAN Standards Committee Sponsor,</a:t>
            </a:r>
          </a:p>
          <a:p>
            <a:r>
              <a:rPr lang="en-GB" sz="1800" b="0" i="1" dirty="0"/>
              <a:t> </a:t>
            </a:r>
          </a:p>
          <a:p>
            <a:r>
              <a:rPr lang="en-GB" sz="1800" b="0" i="1" dirty="0"/>
              <a:t>At the SASB March meeting I would like to follow up on the Dec. SASB ratification of the actions taken by the IEEE 802 LMSC Sponsor in connection with the 802 </a:t>
            </a:r>
            <a:r>
              <a:rPr lang="en-GB" sz="1800" b="0" i="1" dirty="0" err="1"/>
              <a:t>TGax</a:t>
            </a:r>
            <a:r>
              <a:rPr lang="en-GB" sz="1800" b="0" i="1" dirty="0"/>
              <a:t> complaint and check if actions were effective and sufficient. Can you please prepare inputs for the SASB discussion?</a:t>
            </a:r>
          </a:p>
          <a:p>
            <a:r>
              <a:rPr lang="en-GB" sz="1800" b="0" i="1" dirty="0"/>
              <a:t> </a:t>
            </a:r>
          </a:p>
          <a:p>
            <a:r>
              <a:rPr lang="en-GB" sz="1800" b="0" i="1" dirty="0"/>
              <a:t>Best regards,</a:t>
            </a:r>
          </a:p>
          <a:p>
            <a:r>
              <a:rPr lang="en-GB" sz="1800" b="0" i="1" dirty="0"/>
              <a:t>Jean-Philippe Faure, 2017 SASB </a:t>
            </a:r>
            <a:r>
              <a:rPr lang="en-GB" sz="1800" b="0" i="1" dirty="0" smtClean="0"/>
              <a:t>Chair</a:t>
            </a:r>
            <a:r>
              <a:rPr lang="en-GB" sz="1800" i="1" dirty="0" smtClean="0"/>
              <a:t>”</a:t>
            </a:r>
            <a:endParaRPr lang="en-GB" sz="1800" i="1"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969350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M3.11 - </a:t>
            </a:r>
            <a:r>
              <a:rPr lang="en-GB" dirty="0"/>
              <a:t>IEEE-SA enquiry into effectiveness of </a:t>
            </a:r>
            <a:r>
              <a:rPr lang="en-GB" dirty="0" err="1"/>
              <a:t>TGax</a:t>
            </a:r>
            <a:r>
              <a:rPr lang="en-GB" dirty="0"/>
              <a:t> remedy</a:t>
            </a:r>
            <a:r>
              <a:rPr lang="en-GB" dirty="0" smtClean="0"/>
              <a:t> </a:t>
            </a:r>
            <a:endParaRPr lang="en-GB" dirty="0"/>
          </a:p>
        </p:txBody>
      </p:sp>
      <p:sp>
        <p:nvSpPr>
          <p:cNvPr id="3" name="Content Placeholder 2"/>
          <p:cNvSpPr>
            <a:spLocks noGrp="1"/>
          </p:cNvSpPr>
          <p:nvPr>
            <p:ph idx="1"/>
          </p:nvPr>
        </p:nvSpPr>
        <p:spPr/>
        <p:txBody>
          <a:bodyPr/>
          <a:lstStyle/>
          <a:p>
            <a:r>
              <a:rPr lang="en-GB" dirty="0" smtClean="0"/>
              <a:t>The IEEE 802 chair consulted with members of the EC to respond to this query and compiled a draft response.</a:t>
            </a:r>
          </a:p>
          <a:p>
            <a:r>
              <a:rPr lang="en-GB" dirty="0"/>
              <a:t>See: </a:t>
            </a:r>
            <a:r>
              <a:rPr lang="en-GB" dirty="0">
                <a:hlinkClick r:id="rId2"/>
              </a:rPr>
              <a:t>http://</a:t>
            </a:r>
            <a:r>
              <a:rPr lang="en-GB" dirty="0" smtClean="0">
                <a:hlinkClick r:id="rId2"/>
              </a:rPr>
              <a:t>www.ieee802.org/secmail/docjDBWdzooEd.doc</a:t>
            </a:r>
            <a:endParaRPr lang="en-GB" dirty="0" smtClean="0"/>
          </a:p>
          <a:p>
            <a:r>
              <a:rPr lang="en-GB" dirty="0" smtClean="0"/>
              <a:t>The response has been delayed to allow any additional observations from the March meeting to be included.</a:t>
            </a:r>
          </a:p>
          <a:p>
            <a:r>
              <a:rPr lang="en-GB" dirty="0" smtClean="0"/>
              <a:t>The EC will debate and approve the response some time after this meeting.</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1261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dirty="0" smtClean="0"/>
              <a:t>M4.1.1 Type of Groups</a:t>
            </a: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3615953999"/>
              </p:ext>
            </p:extLst>
          </p:nvPr>
        </p:nvGraphicFramePr>
        <p:xfrm>
          <a:off x="1066800" y="1828800"/>
          <a:ext cx="7391400" cy="3973830"/>
        </p:xfrm>
        <a:graphic>
          <a:graphicData uri="http://schemas.openxmlformats.org/drawingml/2006/table">
            <a:tbl>
              <a:tblPr firstRow="1" bandRow="1">
                <a:tableStyleId>{5C22544A-7EE6-4342-B048-85BDC9FD1C3A}</a:tableStyleId>
              </a:tblPr>
              <a:tblGrid>
                <a:gridCol w="3048000"/>
                <a:gridCol w="4343400"/>
              </a:tblGrid>
              <a:tr h="662305">
                <a:tc>
                  <a:txBody>
                    <a:bodyPr/>
                    <a:lstStyle/>
                    <a:p>
                      <a:pPr algn="ctr"/>
                      <a:r>
                        <a:rPr lang="en-GB" sz="3200" dirty="0" smtClean="0"/>
                        <a:t>Type of Group</a:t>
                      </a:r>
                      <a:endParaRPr lang="en-GB" sz="3200" dirty="0"/>
                    </a:p>
                  </a:txBody>
                  <a:tcPr marT="45736" marB="45736"/>
                </a:tc>
                <a:tc>
                  <a:txBody>
                    <a:bodyPr/>
                    <a:lstStyle/>
                    <a:p>
                      <a:pPr algn="ctr"/>
                      <a:r>
                        <a:rPr lang="en-GB" sz="3200" dirty="0" smtClean="0"/>
                        <a:t>Description</a:t>
                      </a:r>
                      <a:endParaRPr lang="en-GB" sz="3200" dirty="0"/>
                    </a:p>
                  </a:txBody>
                  <a:tcPr marT="45736" marB="45736"/>
                </a:tc>
              </a:tr>
              <a:tr h="662305">
                <a:tc>
                  <a:txBody>
                    <a:bodyPr/>
                    <a:lstStyle/>
                    <a:p>
                      <a:pPr algn="ctr"/>
                      <a:r>
                        <a:rPr lang="en-GB" sz="3200" dirty="0" smtClean="0"/>
                        <a:t>WG</a:t>
                      </a:r>
                      <a:endParaRPr lang="en-GB" sz="3200" dirty="0"/>
                    </a:p>
                  </a:txBody>
                  <a:tcPr marT="45736" marB="45736"/>
                </a:tc>
                <a:tc>
                  <a:txBody>
                    <a:bodyPr/>
                    <a:lstStyle/>
                    <a:p>
                      <a:pPr algn="ctr"/>
                      <a:r>
                        <a:rPr lang="en-GB" sz="3200" dirty="0" smtClean="0"/>
                        <a:t>Working Group</a:t>
                      </a:r>
                      <a:endParaRPr lang="en-GB" sz="3200" dirty="0"/>
                    </a:p>
                  </a:txBody>
                  <a:tcPr marT="45736" marB="45736"/>
                </a:tc>
              </a:tr>
              <a:tr h="662305">
                <a:tc>
                  <a:txBody>
                    <a:bodyPr/>
                    <a:lstStyle/>
                    <a:p>
                      <a:pPr algn="ctr"/>
                      <a:r>
                        <a:rPr lang="en-GB" sz="3200" dirty="0" smtClean="0"/>
                        <a:t>SC</a:t>
                      </a:r>
                      <a:endParaRPr lang="en-GB" sz="3200" dirty="0"/>
                    </a:p>
                  </a:txBody>
                  <a:tcPr marT="45736" marB="45736"/>
                </a:tc>
                <a:tc>
                  <a:txBody>
                    <a:bodyPr/>
                    <a:lstStyle/>
                    <a:p>
                      <a:pPr algn="ctr"/>
                      <a:r>
                        <a:rPr lang="en-GB" sz="3200" dirty="0" smtClean="0"/>
                        <a:t>Standing Committee</a:t>
                      </a:r>
                    </a:p>
                  </a:txBody>
                  <a:tcPr marT="45736" marB="45736"/>
                </a:tc>
              </a:tr>
              <a:tr h="662305">
                <a:tc>
                  <a:txBody>
                    <a:bodyPr/>
                    <a:lstStyle/>
                    <a:p>
                      <a:pPr algn="ctr"/>
                      <a:r>
                        <a:rPr lang="en-GB" sz="3200" dirty="0" smtClean="0"/>
                        <a:t>TG</a:t>
                      </a:r>
                      <a:endParaRPr lang="en-GB" sz="3200" dirty="0"/>
                    </a:p>
                  </a:txBody>
                  <a:tcPr marT="45736" marB="45736"/>
                </a:tc>
                <a:tc>
                  <a:txBody>
                    <a:bodyPr/>
                    <a:lstStyle/>
                    <a:p>
                      <a:pPr algn="ctr"/>
                      <a:r>
                        <a:rPr lang="en-GB" sz="3200" dirty="0" smtClean="0"/>
                        <a:t>Task Group</a:t>
                      </a:r>
                      <a:endParaRPr lang="en-GB" sz="3200" dirty="0"/>
                    </a:p>
                  </a:txBody>
                  <a:tcPr marT="45736" marB="45736"/>
                </a:tc>
              </a:tr>
              <a:tr h="662305">
                <a:tc>
                  <a:txBody>
                    <a:bodyPr/>
                    <a:lstStyle/>
                    <a:p>
                      <a:pPr algn="ctr"/>
                      <a:r>
                        <a:rPr lang="en-GB" sz="3200" dirty="0" smtClean="0"/>
                        <a:t>SG</a:t>
                      </a:r>
                      <a:endParaRPr lang="en-GB" sz="3200" dirty="0"/>
                    </a:p>
                  </a:txBody>
                  <a:tcPr marT="45736" marB="45736"/>
                </a:tc>
                <a:tc>
                  <a:txBody>
                    <a:bodyPr/>
                    <a:lstStyle/>
                    <a:p>
                      <a:pPr algn="ctr"/>
                      <a:r>
                        <a:rPr lang="en-GB" sz="3200" dirty="0" smtClean="0"/>
                        <a:t>Study Group</a:t>
                      </a:r>
                    </a:p>
                  </a:txBody>
                  <a:tcPr marT="45736" marB="45736"/>
                </a:tc>
              </a:tr>
              <a:tr h="662305">
                <a:tc>
                  <a:txBody>
                    <a:bodyPr/>
                    <a:lstStyle/>
                    <a:p>
                      <a:pPr algn="ctr"/>
                      <a:r>
                        <a:rPr lang="en-GB" sz="3200" dirty="0" smtClean="0"/>
                        <a:t>TIG</a:t>
                      </a:r>
                      <a:endParaRPr lang="en-GB" sz="3200" dirty="0"/>
                    </a:p>
                  </a:txBody>
                  <a:tcPr marT="45736" marB="45736"/>
                </a:tc>
                <a:tc>
                  <a:txBody>
                    <a:bodyPr/>
                    <a:lstStyle/>
                    <a:p>
                      <a:pPr algn="ctr"/>
                      <a:r>
                        <a:rPr lang="en-GB" sz="3200" dirty="0" smtClean="0"/>
                        <a:t>Topic Interest Group</a:t>
                      </a:r>
                    </a:p>
                  </a:txBody>
                  <a:tcPr marT="45736" marB="45736"/>
                </a:tc>
              </a:tr>
            </a:tbl>
          </a:graphicData>
        </a:graphic>
      </p:graphicFrame>
      <p:sp>
        <p:nvSpPr>
          <p:cNvPr id="1026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638FAED2-464C-4508-9182-2C89713D063B}"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2400"/>
            <a:ext cx="7086600" cy="457200"/>
          </a:xfrm>
        </p:spPr>
        <p:txBody>
          <a:bodyPr/>
          <a:lstStyle/>
          <a:p>
            <a:r>
              <a:rPr lang="en-GB" dirty="0" smtClean="0"/>
              <a:t>M4.1.1 Groups</a:t>
            </a:r>
          </a:p>
        </p:txBody>
      </p:sp>
      <p:graphicFrame>
        <p:nvGraphicFramePr>
          <p:cNvPr id="7" name="Group 148"/>
          <p:cNvGraphicFramePr>
            <a:graphicFrameLocks/>
          </p:cNvGraphicFramePr>
          <p:nvPr>
            <p:extLst>
              <p:ext uri="{D42A27DB-BD31-4B8C-83A1-F6EECF244321}">
                <p14:modId xmlns:p14="http://schemas.microsoft.com/office/powerpoint/2010/main" val="3136526891"/>
              </p:ext>
            </p:extLst>
          </p:nvPr>
        </p:nvGraphicFramePr>
        <p:xfrm>
          <a:off x="571500" y="810240"/>
          <a:ext cx="8077200" cy="4814785"/>
        </p:xfrm>
        <a:graphic>
          <a:graphicData uri="http://schemas.openxmlformats.org/drawingml/2006/table">
            <a:tbl>
              <a:tblPr/>
              <a:tblGrid>
                <a:gridCol w="949991"/>
                <a:gridCol w="2179924"/>
                <a:gridCol w="4947285"/>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smtClean="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smtClean="0">
                          <a:ln>
                            <a:noFill/>
                          </a:ln>
                          <a:solidFill>
                            <a:schemeClr val="tx1"/>
                          </a:solidFill>
                          <a:effectLst/>
                          <a:latin typeface="Times New Roman" pitchFamily="18" charset="0"/>
                        </a:rPr>
                        <a:t>Description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AANI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Advanced Access Networking Interface (AANI)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AJ</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China </a:t>
                      </a:r>
                      <a:r>
                        <a:rPr kumimoji="0" lang="en-US" sz="1700" b="0" i="0" u="none" strike="noStrike" cap="none" normalizeH="0" baseline="0" dirty="0" err="1" smtClean="0">
                          <a:ln>
                            <a:noFill/>
                          </a:ln>
                          <a:solidFill>
                            <a:schemeClr val="tx1"/>
                          </a:solidFill>
                          <a:effectLst/>
                          <a:latin typeface="Times New Roman" pitchFamily="18" charset="0"/>
                        </a:rPr>
                        <a:t>Milli</a:t>
                      </a:r>
                      <a:r>
                        <a:rPr kumimoji="0" lang="en-US" sz="1700" b="0" i="0" u="none" strike="noStrike" cap="none" normalizeH="0" baseline="0" dirty="0" smtClean="0">
                          <a:ln>
                            <a:noFill/>
                          </a:ln>
                          <a:solidFill>
                            <a:schemeClr val="tx1"/>
                          </a:solidFill>
                          <a:effectLst/>
                          <a:latin typeface="Times New Roman" pitchFamily="18" charset="0"/>
                        </a:rPr>
                        <a:t>-Meter Wave (CMMW)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AQ</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Pre-association Discovery (PAD)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General Link (GLK)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High Efficiency Wireless LAN (HEW)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60 GHz (NG60)</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BA</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Wake-up Radio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smtClean="0">
                          <a:ln>
                            <a:noFill/>
                          </a:ln>
                          <a:solidFill>
                            <a:schemeClr val="tx1"/>
                          </a:solidFill>
                          <a:effectLst/>
                          <a:latin typeface="Times New Roman" pitchFamily="18" charset="0"/>
                        </a:rPr>
                        <a:t>Light Communication TIG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13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685800" y="685800"/>
            <a:ext cx="7772400" cy="685800"/>
          </a:xfrm>
        </p:spPr>
        <p:txBody>
          <a:bodyPr/>
          <a:lstStyle/>
          <a:p>
            <a:r>
              <a:rPr lang="en-US" dirty="0" smtClean="0"/>
              <a:t>M4.1.2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3155260496"/>
              </p:ext>
            </p:extLst>
          </p:nvPr>
        </p:nvGraphicFramePr>
        <p:xfrm>
          <a:off x="851592" y="1335055"/>
          <a:ext cx="5384800" cy="3658442"/>
        </p:xfrm>
        <a:graphic>
          <a:graphicData uri="http://schemas.openxmlformats.org/drawingml/2006/table">
            <a:tbl>
              <a:tblPr/>
              <a:tblGrid>
                <a:gridCol w="2209800"/>
                <a:gridCol w="3175000"/>
              </a:tblGrid>
              <a:tr h="4035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AJ</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AQ</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AX</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AY</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AZ</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31-DEC-2019</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4573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BA</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cap="none" normalizeH="0" baseline="0" dirty="0" smtClean="0">
                          <a:ln>
                            <a:noFill/>
                          </a:ln>
                          <a:solidFill>
                            <a:schemeClr val="tx1"/>
                          </a:solidFill>
                          <a:effectLst/>
                          <a:latin typeface="Times New Roman" pitchFamily="18" charset="0"/>
                        </a:rPr>
                        <a:t>31-DEC-2020</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13345" name="Text Box 83"/>
          <p:cNvSpPr txBox="1">
            <a:spLocks noChangeArrowheads="1"/>
          </p:cNvSpPr>
          <p:nvPr/>
        </p:nvSpPr>
        <p:spPr bwMode="auto">
          <a:xfrm>
            <a:off x="819150" y="5943600"/>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a:hlinkClick r:id="rId2"/>
              </a:rPr>
              <a:t>http://www.ieee802.org/11/PARs/index.html</a:t>
            </a:r>
            <a:endParaRPr lang="en-US" sz="180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685800" y="930275"/>
            <a:ext cx="7772400" cy="822325"/>
          </a:xfrm>
        </p:spPr>
        <p:txBody>
          <a:bodyPr/>
          <a:lstStyle/>
          <a:p>
            <a:r>
              <a:rPr lang="en-US" dirty="0" smtClean="0"/>
              <a:t>M4.1.3 802.11 WG Appointed positions</a:t>
            </a:r>
          </a:p>
        </p:txBody>
      </p:sp>
      <p:sp>
        <p:nvSpPr>
          <p:cNvPr id="76805" name="Rectangle 3"/>
          <p:cNvSpPr>
            <a:spLocks noGrp="1" noChangeArrowheads="1"/>
          </p:cNvSpPr>
          <p:nvPr>
            <p:ph type="body" idx="1"/>
          </p:nvPr>
        </p:nvSpPr>
        <p:spPr>
          <a:xfrm>
            <a:off x="149225" y="1989138"/>
            <a:ext cx="8994775" cy="4114800"/>
          </a:xfrm>
        </p:spPr>
        <p:txBody>
          <a:bodyPr/>
          <a:lstStyle/>
          <a:p>
            <a:pPr>
              <a:defRPr/>
            </a:pPr>
            <a:r>
              <a:rPr lang="en-US" sz="2600" dirty="0" smtClean="0"/>
              <a:t>WG Secretary – Stephen McCann</a:t>
            </a:r>
          </a:p>
          <a:p>
            <a:pPr>
              <a:defRPr/>
            </a:pPr>
            <a:r>
              <a:rPr lang="en-US" sz="2600" dirty="0" smtClean="0"/>
              <a:t>Treasurer – Jon Rosdahl</a:t>
            </a:r>
          </a:p>
          <a:p>
            <a:pPr>
              <a:defRPr/>
            </a:pPr>
            <a:r>
              <a:rPr lang="en-US" sz="2600" dirty="0" smtClean="0"/>
              <a:t>ANA Authority – Robert Stacey</a:t>
            </a:r>
          </a:p>
          <a:p>
            <a:pPr>
              <a:defRPr/>
            </a:pPr>
            <a:r>
              <a:rPr lang="en-US" sz="2600" dirty="0" smtClean="0"/>
              <a:t>WG Technical Editors – Robert Stacey, Peter Ecclesine</a:t>
            </a:r>
            <a:endParaRPr lang="en-US" sz="2600" dirty="0"/>
          </a:p>
          <a:p>
            <a:pPr marL="0" indent="0">
              <a:buFontTx/>
              <a:buNone/>
              <a:defRPr/>
            </a:pPr>
            <a:endParaRPr lang="en-US" sz="2600" dirty="0" smtClean="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877054" y="773995"/>
            <a:ext cx="7239000" cy="381000"/>
          </a:xfrm>
        </p:spPr>
        <p:txBody>
          <a:bodyPr/>
          <a:lstStyle/>
          <a:p>
            <a:r>
              <a:rPr lang="en-US" sz="2800" dirty="0" smtClean="0"/>
              <a:t>M4.1.3 Officers</a:t>
            </a:r>
          </a:p>
        </p:txBody>
      </p:sp>
      <p:sp>
        <p:nvSpPr>
          <p:cNvPr id="15364" name="Text Box 138"/>
          <p:cNvSpPr txBox="1">
            <a:spLocks noChangeArrowheads="1"/>
          </p:cNvSpPr>
          <p:nvPr/>
        </p:nvSpPr>
        <p:spPr bwMode="auto">
          <a:xfrm>
            <a:off x="1162050" y="6519986"/>
            <a:ext cx="2186817" cy="307777"/>
          </a:xfrm>
          <a:prstGeom prst="rect">
            <a:avLst/>
          </a:prstGeom>
          <a:solidFill>
            <a:srgbClr val="FFFF00"/>
          </a:solidFill>
          <a:ln>
            <a:noFill/>
          </a:ln>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400" dirty="0" smtClean="0"/>
              <a:t>Changed since last session</a:t>
            </a:r>
            <a:endParaRPr lang="en-US" sz="1400" dirty="0"/>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11" name="Group 148"/>
          <p:cNvGraphicFramePr>
            <a:graphicFrameLocks/>
          </p:cNvGraphicFramePr>
          <p:nvPr>
            <p:extLst>
              <p:ext uri="{D42A27DB-BD31-4B8C-83A1-F6EECF244321}">
                <p14:modId xmlns:p14="http://schemas.microsoft.com/office/powerpoint/2010/main" val="2228110519"/>
              </p:ext>
            </p:extLst>
          </p:nvPr>
        </p:nvGraphicFramePr>
        <p:xfrm>
          <a:off x="152400" y="1442824"/>
          <a:ext cx="8688308" cy="4185273"/>
        </p:xfrm>
        <a:graphic>
          <a:graphicData uri="http://schemas.openxmlformats.org/drawingml/2006/table">
            <a:tbl>
              <a:tblPr/>
              <a:tblGrid>
                <a:gridCol w="497001"/>
                <a:gridCol w="681075"/>
                <a:gridCol w="2022324"/>
                <a:gridCol w="1923474"/>
                <a:gridCol w="1930735"/>
                <a:gridCol w="1633699"/>
              </a:tblGrid>
              <a:tr h="37645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cap="none" normalizeH="0" baseline="0" dirty="0" smtClean="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Adrian STEPHENS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AANI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Roger Marks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AJ</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CHEN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3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300" b="1" i="0" u="none" strike="noStrike" kern="1200" cap="none" normalizeH="0" baseline="0" dirty="0" smtClean="0">
                          <a:ln>
                            <a:noFill/>
                          </a:ln>
                          <a:solidFill>
                            <a:schemeClr val="tx1"/>
                          </a:solidFill>
                          <a:effectLst/>
                          <a:latin typeface="Times New Roman" pitchFamily="18" charset="0"/>
                          <a:ea typeface="+mn-ea"/>
                          <a:cs typeface="+mn-cs"/>
                        </a:rPr>
                        <a:t> CHEN </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Shiwen</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HE (subeditor)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576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3423">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AQ</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YANG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Lee ARMSTRONG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1121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AX</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Yasuhiko INOUE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57">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Sang Kim</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CORDEIRO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5999">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AZ</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Carlos ALDANA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CC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Open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BA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Minyoung</a:t>
                      </a: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 PARK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LC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300" b="1" i="0" u="none" strike="noStrike" kern="1200" cap="none" normalizeH="0" baseline="0" dirty="0" smtClean="0">
                          <a:ln>
                            <a:noFill/>
                          </a:ln>
                          <a:solidFill>
                            <a:schemeClr val="tx1"/>
                          </a:solidFill>
                          <a:effectLst/>
                          <a:latin typeface="Times New Roman" pitchFamily="18" charset="0"/>
                          <a:ea typeface="+mn-ea"/>
                          <a:cs typeface="+mn-cs"/>
                        </a:rPr>
                        <a:t>Nikola </a:t>
                      </a:r>
                      <a:r>
                        <a:rPr kumimoji="0" lang="en-US" sz="1300" b="1" i="0" u="none" strike="noStrike" kern="1200" cap="none" normalizeH="0" baseline="0" dirty="0" err="1" smtClean="0">
                          <a:ln>
                            <a:noFill/>
                          </a:ln>
                          <a:solidFill>
                            <a:schemeClr val="tx1"/>
                          </a:solidFill>
                          <a:effectLst/>
                          <a:latin typeface="Times New Roman" pitchFamily="18" charset="0"/>
                          <a:ea typeface="+mn-ea"/>
                          <a:cs typeface="+mn-cs"/>
                        </a:rPr>
                        <a:t>Serafimovski</a:t>
                      </a: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300" b="1" i="0" u="none" strike="noStrike" kern="1200" cap="none" normalizeH="0" baseline="0" dirty="0" smtClean="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638FAED2-464C-4508-9182-2C89713D063B}" type="slidenum">
              <a:rPr lang="en-US" smtClean="0"/>
              <a:pPr>
                <a:defRPr/>
              </a:pPr>
              <a:t>17</a:t>
            </a:fld>
            <a:endParaRPr lang="en-US"/>
          </a:p>
        </p:txBody>
      </p:sp>
    </p:spTree>
    <p:extLst>
      <p:ext uri="{BB962C8B-B14F-4D97-AF65-F5344CB8AC3E}">
        <p14:creationId xmlns:p14="http://schemas.microsoft.com/office/powerpoint/2010/main" val="2557909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31199" y="139980"/>
            <a:ext cx="4712887" cy="457200"/>
          </a:xfrm>
        </p:spPr>
        <p:txBody>
          <a:bodyPr/>
          <a:lstStyle/>
          <a:p>
            <a:pPr algn="ctr"/>
            <a:r>
              <a:rPr lang="en-US" sz="2400" dirty="0" smtClean="0"/>
              <a:t>IEEE 802.11 Revisions</a:t>
            </a:r>
          </a:p>
        </p:txBody>
      </p:sp>
      <p:sp>
        <p:nvSpPr>
          <p:cNvPr id="32787" name="Text Box 6"/>
          <p:cNvSpPr txBox="1">
            <a:spLocks noChangeArrowheads="1"/>
          </p:cNvSpPr>
          <p:nvPr/>
        </p:nvSpPr>
        <p:spPr bwMode="auto">
          <a:xfrm rot="16200000">
            <a:off x="-1397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372474" y="700528"/>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11aa</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11ae</a:t>
              </a:r>
              <a:endParaRPr lang="en-US" sz="1100" b="1" dirty="0">
                <a:latin typeface="Tahoma" pitchFamily="34" charset="0"/>
                <a:ea typeface="ＭＳ Ｐゴシック" charset="-128"/>
                <a:cs typeface="Arial" pitchFamily="34" charset="0"/>
              </a:endParaRPr>
            </a:p>
            <a:p>
              <a:pPr algn="ctr"/>
              <a:r>
                <a:rPr lang="en-US" sz="1100" b="1" dirty="0" err="1">
                  <a:latin typeface="Tahoma" pitchFamily="34" charset="0"/>
                  <a:ea typeface="ＭＳ Ｐゴシック" charset="-128"/>
                  <a:cs typeface="Arial" pitchFamily="34" charset="0"/>
                </a:rPr>
                <a:t>QoS</a:t>
              </a:r>
              <a:r>
                <a:rPr lang="en-US" sz="1100" b="1"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smtClean="0">
                  <a:latin typeface="Tahoma" pitchFamily="34" charset="0"/>
                  <a:ea typeface="ＭＳ Ｐゴシック" charset="-128"/>
                  <a:cs typeface="Arial" pitchFamily="34" charset="0"/>
                </a:rPr>
                <a:t>11ac -VHT</a:t>
              </a:r>
            </a:p>
            <a:p>
              <a:pPr algn="ctr"/>
              <a:r>
                <a:rPr lang="en-US" sz="1050" dirty="0" smtClean="0">
                  <a:latin typeface="Tahoma" pitchFamily="34" charset="0"/>
                  <a:ea typeface="ＭＳ Ｐゴシック" charset="-128"/>
                  <a:cs typeface="Arial" pitchFamily="34" charset="0"/>
                </a:rPr>
                <a:t>&gt;1 </a:t>
              </a:r>
              <a:r>
                <a:rPr lang="en-US" sz="1050" b="1" dirty="0" err="1" smtClean="0">
                  <a:latin typeface="Tahoma" pitchFamily="34" charset="0"/>
                  <a:ea typeface="ＭＳ Ｐゴシック" charset="-128"/>
                  <a:cs typeface="Arial" pitchFamily="34" charset="0"/>
                </a:rPr>
                <a:t>Gbps</a:t>
              </a:r>
              <a:r>
                <a:rPr lang="en-US" sz="1050" b="1" dirty="0" smtClean="0">
                  <a:latin typeface="Tahoma" pitchFamily="34" charset="0"/>
                  <a:ea typeface="ＭＳ Ｐゴシック" charset="-128"/>
                  <a:cs typeface="Arial" pitchFamily="34" charset="0"/>
                </a:rPr>
                <a:t> @ 5GHz</a:t>
              </a:r>
              <a:endParaRPr lang="en-US" sz="1050" b="1" dirty="0">
                <a:latin typeface="Tahoma" pitchFamily="34" charset="0"/>
                <a:ea typeface="ＭＳ Ｐゴシック" charset="-128"/>
                <a:cs typeface="Arial" pitchFamily="34" charset="0"/>
              </a:endParaRP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11ad - VHT</a:t>
              </a:r>
              <a:endParaRPr lang="en-US" sz="1000" b="1" dirty="0">
                <a:latin typeface="Tahoma" pitchFamily="34" charset="0"/>
                <a:ea typeface="ＭＳ Ｐゴシック" charset="-128"/>
                <a:cs typeface="Arial" pitchFamily="34" charset="0"/>
              </a:endParaRPr>
            </a:p>
            <a:p>
              <a:pPr algn="ctr"/>
              <a:r>
                <a:rPr lang="en-US" sz="1000" dirty="0" smtClean="0">
                  <a:latin typeface="Tahoma" pitchFamily="34" charset="0"/>
                  <a:ea typeface="ＭＳ Ｐゴシック" charset="-128"/>
                  <a:cs typeface="Arial" pitchFamily="34" charset="0"/>
                </a:rPr>
                <a:t>&gt;1 </a:t>
              </a:r>
              <a:r>
                <a:rPr lang="en-US" sz="1000" b="1" dirty="0" err="1" smtClean="0">
                  <a:latin typeface="Tahoma" pitchFamily="34" charset="0"/>
                  <a:ea typeface="ＭＳ Ｐゴシック" charset="-128"/>
                  <a:cs typeface="Arial" pitchFamily="34" charset="0"/>
                </a:rPr>
                <a:t>Gbps</a:t>
              </a:r>
              <a:r>
                <a:rPr lang="en-US" sz="1000" b="1" dirty="0" smtClean="0">
                  <a:latin typeface="Tahoma" pitchFamily="34" charset="0"/>
                  <a:ea typeface="ＭＳ Ｐゴシック" charset="-128"/>
                  <a:cs typeface="Arial" pitchFamily="34" charset="0"/>
                </a:rPr>
                <a:t> </a:t>
              </a:r>
              <a:r>
                <a:rPr lang="en-US" sz="1000" b="1" dirty="0">
                  <a:latin typeface="Tahoma" pitchFamily="34" charset="0"/>
                  <a:ea typeface="ＭＳ Ｐゴシック" charset="-128"/>
                  <a:cs typeface="Arial" pitchFamily="34" charset="0"/>
                </a:rPr>
                <a:t>@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smtClean="0">
                  <a:latin typeface="Tahoma" pitchFamily="34" charset="0"/>
                  <a:ea typeface="ＭＳ Ｐゴシック" charset="-128"/>
                  <a:cs typeface="Arial" pitchFamily="34" charset="0"/>
                </a:rPr>
                <a:t>11af</a:t>
              </a:r>
              <a:endParaRPr lang="en-US" sz="1100" b="1" dirty="0">
                <a:latin typeface="Tahoma" pitchFamily="34" charset="0"/>
                <a:ea typeface="ＭＳ Ｐゴシック" charset="-128"/>
                <a:cs typeface="Arial" pitchFamily="34" charset="0"/>
              </a:endParaRPr>
            </a:p>
            <a:p>
              <a:pPr algn="ctr"/>
              <a:r>
                <a:rPr lang="en-US" sz="1100" b="1"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1903066"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7" name="Date Placeholder 6"/>
          <p:cNvSpPr>
            <a:spLocks noGrp="1"/>
          </p:cNvSpPr>
          <p:nvPr>
            <p:ph type="dt" sz="half" idx="10"/>
          </p:nvPr>
        </p:nvSpPr>
        <p:spPr/>
        <p:txBody>
          <a:bodyPr/>
          <a:lstStyle/>
          <a:p>
            <a:pPr>
              <a:defRPr/>
            </a:pPr>
            <a:r>
              <a:rPr lang="en-US" smtClean="0"/>
              <a:t>March 2017</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18</a:t>
            </a:fld>
            <a:endParaRPr lang="en-US"/>
          </a:p>
        </p:txBody>
      </p:sp>
      <p:sp>
        <p:nvSpPr>
          <p:cNvPr id="47" name="Text Box 6"/>
          <p:cNvSpPr txBox="1">
            <a:spLocks noChangeArrowheads="1"/>
          </p:cNvSpPr>
          <p:nvPr/>
        </p:nvSpPr>
        <p:spPr bwMode="auto">
          <a:xfrm rot="16200000">
            <a:off x="-452207" y="459385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smtClean="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304800" y="686091"/>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304800" y="3490859"/>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762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2251213" y="686091"/>
            <a:ext cx="2797854"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2012</a:t>
              </a:r>
              <a:endParaRPr lang="en-US" sz="1400" b="1" dirty="0">
                <a:latin typeface="Arial" panose="020B0604020202020204" pitchFamily="34" charset="0"/>
                <a:cs typeface="Arial" panose="020B0604020202020204" pitchFamily="34" charset="0"/>
              </a:endParaRP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11w</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Management</a:t>
              </a:r>
            </a:p>
            <a:p>
              <a:pPr algn="ctr"/>
              <a:r>
                <a:rPr lang="en-US" sz="1000" b="1" dirty="0">
                  <a:latin typeface="Tahoma" pitchFamily="34" charset="0"/>
                  <a:ea typeface="ＭＳ Ｐゴシック" charset="-128"/>
                  <a:cs typeface="Arial" pitchFamily="34" charset="0"/>
                </a:rPr>
                <a:t>Frame </a:t>
              </a:r>
            </a:p>
            <a:p>
              <a:pPr algn="ctr"/>
              <a:r>
                <a:rPr lang="en-US" sz="1000" b="1"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11k</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11r</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11v</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Network</a:t>
              </a:r>
            </a:p>
            <a:p>
              <a:pPr algn="ctr"/>
              <a:r>
                <a:rPr lang="en-US" sz="1000" b="1" dirty="0">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11s</a:t>
              </a:r>
              <a:endParaRPr lang="en-US" sz="1000" b="1" dirty="0">
                <a:latin typeface="Tahoma" pitchFamily="34" charset="0"/>
                <a:ea typeface="ＭＳ Ｐゴシック" charset="-128"/>
                <a:cs typeface="Arial" pitchFamily="34" charset="0"/>
              </a:endParaRP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11u</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Tahoma" pitchFamily="34" charset="0"/>
                  <a:cs typeface="Tahoma" pitchFamily="34" charset="0"/>
                </a:rPr>
                <a:t>11y</a:t>
              </a:r>
              <a:endParaRPr lang="en-US" sz="1000" b="1" dirty="0">
                <a:latin typeface="Tahoma" pitchFamily="34" charset="0"/>
                <a:ea typeface="Tahoma" pitchFamily="34" charset="0"/>
                <a:cs typeface="Tahoma" pitchFamily="34" charset="0"/>
              </a:endParaRPr>
            </a:p>
            <a:p>
              <a:pPr algn="ctr" eaLnBrk="0" hangingPunct="0"/>
              <a:r>
                <a:rPr lang="en-US" sz="1000" b="1" dirty="0">
                  <a:solidFill>
                    <a:srgbClr val="000000"/>
                  </a:solidFill>
                  <a:latin typeface="Tahoma" pitchFamily="34" charset="0"/>
                  <a:ea typeface="Tahoma" pitchFamily="34" charset="0"/>
                  <a:cs typeface="Tahoma" pitchFamily="34" charset="0"/>
                </a:rPr>
                <a:t>Contention</a:t>
              </a:r>
            </a:p>
            <a:p>
              <a:pPr algn="ctr" eaLnBrk="0" hangingPunct="0"/>
              <a:r>
                <a:rPr lang="en-US" sz="1000" b="1" dirty="0">
                  <a:solidFill>
                    <a:srgbClr val="000000"/>
                  </a:solidFill>
                  <a:latin typeface="Tahoma" pitchFamily="34" charset="0"/>
                  <a:ea typeface="Tahoma" pitchFamily="34" charset="0"/>
                  <a:cs typeface="Tahoma" pitchFamily="34" charset="0"/>
                </a:rPr>
                <a:t>Based</a:t>
              </a:r>
            </a:p>
            <a:p>
              <a:pPr algn="ctr" eaLnBrk="0" hangingPunct="0"/>
              <a:r>
                <a:rPr lang="en-US" sz="1000" b="1"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11n</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High </a:t>
              </a:r>
            </a:p>
            <a:p>
              <a:pPr algn="ctr"/>
              <a:r>
                <a:rPr lang="en-US" sz="1000" b="1" dirty="0">
                  <a:latin typeface="Tahoma" pitchFamily="34" charset="0"/>
                  <a:ea typeface="ＭＳ Ｐゴシック" charset="-128"/>
                  <a:cs typeface="Arial" pitchFamily="34" charset="0"/>
                </a:rPr>
                <a:t>Throughput</a:t>
              </a:r>
            </a:p>
            <a:p>
              <a:pPr algn="ctr"/>
              <a:r>
                <a:rPr lang="en-US" sz="1000" b="1"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11z</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11p</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4897753"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5260563" y="733393"/>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2007</a:t>
              </a:r>
              <a:endParaRPr lang="en-US" sz="1400" b="1" dirty="0">
                <a:latin typeface="Arial" panose="020B0604020202020204" pitchFamily="34" charset="0"/>
                <a:cs typeface="Arial" panose="020B0604020202020204" pitchFamily="34" charset="0"/>
              </a:endParaRP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11g</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54 Mbps</a:t>
              </a:r>
            </a:p>
            <a:p>
              <a:pPr algn="ctr"/>
              <a:r>
                <a:rPr lang="en-US" sz="1000" b="1"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11i</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11h</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11j</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JP bands</a:t>
              </a:r>
              <a:r>
                <a:rPr lang="en-US" sz="1000" b="1"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smtClean="0">
                  <a:solidFill>
                    <a:schemeClr val="bg2">
                      <a:lumMod val="75000"/>
                    </a:schemeClr>
                  </a:solidFill>
                  <a:latin typeface="Tahoma" pitchFamily="34" charset="0"/>
                  <a:ea typeface="ＭＳ Ｐゴシック" charset="-128"/>
                  <a:cs typeface="Arial" charset="0"/>
                </a:rPr>
                <a:t>11f </a:t>
              </a:r>
              <a:endParaRPr lang="en-US" sz="1000" b="1" dirty="0">
                <a:solidFill>
                  <a:schemeClr val="bg2">
                    <a:lumMod val="75000"/>
                  </a:schemeClr>
                </a:solidFill>
                <a:latin typeface="Tahoma" pitchFamily="34" charset="0"/>
                <a:ea typeface="ＭＳ Ｐゴシック" charset="-128"/>
                <a:cs typeface="Arial" charset="0"/>
              </a:endParaRPr>
            </a:p>
            <a:p>
              <a:pPr algn="ctr">
                <a:defRPr/>
              </a:pPr>
              <a:r>
                <a:rPr lang="en-US" sz="1000" b="1"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6610209"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grpSp>
        <p:nvGrpSpPr>
          <p:cNvPr id="8" name="Group 7"/>
          <p:cNvGrpSpPr/>
          <p:nvPr/>
        </p:nvGrpSpPr>
        <p:grpSpPr>
          <a:xfrm>
            <a:off x="6935063" y="733393"/>
            <a:ext cx="1164003"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latin typeface="Arial" panose="020B0604020202020204" pitchFamily="34" charset="0"/>
                  <a:cs typeface="Arial" panose="020B0604020202020204" pitchFamily="34" charset="0"/>
                </a:rPr>
                <a:t>802.11</a:t>
              </a:r>
            </a:p>
            <a:p>
              <a:pPr algn="ctr" eaLnBrk="0" hangingPunct="0"/>
              <a:r>
                <a:rPr lang="en-US" sz="1400" b="1"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11a </a:t>
              </a:r>
            </a:p>
            <a:p>
              <a:pPr algn="ctr"/>
              <a:r>
                <a:rPr lang="en-US" sz="1000" b="1" dirty="0" smtClean="0">
                  <a:latin typeface="Tahoma" pitchFamily="34" charset="0"/>
                  <a:ea typeface="ＭＳ Ｐゴシック" charset="-128"/>
                  <a:cs typeface="Arial" pitchFamily="34" charset="0"/>
                </a:rPr>
                <a:t>54 </a:t>
              </a:r>
              <a:r>
                <a:rPr lang="en-US" sz="1000" b="1" dirty="0">
                  <a:latin typeface="Tahoma" pitchFamily="34" charset="0"/>
                  <a:ea typeface="ＭＳ Ｐゴシック" charset="-128"/>
                  <a:cs typeface="Arial" pitchFamily="34" charset="0"/>
                </a:rPr>
                <a:t>Mbps</a:t>
              </a:r>
            </a:p>
            <a:p>
              <a:pPr algn="ctr"/>
              <a:r>
                <a:rPr lang="en-US" sz="1000" b="1"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11b</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11 Mbps</a:t>
              </a:r>
            </a:p>
            <a:p>
              <a:pPr algn="ctr"/>
              <a:r>
                <a:rPr lang="en-US" sz="1000" b="1"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smtClean="0">
                  <a:latin typeface="Tahoma" pitchFamily="34" charset="0"/>
                  <a:ea typeface="ＭＳ Ｐゴシック" charset="-128"/>
                  <a:cs typeface="Arial" pitchFamily="34" charset="0"/>
                </a:rPr>
                <a:t>11d</a:t>
              </a:r>
              <a:endParaRPr lang="en-US" sz="1000" b="1" dirty="0">
                <a:latin typeface="Tahoma" pitchFamily="34" charset="0"/>
                <a:ea typeface="ＭＳ Ｐゴシック" charset="-128"/>
                <a:cs typeface="Arial" pitchFamily="34" charset="0"/>
              </a:endParaRPr>
            </a:p>
            <a:p>
              <a:pPr algn="ctr"/>
              <a:r>
                <a:rPr lang="en-US" sz="1000" b="1" dirty="0">
                  <a:latin typeface="Tahoma" pitchFamily="34" charset="0"/>
                  <a:ea typeface="ＭＳ Ｐゴシック" charset="-128"/>
                  <a:cs typeface="Arial" pitchFamily="34" charset="0"/>
                </a:rPr>
                <a:t>Intl roaming</a:t>
              </a:r>
              <a:r>
                <a:rPr lang="en-US" sz="1000" b="1"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7877547"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32785" name="AutoShape 12"/>
          <p:cNvSpPr>
            <a:spLocks noChangeArrowheads="1"/>
          </p:cNvSpPr>
          <p:nvPr/>
        </p:nvSpPr>
        <p:spPr bwMode="auto">
          <a:xfrm>
            <a:off x="8310562"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smtClean="0">
                <a:latin typeface="Arial" panose="020B0604020202020204" pitchFamily="34" charset="0"/>
                <a:cs typeface="Arial" panose="020B0604020202020204" pitchFamily="34" charset="0"/>
              </a:rPr>
              <a:t>IEEE</a:t>
            </a:r>
          </a:p>
          <a:p>
            <a:pPr algn="ctr"/>
            <a:r>
              <a:rPr lang="en-US" sz="1400" dirty="0" err="1" smtClean="0">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802.11</a:t>
            </a:r>
            <a:endParaRPr lang="en-US" sz="1400" b="1" dirty="0">
              <a:latin typeface="Arial" panose="020B0604020202020204" pitchFamily="34" charset="0"/>
              <a:cs typeface="Arial" panose="020B0604020202020204" pitchFamily="34" charset="0"/>
            </a:endParaRPr>
          </a:p>
          <a:p>
            <a:pPr algn="ctr"/>
            <a:r>
              <a:rPr lang="en-US" sz="1400" b="1" dirty="0">
                <a:latin typeface="Arial" panose="020B0604020202020204" pitchFamily="34" charset="0"/>
                <a:cs typeface="Arial" panose="020B0604020202020204" pitchFamily="34" charset="0"/>
              </a:rPr>
              <a:t> -</a:t>
            </a:r>
            <a:r>
              <a:rPr lang="en-US" sz="1400" b="1" dirty="0" smtClean="0">
                <a:latin typeface="Arial" panose="020B0604020202020204" pitchFamily="34" charset="0"/>
                <a:cs typeface="Arial" panose="020B0604020202020204" pitchFamily="34" charset="0"/>
              </a:rPr>
              <a:t>1997</a:t>
            </a:r>
            <a:endParaRPr lang="en-US" sz="1400" b="1" dirty="0">
              <a:latin typeface="Arial" panose="020B0604020202020204" pitchFamily="34" charset="0"/>
              <a:cs typeface="Arial" panose="020B0604020202020204" pitchFamily="34" charset="0"/>
            </a:endParaRPr>
          </a:p>
          <a:p>
            <a:pPr algn="ctr"/>
            <a:endParaRPr lang="en-US" sz="1000" b="1"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8859833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7770616"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235303" y="595752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6308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4955270"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7770616"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2016</a:t>
            </a:r>
            <a:endParaRPr lang="en-US" sz="1400" b="1"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Date Placeholder 4"/>
          <p:cNvSpPr>
            <a:spLocks noGrp="1"/>
          </p:cNvSpPr>
          <p:nvPr>
            <p:ph type="dt" sz="half" idx="10"/>
          </p:nvPr>
        </p:nvSpPr>
        <p:spPr/>
        <p:txBody>
          <a:bodyPr/>
          <a:lstStyle/>
          <a:p>
            <a:pPr>
              <a:defRPr/>
            </a:pPr>
            <a:r>
              <a:rPr lang="en-US" smtClean="0"/>
              <a:t>March 2017</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19</a:t>
            </a:fld>
            <a:endParaRPr lang="en-US"/>
          </a:p>
        </p:txBody>
      </p:sp>
      <p:sp>
        <p:nvSpPr>
          <p:cNvPr id="44" name="AutoShape 46"/>
          <p:cNvSpPr>
            <a:spLocks noChangeArrowheads="1"/>
          </p:cNvSpPr>
          <p:nvPr/>
        </p:nvSpPr>
        <p:spPr bwMode="auto">
          <a:xfrm>
            <a:off x="2671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2657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802.11ba</a:t>
            </a:r>
          </a:p>
          <a:p>
            <a:pPr algn="ctr"/>
            <a:r>
              <a:rPr lang="en-US" sz="1100" b="1" dirty="0" smtClean="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6299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48" name="AutoShape 46"/>
          <p:cNvSpPr>
            <a:spLocks noChangeArrowheads="1"/>
          </p:cNvSpPr>
          <p:nvPr/>
        </p:nvSpPr>
        <p:spPr bwMode="auto">
          <a:xfrm>
            <a:off x="1554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Light </a:t>
            </a:r>
            <a:r>
              <a:rPr lang="en-US" sz="1100" dirty="0" err="1" smtClean="0">
                <a:latin typeface="Tahoma" pitchFamily="34" charset="0"/>
                <a:ea typeface="ＭＳ Ｐゴシック" charset="-128"/>
                <a:cs typeface="Arial" pitchFamily="34" charset="0"/>
              </a:rPr>
              <a:t>Comms</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 (LC) TIG</a:t>
            </a:r>
          </a:p>
        </p:txBody>
      </p:sp>
      <p:sp>
        <p:nvSpPr>
          <p:cNvPr id="53" name="AutoShape 27"/>
          <p:cNvSpPr>
            <a:spLocks/>
          </p:cNvSpPr>
          <p:nvPr/>
        </p:nvSpPr>
        <p:spPr bwMode="auto">
          <a:xfrm rot="-5400000">
            <a:off x="6706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Tree>
    <p:extLst>
      <p:ext uri="{BB962C8B-B14F-4D97-AF65-F5344CB8AC3E}">
        <p14:creationId xmlns:p14="http://schemas.microsoft.com/office/powerpoint/2010/main" val="2016195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smtClean="0"/>
              <a:t>Introduction</a:t>
            </a:r>
            <a:endParaRPr lang="en-US" smtClean="0"/>
          </a:p>
        </p:txBody>
      </p:sp>
      <p:sp>
        <p:nvSpPr>
          <p:cNvPr id="8195" name="Content Placeholder 2"/>
          <p:cNvSpPr>
            <a:spLocks noGrp="1"/>
          </p:cNvSpPr>
          <p:nvPr>
            <p:ph idx="1"/>
          </p:nvPr>
        </p:nvSpPr>
        <p:spPr>
          <a:xfrm>
            <a:off x="685800" y="1676400"/>
            <a:ext cx="7772400" cy="4648200"/>
          </a:xfrm>
        </p:spPr>
        <p:txBody>
          <a:bodyPr/>
          <a:lstStyle/>
          <a:p>
            <a:r>
              <a:rPr lang="en-GB" sz="2800" b="0" dirty="0" smtClean="0"/>
              <a:t>This presentation, together with the reports cited on the next slide, forms the opening report of the IEEE 802.11 Working Group for March 2017.</a:t>
            </a:r>
          </a:p>
          <a:p>
            <a:r>
              <a:rPr lang="en-GB" sz="2800" b="0" dirty="0" smtClean="0"/>
              <a:t>Subgroup status is reported in the “Snapshots” submission (see documents slide for link).  This is incorporated by reference into this opening report.</a:t>
            </a:r>
          </a:p>
          <a:p>
            <a:r>
              <a:rPr lang="en-GB" sz="2800" b="0" dirty="0" smtClean="0"/>
              <a:t>“</a:t>
            </a:r>
            <a:r>
              <a:rPr lang="en-GB" sz="2800" b="0" i="1" dirty="0" err="1" smtClean="0"/>
              <a:t>Mx.y.z</a:t>
            </a:r>
            <a:r>
              <a:rPr lang="en-GB" sz="2800" b="0" dirty="0" smtClean="0"/>
              <a:t>” terminology indicates that the item was on the tentative agenda for the </a:t>
            </a:r>
            <a:r>
              <a:rPr lang="en-GB" sz="2800" b="0" i="1" dirty="0" smtClean="0"/>
              <a:t>M</a:t>
            </a:r>
            <a:r>
              <a:rPr lang="en-GB" sz="2800" b="0" dirty="0" smtClean="0"/>
              <a:t>onday 802.11 plenary, and was agenda item </a:t>
            </a:r>
            <a:r>
              <a:rPr lang="en-GB" sz="2800" b="0" i="1" dirty="0" err="1" smtClean="0"/>
              <a:t>x.y.z</a:t>
            </a:r>
            <a:r>
              <a:rPr lang="en-GB" sz="2800" b="0" dirty="0" smtClean="0"/>
              <a:t>.</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685800"/>
            <a:ext cx="8915400" cy="533400"/>
          </a:xfrm>
        </p:spPr>
        <p:txBody>
          <a:bodyPr/>
          <a:lstStyle/>
          <a:p>
            <a:r>
              <a:rPr lang="en-GB" dirty="0" smtClean="0"/>
              <a:t>M4.1.5 </a:t>
            </a:r>
            <a:r>
              <a:rPr lang="en-GB" sz="2800" dirty="0" smtClean="0"/>
              <a:t>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7" name="Table 6"/>
          <p:cNvGraphicFramePr>
            <a:graphicFrameLocks noGrp="1"/>
          </p:cNvGraphicFramePr>
          <p:nvPr>
            <p:extLst>
              <p:ext uri="{D42A27DB-BD31-4B8C-83A1-F6EECF244321}">
                <p14:modId xmlns:p14="http://schemas.microsoft.com/office/powerpoint/2010/main" val="3255313642"/>
              </p:ext>
            </p:extLst>
          </p:nvPr>
        </p:nvGraphicFramePr>
        <p:xfrm>
          <a:off x="61840" y="2438400"/>
          <a:ext cx="9103425" cy="1974737"/>
        </p:xfrm>
        <a:graphic>
          <a:graphicData uri="http://schemas.openxmlformats.org/drawingml/2006/table">
            <a:tbl>
              <a:tblPr firstRow="1" bandRow="1">
                <a:tableStyleId>{21E4AEA4-8DFA-4A89-87EB-49C32662AFE0}</a:tableStyleId>
              </a:tblPr>
              <a:tblGrid>
                <a:gridCol w="647763"/>
                <a:gridCol w="917992"/>
                <a:gridCol w="994492"/>
                <a:gridCol w="828178"/>
                <a:gridCol w="533400"/>
                <a:gridCol w="647700"/>
                <a:gridCol w="647700"/>
                <a:gridCol w="647700"/>
                <a:gridCol w="820387"/>
                <a:gridCol w="609600"/>
                <a:gridCol w="513113"/>
                <a:gridCol w="647700"/>
                <a:gridCol w="647700"/>
              </a:tblGrid>
              <a:tr h="1462768">
                <a:tc>
                  <a:txBody>
                    <a:bodyPr/>
                    <a:lstStyle/>
                    <a:p>
                      <a:pPr lvl="0" algn="ctr"/>
                      <a:r>
                        <a:rPr lang="en-GB" sz="2400" b="1" dirty="0" smtClean="0">
                          <a:latin typeface="Arial Narrow" panose="020B0606020202030204" pitchFamily="34" charset="0"/>
                        </a:rPr>
                        <a:t>Type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Label</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Group</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Opened</a:t>
                      </a:r>
                    </a:p>
                    <a:p>
                      <a:pPr lvl="0" algn="ctr"/>
                      <a:r>
                        <a:rPr lang="en-GB" sz="2000" b="1" dirty="0" smtClean="0">
                          <a:latin typeface="Arial Narrow" panose="020B0606020202030204" pitchFamily="34" charset="0"/>
                        </a:rPr>
                        <a:t> (mm-</a:t>
                      </a:r>
                      <a:r>
                        <a:rPr lang="en-GB" sz="2000" b="1" dirty="0" err="1" smtClean="0">
                          <a:latin typeface="Arial Narrow" panose="020B0606020202030204" pitchFamily="34" charset="0"/>
                        </a:rPr>
                        <a:t>dd</a:t>
                      </a:r>
                      <a:r>
                        <a:rPr lang="en-GB" sz="2000" b="1" dirty="0" smtClean="0">
                          <a:latin typeface="Arial Narrow" panose="020B0606020202030204" pitchFamily="34" charset="0"/>
                        </a:rPr>
                        <a:t>)</a:t>
                      </a:r>
                      <a:endParaRPr lang="en-GB" sz="2000" b="1" dirty="0">
                        <a:latin typeface="Arial Narrow" panose="020B0606020202030204" pitchFamily="34" charset="0"/>
                      </a:endParaRPr>
                    </a:p>
                  </a:txBody>
                  <a:tcPr vert="vert270" anchor="ctr"/>
                </a:tc>
                <a:tc>
                  <a:txBody>
                    <a:bodyPr/>
                    <a:lstStyle/>
                    <a:p>
                      <a:pPr lvl="0" algn="ctr"/>
                      <a:r>
                        <a:rPr lang="en-GB" sz="2000" b="1" dirty="0" err="1" smtClean="0">
                          <a:latin typeface="Arial Narrow" panose="020B0606020202030204" pitchFamily="34" charset="0"/>
                        </a:rPr>
                        <a:t>Dur</a:t>
                      </a:r>
                      <a:r>
                        <a:rPr lang="en-GB" sz="2000" b="1" dirty="0" smtClean="0">
                          <a:latin typeface="Arial Narrow" panose="020B0606020202030204" pitchFamily="34" charset="0"/>
                        </a:rPr>
                        <a:t> (d)</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 Comments</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Ballot</a:t>
                      </a:r>
                      <a:r>
                        <a:rPr lang="en-GB" sz="2000" b="1" baseline="0" dirty="0" smtClean="0">
                          <a:latin typeface="Arial Narrow" panose="020B0606020202030204" pitchFamily="34" charset="0"/>
                        </a:rPr>
                        <a:t> Group</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Approve</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Disapprove + invalid</a:t>
                      </a:r>
                      <a:endParaRPr lang="en-GB" sz="24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Abstain</a:t>
                      </a:r>
                      <a:endParaRPr lang="en-GB" sz="24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Return %</a:t>
                      </a:r>
                      <a:endParaRPr lang="en-GB" sz="2000" b="1" dirty="0">
                        <a:latin typeface="Arial Narrow" panose="020B0606020202030204" pitchFamily="34" charset="0"/>
                      </a:endParaRPr>
                    </a:p>
                  </a:txBody>
                  <a:tcPr vert="vert270" anchor="ctr"/>
                </a:tc>
                <a:tc>
                  <a:txBody>
                    <a:bodyPr/>
                    <a:lstStyle/>
                    <a:p>
                      <a:pPr lvl="0" algn="ctr"/>
                      <a:r>
                        <a:rPr lang="en-GB" sz="2000" b="1" dirty="0" smtClean="0">
                          <a:latin typeface="Arial Narrow" panose="020B0606020202030204" pitchFamily="34" charset="0"/>
                        </a:rPr>
                        <a:t>Approve %</a:t>
                      </a:r>
                      <a:endParaRPr lang="en-GB" sz="2000" b="1" dirty="0">
                        <a:latin typeface="Arial Narrow" panose="020B0606020202030204" pitchFamily="34" charset="0"/>
                      </a:endParaRPr>
                    </a:p>
                  </a:txBody>
                  <a:tcPr vert="vert270" anchor="ctr"/>
                </a:tc>
                <a:tc>
                  <a:txBody>
                    <a:bodyPr/>
                    <a:lstStyle/>
                    <a:p>
                      <a:pPr lvl="0" algn="ctr"/>
                      <a:r>
                        <a:rPr lang="en-GB" sz="2400" b="1" dirty="0" smtClean="0">
                          <a:latin typeface="Arial Narrow" panose="020B0606020202030204" pitchFamily="34" charset="0"/>
                        </a:rPr>
                        <a:t>Result</a:t>
                      </a:r>
                      <a:endParaRPr lang="en-GB" sz="2400" b="1" dirty="0">
                        <a:latin typeface="Arial Narrow" panose="020B0606020202030204" pitchFamily="34" charset="0"/>
                      </a:endParaRPr>
                    </a:p>
                  </a:txBody>
                  <a:tcPr vert="vert270" anchor="ctr"/>
                </a:tc>
              </a:tr>
              <a:tr h="511969">
                <a:tc>
                  <a:txBody>
                    <a:bodyPr/>
                    <a:lstStyle/>
                    <a:p>
                      <a:pPr algn="ctr"/>
                      <a:r>
                        <a:rPr lang="en-GB" sz="2400" b="1" dirty="0" smtClean="0">
                          <a:latin typeface="Arial Narrow" panose="020B0606020202030204" pitchFamily="34" charset="0"/>
                        </a:rPr>
                        <a:t>WR</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228</a:t>
                      </a:r>
                      <a:endParaRPr lang="en-GB" sz="2400" b="1" dirty="0">
                        <a:latin typeface="Arial Narrow" panose="020B0606020202030204" pitchFamily="34" charset="0"/>
                      </a:endParaRPr>
                    </a:p>
                  </a:txBody>
                  <a:tcPr/>
                </a:tc>
                <a:tc>
                  <a:txBody>
                    <a:bodyPr/>
                    <a:lstStyle/>
                    <a:p>
                      <a:pPr algn="ctr"/>
                      <a:r>
                        <a:rPr lang="en-GB" sz="2400" b="1" dirty="0" err="1" smtClean="0">
                          <a:latin typeface="Arial Narrow" panose="020B0606020202030204" pitchFamily="34" charset="0"/>
                        </a:rPr>
                        <a:t>TGai</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02-17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377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247</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14+3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51</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83</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95</a:t>
                      </a:r>
                      <a:endParaRPr lang="en-GB" sz="2400" b="1" dirty="0">
                        <a:latin typeface="Arial Narrow" panose="020B0606020202030204" pitchFamily="34" charset="0"/>
                      </a:endParaRPr>
                    </a:p>
                  </a:txBody>
                  <a:tcPr/>
                </a:tc>
                <a:tc>
                  <a:txBody>
                    <a:bodyPr/>
                    <a:lstStyle/>
                    <a:p>
                      <a:pPr algn="ctr"/>
                      <a:r>
                        <a:rPr lang="en-GB" sz="2400" b="1" dirty="0" smtClean="0">
                          <a:latin typeface="Arial Narrow" panose="020B0606020202030204" pitchFamily="34" charset="0"/>
                        </a:rPr>
                        <a:t>P</a:t>
                      </a:r>
                      <a:endParaRPr lang="en-GB" sz="2400" b="1" dirty="0">
                        <a:latin typeface="Arial Narrow" panose="020B0606020202030204" pitchFamily="34" charset="0"/>
                      </a:endParaRPr>
                    </a:p>
                  </a:txBody>
                  <a:tcPr/>
                </a:tc>
              </a:tr>
            </a:tbl>
          </a:graphicData>
        </a:graphic>
      </p:graphicFrame>
      <p:sp>
        <p:nvSpPr>
          <p:cNvPr id="6" name="Date Placeholder 5"/>
          <p:cNvSpPr>
            <a:spLocks noGrp="1"/>
          </p:cNvSpPr>
          <p:nvPr>
            <p:ph type="dt" sz="half" idx="10"/>
          </p:nvPr>
        </p:nvSpPr>
        <p:spPr/>
        <p:txBody>
          <a:bodyPr/>
          <a:lstStyle/>
          <a:p>
            <a:pPr>
              <a:defRPr/>
            </a:pPr>
            <a:r>
              <a:rPr lang="en-US" smtClean="0"/>
              <a:t>March 2017</a:t>
            </a:r>
            <a:endParaRPr lang="en-US"/>
          </a:p>
        </p:txBody>
      </p:sp>
      <p:sp>
        <p:nvSpPr>
          <p:cNvPr id="8" name="Slide Number Placeholder 7"/>
          <p:cNvSpPr>
            <a:spLocks noGrp="1"/>
          </p:cNvSpPr>
          <p:nvPr>
            <p:ph type="sldNum" sz="quarter" idx="12"/>
          </p:nvPr>
        </p:nvSpPr>
        <p:spPr/>
        <p:txBody>
          <a:bodyPr/>
          <a:lstStyle/>
          <a:p>
            <a:pPr>
              <a:defRPr/>
            </a:pPr>
            <a:r>
              <a:rPr lang="en-US" smtClean="0"/>
              <a:t>Slide </a:t>
            </a:r>
            <a:fld id="{DDBC98B1-8847-456F-A590-69DC1C4B50D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2533" name="Rectangle 2"/>
          <p:cNvSpPr>
            <a:spLocks noGrp="1" noChangeArrowheads="1"/>
          </p:cNvSpPr>
          <p:nvPr>
            <p:ph type="title"/>
          </p:nvPr>
        </p:nvSpPr>
        <p:spPr/>
        <p:txBody>
          <a:bodyPr/>
          <a:lstStyle/>
          <a:p>
            <a:r>
              <a:rPr lang="en-GB" dirty="0" smtClean="0"/>
              <a:t>M4.1.6 Current Membership Status</a:t>
            </a:r>
          </a:p>
        </p:txBody>
      </p:sp>
      <p:sp>
        <p:nvSpPr>
          <p:cNvPr id="22534" name="Text Box 3"/>
          <p:cNvSpPr txBox="1">
            <a:spLocks noChangeArrowheads="1"/>
          </p:cNvSpPr>
          <p:nvPr/>
        </p:nvSpPr>
        <p:spPr bwMode="auto">
          <a:xfrm>
            <a:off x="771525" y="6199188"/>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a:t>
            </a:r>
            <a:r>
              <a:rPr lang="en-GB" sz="1200" b="0" dirty="0" smtClean="0"/>
              <a:t>2017-01-12</a:t>
            </a:r>
            <a:endParaRPr lang="en-GB" sz="1200" b="0" dirty="0"/>
          </a:p>
        </p:txBody>
      </p:sp>
      <p:sp>
        <p:nvSpPr>
          <p:cNvPr id="22535" name="TextBox 8"/>
          <p:cNvSpPr txBox="1">
            <a:spLocks noChangeArrowheads="1"/>
          </p:cNvSpPr>
          <p:nvPr/>
        </p:nvSpPr>
        <p:spPr bwMode="auto">
          <a:xfrm>
            <a:off x="649186" y="4040525"/>
            <a:ext cx="7772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a:t>
            </a:r>
            <a:r>
              <a:rPr lang="en-GB" sz="1800" b="0" dirty="0" smtClean="0"/>
              <a:t>802.11</a:t>
            </a:r>
            <a:endParaRPr lang="en-GB" sz="1800" b="0" dirty="0"/>
          </a:p>
        </p:txBody>
      </p:sp>
      <p:graphicFrame>
        <p:nvGraphicFramePr>
          <p:cNvPr id="5" name="Table 4"/>
          <p:cNvGraphicFramePr>
            <a:graphicFrameLocks noGrp="1"/>
          </p:cNvGraphicFramePr>
          <p:nvPr>
            <p:extLst>
              <p:ext uri="{D42A27DB-BD31-4B8C-83A1-F6EECF244321}">
                <p14:modId xmlns:p14="http://schemas.microsoft.com/office/powerpoint/2010/main" val="1621662557"/>
              </p:ext>
            </p:extLst>
          </p:nvPr>
        </p:nvGraphicFramePr>
        <p:xfrm>
          <a:off x="627063" y="1524000"/>
          <a:ext cx="7772400" cy="2286000"/>
        </p:xfrm>
        <a:graphic>
          <a:graphicData uri="http://schemas.openxmlformats.org/drawingml/2006/table">
            <a:tbl>
              <a:tblPr firstRow="1">
                <a:tableStyleId>{21E4AEA4-8DFA-4A89-87EB-49C32662AFE0}</a:tableStyleId>
              </a:tblPr>
              <a:tblGrid>
                <a:gridCol w="3886200"/>
                <a:gridCol w="3886200"/>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a:effectLst/>
                        </a:rPr>
                        <a:t>Number</a:t>
                      </a:r>
                      <a:endParaRPr lang="en-GB" sz="4000"/>
                    </a:p>
                  </a:txBody>
                  <a:tcPr marT="45673" marB="45673" anchor="ctr"/>
                </a:tc>
              </a:tr>
              <a:tr h="457200">
                <a:tc>
                  <a:txBody>
                    <a:bodyPr/>
                    <a:lstStyle/>
                    <a:p>
                      <a:pPr algn="ctr"/>
                      <a:r>
                        <a:rPr lang="en-GB" sz="2400">
                          <a:effectLst/>
                        </a:rPr>
                        <a:t>Aspirant</a:t>
                      </a:r>
                      <a:endParaRPr lang="en-GB" sz="4000"/>
                    </a:p>
                  </a:txBody>
                  <a:tcPr marT="45673" marB="45673"/>
                </a:tc>
                <a:tc>
                  <a:txBody>
                    <a:bodyPr/>
                    <a:lstStyle/>
                    <a:p>
                      <a:pPr algn="ctr"/>
                      <a:r>
                        <a:rPr lang="en-GB" sz="2400" dirty="0" smtClean="0">
                          <a:effectLst/>
                        </a:rPr>
                        <a:t>125</a:t>
                      </a:r>
                      <a:endParaRPr lang="en-GB" sz="4000" b="1" i="1" dirty="0"/>
                    </a:p>
                  </a:txBody>
                  <a:tcPr marT="45673" marB="45673"/>
                </a:tc>
              </a:tr>
              <a:tr h="457200">
                <a:tc>
                  <a:txBody>
                    <a:bodyPr/>
                    <a:lstStyle/>
                    <a:p>
                      <a:pPr algn="ctr"/>
                      <a:r>
                        <a:rPr lang="en-GB" sz="2400">
                          <a:effectLst/>
                        </a:rPr>
                        <a:t>Potential Voter</a:t>
                      </a:r>
                      <a:endParaRPr lang="en-GB" sz="4000"/>
                    </a:p>
                  </a:txBody>
                  <a:tcPr marT="45673" marB="45673"/>
                </a:tc>
                <a:tc>
                  <a:txBody>
                    <a:bodyPr/>
                    <a:lstStyle/>
                    <a:p>
                      <a:pPr algn="ctr"/>
                      <a:r>
                        <a:rPr lang="en-GB" sz="2400" b="0" i="0" dirty="0" smtClean="0">
                          <a:effectLst/>
                        </a:rPr>
                        <a:t>38</a:t>
                      </a:r>
                      <a:endParaRPr lang="en-GB" sz="4000" b="1" i="1" dirty="0"/>
                    </a:p>
                  </a:txBody>
                  <a:tcPr marT="45673" marB="45673"/>
                </a:tc>
              </a:tr>
              <a:tr h="457200">
                <a:tc>
                  <a:txBody>
                    <a:bodyPr/>
                    <a:lstStyle/>
                    <a:p>
                      <a:pPr algn="ctr"/>
                      <a:r>
                        <a:rPr lang="en-GB" sz="2400" dirty="0">
                          <a:effectLst/>
                        </a:rPr>
                        <a:t>Voter</a:t>
                      </a:r>
                      <a:endParaRPr lang="en-GB" sz="4000" dirty="0"/>
                    </a:p>
                  </a:txBody>
                  <a:tcPr marT="45673" marB="45673"/>
                </a:tc>
                <a:tc>
                  <a:txBody>
                    <a:bodyPr/>
                    <a:lstStyle/>
                    <a:p>
                      <a:pPr algn="ctr"/>
                      <a:r>
                        <a:rPr lang="en-GB" sz="2400" dirty="0" smtClean="0">
                          <a:effectLst/>
                        </a:rPr>
                        <a:t>341</a:t>
                      </a:r>
                      <a:endParaRPr lang="en-GB" sz="4000" dirty="0"/>
                    </a:p>
                  </a:txBody>
                  <a:tcPr marT="45673" marB="45673"/>
                </a:tc>
              </a:tr>
              <a:tr h="457200">
                <a:tc>
                  <a:txBody>
                    <a:bodyPr/>
                    <a:lstStyle/>
                    <a:p>
                      <a:pPr marL="0" algn="ctr" defTabSz="914400" rtl="0" eaLnBrk="1" latinLnBrk="0" hangingPunct="1"/>
                      <a:r>
                        <a:rPr lang="en-GB" sz="2400" kern="1200" dirty="0" smtClean="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smtClean="0">
                          <a:solidFill>
                            <a:schemeClr val="dk1"/>
                          </a:solidFill>
                          <a:effectLst/>
                          <a:latin typeface="+mn-lt"/>
                          <a:ea typeface="+mn-ea"/>
                          <a:cs typeface="+mn-cs"/>
                        </a:rPr>
                        <a:t>12</a:t>
                      </a:r>
                    </a:p>
                  </a:txBody>
                  <a:tcPr marT="45673" marB="45673"/>
                </a:tc>
              </a:tr>
            </a:tbl>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5605" name="Rectangle 2"/>
          <p:cNvSpPr>
            <a:spLocks noGrp="1" noChangeArrowheads="1"/>
          </p:cNvSpPr>
          <p:nvPr>
            <p:ph type="title"/>
          </p:nvPr>
        </p:nvSpPr>
        <p:spPr>
          <a:xfrm>
            <a:off x="538163" y="631825"/>
            <a:ext cx="7772400" cy="533400"/>
          </a:xfrm>
        </p:spPr>
        <p:txBody>
          <a:bodyPr/>
          <a:lstStyle/>
          <a:p>
            <a:r>
              <a:rPr lang="en-GB" sz="2400" dirty="0" smtClean="0"/>
              <a:t>M4.1.6 Recent voting member history</a:t>
            </a:r>
          </a:p>
        </p:txBody>
      </p:sp>
      <p:graphicFrame>
        <p:nvGraphicFramePr>
          <p:cNvPr id="25606" name="Object 1"/>
          <p:cNvGraphicFramePr>
            <a:graphicFrameLocks noChangeAspect="1"/>
          </p:cNvGraphicFramePr>
          <p:nvPr>
            <p:extLst>
              <p:ext uri="{D42A27DB-BD31-4B8C-83A1-F6EECF244321}">
                <p14:modId xmlns:p14="http://schemas.microsoft.com/office/powerpoint/2010/main" val="1021404438"/>
              </p:ext>
            </p:extLst>
          </p:nvPr>
        </p:nvGraphicFramePr>
        <p:xfrm>
          <a:off x="1414463" y="1887538"/>
          <a:ext cx="5861050" cy="4056062"/>
        </p:xfrm>
        <a:graphic>
          <a:graphicData uri="http://schemas.openxmlformats.org/presentationml/2006/ole">
            <mc:AlternateContent xmlns:mc="http://schemas.openxmlformats.org/markup-compatibility/2006">
              <mc:Choice xmlns:v="urn:schemas-microsoft-com:vml" Requires="v">
                <p:oleObj spid="_x0000_s26008" name="Binary Worksheet" r:id="rId4" imgW="8134518" imgH="5610253" progId="Excel.SheetBinaryMacroEnabled.12">
                  <p:embed/>
                </p:oleObj>
              </mc:Choice>
              <mc:Fallback>
                <p:oleObj name="Binary Worksheet" r:id="rId4" imgW="8134518" imgH="5610253" progId="Excel.SheetBinaryMacroEnabled.12">
                  <p:embed/>
                  <p:pic>
                    <p:nvPicPr>
                      <p:cNvPr id="0" name="Object 1"/>
                      <p:cNvPicPr>
                        <a:picLocks noChangeAspect="1" noChangeArrowheads="1"/>
                      </p:cNvPicPr>
                      <p:nvPr/>
                    </p:nvPicPr>
                    <p:blipFill>
                      <a:blip r:embed="rId5"/>
                      <a:srcRect/>
                      <a:stretch>
                        <a:fillRect/>
                      </a:stretch>
                    </p:blipFill>
                    <p:spPr bwMode="auto">
                      <a:xfrm>
                        <a:off x="1414463" y="1887538"/>
                        <a:ext cx="5861050" cy="4056062"/>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smtClean="0"/>
              <a:t>background data</a:t>
            </a:r>
            <a:endParaRPr lang="en-GB" dirty="0"/>
          </a:p>
        </p:txBody>
      </p:sp>
      <p:sp>
        <p:nvSpPr>
          <p:cNvPr id="28675" name="Text Placeholder 7"/>
          <p:cNvSpPr>
            <a:spLocks noGrp="1"/>
          </p:cNvSpPr>
          <p:nvPr>
            <p:ph type="body" idx="1"/>
          </p:nvPr>
        </p:nvSpPr>
        <p:spPr/>
        <p:txBody>
          <a:bodyPr/>
          <a:lstStyle/>
          <a:p>
            <a:endParaRPr lang="en-GB" smtClean="0"/>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00366C23-4538-4CEB-9158-0679D70D390A}"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685800"/>
            <a:ext cx="7772400" cy="471488"/>
          </a:xfrm>
        </p:spPr>
        <p:txBody>
          <a:bodyPr/>
          <a:lstStyle/>
          <a:p>
            <a:r>
              <a:rPr lang="en-GB" dirty="0" smtClean="0"/>
              <a:t>Membership by Country and Region</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24</a:t>
            </a:fld>
            <a:endParaRPr lang="en-US"/>
          </a:p>
        </p:txBody>
      </p:sp>
      <p:pic>
        <p:nvPicPr>
          <p:cNvPr id="9" name="Picture 8"/>
          <p:cNvPicPr>
            <a:picLocks noChangeAspect="1"/>
          </p:cNvPicPr>
          <p:nvPr/>
        </p:nvPicPr>
        <p:blipFill>
          <a:blip r:embed="rId2"/>
          <a:stretch>
            <a:fillRect/>
          </a:stretch>
        </p:blipFill>
        <p:spPr>
          <a:xfrm>
            <a:off x="371322" y="1165939"/>
            <a:ext cx="3452698" cy="5309473"/>
          </a:xfrm>
          <a:prstGeom prst="rect">
            <a:avLst/>
          </a:prstGeom>
        </p:spPr>
      </p:pic>
      <p:pic>
        <p:nvPicPr>
          <p:cNvPr id="10" name="Picture 9"/>
          <p:cNvPicPr>
            <a:picLocks noChangeAspect="1"/>
          </p:cNvPicPr>
          <p:nvPr/>
        </p:nvPicPr>
        <p:blipFill>
          <a:blip r:embed="rId3"/>
          <a:stretch>
            <a:fillRect/>
          </a:stretch>
        </p:blipFill>
        <p:spPr>
          <a:xfrm>
            <a:off x="3951543" y="1211303"/>
            <a:ext cx="4908057" cy="5189497"/>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Members by Affiliation</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25</a:t>
            </a:fld>
            <a:endParaRPr lang="en-US"/>
          </a:p>
        </p:txBody>
      </p:sp>
      <p:pic>
        <p:nvPicPr>
          <p:cNvPr id="10" name="Picture 9"/>
          <p:cNvPicPr>
            <a:picLocks noChangeAspect="1"/>
          </p:cNvPicPr>
          <p:nvPr/>
        </p:nvPicPr>
        <p:blipFill>
          <a:blip r:embed="rId2"/>
          <a:stretch>
            <a:fillRect/>
          </a:stretch>
        </p:blipFill>
        <p:spPr>
          <a:xfrm>
            <a:off x="1164402" y="1522413"/>
            <a:ext cx="6815196" cy="4953000"/>
          </a:xfrm>
          <a:prstGeom prst="rect">
            <a:avLst/>
          </a:prstGeom>
        </p:spPr>
      </p:pic>
    </p:spTree>
    <p:extLst>
      <p:ext uri="{BB962C8B-B14F-4D97-AF65-F5344CB8AC3E}">
        <p14:creationId xmlns:p14="http://schemas.microsoft.com/office/powerpoint/2010/main" val="21344613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GB" dirty="0" smtClean="0"/>
              <a:t>Meeting Attendance – Historic Data</a:t>
            </a:r>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26</a:t>
            </a:fld>
            <a:endParaRPr lang="en-US"/>
          </a:p>
        </p:txBody>
      </p:sp>
      <p:pic>
        <p:nvPicPr>
          <p:cNvPr id="8" name="Picture 7"/>
          <p:cNvPicPr>
            <a:picLocks noChangeAspect="1"/>
          </p:cNvPicPr>
          <p:nvPr/>
        </p:nvPicPr>
        <p:blipFill>
          <a:blip r:embed="rId2"/>
          <a:stretch>
            <a:fillRect/>
          </a:stretch>
        </p:blipFill>
        <p:spPr>
          <a:xfrm>
            <a:off x="457200" y="1364336"/>
            <a:ext cx="8305800" cy="5047685"/>
          </a:xfrm>
          <a:prstGeom prst="rect">
            <a:avLst/>
          </a:prstGeom>
        </p:spPr>
      </p:pic>
    </p:spTree>
    <p:extLst>
      <p:ext uri="{BB962C8B-B14F-4D97-AF65-F5344CB8AC3E}">
        <p14:creationId xmlns:p14="http://schemas.microsoft.com/office/powerpoint/2010/main" val="2211543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304800" y="498179"/>
            <a:ext cx="7772400" cy="685800"/>
          </a:xfrm>
        </p:spPr>
        <p:txBody>
          <a:bodyPr/>
          <a:lstStyle/>
          <a:p>
            <a:r>
              <a:rPr lang="en-GB" dirty="0" smtClean="0"/>
              <a:t>Membership – Historic Data</a:t>
            </a:r>
            <a:endParaRPr lang="en-US" dirty="0" smtClean="0"/>
          </a:p>
        </p:txBody>
      </p:sp>
      <p:sp>
        <p:nvSpPr>
          <p:cNvPr id="3072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graphicFrame>
        <p:nvGraphicFramePr>
          <p:cNvPr id="30726" name="Object 2"/>
          <p:cNvGraphicFramePr>
            <a:graphicFrameLocks noChangeAspect="1"/>
          </p:cNvGraphicFramePr>
          <p:nvPr>
            <p:extLst>
              <p:ext uri="{D42A27DB-BD31-4B8C-83A1-F6EECF244321}">
                <p14:modId xmlns:p14="http://schemas.microsoft.com/office/powerpoint/2010/main" val="1078898677"/>
              </p:ext>
            </p:extLst>
          </p:nvPr>
        </p:nvGraphicFramePr>
        <p:xfrm>
          <a:off x="152400" y="1250950"/>
          <a:ext cx="8583613" cy="5157788"/>
        </p:xfrm>
        <a:graphic>
          <a:graphicData uri="http://schemas.openxmlformats.org/presentationml/2006/ole">
            <mc:AlternateContent xmlns:mc="http://schemas.openxmlformats.org/markup-compatibility/2006">
              <mc:Choice xmlns:v="urn:schemas-microsoft-com:vml" Requires="v">
                <p:oleObj spid="_x0000_s31121" name="Worksheet" r:id="rId3" imgW="7934385" imgH="4771940" progId="Excel.Sheet.12">
                  <p:embed/>
                </p:oleObj>
              </mc:Choice>
              <mc:Fallback>
                <p:oleObj name="Worksheet" r:id="rId3" imgW="7934385" imgH="4771940" progId="Excel.Sheet.12">
                  <p:embed/>
                  <p:pic>
                    <p:nvPicPr>
                      <p:cNvPr id="0" name="Object 2"/>
                      <p:cNvPicPr>
                        <a:picLocks noChangeAspect="1" noChangeArrowheads="1"/>
                      </p:cNvPicPr>
                      <p:nvPr/>
                    </p:nvPicPr>
                    <p:blipFill>
                      <a:blip r:embed="rId4"/>
                      <a:srcRect/>
                      <a:stretch>
                        <a:fillRect/>
                      </a:stretch>
                    </p:blipFill>
                    <p:spPr bwMode="auto">
                      <a:xfrm>
                        <a:off x="152400" y="1250950"/>
                        <a:ext cx="8583613" cy="5157788"/>
                      </a:xfrm>
                      <a:prstGeom prst="rect">
                        <a:avLst/>
                      </a:prstGeom>
                      <a:noFill/>
                      <a:ln>
                        <a:noFill/>
                      </a:ln>
                      <a:extLst/>
                    </p:spPr>
                  </p:pic>
                </p:oleObj>
              </mc:Fallback>
            </mc:AlternateContent>
          </a:graphicData>
        </a:graphic>
      </p:graphicFrame>
      <p:sp>
        <p:nvSpPr>
          <p:cNvPr id="2" name="Date Placeholder 1"/>
          <p:cNvSpPr>
            <a:spLocks noGrp="1"/>
          </p:cNvSpPr>
          <p:nvPr>
            <p:ph type="dt" sz="half" idx="10"/>
          </p:nvPr>
        </p:nvSpPr>
        <p:spPr/>
        <p:txBody>
          <a:bodyPr/>
          <a:lstStyle/>
          <a:p>
            <a:pPr>
              <a:defRPr/>
            </a:pPr>
            <a:r>
              <a:rPr lang="en-US" smtClean="0"/>
              <a:t>March 2017</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DBC98B1-8847-456F-A590-69DC1C4B50DA}"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GB" smtClean="0"/>
              <a:t>M1.3 Meeting </a:t>
            </a:r>
            <a:r>
              <a:rPr lang="en-GB" dirty="0" smtClean="0"/>
              <a:t>Decorum</a:t>
            </a:r>
            <a:endParaRPr lang="en-GB" dirty="0"/>
          </a:p>
        </p:txBody>
      </p:sp>
      <p:sp>
        <p:nvSpPr>
          <p:cNvPr id="3" name="Content Placeholder 2"/>
          <p:cNvSpPr>
            <a:spLocks noGrp="1"/>
          </p:cNvSpPr>
          <p:nvPr>
            <p:ph idx="1"/>
          </p:nvPr>
        </p:nvSpPr>
        <p:spPr>
          <a:xfrm>
            <a:off x="685800" y="2451727"/>
            <a:ext cx="7772400" cy="4114800"/>
          </a:xfrm>
        </p:spPr>
        <p:txBody>
          <a:bodyPr/>
          <a:lstStyle/>
          <a:p>
            <a:pPr lvl="0"/>
            <a:r>
              <a:rPr lang="en-GB" sz="2000" dirty="0"/>
              <a:t>Photography or recording by permission only (December 2014 IEEE-SA Standards Board Ops Manual 5.3.3.2)</a:t>
            </a:r>
            <a:endParaRPr lang="en-GB" sz="1200" dirty="0"/>
          </a:p>
          <a:p>
            <a:pPr lvl="0"/>
            <a:r>
              <a:rPr lang="en-GB" sz="2000" dirty="0"/>
              <a:t>Press (i.e., anyone reporting publicly on this meeting) are to announce their presence (December </a:t>
            </a:r>
            <a:r>
              <a:rPr lang="en-GB" sz="2000" dirty="0" smtClean="0"/>
              <a:t>2015 </a:t>
            </a:r>
            <a:r>
              <a:rPr lang="en-GB" sz="2000" dirty="0"/>
              <a:t>IEEE-SA Standards Board Ops Manual 5.3.3.3)</a:t>
            </a:r>
            <a:endParaRPr lang="en-GB" sz="1200" dirty="0"/>
          </a:p>
          <a:p>
            <a:pPr lvl="0"/>
            <a:r>
              <a:rPr lang="en-GB" sz="2000" dirty="0" smtClean="0"/>
              <a:t>Laptop speakers, cell phone / tablet </a:t>
            </a:r>
            <a:r>
              <a:rPr lang="en-GB" sz="2000" dirty="0"/>
              <a:t>ringers off</a:t>
            </a:r>
            <a:endParaRPr lang="en-GB" sz="1200" dirty="0"/>
          </a:p>
          <a:p>
            <a:pPr lvl="0"/>
            <a:r>
              <a:rPr lang="en-GB" sz="2000" dirty="0"/>
              <a:t>Wear your badges at all times in meeting areas</a:t>
            </a:r>
            <a:endParaRPr lang="en-GB" sz="1200" dirty="0"/>
          </a:p>
          <a:p>
            <a:pPr lvl="1"/>
            <a:r>
              <a:rPr lang="en-GB" sz="1800" dirty="0"/>
              <a:t>Help the hotel security staff improve the general security of the meeting rooms</a:t>
            </a:r>
            <a:endParaRPr lang="en-GB" sz="1200" dirty="0"/>
          </a:p>
          <a:p>
            <a:pPr lvl="1"/>
            <a:r>
              <a:rPr lang="en-GB" sz="1800" b="1" dirty="0" smtClean="0"/>
              <a:t>Laptops </a:t>
            </a:r>
            <a:r>
              <a:rPr lang="en-GB" sz="1800" b="1" dirty="0"/>
              <a:t>HAVE BEEN STOLEN </a:t>
            </a:r>
            <a:r>
              <a:rPr lang="en-GB" sz="1800" dirty="0"/>
              <a:t>at previous meetings </a:t>
            </a:r>
            <a:endParaRPr lang="en-GB" sz="1800" dirty="0" smtClean="0"/>
          </a:p>
          <a:p>
            <a:pPr lvl="1"/>
            <a:r>
              <a:rPr lang="en-GB" sz="1800" b="1" dirty="0" smtClean="0"/>
              <a:t>DO </a:t>
            </a:r>
            <a:r>
              <a:rPr lang="en-GB" sz="1800" b="1" dirty="0"/>
              <a:t>NOT </a:t>
            </a:r>
            <a:r>
              <a:rPr lang="en-GB" sz="1800" dirty="0"/>
              <a:t>assume that meeting areas are secure</a:t>
            </a:r>
            <a:endParaRPr lang="en-GB" sz="1200" dirty="0"/>
          </a:p>
          <a:p>
            <a:pPr lvl="0"/>
            <a:r>
              <a:rPr lang="en-GB" sz="2000" dirty="0"/>
              <a:t>Please observe proper decorum in meetings</a:t>
            </a:r>
            <a:endParaRPr lang="en-GB" sz="1200" dirty="0"/>
          </a:p>
          <a:p>
            <a:endParaRPr lang="en-GB"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3</a:t>
            </a:fld>
            <a:endParaRPr lang="en-US"/>
          </a:p>
        </p:txBody>
      </p:sp>
      <p:grpSp>
        <p:nvGrpSpPr>
          <p:cNvPr id="7" name="Group 6"/>
          <p:cNvGrpSpPr/>
          <p:nvPr/>
        </p:nvGrpSpPr>
        <p:grpSpPr>
          <a:xfrm>
            <a:off x="457200" y="1143000"/>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effectLst/>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effectLst/>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4383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6609196" y="1064591"/>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275938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M1.7 - </a:t>
            </a:r>
            <a:r>
              <a:rPr kumimoji="1" lang="en-US" altLang="ja-JP" dirty="0" err="1" smtClean="0"/>
              <a:t>Shusaku</a:t>
            </a:r>
            <a:r>
              <a:rPr kumimoji="1" lang="en-US" altLang="ja-JP" dirty="0" smtClean="0"/>
              <a:t> Shimada (1951-2017)</a:t>
            </a:r>
            <a:endParaRPr kumimoji="1" lang="ja-JP" altLang="en-US" dirty="0"/>
          </a:p>
        </p:txBody>
      </p:sp>
      <p:pic>
        <p:nvPicPr>
          <p:cNvPr id="11" name="コンテンツ プレースホルダー 10"/>
          <p:cNvPicPr>
            <a:picLocks noGrp="1" noChangeAspect="1"/>
          </p:cNvPicPr>
          <p:nvPr>
            <p:ph sz="half" idx="1"/>
          </p:nvPr>
        </p:nvPicPr>
        <p:blipFill>
          <a:blip r:embed="rId2" cstate="print">
            <a:lum bright="10000"/>
            <a:extLst>
              <a:ext uri="{28A0092B-C50C-407E-A947-70E740481C1C}">
                <a14:useLocalDpi xmlns:a14="http://schemas.microsoft.com/office/drawing/2010/main" val="0"/>
              </a:ext>
            </a:extLst>
          </a:blip>
          <a:stretch>
            <a:fillRect/>
          </a:stretch>
        </p:blipFill>
        <p:spPr>
          <a:xfrm>
            <a:off x="685800" y="2133600"/>
            <a:ext cx="3808413" cy="3808413"/>
          </a:xfrm>
        </p:spPr>
      </p:pic>
      <p:sp>
        <p:nvSpPr>
          <p:cNvPr id="10" name="コンテンツ プレースホルダー 9"/>
          <p:cNvSpPr>
            <a:spLocks noGrp="1"/>
          </p:cNvSpPr>
          <p:nvPr>
            <p:ph sz="half" idx="2"/>
          </p:nvPr>
        </p:nvSpPr>
        <p:spPr>
          <a:xfrm>
            <a:off x="4646612" y="1981200"/>
            <a:ext cx="4173859" cy="4113213"/>
          </a:xfrm>
        </p:spPr>
        <p:txBody>
          <a:bodyPr/>
          <a:lstStyle/>
          <a:p>
            <a:pPr marL="0" indent="0">
              <a:buNone/>
            </a:pPr>
            <a:r>
              <a:rPr lang="en-US" altLang="ja-JP" sz="1600" dirty="0" smtClean="0"/>
              <a:t>1974-2012 Yokogawa </a:t>
            </a:r>
            <a:r>
              <a:rPr lang="en-US" altLang="ja-JP" sz="1600" dirty="0"/>
              <a:t>Electric Corporation</a:t>
            </a:r>
            <a:endParaRPr lang="en-US" altLang="ja-JP" sz="1600" dirty="0" smtClean="0"/>
          </a:p>
          <a:p>
            <a:pPr marL="0" indent="0">
              <a:buNone/>
            </a:pPr>
            <a:r>
              <a:rPr lang="en-US" altLang="ja-JP" sz="1600" dirty="0" smtClean="0"/>
              <a:t> Wireless Standardization Scientist, International Standardization Group</a:t>
            </a:r>
            <a:r>
              <a:rPr lang="ja-JP" altLang="en-US" sz="1600" dirty="0" smtClean="0"/>
              <a:t>　</a:t>
            </a:r>
            <a:r>
              <a:rPr lang="en-US" altLang="ja-JP" sz="1600" dirty="0" smtClean="0"/>
              <a:t>Manager, Corporate R&amp;D Center.</a:t>
            </a:r>
          </a:p>
          <a:p>
            <a:pPr marL="0" indent="0">
              <a:buNone/>
            </a:pPr>
            <a:r>
              <a:rPr lang="en-US" altLang="ja-JP" sz="1600" dirty="0" smtClean="0"/>
              <a:t>2012-2017 </a:t>
            </a:r>
            <a:r>
              <a:rPr lang="fr-FR" altLang="ja-JP" sz="1600" dirty="0" err="1" smtClean="0"/>
              <a:t>Schubiquist</a:t>
            </a:r>
            <a:r>
              <a:rPr lang="fr-FR" altLang="ja-JP" sz="1600" dirty="0" smtClean="0"/>
              <a:t> </a:t>
            </a:r>
            <a:r>
              <a:rPr lang="fr-FR" altLang="ja-JP" sz="1600" dirty="0"/>
              <a:t>Technologies </a:t>
            </a:r>
            <a:r>
              <a:rPr lang="fr-FR" altLang="ja-JP" sz="1600" dirty="0" err="1" smtClean="0"/>
              <a:t>Guild</a:t>
            </a:r>
            <a:endParaRPr lang="en-US" altLang="ja-JP" sz="1600" dirty="0"/>
          </a:p>
          <a:p>
            <a:pPr marL="0" indent="0">
              <a:buNone/>
            </a:pPr>
            <a:r>
              <a:rPr lang="en-US" altLang="ja-JP" sz="1600" dirty="0" smtClean="0"/>
              <a:t>Founder &amp; C.E.O.</a:t>
            </a:r>
          </a:p>
          <a:p>
            <a:pPr marL="0" indent="0">
              <a:buNone/>
            </a:pPr>
            <a:endParaRPr lang="en-US" altLang="ja-JP" sz="1600" dirty="0" smtClean="0"/>
          </a:p>
          <a:p>
            <a:pPr marL="0" indent="0">
              <a:buNone/>
            </a:pPr>
            <a:r>
              <a:rPr lang="en-US" altLang="ja-JP" sz="1600" dirty="0"/>
              <a:t>IEEE802.11 </a:t>
            </a:r>
            <a:r>
              <a:rPr lang="en-US" altLang="ja-JP" sz="1600" dirty="0" smtClean="0"/>
              <a:t>(2003-2017</a:t>
            </a:r>
            <a:r>
              <a:rPr lang="ja-JP" altLang="en-US" sz="1600" dirty="0" smtClean="0"/>
              <a:t>）</a:t>
            </a:r>
            <a:endParaRPr lang="en-US" altLang="ja-JP" sz="1600" dirty="0"/>
          </a:p>
          <a:p>
            <a:pPr marL="0" indent="0">
              <a:buNone/>
            </a:pPr>
            <a:r>
              <a:rPr lang="en-US" altLang="ja-JP" sz="1600" dirty="0" smtClean="0"/>
              <a:t>	IEEE802.11n,ac,ah</a:t>
            </a:r>
            <a:endParaRPr lang="en-US" altLang="ja-JP" sz="1600" dirty="0"/>
          </a:p>
          <a:p>
            <a:pPr marL="0" indent="0">
              <a:buNone/>
            </a:pPr>
            <a:r>
              <a:rPr lang="en-US" altLang="ja-JP" sz="1600" dirty="0" smtClean="0"/>
              <a:t>IEEE802.15 (2004-2017</a:t>
            </a:r>
            <a:r>
              <a:rPr lang="ja-JP" altLang="en-US" sz="1600" dirty="0" smtClean="0"/>
              <a:t>）</a:t>
            </a:r>
            <a:endParaRPr lang="en-US" altLang="ja-JP" sz="1600" dirty="0"/>
          </a:p>
          <a:p>
            <a:pPr marL="0" indent="0">
              <a:buNone/>
            </a:pPr>
            <a:r>
              <a:rPr lang="en-US" altLang="ja-JP" sz="1600" dirty="0"/>
              <a:t>	</a:t>
            </a:r>
            <a:r>
              <a:rPr lang="en-US" altLang="ja-JP" sz="1600" dirty="0" smtClean="0"/>
              <a:t>IEEE802.15.4d </a:t>
            </a:r>
            <a:r>
              <a:rPr lang="en-US" altLang="ja-JP" sz="1600" dirty="0"/>
              <a:t>Technical </a:t>
            </a:r>
            <a:r>
              <a:rPr lang="en-US" altLang="ja-JP" sz="1600" dirty="0" smtClean="0"/>
              <a:t>co-editor</a:t>
            </a:r>
          </a:p>
          <a:p>
            <a:pPr marL="0" indent="0">
              <a:buNone/>
            </a:pPr>
            <a:r>
              <a:rPr lang="en-US" altLang="ja-JP" sz="1600" dirty="0"/>
              <a:t>	</a:t>
            </a:r>
            <a:r>
              <a:rPr lang="en-US" altLang="ja-JP" sz="1600" dirty="0" smtClean="0"/>
              <a:t>15.4g , 15.4e, 15.4s</a:t>
            </a:r>
            <a:endParaRPr lang="en-US" altLang="ja-JP" sz="1600" dirty="0"/>
          </a:p>
          <a:p>
            <a:pPr marL="0" indent="0">
              <a:buNone/>
            </a:pPr>
            <a:r>
              <a:rPr lang="en-US" altLang="ja-JP" sz="1600" dirty="0" smtClean="0"/>
              <a:t>IEEE1394</a:t>
            </a:r>
          </a:p>
          <a:p>
            <a:pPr marL="0" indent="0">
              <a:buNone/>
            </a:pPr>
            <a:r>
              <a:rPr lang="en-US" altLang="ja-JP" sz="1600" dirty="0" smtClean="0"/>
              <a:t>IEEE802.16</a:t>
            </a:r>
          </a:p>
          <a:p>
            <a:endParaRPr lang="en-US" altLang="ja-JP" sz="1600" dirty="0" smtClean="0"/>
          </a:p>
          <a:p>
            <a:endParaRPr lang="en-US" altLang="ja-JP" sz="1600" dirty="0"/>
          </a:p>
          <a:p>
            <a:endParaRPr kumimoji="1" lang="ja-JP" altLang="en-US" sz="1800" dirty="0"/>
          </a:p>
        </p:txBody>
      </p:sp>
      <p:sp>
        <p:nvSpPr>
          <p:cNvPr id="5" name="日付プレースホルダー 4"/>
          <p:cNvSpPr>
            <a:spLocks noGrp="1"/>
          </p:cNvSpPr>
          <p:nvPr>
            <p:ph type="dt" idx="10"/>
          </p:nvPr>
        </p:nvSpPr>
        <p:spPr/>
        <p:txBody>
          <a:bodyPr/>
          <a:lstStyle/>
          <a:p>
            <a:r>
              <a:rPr lang="en-US" altLang="ja-JP" smtClean="0"/>
              <a:t>March 2017</a:t>
            </a:r>
            <a:endParaRPr lang="en-GB"/>
          </a:p>
        </p:txBody>
      </p:sp>
      <p:sp>
        <p:nvSpPr>
          <p:cNvPr id="6" name="フッター プレースホルダー 5"/>
          <p:cNvSpPr>
            <a:spLocks noGrp="1"/>
          </p:cNvSpPr>
          <p:nvPr>
            <p:ph type="ftr" idx="11"/>
          </p:nvPr>
        </p:nvSpPr>
        <p:spPr/>
        <p:txBody>
          <a:bodyPr/>
          <a:lstStyle/>
          <a:p>
            <a:r>
              <a:rPr lang="en-GB" smtClean="0"/>
              <a:t>Hiroshi Mano (KDTI)</a:t>
            </a:r>
            <a:endParaRPr lang="en-GB"/>
          </a:p>
        </p:txBody>
      </p:sp>
      <p:sp>
        <p:nvSpPr>
          <p:cNvPr id="7" name="スライド番号プレースホルダー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34778251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09600"/>
          </a:xfrm>
        </p:spPr>
        <p:txBody>
          <a:bodyPr/>
          <a:lstStyle/>
          <a:p>
            <a:r>
              <a:rPr lang="en-GB" altLang="en-US" dirty="0" smtClean="0"/>
              <a:t>M2.3.1 Summary of Liaisons</a:t>
            </a:r>
          </a:p>
        </p:txBody>
      </p:sp>
      <p:sp>
        <p:nvSpPr>
          <p:cNvPr id="10243" name="Content Placeholder 2"/>
          <p:cNvSpPr>
            <a:spLocks noGrp="1"/>
          </p:cNvSpPr>
          <p:nvPr>
            <p:ph idx="1"/>
          </p:nvPr>
        </p:nvSpPr>
        <p:spPr>
          <a:xfrm>
            <a:off x="609599" y="1295400"/>
            <a:ext cx="7934325" cy="5029200"/>
          </a:xfrm>
        </p:spPr>
        <p:txBody>
          <a:bodyPr/>
          <a:lstStyle/>
          <a:p>
            <a:r>
              <a:rPr lang="en-GB" altLang="en-US" sz="2800" dirty="0" smtClean="0"/>
              <a:t>Outgoing from last session:</a:t>
            </a:r>
          </a:p>
          <a:p>
            <a:pPr lvl="1"/>
            <a:r>
              <a:rPr lang="en-GB" altLang="en-US" dirty="0" smtClean="0"/>
              <a:t>To 3GPP RAN2: 11-16/1510r3 (Estimated throughput)</a:t>
            </a:r>
          </a:p>
          <a:p>
            <a:pPr lvl="1"/>
            <a:r>
              <a:rPr lang="en-GB" altLang="en-US" dirty="0" smtClean="0"/>
              <a:t>To 3GPP RAN: 11-16/1573r4 (Radio-level integration)</a:t>
            </a:r>
          </a:p>
          <a:p>
            <a:r>
              <a:rPr lang="en-GB" altLang="en-US" dirty="0" smtClean="0"/>
              <a:t>Incoming from 3GPP RAN2 – doc 11-17/315r0</a:t>
            </a:r>
          </a:p>
          <a:p>
            <a:pPr lvl="1"/>
            <a:r>
              <a:rPr lang="en-GB" altLang="en-US" dirty="0" smtClean="0"/>
              <a:t>https</a:t>
            </a:r>
            <a:r>
              <a:rPr lang="en-GB" altLang="en-US" dirty="0"/>
              <a:t>://mentor.ieee.org/802.11/dcn/17/11-17-0315-00-0000-liaison-statement-from-3gpp-ran2-on-estimated-wlan-throughput.doc</a:t>
            </a:r>
            <a:endParaRPr lang="en-GB" altLang="en-US" dirty="0" smtClean="0"/>
          </a:p>
          <a:p>
            <a:pPr lvl="1"/>
            <a:r>
              <a:rPr lang="en-GB" altLang="en-US" dirty="0" smtClean="0"/>
              <a:t>“</a:t>
            </a:r>
            <a:r>
              <a:rPr lang="en-GB" dirty="0"/>
              <a:t>Reply LS on Estimated WLAN Throughput</a:t>
            </a:r>
            <a:r>
              <a:rPr lang="en-GB" altLang="en-US" dirty="0" smtClean="0"/>
              <a:t>”</a:t>
            </a:r>
          </a:p>
          <a:p>
            <a:pPr lvl="1"/>
            <a:r>
              <a:rPr lang="en-GB" altLang="en-US" dirty="0" smtClean="0"/>
              <a:t>Actions:</a:t>
            </a:r>
          </a:p>
          <a:p>
            <a:pPr lvl="2"/>
            <a:r>
              <a:rPr lang="en-GB" altLang="en-US" dirty="0" smtClean="0"/>
              <a:t>… consider </a:t>
            </a:r>
            <a:r>
              <a:rPr lang="en-GB" altLang="en-US" dirty="0"/>
              <a:t>whether accuracy requirements can be defined for the throughput metric. </a:t>
            </a:r>
          </a:p>
          <a:p>
            <a:pPr lvl="2"/>
            <a:r>
              <a:rPr lang="en-GB" altLang="en-US" dirty="0" smtClean="0"/>
              <a:t>… consider </a:t>
            </a:r>
            <a:r>
              <a:rPr lang="en-GB" altLang="en-US" dirty="0"/>
              <a:t>whether additional metrics are beneficial </a:t>
            </a:r>
            <a:r>
              <a:rPr lang="en-GB" altLang="en-US" dirty="0" smtClean="0"/>
              <a:t>… </a:t>
            </a:r>
            <a:endParaRPr lang="en-GB" altLang="en-US" dirty="0"/>
          </a:p>
          <a:p>
            <a:pPr lvl="2"/>
            <a:r>
              <a:rPr lang="en-GB" altLang="en-US" dirty="0" smtClean="0"/>
              <a:t>… provide </a:t>
            </a:r>
            <a:r>
              <a:rPr lang="en-GB" altLang="en-US" dirty="0"/>
              <a:t>definition of such metric(s</a:t>
            </a:r>
            <a:r>
              <a:rPr lang="en-GB" altLang="en-US" dirty="0" smtClean="0"/>
              <a:t>) </a:t>
            </a:r>
            <a:r>
              <a:rPr lang="en-GB" altLang="en-US" dirty="0" smtClean="0"/>
              <a:t>…</a:t>
            </a:r>
          </a:p>
          <a:p>
            <a:r>
              <a:rPr lang="en-GB" altLang="en-US" dirty="0" smtClean="0"/>
              <a:t>Incoming from 3GPP RAN – doc 11-17/444r0</a:t>
            </a:r>
          </a:p>
          <a:p>
            <a:pPr lvl="1"/>
            <a:r>
              <a:rPr lang="en-GB" altLang="en-US" dirty="0" smtClean="0"/>
              <a:t>Response to our request for information on </a:t>
            </a:r>
            <a:r>
              <a:rPr lang="en-GB" altLang="en-US" smtClean="0"/>
              <a:t>radio-level integration</a:t>
            </a:r>
            <a:endParaRPr lang="en-GB" altLang="en-US" dirty="0" smtClean="0"/>
          </a:p>
          <a:p>
            <a:pPr lvl="1"/>
            <a:endParaRPr lang="en-GB" altLang="en-US" dirty="0" smtClean="0"/>
          </a:p>
        </p:txBody>
      </p:sp>
      <p:sp>
        <p:nvSpPr>
          <p:cNvPr id="102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4F43EDCA-41FC-4839-BEEE-DD7331424CEA}" type="slidenum">
              <a:rPr lang="en-US" altLang="en-US" sz="1200" b="0" smtClean="0"/>
              <a:pPr>
                <a:spcBef>
                  <a:spcPct val="0"/>
                </a:spcBef>
                <a:buFontTx/>
                <a:buNone/>
              </a:pPr>
              <a:t>5</a:t>
            </a:fld>
            <a:endParaRPr lang="en-US" altLang="en-US" sz="1200" b="0" smtClean="0"/>
          </a:p>
        </p:txBody>
      </p:sp>
    </p:spTree>
    <p:extLst>
      <p:ext uri="{BB962C8B-B14F-4D97-AF65-F5344CB8AC3E}">
        <p14:creationId xmlns:p14="http://schemas.microsoft.com/office/powerpoint/2010/main" val="3924715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2.4 Other project of interest – P1930.1</a:t>
            </a:r>
            <a:endParaRPr lang="en-GB" dirty="0"/>
          </a:p>
        </p:txBody>
      </p:sp>
      <p:sp>
        <p:nvSpPr>
          <p:cNvPr id="3" name="Content Placeholder 2"/>
          <p:cNvSpPr>
            <a:spLocks noGrp="1"/>
          </p:cNvSpPr>
          <p:nvPr>
            <p:ph idx="1"/>
          </p:nvPr>
        </p:nvSpPr>
        <p:spPr/>
        <p:txBody>
          <a:bodyPr/>
          <a:lstStyle/>
          <a:p>
            <a:r>
              <a:rPr lang="en-GB" sz="2000" dirty="0" smtClean="0"/>
              <a:t>Title: Recommended </a:t>
            </a:r>
            <a:r>
              <a:rPr lang="en-GB" sz="2000" dirty="0"/>
              <a:t>Practice for Software Defined Networking (SDN) based Middleware for Control and Management of Wireless Networks</a:t>
            </a:r>
          </a:p>
          <a:p>
            <a:r>
              <a:rPr lang="en-GB" sz="2000" dirty="0"/>
              <a:t>Scope: This Recommended Practice specifies a middleware for vendor independent management and control of Wireless Networks, specifically, management &amp; control of Access Points (APs) for IEEE 802.11 based Wireless Local Area Networks (WLAN) and </a:t>
            </a:r>
            <a:r>
              <a:rPr lang="en-GB" sz="2000" dirty="0" err="1"/>
              <a:t>BaseStations</a:t>
            </a:r>
            <a:r>
              <a:rPr lang="en-GB" sz="2000" dirty="0"/>
              <a:t> for IEEE 802.22 based Wireless Regional Area Networks (WRAN), in accordance with the Software Defined Networking (SDN) paradigm. </a:t>
            </a:r>
            <a:endParaRPr lang="en-GB" sz="2000" dirty="0" smtClean="0"/>
          </a:p>
          <a:p>
            <a:endParaRPr lang="en-GB" sz="2000" dirty="0" smtClean="0"/>
          </a:p>
          <a:p>
            <a:r>
              <a:rPr lang="en-GB" sz="2000" dirty="0" smtClean="0"/>
              <a:t>802.11 Chair has invited P1930.1 chair to come to an 802.11 meeting and brief us on what they are doing.</a:t>
            </a:r>
            <a:endParaRPr lang="en-GB" sz="2000"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1745124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 2.4 Other project of interest – P1912</a:t>
            </a:r>
            <a:endParaRPr lang="en-GB" dirty="0"/>
          </a:p>
        </p:txBody>
      </p:sp>
      <p:sp>
        <p:nvSpPr>
          <p:cNvPr id="3" name="Content Placeholder 2"/>
          <p:cNvSpPr>
            <a:spLocks noGrp="1"/>
          </p:cNvSpPr>
          <p:nvPr>
            <p:ph idx="1"/>
          </p:nvPr>
        </p:nvSpPr>
        <p:spPr>
          <a:xfrm>
            <a:off x="723900" y="1739900"/>
            <a:ext cx="7772400" cy="4114800"/>
          </a:xfrm>
        </p:spPr>
        <p:txBody>
          <a:bodyPr/>
          <a:lstStyle/>
          <a:p>
            <a:r>
              <a:rPr lang="en-GB" dirty="0"/>
              <a:t>Title: Standard for Privacy and Security Architecture for Consumer Wireless </a:t>
            </a:r>
            <a:r>
              <a:rPr lang="en-GB" dirty="0" smtClean="0"/>
              <a:t>Devices</a:t>
            </a:r>
          </a:p>
          <a:p>
            <a:r>
              <a:rPr lang="en-GB" dirty="0"/>
              <a:t>Scope: </a:t>
            </a:r>
            <a:r>
              <a:rPr lang="en-GB" sz="1800" dirty="0"/>
              <a:t>This standard describes a common communication architecture for diverse wireless communication devices such as, but not limited to, devices equipped with near field communication (NFC), home area network (HAN), wireless area network (WAN) wireless personal area network (WPAN) technologies or radio frequency identification technology (RFID) considering proximity; and specifies approaches for end user security through device discovery/recognition, simplification of user authentication, tracking items/people under user control/responsibility, and supports alerting; while supporting privacy through user controlled sharing of information independent of the underlying wireless networking technology used by the </a:t>
            </a:r>
            <a:r>
              <a:rPr lang="en-GB" sz="1800" dirty="0" smtClean="0"/>
              <a:t>devices</a:t>
            </a:r>
          </a:p>
          <a:p>
            <a:r>
              <a:rPr lang="en-GB" sz="2000" dirty="0" smtClean="0"/>
              <a:t>802.11 Chair has invited P1912 to brief the WG on what they are doing</a:t>
            </a:r>
            <a:endParaRPr lang="en-GB" sz="2800" dirty="0"/>
          </a:p>
        </p:txBody>
      </p:sp>
      <p:sp>
        <p:nvSpPr>
          <p:cNvPr id="4" name="Date Placeholder 3"/>
          <p:cNvSpPr>
            <a:spLocks noGrp="1"/>
          </p:cNvSpPr>
          <p:nvPr>
            <p:ph type="dt" sz="half" idx="10"/>
          </p:nvPr>
        </p:nvSpPr>
        <p:spPr/>
        <p:txBody>
          <a:bodyPr/>
          <a:lstStyle/>
          <a:p>
            <a:pPr>
              <a:defRPr/>
            </a:pPr>
            <a:r>
              <a:rPr lang="en-US" smtClean="0"/>
              <a:t>March 2017</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2845891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685800"/>
          </a:xfrm>
        </p:spPr>
        <p:txBody>
          <a:bodyPr/>
          <a:lstStyle/>
          <a:p>
            <a:r>
              <a:rPr lang="en-GB" dirty="0" smtClean="0"/>
              <a:t>M3.1 802.11 Working Group Session Documents</a:t>
            </a:r>
          </a:p>
        </p:txBody>
      </p:sp>
      <p:sp>
        <p:nvSpPr>
          <p:cNvPr id="9220" name="Footer Placeholder 4"/>
          <p:cNvSpPr>
            <a:spLocks noGrp="1"/>
          </p:cNvSpPr>
          <p:nvPr>
            <p:ph type="ftr" sz="quarter" idx="11"/>
          </p:nvPr>
        </p:nvSpPr>
        <p:spPr>
          <a:xfrm>
            <a:off x="6376665" y="6475413"/>
            <a:ext cx="216726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smtClean="0"/>
              <a:t>Adrian Stephens, Intel Corporation</a:t>
            </a:r>
          </a:p>
        </p:txBody>
      </p:sp>
      <p:sp>
        <p:nvSpPr>
          <p:cNvPr id="3" name="Date Placeholder 2"/>
          <p:cNvSpPr>
            <a:spLocks noGrp="1"/>
          </p:cNvSpPr>
          <p:nvPr>
            <p:ph type="dt" sz="half" idx="10"/>
          </p:nvPr>
        </p:nvSpPr>
        <p:spPr>
          <a:xfrm>
            <a:off x="696913" y="332601"/>
            <a:ext cx="878446" cy="276999"/>
          </a:xfrm>
        </p:spPr>
        <p:txBody>
          <a:bodyPr/>
          <a:lstStyle/>
          <a:p>
            <a:pPr>
              <a:defRPr/>
            </a:pPr>
            <a:r>
              <a:rPr lang="en-US" smtClean="0"/>
              <a:t>March 2017</a:t>
            </a:r>
            <a:endParaRPr lang="en-US"/>
          </a:p>
        </p:txBody>
      </p:sp>
      <p:sp>
        <p:nvSpPr>
          <p:cNvPr id="4" name="Slide Number Placeholder 3"/>
          <p:cNvSpPr>
            <a:spLocks noGrp="1"/>
          </p:cNvSpPr>
          <p:nvPr>
            <p:ph type="sldNum" sz="quarter" idx="12"/>
          </p:nvPr>
        </p:nvSpPr>
        <p:spPr>
          <a:xfrm>
            <a:off x="4393695" y="6475413"/>
            <a:ext cx="432811" cy="184666"/>
          </a:xfrm>
        </p:spPr>
        <p:txBody>
          <a:bodyPr/>
          <a:lstStyle/>
          <a:p>
            <a:pPr>
              <a:defRPr/>
            </a:pPr>
            <a:r>
              <a:rPr lang="en-US" smtClean="0"/>
              <a:t>Slide </a:t>
            </a:r>
            <a:fld id="{DDBC98B1-8847-456F-A590-69DC1C4B50DA}" type="slidenum">
              <a:rPr lang="en-US" smtClean="0"/>
              <a:pPr>
                <a:defRPr/>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939263620"/>
              </p:ext>
            </p:extLst>
          </p:nvPr>
        </p:nvGraphicFramePr>
        <p:xfrm>
          <a:off x="152400" y="1981200"/>
          <a:ext cx="8758342" cy="2819397"/>
        </p:xfrm>
        <a:graphic>
          <a:graphicData uri="http://schemas.openxmlformats.org/drawingml/2006/table">
            <a:tbl>
              <a:tblPr/>
              <a:tblGrid>
                <a:gridCol w="3583328"/>
                <a:gridCol w="5175014"/>
              </a:tblGrid>
              <a:tr h="250941">
                <a:tc>
                  <a:txBody>
                    <a:bodyPr/>
                    <a:lstStyle/>
                    <a:p>
                      <a:pPr algn="l" fontAlgn="b"/>
                      <a:r>
                        <a:rPr lang="en-GB" sz="15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GB" sz="15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2"/>
                        </a:rPr>
                        <a:t>https://mentor.ieee.org/802.11/dcn/11-17-0196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3"/>
                        </a:rPr>
                        <a:t>https://mentor.ieee.org/802.11/dcn/11-17-0197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Snapshots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4"/>
                        </a:rPr>
                        <a:t>https://mentor.ieee.org/802.11/dcn/11-17-0256</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80464">
                <a:tc>
                  <a:txBody>
                    <a:bodyPr/>
                    <a:lstStyle/>
                    <a:p>
                      <a:pPr algn="l" fontAlgn="b"/>
                      <a:r>
                        <a:rPr lang="en-GB" sz="1500" b="0" i="0" u="none" strike="noStrike">
                          <a:solidFill>
                            <a:srgbClr val="323232"/>
                          </a:solidFill>
                          <a:effectLst/>
                          <a:latin typeface="Arial" panose="020B0604020202020204" pitchFamily="34" charset="0"/>
                        </a:rPr>
                        <a:t>1</a:t>
                      </a:r>
                      <a:r>
                        <a:rPr lang="en-GB" sz="1500" b="0" i="0" u="none" strike="noStrike" baseline="30000">
                          <a:solidFill>
                            <a:srgbClr val="323232"/>
                          </a:solidFill>
                          <a:effectLst/>
                          <a:latin typeface="Arial" panose="020B0604020202020204" pitchFamily="34" charset="0"/>
                        </a:rPr>
                        <a:t>st</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5"/>
                        </a:rPr>
                        <a:t>https://mentor.ieee.org/802.11/dcn/11-17-0254</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80464">
                <a:tc>
                  <a:txBody>
                    <a:bodyPr/>
                    <a:lstStyle/>
                    <a:p>
                      <a:pPr algn="l" fontAlgn="b"/>
                      <a:r>
                        <a:rPr lang="en-GB" sz="1500" b="0" i="0" u="none" strike="noStrike">
                          <a:solidFill>
                            <a:srgbClr val="323232"/>
                          </a:solidFill>
                          <a:effectLst/>
                          <a:latin typeface="Arial" panose="020B0604020202020204" pitchFamily="34" charset="0"/>
                        </a:rPr>
                        <a:t>2</a:t>
                      </a:r>
                      <a:r>
                        <a:rPr lang="en-GB" sz="1500" b="0" i="0" u="none" strike="noStrike" baseline="30000">
                          <a:solidFill>
                            <a:srgbClr val="323232"/>
                          </a:solidFill>
                          <a:effectLst/>
                          <a:latin typeface="Arial" panose="020B0604020202020204" pitchFamily="34" charset="0"/>
                        </a:rPr>
                        <a:t>nd</a:t>
                      </a:r>
                      <a:r>
                        <a:rPr lang="en-GB" sz="15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6"/>
                        </a:rPr>
                        <a:t>https://mentor.ieee.org/802.11/dcn/11-17-0257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7"/>
                        </a:rPr>
                        <a:t>https://mentor.ieee.org/802.11/dcn/11-17-</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Supplementary Material</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8"/>
                        </a:rPr>
                        <a:t>https://mentor.ieee.org/802.11/dcn/11-17-0198</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9"/>
                        </a:rPr>
                        <a:t>https://mentor.ieee.org/802.11/dcn/11-17-0258</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Closing report</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a:solidFill>
                            <a:srgbClr val="0000D4"/>
                          </a:solidFill>
                          <a:effectLst/>
                          <a:latin typeface="Arial" panose="020B0604020202020204" pitchFamily="34" charset="0"/>
                          <a:hlinkClick r:id="rId10"/>
                        </a:rPr>
                        <a:t>https://mentor.ieee.org/802.11/dcn/11-17-0259</a:t>
                      </a:r>
                      <a:endParaRPr lang="en-GB" sz="15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r h="250941">
                <a:tc>
                  <a:txBody>
                    <a:bodyPr/>
                    <a:lstStyle/>
                    <a:p>
                      <a:pPr algn="l" fontAlgn="b"/>
                      <a:r>
                        <a:rPr lang="en-GB" sz="15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GB" sz="1500" b="0" i="0" u="sng" strike="noStrike" dirty="0">
                          <a:solidFill>
                            <a:srgbClr val="0000D4"/>
                          </a:solidFill>
                          <a:effectLst/>
                          <a:latin typeface="Arial" panose="020B0604020202020204" pitchFamily="34" charset="0"/>
                          <a:hlinkClick r:id="rId11"/>
                        </a:rPr>
                        <a:t>https://mentor.ieee.org/802.11/dcn/11-17-0014</a:t>
                      </a:r>
                      <a:endParaRPr lang="en-GB" sz="15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3400"/>
          </a:xfrm>
        </p:spPr>
        <p:txBody>
          <a:bodyPr/>
          <a:lstStyle/>
          <a:p>
            <a:r>
              <a:rPr lang="en-GB" altLang="en-US" dirty="0" smtClean="0"/>
              <a:t>M3.2 Joint meetings and Reciprocal Credit</a:t>
            </a:r>
          </a:p>
        </p:txBody>
      </p:sp>
      <p:sp>
        <p:nvSpPr>
          <p:cNvPr id="13315" name="Content Placeholder 6"/>
          <p:cNvSpPr>
            <a:spLocks noGrp="1"/>
          </p:cNvSpPr>
          <p:nvPr>
            <p:ph idx="1"/>
          </p:nvPr>
        </p:nvSpPr>
        <p:spPr>
          <a:xfrm>
            <a:off x="538163" y="1447800"/>
            <a:ext cx="7772400" cy="3733800"/>
          </a:xfrm>
        </p:spPr>
        <p:txBody>
          <a:bodyPr/>
          <a:lstStyle/>
          <a:p>
            <a:r>
              <a:rPr lang="en-GB" altLang="en-US" dirty="0" smtClean="0"/>
              <a:t>Joint meeting 802.1, 802.11, 802.15 – hosted by 802.1</a:t>
            </a:r>
          </a:p>
          <a:p>
            <a:pPr lvl="1"/>
            <a:r>
              <a:rPr lang="en-GB" altLang="en-US" dirty="0" smtClean="0"/>
              <a:t>Tuesday 6:30pm-7:30pm</a:t>
            </a:r>
          </a:p>
          <a:p>
            <a:pPr lvl="1"/>
            <a:r>
              <a:rPr lang="en-GB" dirty="0"/>
              <a:t>"Highly-dense and highly-reliable heterogeneous wireless networks for </a:t>
            </a:r>
            <a:r>
              <a:rPr lang="en-GB" dirty="0" smtClean="0"/>
              <a:t>industry“ - KOTO Hajime (NICT)</a:t>
            </a:r>
          </a:p>
          <a:p>
            <a:pPr lvl="1"/>
            <a:r>
              <a:rPr lang="en-GB" altLang="en-US" dirty="0" smtClean="0"/>
              <a:t>Room “</a:t>
            </a:r>
            <a:r>
              <a:rPr lang="en-GB" dirty="0" err="1"/>
              <a:t>Saturna</a:t>
            </a:r>
            <a:r>
              <a:rPr lang="en-GB" dirty="0"/>
              <a:t> Island - Discovery Floor, </a:t>
            </a:r>
            <a:r>
              <a:rPr lang="en-GB" dirty="0" smtClean="0"/>
              <a:t>Fairmont”</a:t>
            </a:r>
            <a:endParaRPr lang="en-GB" altLang="en-US" dirty="0" smtClean="0"/>
          </a:p>
          <a:p>
            <a:endParaRPr lang="en-GB" altLang="en-US" dirty="0" smtClean="0"/>
          </a:p>
          <a:p>
            <a:r>
              <a:rPr lang="en-GB" altLang="en-US" dirty="0" smtClean="0"/>
              <a:t>Reciprocal credit is provided to 802.11 voters for attendance at:  802.18, 802.19, 802.24, 802.1**</a:t>
            </a:r>
          </a:p>
          <a:p>
            <a:pPr lvl="1"/>
            <a:r>
              <a:rPr lang="en-GB" altLang="en-US" dirty="0" smtClean="0"/>
              <a:t>Reciprocal credit for 802.1 is for 801.1Qbz, 802.1CF, 802E, 802c</a:t>
            </a:r>
          </a:p>
          <a:p>
            <a:pPr marL="0" indent="0">
              <a:buNone/>
            </a:pPr>
            <a:endParaRPr lang="en-GB" altLang="en-US" dirty="0" smtClean="0"/>
          </a:p>
          <a:p>
            <a:pPr marL="0" indent="0">
              <a:buNone/>
            </a:pPr>
            <a:r>
              <a:rPr lang="en-GB" altLang="en-US" sz="1800" b="0" dirty="0" smtClean="0"/>
              <a:t>** When meeting</a:t>
            </a:r>
          </a:p>
        </p:txBody>
      </p:sp>
      <p:sp>
        <p:nvSpPr>
          <p:cNvPr id="133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2017</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Adrian Stephens, Intel Corporation</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D377445D-CAD8-4A94-8654-0D209EAFDAF9}" type="slidenum">
              <a:rPr lang="en-US" altLang="en-US" sz="1200" b="0" smtClean="0"/>
              <a:pPr>
                <a:spcBef>
                  <a:spcPct val="0"/>
                </a:spcBef>
                <a:buFontTx/>
                <a:buNone/>
              </a:pPr>
              <a:t>9</a:t>
            </a:fld>
            <a:endParaRPr lang="en-US" altLang="en-US" sz="1200" b="0" smtClean="0"/>
          </a:p>
        </p:txBody>
      </p:sp>
    </p:spTree>
    <p:extLst>
      <p:ext uri="{BB962C8B-B14F-4D97-AF65-F5344CB8AC3E}">
        <p14:creationId xmlns:p14="http://schemas.microsoft.com/office/powerpoint/2010/main" val="4092628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93178</TotalTime>
  <Words>1840</Words>
  <Application>Microsoft Office PowerPoint</Application>
  <PresentationFormat>On-screen Show (4:3)</PresentationFormat>
  <Paragraphs>546</Paragraphs>
  <Slides>27</Slides>
  <Notes>9</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3</vt:i4>
      </vt:variant>
      <vt:variant>
        <vt:lpstr>Slide Titles</vt:lpstr>
      </vt:variant>
      <vt:variant>
        <vt:i4>27</vt:i4>
      </vt:variant>
    </vt:vector>
  </HeadingPairs>
  <TitlesOfParts>
    <vt:vector size="39" baseType="lpstr">
      <vt:lpstr>ＭＳ Ｐゴシック</vt:lpstr>
      <vt:lpstr>Arial</vt:lpstr>
      <vt:lpstr>Arial Narrow</vt:lpstr>
      <vt:lpstr>Calibri</vt:lpstr>
      <vt:lpstr>Tahoma</vt:lpstr>
      <vt:lpstr>Times New Roman</vt:lpstr>
      <vt:lpstr>Wingdings</vt:lpstr>
      <vt:lpstr>Default Design</vt:lpstr>
      <vt:lpstr>Custom Design</vt:lpstr>
      <vt:lpstr>Document</vt:lpstr>
      <vt:lpstr>Binary Worksheet</vt:lpstr>
      <vt:lpstr>Worksheet</vt:lpstr>
      <vt:lpstr>802.11 Working Group Opening Report March 2017</vt:lpstr>
      <vt:lpstr>Introduction</vt:lpstr>
      <vt:lpstr>M1.3 Meeting Decorum</vt:lpstr>
      <vt:lpstr>M1.7 - Shusaku Shimada (1951-2017)</vt:lpstr>
      <vt:lpstr>M2.3.1 Summary of Liaisons</vt:lpstr>
      <vt:lpstr>M 2.4 Other project of interest – P1930.1</vt:lpstr>
      <vt:lpstr>M 2.4 Other project of interest – P1912</vt:lpstr>
      <vt:lpstr>M3.1 802.11 Working Group Session Documents</vt:lpstr>
      <vt:lpstr>M3.2 Joint meetings and Reciprocal Credit</vt:lpstr>
      <vt:lpstr>M3.10 802 EC and IEEE-SA Standards Board decisions</vt:lpstr>
      <vt:lpstr>M 3.11 – IEEE-SA enquiry into effectiveness of TGax remedy</vt:lpstr>
      <vt:lpstr>M3.11 - IEEE-SA enquiry into effectiveness of TGax remedy </vt:lpstr>
      <vt:lpstr>M4.1.1 Type of Groups</vt:lpstr>
      <vt:lpstr>M4.1.1 Groups</vt:lpstr>
      <vt:lpstr>M4.1.2 PAR Expiration/Renewal Schedule</vt:lpstr>
      <vt:lpstr>M4.1.3 802.11 WG Appointed positions</vt:lpstr>
      <vt:lpstr>M4.1.3 Officers</vt:lpstr>
      <vt:lpstr>IEEE 802.11 Revisions</vt:lpstr>
      <vt:lpstr>IEEE 802.11 Standards Pipeline</vt:lpstr>
      <vt:lpstr>M4.1.5 Summary of ballots and comment collections</vt:lpstr>
      <vt:lpstr>M4.1.6 Current Membership Status</vt:lpstr>
      <vt:lpstr>M4.1.6 Recent voting member history</vt:lpstr>
      <vt:lpstr>background data</vt:lpstr>
      <vt:lpstr>Membership by Country and Region</vt:lpstr>
      <vt:lpstr>Members by Affiliation</vt:lpstr>
      <vt:lpstr>Meeting Attendance – Historic Data</vt:lpstr>
      <vt:lpstr>Membership – Historic Data</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Adrian Stephens</dc:creator>
  <cp:lastModifiedBy>Stephens, AdrianX</cp:lastModifiedBy>
  <cp:revision>1793</cp:revision>
  <cp:lastPrinted>1998-02-10T13:28:06Z</cp:lastPrinted>
  <dcterms:created xsi:type="dcterms:W3CDTF">1998-02-10T13:07:52Z</dcterms:created>
  <dcterms:modified xsi:type="dcterms:W3CDTF">2017-03-13T12:29:28Z</dcterms:modified>
  <cp:category>Adrian Stephens, Intel Corporation</cp:category>
</cp:coreProperties>
</file>