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594" r:id="rId5"/>
    <p:sldId id="443" r:id="rId6"/>
    <p:sldId id="518" r:id="rId7"/>
    <p:sldId id="563" r:id="rId8"/>
    <p:sldId id="611" r:id="rId9"/>
    <p:sldId id="612" r:id="rId10"/>
    <p:sldId id="607" r:id="rId11"/>
    <p:sldId id="570" r:id="rId12"/>
    <p:sldId id="571" r:id="rId13"/>
    <p:sldId id="572" r:id="rId14"/>
    <p:sldId id="596" r:id="rId15"/>
    <p:sldId id="573" r:id="rId16"/>
    <p:sldId id="613" r:id="rId17"/>
    <p:sldId id="608" r:id="rId18"/>
    <p:sldId id="606" r:id="rId19"/>
    <p:sldId id="610" r:id="rId20"/>
    <p:sldId id="609" r:id="rId21"/>
    <p:sldId id="602" r:id="rId22"/>
    <p:sldId id="562" r:id="rId23"/>
    <p:sldId id="604" r:id="rId24"/>
    <p:sldId id="605"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90" d="100"/>
          <a:sy n="90" d="100"/>
        </p:scale>
        <p:origin x="-72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2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14</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P802.11-16/0194r4</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0194r4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r>
              <a:rPr lang="en-US" dirty="0">
                <a:latin typeface="Arial" charset="0"/>
                <a:cs typeface="Arial" charset="0"/>
              </a:rPr>
              <a:t> 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a:t>
            </a:r>
            <a:r>
              <a:rPr lang="en-US" b="0" dirty="0" smtClean="0"/>
              <a:t>Draft</a:t>
            </a:r>
          </a:p>
          <a:p>
            <a:pPr>
              <a:lnSpc>
                <a:spcPct val="80000"/>
              </a:lnSpc>
            </a:pPr>
            <a:r>
              <a:rPr lang="en-US" b="0" dirty="0" smtClean="0"/>
              <a:t>11-17/409r0, “</a:t>
            </a:r>
            <a:r>
              <a:rPr lang="en-GB" b="0" dirty="0"/>
              <a:t>CIDs 1402 and </a:t>
            </a:r>
            <a:r>
              <a:rPr lang="en-GB" b="0" dirty="0" smtClean="0"/>
              <a:t>1444</a:t>
            </a:r>
            <a:r>
              <a:rPr lang="en-US" b="0" dirty="0" smtClean="0"/>
              <a:t>”, Donald Eastlake</a:t>
            </a:r>
          </a:p>
          <a:p>
            <a:pPr lvl="1">
              <a:lnSpc>
                <a:spcPct val="80000"/>
              </a:lnSpc>
            </a:pPr>
            <a:r>
              <a:rPr lang="en-US" dirty="0" smtClean="0"/>
              <a:t>Extensive discussion</a:t>
            </a:r>
          </a:p>
          <a:p>
            <a:pPr lvl="1">
              <a:lnSpc>
                <a:spcPct val="80000"/>
              </a:lnSpc>
            </a:pPr>
            <a:r>
              <a:rPr lang="en-US" b="0" dirty="0" smtClean="0"/>
              <a:t>An 11-17/409r1 will be uploaded</a:t>
            </a:r>
          </a:p>
          <a:p>
            <a:pPr>
              <a:lnSpc>
                <a:spcPct val="80000"/>
              </a:lnSpc>
            </a:pPr>
            <a:r>
              <a:rPr lang="en-US" dirty="0" smtClean="0"/>
              <a:t>Recess </a:t>
            </a:r>
            <a:r>
              <a:rPr lang="en-US" dirty="0"/>
              <a:t>until </a:t>
            </a:r>
            <a:r>
              <a:rPr lang="en-US" dirty="0" smtClean="0"/>
              <a:t>16:00 </a:t>
            </a:r>
            <a:r>
              <a:rPr lang="en-US" dirty="0" smtClean="0"/>
              <a:t>today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–18</a:t>
            </a:r>
            <a:r>
              <a:rPr lang="en-US" dirty="0" smtClean="0">
                <a:latin typeface="Arial" charset="0"/>
                <a:cs typeface="Arial" charset="0"/>
              </a:rPr>
              <a:t>:00,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dirty="0" smtClean="0"/>
              <a:t>Moved, </a:t>
            </a:r>
            <a:r>
              <a:rPr lang="en-US" b="0" dirty="0" smtClean="0"/>
              <a:t>to adopt the resolutions of CIDs 1402 and 1444 in 11-17/409r1 and to resolve CID 1428 with the resolution “Revise. See 11-17/409r1”.</a:t>
            </a:r>
          </a:p>
          <a:p>
            <a:pPr lvl="1">
              <a:lnSpc>
                <a:spcPct val="80000"/>
              </a:lnSpc>
            </a:pPr>
            <a:r>
              <a:rPr lang="en-US" dirty="0"/>
              <a:t>Mover:    Seconder: </a:t>
            </a:r>
          </a:p>
          <a:p>
            <a:pPr lvl="1">
              <a:lnSpc>
                <a:spcPct val="80000"/>
              </a:lnSpc>
            </a:pPr>
            <a:r>
              <a:rPr lang="en-US" dirty="0"/>
              <a:t>Yes:    No:    Abstain: </a:t>
            </a:r>
          </a:p>
          <a:p>
            <a:pPr>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–18</a:t>
            </a:r>
            <a:r>
              <a:rPr lang="en-US" dirty="0" smtClean="0">
                <a:latin typeface="Arial" charset="0"/>
                <a:cs typeface="Arial" charset="0"/>
              </a:rPr>
              <a:t>:00,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Presentations</a:t>
            </a:r>
            <a:r>
              <a:rPr lang="en-US" b="0" dirty="0" smtClean="0"/>
              <a:t>,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Resolve</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Submissions</a:t>
            </a:r>
            <a:endParaRPr lang="en-US" sz="2000" dirty="0" smtClean="0"/>
          </a:p>
          <a:p>
            <a:pPr lvl="1"/>
            <a:r>
              <a:rPr lang="en-US" sz="1800" dirty="0" smtClean="0"/>
              <a:t>11-17/0269r0, CIDs 1408, 1430, Mark Hamilton</a:t>
            </a:r>
          </a:p>
          <a:p>
            <a:pPr lvl="1"/>
            <a:r>
              <a:rPr lang="en-US" sz="1800" dirty="0" smtClean="0"/>
              <a:t>11-17/0409r0, CIDs 1402, 1444, Donald Eastlake</a:t>
            </a:r>
          </a:p>
          <a:p>
            <a:r>
              <a:rPr lang="en-US" sz="2000" dirty="0" smtClean="0"/>
              <a:t>Other CIDs</a:t>
            </a:r>
            <a:r>
              <a:rPr lang="mr-IN" sz="2000" dirty="0" smtClean="0"/>
              <a:t>…</a:t>
            </a:r>
            <a:endParaRPr lang="en-US" sz="2000" dirty="0" smtClean="0"/>
          </a:p>
          <a:p>
            <a:pPr lvl="1"/>
            <a:r>
              <a:rPr lang="en-US" sz="1600" dirty="0" smtClean="0"/>
              <a:t>CID 1428 </a:t>
            </a:r>
            <a:r>
              <a:rPr lang="mr-IN" sz="1600" dirty="0" smtClean="0"/>
              <a:t>–</a:t>
            </a:r>
            <a:r>
              <a:rPr lang="en-US" sz="1600" dirty="0" smtClean="0"/>
              <a:t> should also be resolved by 11-17/409</a:t>
            </a:r>
          </a:p>
          <a:p>
            <a:pPr lvl="1"/>
            <a:r>
              <a:rPr lang="en-US" sz="1600" dirty="0" smtClean="0"/>
              <a:t>CID 1443 </a:t>
            </a:r>
            <a:r>
              <a:rPr lang="mr-IN" sz="1600" dirty="0" smtClean="0"/>
              <a:t>–</a:t>
            </a:r>
            <a:r>
              <a:rPr lang="en-US" sz="1600" dirty="0" smtClean="0"/>
              <a:t> need normative text to implement DNS* bits, 11-17/0416 in preparation</a:t>
            </a:r>
          </a:p>
          <a:p>
            <a:pPr lvl="1"/>
            <a:r>
              <a:rPr lang="en-US" sz="1600" dirty="0" smtClean="0"/>
              <a:t>CID 1421 </a:t>
            </a:r>
            <a:r>
              <a:rPr lang="mr-IN" sz="1600" dirty="0" smtClean="0"/>
              <a:t>–</a:t>
            </a:r>
            <a:r>
              <a:rPr lang="en-US" sz="1600" dirty="0" smtClean="0"/>
              <a:t> mesh, may already be resolved</a:t>
            </a:r>
            <a:r>
              <a:rPr lang="mr-IN" sz="1600" dirty="0" smtClean="0"/>
              <a:t>…</a:t>
            </a:r>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14624518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endParaRPr lang="en-US" b="0" dirty="0" smtClean="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    , </a:t>
            </a:r>
            <a:r>
              <a:rPr lang="en-GB" dirty="0"/>
              <a:t>Result: </a:t>
            </a:r>
            <a:r>
              <a:rPr lang="en-GB" dirty="0" smtClean="0"/>
              <a:t>x-y-z]</a:t>
            </a:r>
            <a:endParaRPr lang="en-US"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a:t>
            </a:r>
            <a:endParaRPr lang="en-US" dirty="0"/>
          </a:p>
          <a:p>
            <a:pPr>
              <a:lnSpc>
                <a:spcPct val="80000"/>
              </a:lnSpc>
            </a:pPr>
            <a:endParaRPr lang="en-US" b="0" dirty="0" smtClean="0"/>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15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lvl="0" indent="0">
              <a:buNone/>
            </a:pPr>
            <a:r>
              <a:rPr lang="en-US" sz="2800" dirty="0" smtClean="0">
                <a:cs typeface="ＭＳ Ｐゴシック" charset="0"/>
              </a:rPr>
              <a:t>Conditional approval to go to Sponsor Ballot:</a:t>
            </a:r>
          </a:p>
          <a:p>
            <a:pPr lvl="0"/>
            <a:r>
              <a:rPr lang="en-US" dirty="0" smtClean="0">
                <a:cs typeface="ＭＳ Ｐゴシック" charset="0"/>
              </a:rPr>
              <a:t>[xx] </a:t>
            </a:r>
            <a:r>
              <a:rPr lang="en-US" dirty="0">
                <a:cs typeface="ＭＳ Ｐゴシック" charset="0"/>
              </a:rPr>
              <a:t>Motion: </a:t>
            </a:r>
            <a:r>
              <a:rPr lang="en-GB" dirty="0"/>
              <a:t>Approve document </a:t>
            </a:r>
            <a:r>
              <a:rPr lang="en-GB" dirty="0" smtClean="0"/>
              <a:t>11-17/TBD as </a:t>
            </a:r>
            <a:r>
              <a:rPr lang="en-GB" dirty="0"/>
              <a:t>the report to the 802 Executive Committee (EC) on the requirements for conditional approval to forward </a:t>
            </a:r>
            <a:r>
              <a:rPr lang="en-GB" dirty="0" smtClean="0"/>
              <a:t>P802.11ak &lt;</a:t>
            </a:r>
            <a:r>
              <a:rPr lang="en-GB" dirty="0"/>
              <a:t>draft&gt; to sponsor ballot.</a:t>
            </a:r>
            <a:endParaRPr lang="en-US" dirty="0"/>
          </a:p>
          <a:p>
            <a:r>
              <a:rPr lang="en-GB" dirty="0"/>
              <a:t> </a:t>
            </a:r>
            <a:endParaRPr lang="en-US" dirty="0"/>
          </a:p>
          <a:p>
            <a:pPr lvl="0"/>
            <a:r>
              <a:rPr lang="en-GB" dirty="0" smtClean="0"/>
              <a:t>Moved </a:t>
            </a:r>
            <a:r>
              <a:rPr lang="en-GB" dirty="0"/>
              <a:t>by &lt;name&gt; on behalf of &lt;group&gt;</a:t>
            </a:r>
            <a:endParaRPr lang="en-US" dirty="0"/>
          </a:p>
          <a:p>
            <a:pPr lvl="0"/>
            <a:r>
              <a:rPr lang="en-GB" dirty="0"/>
              <a:t>&lt;group&gt; vote: </a:t>
            </a:r>
            <a:endParaRPr lang="en-US" dirty="0"/>
          </a:p>
          <a:p>
            <a:pPr lvl="0"/>
            <a:r>
              <a:rPr lang="en-GB" dirty="0"/>
              <a:t>Moved: &lt;name&gt;,  Seconded: &lt;name&gt;, Result: y-n-</a:t>
            </a:r>
            <a:r>
              <a:rPr lang="en-GB" dirty="0" smtClean="0"/>
              <a:t>a</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3.1 of 802.11ak and results of Letter Ballot 227:</a:t>
            </a:r>
          </a:p>
          <a:p>
            <a:pPr lvl="1">
              <a:lnSpc>
                <a:spcPct val="80000"/>
              </a:lnSpc>
            </a:pPr>
            <a:r>
              <a:rPr lang="en-GB" dirty="0" smtClean="0">
                <a:hlinkClick r:id="rId4"/>
              </a:rPr>
              <a:t>http://www.ieee802.org/11/private/Draft_Standards/11ak/Draft P802.11ak_D3.1.pdf</a:t>
            </a:r>
            <a:r>
              <a:rPr lang="en-GB" dirty="0" smtClean="0"/>
              <a:t> </a:t>
            </a:r>
          </a:p>
          <a:p>
            <a:pPr lvl="1">
              <a:lnSpc>
                <a:spcPct val="80000"/>
              </a:lnSpc>
            </a:pPr>
            <a:r>
              <a:rPr lang="en-GB" dirty="0" smtClean="0"/>
              <a:t>11-17/0025r8, “LB212 </a:t>
            </a:r>
            <a:r>
              <a:rPr lang="en-GB" dirty="0"/>
              <a:t>+ LB218 + LB227 Working Group Ballot Comments”</a:t>
            </a:r>
          </a:p>
          <a:p>
            <a:pPr>
              <a:lnSpc>
                <a:spcPct val="80000"/>
              </a:lnSpc>
            </a:pPr>
            <a:r>
              <a:rPr lang="en-GB" dirty="0" smtClean="0"/>
              <a:t>802.1Qbz and </a:t>
            </a:r>
            <a:r>
              <a:rPr lang="en-US" dirty="0"/>
              <a:t>2.1AC-REV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173511"/>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Regency A,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Regency B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 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smtClean="0"/>
              <a:t>Approved by unanimous consent</a:t>
            </a:r>
            <a:endParaRPr lang="en-US" dirty="0"/>
          </a:p>
          <a:p>
            <a:pPr>
              <a:lnSpc>
                <a:spcPct val="80000"/>
              </a:lnSpc>
            </a:pPr>
            <a:r>
              <a:rPr lang="en-US" b="0" dirty="0" smtClean="0"/>
              <a:t>Discussion on Element ID versus Element ID Extension for GLK Capabilities IE.</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[42] Moved</a:t>
            </a:r>
            <a:r>
              <a:rPr lang="en-US" dirty="0" smtClean="0"/>
              <a:t>, </a:t>
            </a:r>
            <a:r>
              <a:rPr lang="en-US" b="0" dirty="0" smtClean="0"/>
              <a:t>to </a:t>
            </a:r>
            <a:r>
              <a:rPr lang="en-US" b="0" dirty="0" smtClean="0"/>
              <a:t>allocate </a:t>
            </a:r>
            <a:r>
              <a:rPr lang="en-US" b="0" dirty="0" smtClean="0"/>
              <a:t>an Element ID for the P802.11ak GLK Capabilities IE.</a:t>
            </a:r>
            <a:endParaRPr lang="en-US" dirty="0" smtClean="0"/>
          </a:p>
          <a:p>
            <a:pPr lvl="1">
              <a:lnSpc>
                <a:spcPct val="80000"/>
              </a:lnSpc>
            </a:pPr>
            <a:r>
              <a:rPr lang="en-US" dirty="0" smtClean="0"/>
              <a:t>[WG] Mover</a:t>
            </a:r>
            <a:r>
              <a:rPr lang="en-US" dirty="0"/>
              <a:t>:    Seconder: </a:t>
            </a:r>
          </a:p>
          <a:p>
            <a:pPr lvl="1">
              <a:lnSpc>
                <a:spcPct val="80000"/>
              </a:lnSpc>
            </a:pPr>
            <a:r>
              <a:rPr lang="en-US" dirty="0"/>
              <a:t>Yes:    No:    Abstain: </a:t>
            </a:r>
            <a:endParaRPr lang="en-US" dirty="0" smtClean="0"/>
          </a:p>
          <a:p>
            <a:pPr lvl="1">
              <a:lnSpc>
                <a:spcPct val="80000"/>
              </a:lnSpc>
            </a:pPr>
            <a:r>
              <a:rPr lang="en-US" dirty="0" smtClean="0"/>
              <a:t>[TG] Mover</a:t>
            </a:r>
            <a:r>
              <a:rPr lang="en-US" dirty="0"/>
              <a:t>: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r>
              <a:rPr lang="en-US" dirty="0" smtClean="0"/>
              <a:t>[43] Moved, </a:t>
            </a:r>
            <a:r>
              <a:rPr lang="en-US" b="0" dirty="0" smtClean="0"/>
              <a:t>Based on the fate of </a:t>
            </a:r>
            <a:r>
              <a:rPr lang="en-US" b="0" dirty="0" err="1" smtClean="0"/>
              <a:t>TGak</a:t>
            </a:r>
            <a:r>
              <a:rPr lang="en-US" b="0" dirty="0" smtClean="0"/>
              <a:t> motion 42 in the WG, direct the editor to update Clause 9.4.2 of the draft appropriately.</a:t>
            </a:r>
          </a:p>
          <a:p>
            <a:pPr lvl="1">
              <a:lnSpc>
                <a:spcPct val="80000"/>
              </a:lnSpc>
            </a:pPr>
            <a:r>
              <a:rPr lang="en-US" dirty="0" smtClean="0"/>
              <a:t>Mover</a:t>
            </a:r>
            <a:r>
              <a:rPr lang="en-US" dirty="0"/>
              <a:t>: </a:t>
            </a:r>
            <a:r>
              <a:rPr lang="en-US" dirty="0" smtClean="0"/>
              <a:t>Adrian Stephens   </a:t>
            </a:r>
            <a:r>
              <a:rPr lang="en-US" dirty="0"/>
              <a:t>Seconder: </a:t>
            </a:r>
            <a:r>
              <a:rPr lang="en-US" dirty="0" smtClean="0"/>
              <a:t>Michael Fischer</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442345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13 March 2017</a:t>
            </a:r>
            <a:br>
              <a:rPr lang="en-US" sz="4000" dirty="0">
                <a:latin typeface="Arial" charset="0"/>
                <a:cs typeface="Arial" charset="0"/>
              </a:rPr>
            </a:br>
            <a:r>
              <a:rPr lang="en-US" dirty="0">
                <a:latin typeface="Arial" charset="0"/>
                <a:cs typeface="Arial" charset="0"/>
              </a:rPr>
              <a:t>13:30 – 15:30, Regency B Room</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[44] Moved,</a:t>
            </a:r>
            <a:r>
              <a:rPr lang="en-US" sz="2000" b="0" dirty="0" smtClean="0"/>
              <a:t> </a:t>
            </a:r>
            <a:r>
              <a:rPr lang="en-US" sz="1800" b="0" dirty="0" smtClean="0"/>
              <a:t>to replace the Description for GLK-GCR Parameter Set in Clauses 6.3.7.2.2 and 6.3.8.2.2</a:t>
            </a:r>
          </a:p>
          <a:p>
            <a:pPr lvl="1"/>
            <a:r>
              <a:rPr lang="en-US" sz="1800" dirty="0" smtClean="0"/>
              <a:t>“</a:t>
            </a:r>
            <a:r>
              <a:rPr lang="en-US" sz="1800" dirty="0"/>
              <a:t>This parameter is present if </a:t>
            </a:r>
            <a:r>
              <a:rPr lang="en-US" sz="1800" dirty="0" smtClean="0"/>
              <a:t>dot11GLKGCRImplemented </a:t>
            </a:r>
            <a:r>
              <a:rPr lang="en-US" sz="1800" dirty="0"/>
              <a:t>is true and not present otherwise. Specifies the </a:t>
            </a:r>
            <a:r>
              <a:rPr lang="en-US" sz="1800" dirty="0" smtClean="0"/>
              <a:t>GLK-GCR </a:t>
            </a:r>
            <a:r>
              <a:rPr lang="en-US" sz="1800" dirty="0"/>
              <a:t>capabilities supported by the </a:t>
            </a:r>
            <a:r>
              <a:rPr lang="en-US" sz="1800" dirty="0" smtClean="0"/>
              <a:t>STA.”</a:t>
            </a:r>
          </a:p>
          <a:p>
            <a:r>
              <a:rPr lang="en-US" sz="1800" b="0" dirty="0" smtClean="0"/>
              <a:t>To replace the Description for GLK-GCR Parameter Set in Clauses  6.3.7.3.2:</a:t>
            </a:r>
          </a:p>
          <a:p>
            <a:pPr lvl="1"/>
            <a:r>
              <a:rPr lang="en-US" sz="1800" dirty="0" smtClean="0"/>
              <a:t>“Specifies the values from the GLK-GCR Parameter Set element if such an element was present in the Association Response frame, otherwise null.”</a:t>
            </a:r>
          </a:p>
          <a:p>
            <a:r>
              <a:rPr lang="en-US" sz="1800" b="0" dirty="0"/>
              <a:t>To replace the Description for GLK-GCR Parameter Set in Clauses  </a:t>
            </a:r>
            <a:r>
              <a:rPr lang="en-US" sz="1800" b="0" dirty="0" smtClean="0"/>
              <a:t>6.3.8.3.2:</a:t>
            </a:r>
          </a:p>
          <a:p>
            <a:pPr lvl="1"/>
            <a:r>
              <a:rPr lang="en-US" sz="1800" dirty="0"/>
              <a:t>“Specifies the values from the GLK-GCR Parameter Set element if such an element was present in the </a:t>
            </a:r>
            <a:r>
              <a:rPr lang="en-US" sz="1800" dirty="0" err="1" smtClean="0"/>
              <a:t>Reassociation</a:t>
            </a:r>
            <a:r>
              <a:rPr lang="en-US" sz="1800" dirty="0" smtClean="0"/>
              <a:t> </a:t>
            </a:r>
            <a:r>
              <a:rPr lang="en-US" sz="1800" dirty="0"/>
              <a:t>Response frame, otherwise null.”</a:t>
            </a:r>
          </a:p>
          <a:p>
            <a:pPr lvl="1">
              <a:lnSpc>
                <a:spcPct val="80000"/>
              </a:lnSpc>
            </a:pPr>
            <a:r>
              <a:rPr lang="en-US" sz="1800" dirty="0" smtClean="0"/>
              <a:t>Mover</a:t>
            </a:r>
            <a:r>
              <a:rPr lang="en-US" sz="1800" dirty="0"/>
              <a:t>: </a:t>
            </a:r>
            <a:r>
              <a:rPr lang="en-US" sz="1800" dirty="0" smtClean="0"/>
              <a:t>Mark Hamilton   Seconder: Michael Fischer</a:t>
            </a:r>
            <a:endParaRPr lang="en-US" sz="1800" dirty="0"/>
          </a:p>
          <a:p>
            <a:pPr lvl="1">
              <a:lnSpc>
                <a:spcPct val="80000"/>
              </a:lnSpc>
            </a:pPr>
            <a:r>
              <a:rPr lang="en-US" sz="1800" dirty="0"/>
              <a:t>Yes: </a:t>
            </a:r>
            <a:r>
              <a:rPr lang="en-US" sz="1800" dirty="0" smtClean="0"/>
              <a:t>3   </a:t>
            </a:r>
            <a:r>
              <a:rPr lang="en-US" sz="1800" dirty="0"/>
              <a:t>No: </a:t>
            </a:r>
            <a:r>
              <a:rPr lang="en-US" sz="1800" dirty="0" smtClean="0"/>
              <a:t>0   </a:t>
            </a:r>
            <a:r>
              <a:rPr lang="en-US" sz="1800" dirty="0"/>
              <a:t>Abstain: </a:t>
            </a:r>
            <a:r>
              <a:rPr lang="en-US" sz="1800" dirty="0" smtClean="0"/>
              <a:t>0</a:t>
            </a:r>
            <a:endParaRPr lang="en-US" sz="1800" dirty="0"/>
          </a:p>
          <a:p>
            <a:pPr lvl="1"/>
            <a:endParaRPr lang="en-US" sz="1400" b="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36153938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125690</TotalTime>
  <Words>2852</Words>
  <Application>Microsoft Macintosh PowerPoint</Application>
  <PresentationFormat>On-screen Show (4:3)</PresentationFormat>
  <Paragraphs>378</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March 2017 802.11ak Agenda</vt:lpstr>
      <vt:lpstr>IEEE 802.11ak/GLK: Enhancements For Transit Links Within Bridged Networks</vt:lpstr>
      <vt:lpstr>Venue</vt:lpstr>
      <vt:lpstr>TGak Timeline</vt:lpstr>
      <vt:lpstr>Sessions</vt:lpstr>
      <vt:lpstr>Monday, 13 March 2017 13:30 – 15:30, Regency B Room</vt:lpstr>
      <vt:lpstr>Monday, 13 March 2017 13:30 – 15:30, Regency B Room</vt:lpstr>
      <vt:lpstr>Monday, 13 March 2017 13:30 – 15:30, Regency B Room</vt:lpstr>
      <vt:lpstr>Monday, 13 March 2017 13:30 – 15:30, Regency B Room</vt:lpstr>
      <vt:lpstr>Monday, 13 March 2017 13:30 – 15:30, Regency B Room</vt:lpstr>
      <vt:lpstr>Participants, Patents, and Duty to Inform</vt:lpstr>
      <vt:lpstr>Patent Related Links</vt:lpstr>
      <vt:lpstr>Call for Potentially Essential Patents</vt:lpstr>
      <vt:lpstr>Participation in IEEE 802 Meetings</vt:lpstr>
      <vt:lpstr>Other Guidelines for IEEE WG Meetings</vt:lpstr>
      <vt:lpstr>Monday, 13 March 2017 16:00–18:00, Regency A Room</vt:lpstr>
      <vt:lpstr>Monday, 13 March 2017 16:00–18:00, Regency A Room</vt:lpstr>
      <vt:lpstr>Topics to Resolve</vt:lpstr>
      <vt:lpstr>Tuesday, 14 March 2017 19:30– 21:30, Regency B Room</vt:lpstr>
      <vt:lpstr>Tuesday, 14 March 2017 19:30– 21:30, Regency B Room</vt:lpstr>
      <vt:lpstr>Wednesday, 15 March 2017 16:00 – 18:00, Regency B Room</vt:lpstr>
      <vt:lpstr>Thursday, 16 March 2017 16:00 – 18:00, Regency B Room</vt:lpstr>
      <vt:lpstr>Thursday, 16 March 2017 16:00 – 18:00, Regency B Room</vt:lpstr>
      <vt:lpstr>Thursday, 16 March 2017 16:00 – 18:00, Regency B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1447</cp:revision>
  <cp:lastPrinted>2016-06-15T02:09:12Z</cp:lastPrinted>
  <dcterms:created xsi:type="dcterms:W3CDTF">2006-12-04T03:46:13Z</dcterms:created>
  <dcterms:modified xsi:type="dcterms:W3CDTF">2017-03-13T23:00:01Z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