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65" r:id="rId4"/>
    <p:sldId id="272" r:id="rId5"/>
    <p:sldId id="276" r:id="rId6"/>
    <p:sldId id="279" r:id="rId7"/>
    <p:sldId id="280" r:id="rId8"/>
    <p:sldId id="273" r:id="rId9"/>
    <p:sldId id="281" r:id="rId10"/>
    <p:sldId id="282" r:id="rId11"/>
    <p:sldId id="274" r:id="rId12"/>
    <p:sldId id="275" r:id="rId13"/>
    <p:sldId id="283" r:id="rId14"/>
    <p:sldId id="270" r:id="rId15"/>
    <p:sldId id="277" r:id="rId16"/>
  </p:sldIdLst>
  <p:sldSz cx="9144000" cy="6858000" type="screen4x3"/>
  <p:notesSz cx="67310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84" autoAdjust="0"/>
    <p:restoredTop sz="94660"/>
  </p:normalViewPr>
  <p:slideViewPr>
    <p:cSldViewPr>
      <p:cViewPr varScale="1">
        <p:scale>
          <a:sx n="68" d="100"/>
          <a:sy n="68" d="100"/>
        </p:scale>
        <p:origin x="16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0193" y="19926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950" y="199263"/>
            <a:ext cx="107696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75952" y="9538269"/>
            <a:ext cx="175714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974395" y="9538270"/>
            <a:ext cx="63273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284CF52-247D-4DC6-B9A7-365D75D053A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409" y="411336"/>
            <a:ext cx="53841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409" y="953827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409" y="9526469"/>
            <a:ext cx="55336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207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1800" y="11497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4884" y="114973"/>
            <a:ext cx="107696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11725" cy="3684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851" y="4681474"/>
            <a:ext cx="4937299" cy="443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78845" y="9541641"/>
            <a:ext cx="221881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93190" y="9541641"/>
            <a:ext cx="63273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2625CF8E-EB0E-4659-A74A-E96A79E0EF1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2687" y="954164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2687" y="9539956"/>
            <a:ext cx="53256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720" y="315246"/>
            <a:ext cx="54735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6292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34884" y="114973"/>
            <a:ext cx="1076961" cy="215444"/>
          </a:xfrm>
          <a:ln/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8845" y="9541641"/>
            <a:ext cx="2218813" cy="184666"/>
          </a:xfrm>
          <a:ln/>
        </p:spPr>
        <p:txBody>
          <a:bodyPr/>
          <a:lstStyle/>
          <a:p>
            <a:pPr lvl="4"/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0750" y="9541641"/>
            <a:ext cx="415177" cy="184666"/>
          </a:xfrm>
          <a:ln/>
        </p:spPr>
        <p:txBody>
          <a:bodyPr/>
          <a:lstStyle/>
          <a:p>
            <a:r>
              <a:rPr lang="en-US" altLang="en-US"/>
              <a:t>Page </a:t>
            </a:r>
            <a:fld id="{F88D8D85-5B36-4E18-AFFF-90D6A6CF978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44538"/>
            <a:ext cx="4911725" cy="3684587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835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34884" y="114973"/>
            <a:ext cx="1076961" cy="215444"/>
          </a:xfrm>
          <a:ln/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78845" y="9541641"/>
            <a:ext cx="2218813" cy="184666"/>
          </a:xfrm>
          <a:ln/>
        </p:spPr>
        <p:txBody>
          <a:bodyPr/>
          <a:lstStyle/>
          <a:p>
            <a:pPr lvl="4"/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0750" y="9541641"/>
            <a:ext cx="415177" cy="184666"/>
          </a:xfrm>
          <a:ln/>
        </p:spPr>
        <p:txBody>
          <a:bodyPr/>
          <a:lstStyle/>
          <a:p>
            <a:r>
              <a:rPr lang="en-US" altLang="en-US"/>
              <a:t>Page </a:t>
            </a:r>
            <a:fld id="{F982C392-E5F1-4BB2-925C-D5A80BD9095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44538"/>
            <a:ext cx="4911725" cy="3684587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88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A5714EB-4F7D-4CAD-89C8-3306D51A10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81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58D9AF3-DA40-43AC-96F3-F7BF79E5A7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85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1C22D11-6234-49C2-8521-A957DF493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94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D4C331F-B262-491F-9559-FB9ED4D2F1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79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B7158D7-F411-4292-9E94-DF10FD721C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85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58898F-BC01-4B5D-BA85-855BE3995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71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A978281-D690-43A8-9D8F-FA247A6822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35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0C7A496-809E-46C2-89AA-1A8B1AB42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64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661DDE3-876E-48D1-BC84-1B4E42C12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30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C39E224-A9D7-4A4B-BC41-4AFB6D82FF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93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5E4450A-383E-4536-B8C4-01F49618AF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57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6777" y="6475413"/>
            <a:ext cx="175714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1D4E7519-A18A-4A2D-AB81-25C386A5831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802.11-17/0184r0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/>
              <a:t>January, 2017</a:t>
            </a:r>
            <a:endParaRPr lang="en-GB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9B5ED036-07E9-4C34-9C43-AA57162D4DB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1066800"/>
          </a:xfrm>
          <a:noFill/>
          <a:ln/>
        </p:spPr>
        <p:txBody>
          <a:bodyPr/>
          <a:lstStyle/>
          <a:p>
            <a:r>
              <a:rPr lang="en-GB" altLang="en-US" dirty="0" smtClean="0"/>
              <a:t>Ultra Low Power Strategies for Selective Wake-Up from Receiver Prospect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2017-01-16</a:t>
            </a:r>
            <a:endParaRPr lang="en-US" alt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93441"/>
              </p:ext>
            </p:extLst>
          </p:nvPr>
        </p:nvGraphicFramePr>
        <p:xfrm>
          <a:off x="509588" y="2274888"/>
          <a:ext cx="8007350" cy="266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5" name="Document" r:id="rId4" imgW="8237952" imgH="2752431" progId="Word.Document.8">
                  <p:embed/>
                </p:oleObj>
              </mc:Choice>
              <mc:Fallback>
                <p:oleObj name="Document" r:id="rId4" imgW="8237952" imgH="275243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4888"/>
                        <a:ext cx="8007350" cy="266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6609" y="6502096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360" y="2267020"/>
            <a:ext cx="7772400" cy="2314108"/>
          </a:xfrm>
        </p:spPr>
        <p:txBody>
          <a:bodyPr/>
          <a:lstStyle/>
          <a:p>
            <a:r>
              <a:rPr lang="en-GB" altLang="en-US" smtClean="0"/>
              <a:t>Dutycycling </a:t>
            </a:r>
            <a:r>
              <a:rPr lang="en-GB" altLang="en-US"/>
              <a:t>of Wake-Up </a:t>
            </a:r>
            <a:r>
              <a:rPr lang="en-GB" altLang="en-US" smtClean="0"/>
              <a:t>Receiver (packetwise):</a:t>
            </a:r>
          </a:p>
          <a:p>
            <a:pPr lvl="1"/>
            <a:r>
              <a:rPr lang="en-GB" altLang="en-US" smtClean="0"/>
              <a:t>shortest on-duty time limited due to settling time (~ 1 µs)</a:t>
            </a:r>
          </a:p>
          <a:p>
            <a:pPr lvl="2"/>
            <a:r>
              <a:rPr lang="en-GB" altLang="en-US" smtClean="0"/>
              <a:t>of analog components (filters, amplifiers, bandgap ref.s)</a:t>
            </a:r>
          </a:p>
          <a:p>
            <a:pPr lvl="2"/>
            <a:r>
              <a:rPr lang="en-GB" altLang="en-US" smtClean="0"/>
              <a:t>of low frequency oscillators (XTAL, RC ..)</a:t>
            </a:r>
          </a:p>
          <a:p>
            <a:r>
              <a:rPr lang="en-GB" altLang="en-US" smtClean="0"/>
              <a:t>Sampling Wake-Up Receiver:</a:t>
            </a:r>
          </a:p>
          <a:p>
            <a:pPr lvl="1"/>
            <a:r>
              <a:rPr lang="en-GB" altLang="en-US" smtClean="0"/>
              <a:t>on-duty time optimized to low values &lt; 100 ns</a:t>
            </a:r>
          </a:p>
          <a:p>
            <a:pPr lvl="1"/>
            <a:r>
              <a:rPr lang="en-GB" altLang="en-US" smtClean="0"/>
              <a:t>use of fast-settling components (filters, oscillators, amplifiers)</a:t>
            </a:r>
            <a:br>
              <a:rPr lang="en-GB" altLang="en-US" smtClean="0"/>
            </a:br>
            <a:r>
              <a:rPr lang="en-GB" altLang="en-US" smtClean="0"/>
              <a:t>with settling times of 10 ns .. 30 ns</a:t>
            </a:r>
            <a:br>
              <a:rPr lang="en-GB" altLang="en-US" smtClean="0"/>
            </a:br>
            <a:r>
              <a:rPr lang="en-GB" altLang="en-US" smtClean="0"/>
              <a:t>       power consumption gets lower</a:t>
            </a:r>
          </a:p>
          <a:p>
            <a:pPr marL="0" indent="0">
              <a:buNone/>
            </a:pPr>
            <a:endParaRPr lang="en-GB" altLang="en-US"/>
          </a:p>
        </p:txBody>
      </p:sp>
      <p:grpSp>
        <p:nvGrpSpPr>
          <p:cNvPr id="7" name="Gruppieren 6"/>
          <p:cNvGrpSpPr/>
          <p:nvPr/>
        </p:nvGrpSpPr>
        <p:grpSpPr>
          <a:xfrm>
            <a:off x="2445845" y="1803633"/>
            <a:ext cx="522885" cy="261610"/>
            <a:chOff x="2445543" y="1700808"/>
            <a:chExt cx="522885" cy="261610"/>
          </a:xfrm>
        </p:grpSpPr>
        <p:cxnSp>
          <p:nvCxnSpPr>
            <p:cNvPr id="18" name="Straight Arrow Connector 20"/>
            <p:cNvCxnSpPr/>
            <p:nvPr/>
          </p:nvCxnSpPr>
          <p:spPr bwMode="auto">
            <a:xfrm flipH="1">
              <a:off x="2445543" y="1929408"/>
              <a:ext cx="496800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19" name="TextBox 24"/>
            <p:cNvSpPr txBox="1"/>
            <p:nvPr/>
          </p:nvSpPr>
          <p:spPr>
            <a:xfrm>
              <a:off x="2520444" y="1700808"/>
              <a:ext cx="447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tx1"/>
                  </a:solidFill>
                </a:rPr>
                <a:t>2 ms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867693" y="2060848"/>
            <a:ext cx="6624638" cy="247466"/>
            <a:chOff x="2267744" y="1700808"/>
            <a:chExt cx="6624638" cy="247466"/>
          </a:xfrm>
        </p:grpSpPr>
        <p:sp>
          <p:nvSpPr>
            <p:cNvPr id="9" name="Line 742"/>
            <p:cNvSpPr>
              <a:spLocks noChangeShapeType="1"/>
            </p:cNvSpPr>
            <p:nvPr/>
          </p:nvSpPr>
          <p:spPr bwMode="auto">
            <a:xfrm>
              <a:off x="2267744" y="1700808"/>
              <a:ext cx="6624638" cy="0"/>
            </a:xfrm>
            <a:prstGeom prst="line">
              <a:avLst/>
            </a:prstGeom>
            <a:noFill/>
            <a:ln w="11113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786"/>
            <p:cNvSpPr>
              <a:spLocks noChangeShapeType="1"/>
            </p:cNvSpPr>
            <p:nvPr/>
          </p:nvSpPr>
          <p:spPr bwMode="auto">
            <a:xfrm>
              <a:off x="2845594" y="1700808"/>
              <a:ext cx="492125" cy="0"/>
            </a:xfrm>
            <a:prstGeom prst="line">
              <a:avLst/>
            </a:prstGeom>
            <a:noFill/>
            <a:ln w="20638" cap="rnd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787"/>
            <p:cNvSpPr>
              <a:spLocks noChangeShapeType="1"/>
            </p:cNvSpPr>
            <p:nvPr/>
          </p:nvSpPr>
          <p:spPr bwMode="auto">
            <a:xfrm>
              <a:off x="5718969" y="1700808"/>
              <a:ext cx="496800" cy="0"/>
            </a:xfrm>
            <a:prstGeom prst="line">
              <a:avLst/>
            </a:prstGeom>
            <a:noFill/>
            <a:ln w="20638" cap="rnd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788"/>
            <p:cNvSpPr>
              <a:spLocks noChangeShapeType="1"/>
            </p:cNvSpPr>
            <p:nvPr/>
          </p:nvSpPr>
          <p:spPr bwMode="auto">
            <a:xfrm>
              <a:off x="8274844" y="1700808"/>
              <a:ext cx="470110" cy="0"/>
            </a:xfrm>
            <a:prstGeom prst="line">
              <a:avLst/>
            </a:prstGeom>
            <a:noFill/>
            <a:ln w="20638" cap="rnd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Rectangle 807"/>
            <p:cNvSpPr>
              <a:spLocks noChangeArrowheads="1"/>
            </p:cNvSpPr>
            <p:nvPr/>
          </p:nvSpPr>
          <p:spPr bwMode="auto">
            <a:xfrm>
              <a:off x="2795224" y="1737703"/>
              <a:ext cx="64601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LP-WUR on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811"/>
            <p:cNvSpPr>
              <a:spLocks noChangeArrowheads="1"/>
            </p:cNvSpPr>
            <p:nvPr/>
          </p:nvSpPr>
          <p:spPr bwMode="auto">
            <a:xfrm>
              <a:off x="4234898" y="1728075"/>
              <a:ext cx="546100" cy="20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WUR off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814"/>
            <p:cNvSpPr>
              <a:spLocks noChangeArrowheads="1"/>
            </p:cNvSpPr>
            <p:nvPr/>
          </p:nvSpPr>
          <p:spPr bwMode="auto">
            <a:xfrm>
              <a:off x="5645636" y="1737703"/>
              <a:ext cx="64601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LP-WUR on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814"/>
            <p:cNvSpPr>
              <a:spLocks noChangeArrowheads="1"/>
            </p:cNvSpPr>
            <p:nvPr/>
          </p:nvSpPr>
          <p:spPr bwMode="auto">
            <a:xfrm>
              <a:off x="8230644" y="1737703"/>
              <a:ext cx="64601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LP-WUR on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811"/>
            <p:cNvSpPr>
              <a:spLocks noChangeArrowheads="1"/>
            </p:cNvSpPr>
            <p:nvPr/>
          </p:nvSpPr>
          <p:spPr bwMode="auto">
            <a:xfrm>
              <a:off x="7067434" y="1740311"/>
              <a:ext cx="546100" cy="20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WUR off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319220" y="1775653"/>
            <a:ext cx="522885" cy="261610"/>
            <a:chOff x="2445543" y="1700808"/>
            <a:chExt cx="522885" cy="261610"/>
          </a:xfrm>
        </p:grpSpPr>
        <p:cxnSp>
          <p:nvCxnSpPr>
            <p:cNvPr id="28" name="Straight Arrow Connector 20"/>
            <p:cNvCxnSpPr/>
            <p:nvPr/>
          </p:nvCxnSpPr>
          <p:spPr bwMode="auto">
            <a:xfrm flipH="1">
              <a:off x="2445543" y="1929408"/>
              <a:ext cx="496800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29" name="TextBox 24"/>
            <p:cNvSpPr txBox="1"/>
            <p:nvPr/>
          </p:nvSpPr>
          <p:spPr>
            <a:xfrm>
              <a:off x="2520444" y="1700808"/>
              <a:ext cx="447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tx1"/>
                  </a:solidFill>
                </a:rPr>
                <a:t>2 ms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7848405" y="1803633"/>
            <a:ext cx="522885" cy="261610"/>
            <a:chOff x="2445543" y="1700808"/>
            <a:chExt cx="522885" cy="261610"/>
          </a:xfrm>
        </p:grpSpPr>
        <p:cxnSp>
          <p:nvCxnSpPr>
            <p:cNvPr id="31" name="Straight Arrow Connector 20"/>
            <p:cNvCxnSpPr/>
            <p:nvPr/>
          </p:nvCxnSpPr>
          <p:spPr bwMode="auto">
            <a:xfrm flipH="1">
              <a:off x="2445543" y="1929408"/>
              <a:ext cx="496800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32" name="TextBox 24"/>
            <p:cNvSpPr txBox="1"/>
            <p:nvPr/>
          </p:nvSpPr>
          <p:spPr>
            <a:xfrm>
              <a:off x="2520444" y="1700808"/>
              <a:ext cx="447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tx1"/>
                  </a:solidFill>
                </a:rPr>
                <a:t>2 ms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Line 742"/>
          <p:cNvSpPr>
            <a:spLocks noChangeShapeType="1"/>
          </p:cNvSpPr>
          <p:nvPr/>
        </p:nvSpPr>
        <p:spPr bwMode="auto">
          <a:xfrm>
            <a:off x="1068629" y="6080431"/>
            <a:ext cx="6624638" cy="0"/>
          </a:xfrm>
          <a:prstGeom prst="line">
            <a:avLst/>
          </a:prstGeom>
          <a:noFill/>
          <a:ln w="11113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Line 786"/>
          <p:cNvSpPr>
            <a:spLocks noChangeShapeType="1"/>
          </p:cNvSpPr>
          <p:nvPr/>
        </p:nvSpPr>
        <p:spPr bwMode="auto">
          <a:xfrm flipV="1">
            <a:off x="165192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Rectangle 807"/>
          <p:cNvSpPr>
            <a:spLocks noChangeArrowheads="1"/>
          </p:cNvSpPr>
          <p:nvPr/>
        </p:nvSpPr>
        <p:spPr bwMode="auto">
          <a:xfrm>
            <a:off x="710544" y="5263082"/>
            <a:ext cx="16846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WUR active: </a:t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Short samples 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Line 786"/>
          <p:cNvSpPr>
            <a:spLocks noChangeShapeType="1"/>
          </p:cNvSpPr>
          <p:nvPr/>
        </p:nvSpPr>
        <p:spPr bwMode="auto">
          <a:xfrm flipV="1">
            <a:off x="180909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4" name="Line 786"/>
          <p:cNvSpPr>
            <a:spLocks noChangeShapeType="1"/>
          </p:cNvSpPr>
          <p:nvPr/>
        </p:nvSpPr>
        <p:spPr bwMode="auto">
          <a:xfrm flipV="1">
            <a:off x="196625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5" name="Line 786"/>
          <p:cNvSpPr>
            <a:spLocks noChangeShapeType="1"/>
          </p:cNvSpPr>
          <p:nvPr/>
        </p:nvSpPr>
        <p:spPr bwMode="auto">
          <a:xfrm flipV="1">
            <a:off x="212342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" name="Line 786"/>
          <p:cNvSpPr>
            <a:spLocks noChangeShapeType="1"/>
          </p:cNvSpPr>
          <p:nvPr/>
        </p:nvSpPr>
        <p:spPr bwMode="auto">
          <a:xfrm flipV="1">
            <a:off x="228059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" name="Line 786"/>
          <p:cNvSpPr>
            <a:spLocks noChangeShapeType="1"/>
          </p:cNvSpPr>
          <p:nvPr/>
        </p:nvSpPr>
        <p:spPr bwMode="auto">
          <a:xfrm flipV="1">
            <a:off x="243776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8" name="Line 786"/>
          <p:cNvSpPr>
            <a:spLocks noChangeShapeType="1"/>
          </p:cNvSpPr>
          <p:nvPr/>
        </p:nvSpPr>
        <p:spPr bwMode="auto">
          <a:xfrm flipV="1">
            <a:off x="259493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9" name="Line 786"/>
          <p:cNvSpPr>
            <a:spLocks noChangeShapeType="1"/>
          </p:cNvSpPr>
          <p:nvPr/>
        </p:nvSpPr>
        <p:spPr bwMode="auto">
          <a:xfrm flipV="1">
            <a:off x="275209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0" name="Line 786"/>
          <p:cNvSpPr>
            <a:spLocks noChangeShapeType="1"/>
          </p:cNvSpPr>
          <p:nvPr/>
        </p:nvSpPr>
        <p:spPr bwMode="auto">
          <a:xfrm flipV="1">
            <a:off x="290926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" name="Line 786"/>
          <p:cNvSpPr>
            <a:spLocks noChangeShapeType="1"/>
          </p:cNvSpPr>
          <p:nvPr/>
        </p:nvSpPr>
        <p:spPr bwMode="auto">
          <a:xfrm flipV="1">
            <a:off x="306643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2" name="Line 786"/>
          <p:cNvSpPr>
            <a:spLocks noChangeShapeType="1"/>
          </p:cNvSpPr>
          <p:nvPr/>
        </p:nvSpPr>
        <p:spPr bwMode="auto">
          <a:xfrm flipV="1">
            <a:off x="322360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3" name="Line 786"/>
          <p:cNvSpPr>
            <a:spLocks noChangeShapeType="1"/>
          </p:cNvSpPr>
          <p:nvPr/>
        </p:nvSpPr>
        <p:spPr bwMode="auto">
          <a:xfrm flipV="1">
            <a:off x="338077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4" name="Line 786"/>
          <p:cNvSpPr>
            <a:spLocks noChangeShapeType="1"/>
          </p:cNvSpPr>
          <p:nvPr/>
        </p:nvSpPr>
        <p:spPr bwMode="auto">
          <a:xfrm flipV="1">
            <a:off x="353793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5" name="Line 786"/>
          <p:cNvSpPr>
            <a:spLocks noChangeShapeType="1"/>
          </p:cNvSpPr>
          <p:nvPr/>
        </p:nvSpPr>
        <p:spPr bwMode="auto">
          <a:xfrm flipV="1">
            <a:off x="369510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6" name="Line 786"/>
          <p:cNvSpPr>
            <a:spLocks noChangeShapeType="1"/>
          </p:cNvSpPr>
          <p:nvPr/>
        </p:nvSpPr>
        <p:spPr bwMode="auto">
          <a:xfrm flipV="1">
            <a:off x="385227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7" name="Line 786"/>
          <p:cNvSpPr>
            <a:spLocks noChangeShapeType="1"/>
          </p:cNvSpPr>
          <p:nvPr/>
        </p:nvSpPr>
        <p:spPr bwMode="auto">
          <a:xfrm flipV="1">
            <a:off x="400944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8" name="Line 786"/>
          <p:cNvSpPr>
            <a:spLocks noChangeShapeType="1"/>
          </p:cNvSpPr>
          <p:nvPr/>
        </p:nvSpPr>
        <p:spPr bwMode="auto">
          <a:xfrm flipV="1">
            <a:off x="173050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9" name="Line 786"/>
          <p:cNvSpPr>
            <a:spLocks noChangeShapeType="1"/>
          </p:cNvSpPr>
          <p:nvPr/>
        </p:nvSpPr>
        <p:spPr bwMode="auto">
          <a:xfrm flipV="1">
            <a:off x="188767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0" name="Line 786"/>
          <p:cNvSpPr>
            <a:spLocks noChangeShapeType="1"/>
          </p:cNvSpPr>
          <p:nvPr/>
        </p:nvSpPr>
        <p:spPr bwMode="auto">
          <a:xfrm flipV="1">
            <a:off x="204484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1" name="Line 786"/>
          <p:cNvSpPr>
            <a:spLocks noChangeShapeType="1"/>
          </p:cNvSpPr>
          <p:nvPr/>
        </p:nvSpPr>
        <p:spPr bwMode="auto">
          <a:xfrm flipV="1">
            <a:off x="220201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2" name="Line 786"/>
          <p:cNvSpPr>
            <a:spLocks noChangeShapeType="1"/>
          </p:cNvSpPr>
          <p:nvPr/>
        </p:nvSpPr>
        <p:spPr bwMode="auto">
          <a:xfrm flipV="1">
            <a:off x="235917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3" name="Line 786"/>
          <p:cNvSpPr>
            <a:spLocks noChangeShapeType="1"/>
          </p:cNvSpPr>
          <p:nvPr/>
        </p:nvSpPr>
        <p:spPr bwMode="auto">
          <a:xfrm flipV="1">
            <a:off x="251634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Line 786"/>
          <p:cNvSpPr>
            <a:spLocks noChangeShapeType="1"/>
          </p:cNvSpPr>
          <p:nvPr/>
        </p:nvSpPr>
        <p:spPr bwMode="auto">
          <a:xfrm flipV="1">
            <a:off x="267351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5" name="Line 786"/>
          <p:cNvSpPr>
            <a:spLocks noChangeShapeType="1"/>
          </p:cNvSpPr>
          <p:nvPr/>
        </p:nvSpPr>
        <p:spPr bwMode="auto">
          <a:xfrm flipV="1">
            <a:off x="283068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6" name="Line 786"/>
          <p:cNvSpPr>
            <a:spLocks noChangeShapeType="1"/>
          </p:cNvSpPr>
          <p:nvPr/>
        </p:nvSpPr>
        <p:spPr bwMode="auto">
          <a:xfrm flipV="1">
            <a:off x="298785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Line 786"/>
          <p:cNvSpPr>
            <a:spLocks noChangeShapeType="1"/>
          </p:cNvSpPr>
          <p:nvPr/>
        </p:nvSpPr>
        <p:spPr bwMode="auto">
          <a:xfrm flipV="1">
            <a:off x="314501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8" name="Line 786"/>
          <p:cNvSpPr>
            <a:spLocks noChangeShapeType="1"/>
          </p:cNvSpPr>
          <p:nvPr/>
        </p:nvSpPr>
        <p:spPr bwMode="auto">
          <a:xfrm flipV="1">
            <a:off x="330218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9" name="Line 786"/>
          <p:cNvSpPr>
            <a:spLocks noChangeShapeType="1"/>
          </p:cNvSpPr>
          <p:nvPr/>
        </p:nvSpPr>
        <p:spPr bwMode="auto">
          <a:xfrm flipV="1">
            <a:off x="345935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Line 786"/>
          <p:cNvSpPr>
            <a:spLocks noChangeShapeType="1"/>
          </p:cNvSpPr>
          <p:nvPr/>
        </p:nvSpPr>
        <p:spPr bwMode="auto">
          <a:xfrm flipV="1">
            <a:off x="361652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" name="Line 786"/>
          <p:cNvSpPr>
            <a:spLocks noChangeShapeType="1"/>
          </p:cNvSpPr>
          <p:nvPr/>
        </p:nvSpPr>
        <p:spPr bwMode="auto">
          <a:xfrm flipV="1">
            <a:off x="377369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Line 786"/>
          <p:cNvSpPr>
            <a:spLocks noChangeShapeType="1"/>
          </p:cNvSpPr>
          <p:nvPr/>
        </p:nvSpPr>
        <p:spPr bwMode="auto">
          <a:xfrm flipV="1">
            <a:off x="393085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3" name="Line 786"/>
          <p:cNvSpPr>
            <a:spLocks noChangeShapeType="1"/>
          </p:cNvSpPr>
          <p:nvPr/>
        </p:nvSpPr>
        <p:spPr bwMode="auto">
          <a:xfrm flipV="1">
            <a:off x="408802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5" name="Line 786"/>
          <p:cNvSpPr>
            <a:spLocks noChangeShapeType="1"/>
          </p:cNvSpPr>
          <p:nvPr/>
        </p:nvSpPr>
        <p:spPr bwMode="auto">
          <a:xfrm flipV="1">
            <a:off x="424204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6" name="Line 786"/>
          <p:cNvSpPr>
            <a:spLocks noChangeShapeType="1"/>
          </p:cNvSpPr>
          <p:nvPr/>
        </p:nvSpPr>
        <p:spPr bwMode="auto">
          <a:xfrm flipV="1">
            <a:off x="439921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7" name="Line 786"/>
          <p:cNvSpPr>
            <a:spLocks noChangeShapeType="1"/>
          </p:cNvSpPr>
          <p:nvPr/>
        </p:nvSpPr>
        <p:spPr bwMode="auto">
          <a:xfrm flipV="1">
            <a:off x="455638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8" name="Line 786"/>
          <p:cNvSpPr>
            <a:spLocks noChangeShapeType="1"/>
          </p:cNvSpPr>
          <p:nvPr/>
        </p:nvSpPr>
        <p:spPr bwMode="auto">
          <a:xfrm flipV="1">
            <a:off x="471355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Line 786"/>
          <p:cNvSpPr>
            <a:spLocks noChangeShapeType="1"/>
          </p:cNvSpPr>
          <p:nvPr/>
        </p:nvSpPr>
        <p:spPr bwMode="auto">
          <a:xfrm flipV="1">
            <a:off x="487072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0" name="Line 786"/>
          <p:cNvSpPr>
            <a:spLocks noChangeShapeType="1"/>
          </p:cNvSpPr>
          <p:nvPr/>
        </p:nvSpPr>
        <p:spPr bwMode="auto">
          <a:xfrm flipV="1">
            <a:off x="502788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1" name="Line 786"/>
          <p:cNvSpPr>
            <a:spLocks noChangeShapeType="1"/>
          </p:cNvSpPr>
          <p:nvPr/>
        </p:nvSpPr>
        <p:spPr bwMode="auto">
          <a:xfrm flipV="1">
            <a:off x="518505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2" name="Line 786"/>
          <p:cNvSpPr>
            <a:spLocks noChangeShapeType="1"/>
          </p:cNvSpPr>
          <p:nvPr/>
        </p:nvSpPr>
        <p:spPr bwMode="auto">
          <a:xfrm flipV="1">
            <a:off x="534222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3" name="Line 786"/>
          <p:cNvSpPr>
            <a:spLocks noChangeShapeType="1"/>
          </p:cNvSpPr>
          <p:nvPr/>
        </p:nvSpPr>
        <p:spPr bwMode="auto">
          <a:xfrm flipV="1">
            <a:off x="549939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4" name="Line 786"/>
          <p:cNvSpPr>
            <a:spLocks noChangeShapeType="1"/>
          </p:cNvSpPr>
          <p:nvPr/>
        </p:nvSpPr>
        <p:spPr bwMode="auto">
          <a:xfrm flipV="1">
            <a:off x="565656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5" name="Line 786"/>
          <p:cNvSpPr>
            <a:spLocks noChangeShapeType="1"/>
          </p:cNvSpPr>
          <p:nvPr/>
        </p:nvSpPr>
        <p:spPr bwMode="auto">
          <a:xfrm flipV="1">
            <a:off x="581372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6" name="Line 786"/>
          <p:cNvSpPr>
            <a:spLocks noChangeShapeType="1"/>
          </p:cNvSpPr>
          <p:nvPr/>
        </p:nvSpPr>
        <p:spPr bwMode="auto">
          <a:xfrm flipV="1">
            <a:off x="597089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7" name="Line 786"/>
          <p:cNvSpPr>
            <a:spLocks noChangeShapeType="1"/>
          </p:cNvSpPr>
          <p:nvPr/>
        </p:nvSpPr>
        <p:spPr bwMode="auto">
          <a:xfrm flipV="1">
            <a:off x="612806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8" name="Line 786"/>
          <p:cNvSpPr>
            <a:spLocks noChangeShapeType="1"/>
          </p:cNvSpPr>
          <p:nvPr/>
        </p:nvSpPr>
        <p:spPr bwMode="auto">
          <a:xfrm flipV="1">
            <a:off x="628523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9" name="Line 786"/>
          <p:cNvSpPr>
            <a:spLocks noChangeShapeType="1"/>
          </p:cNvSpPr>
          <p:nvPr/>
        </p:nvSpPr>
        <p:spPr bwMode="auto">
          <a:xfrm flipV="1">
            <a:off x="644240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0" name="Line 786"/>
          <p:cNvSpPr>
            <a:spLocks noChangeShapeType="1"/>
          </p:cNvSpPr>
          <p:nvPr/>
        </p:nvSpPr>
        <p:spPr bwMode="auto">
          <a:xfrm flipV="1">
            <a:off x="416346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1" name="Line 786"/>
          <p:cNvSpPr>
            <a:spLocks noChangeShapeType="1"/>
          </p:cNvSpPr>
          <p:nvPr/>
        </p:nvSpPr>
        <p:spPr bwMode="auto">
          <a:xfrm flipV="1">
            <a:off x="432063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2" name="Line 786"/>
          <p:cNvSpPr>
            <a:spLocks noChangeShapeType="1"/>
          </p:cNvSpPr>
          <p:nvPr/>
        </p:nvSpPr>
        <p:spPr bwMode="auto">
          <a:xfrm flipV="1">
            <a:off x="447780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3" name="Line 786"/>
          <p:cNvSpPr>
            <a:spLocks noChangeShapeType="1"/>
          </p:cNvSpPr>
          <p:nvPr/>
        </p:nvSpPr>
        <p:spPr bwMode="auto">
          <a:xfrm flipV="1">
            <a:off x="463496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4" name="Line 786"/>
          <p:cNvSpPr>
            <a:spLocks noChangeShapeType="1"/>
          </p:cNvSpPr>
          <p:nvPr/>
        </p:nvSpPr>
        <p:spPr bwMode="auto">
          <a:xfrm flipV="1">
            <a:off x="479213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5" name="Line 786"/>
          <p:cNvSpPr>
            <a:spLocks noChangeShapeType="1"/>
          </p:cNvSpPr>
          <p:nvPr/>
        </p:nvSpPr>
        <p:spPr bwMode="auto">
          <a:xfrm flipV="1">
            <a:off x="494930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6" name="Line 786"/>
          <p:cNvSpPr>
            <a:spLocks noChangeShapeType="1"/>
          </p:cNvSpPr>
          <p:nvPr/>
        </p:nvSpPr>
        <p:spPr bwMode="auto">
          <a:xfrm flipV="1">
            <a:off x="510647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7" name="Line 786"/>
          <p:cNvSpPr>
            <a:spLocks noChangeShapeType="1"/>
          </p:cNvSpPr>
          <p:nvPr/>
        </p:nvSpPr>
        <p:spPr bwMode="auto">
          <a:xfrm flipV="1">
            <a:off x="526364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8" name="Line 786"/>
          <p:cNvSpPr>
            <a:spLocks noChangeShapeType="1"/>
          </p:cNvSpPr>
          <p:nvPr/>
        </p:nvSpPr>
        <p:spPr bwMode="auto">
          <a:xfrm flipV="1">
            <a:off x="542080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9" name="Line 786"/>
          <p:cNvSpPr>
            <a:spLocks noChangeShapeType="1"/>
          </p:cNvSpPr>
          <p:nvPr/>
        </p:nvSpPr>
        <p:spPr bwMode="auto">
          <a:xfrm flipV="1">
            <a:off x="557797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0" name="Line 786"/>
          <p:cNvSpPr>
            <a:spLocks noChangeShapeType="1"/>
          </p:cNvSpPr>
          <p:nvPr/>
        </p:nvSpPr>
        <p:spPr bwMode="auto">
          <a:xfrm flipV="1">
            <a:off x="573514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1" name="Line 786"/>
          <p:cNvSpPr>
            <a:spLocks noChangeShapeType="1"/>
          </p:cNvSpPr>
          <p:nvPr/>
        </p:nvSpPr>
        <p:spPr bwMode="auto">
          <a:xfrm flipV="1">
            <a:off x="589231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" name="Line 786"/>
          <p:cNvSpPr>
            <a:spLocks noChangeShapeType="1"/>
          </p:cNvSpPr>
          <p:nvPr/>
        </p:nvSpPr>
        <p:spPr bwMode="auto">
          <a:xfrm flipV="1">
            <a:off x="604948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" name="Line 786"/>
          <p:cNvSpPr>
            <a:spLocks noChangeShapeType="1"/>
          </p:cNvSpPr>
          <p:nvPr/>
        </p:nvSpPr>
        <p:spPr bwMode="auto">
          <a:xfrm flipV="1">
            <a:off x="620664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" name="Line 786"/>
          <p:cNvSpPr>
            <a:spLocks noChangeShapeType="1"/>
          </p:cNvSpPr>
          <p:nvPr/>
        </p:nvSpPr>
        <p:spPr bwMode="auto">
          <a:xfrm flipV="1">
            <a:off x="636381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5" name="Line 786"/>
          <p:cNvSpPr>
            <a:spLocks noChangeShapeType="1"/>
          </p:cNvSpPr>
          <p:nvPr/>
        </p:nvSpPr>
        <p:spPr bwMode="auto">
          <a:xfrm flipV="1">
            <a:off x="652098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6" name="Line 786"/>
          <p:cNvSpPr>
            <a:spLocks noChangeShapeType="1"/>
          </p:cNvSpPr>
          <p:nvPr/>
        </p:nvSpPr>
        <p:spPr bwMode="auto">
          <a:xfrm flipV="1">
            <a:off x="652265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7" name="Line 786"/>
          <p:cNvSpPr>
            <a:spLocks noChangeShapeType="1"/>
          </p:cNvSpPr>
          <p:nvPr/>
        </p:nvSpPr>
        <p:spPr bwMode="auto">
          <a:xfrm flipV="1">
            <a:off x="667981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8" name="Line 786"/>
          <p:cNvSpPr>
            <a:spLocks noChangeShapeType="1"/>
          </p:cNvSpPr>
          <p:nvPr/>
        </p:nvSpPr>
        <p:spPr bwMode="auto">
          <a:xfrm flipV="1">
            <a:off x="683698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9" name="Line 786"/>
          <p:cNvSpPr>
            <a:spLocks noChangeShapeType="1"/>
          </p:cNvSpPr>
          <p:nvPr/>
        </p:nvSpPr>
        <p:spPr bwMode="auto">
          <a:xfrm flipV="1">
            <a:off x="699415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Line 786"/>
          <p:cNvSpPr>
            <a:spLocks noChangeShapeType="1"/>
          </p:cNvSpPr>
          <p:nvPr/>
        </p:nvSpPr>
        <p:spPr bwMode="auto">
          <a:xfrm flipV="1">
            <a:off x="7151322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1" name="Line 786"/>
          <p:cNvSpPr>
            <a:spLocks noChangeShapeType="1"/>
          </p:cNvSpPr>
          <p:nvPr/>
        </p:nvSpPr>
        <p:spPr bwMode="auto">
          <a:xfrm flipV="1">
            <a:off x="730849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Line 786"/>
          <p:cNvSpPr>
            <a:spLocks noChangeShapeType="1"/>
          </p:cNvSpPr>
          <p:nvPr/>
        </p:nvSpPr>
        <p:spPr bwMode="auto">
          <a:xfrm flipV="1">
            <a:off x="746565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3" name="Line 786"/>
          <p:cNvSpPr>
            <a:spLocks noChangeShapeType="1"/>
          </p:cNvSpPr>
          <p:nvPr/>
        </p:nvSpPr>
        <p:spPr bwMode="auto">
          <a:xfrm flipV="1">
            <a:off x="660123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4" name="Line 786"/>
          <p:cNvSpPr>
            <a:spLocks noChangeShapeType="1"/>
          </p:cNvSpPr>
          <p:nvPr/>
        </p:nvSpPr>
        <p:spPr bwMode="auto">
          <a:xfrm flipV="1">
            <a:off x="6758402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5" name="Line 786"/>
          <p:cNvSpPr>
            <a:spLocks noChangeShapeType="1"/>
          </p:cNvSpPr>
          <p:nvPr/>
        </p:nvSpPr>
        <p:spPr bwMode="auto">
          <a:xfrm flipV="1">
            <a:off x="691557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6" name="Line 786"/>
          <p:cNvSpPr>
            <a:spLocks noChangeShapeType="1"/>
          </p:cNvSpPr>
          <p:nvPr/>
        </p:nvSpPr>
        <p:spPr bwMode="auto">
          <a:xfrm flipV="1">
            <a:off x="707273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7" name="Line 786"/>
          <p:cNvSpPr>
            <a:spLocks noChangeShapeType="1"/>
          </p:cNvSpPr>
          <p:nvPr/>
        </p:nvSpPr>
        <p:spPr bwMode="auto">
          <a:xfrm flipV="1">
            <a:off x="722990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8" name="Line 786"/>
          <p:cNvSpPr>
            <a:spLocks noChangeShapeType="1"/>
          </p:cNvSpPr>
          <p:nvPr/>
        </p:nvSpPr>
        <p:spPr bwMode="auto">
          <a:xfrm flipV="1">
            <a:off x="738707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9" name="Line 786"/>
          <p:cNvSpPr>
            <a:spLocks noChangeShapeType="1"/>
          </p:cNvSpPr>
          <p:nvPr/>
        </p:nvSpPr>
        <p:spPr bwMode="auto">
          <a:xfrm flipV="1">
            <a:off x="754424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4" name="Line 786"/>
          <p:cNvSpPr>
            <a:spLocks noChangeShapeType="1"/>
          </p:cNvSpPr>
          <p:nvPr/>
        </p:nvSpPr>
        <p:spPr bwMode="auto">
          <a:xfrm flipV="1">
            <a:off x="126215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5" name="Line 786"/>
          <p:cNvSpPr>
            <a:spLocks noChangeShapeType="1"/>
          </p:cNvSpPr>
          <p:nvPr/>
        </p:nvSpPr>
        <p:spPr bwMode="auto">
          <a:xfrm flipV="1">
            <a:off x="141931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6" name="Line 786"/>
          <p:cNvSpPr>
            <a:spLocks noChangeShapeType="1"/>
          </p:cNvSpPr>
          <p:nvPr/>
        </p:nvSpPr>
        <p:spPr bwMode="auto">
          <a:xfrm flipV="1">
            <a:off x="157648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0" name="Line 786"/>
          <p:cNvSpPr>
            <a:spLocks noChangeShapeType="1"/>
          </p:cNvSpPr>
          <p:nvPr/>
        </p:nvSpPr>
        <p:spPr bwMode="auto">
          <a:xfrm flipV="1">
            <a:off x="118356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1" name="Line 786"/>
          <p:cNvSpPr>
            <a:spLocks noChangeShapeType="1"/>
          </p:cNvSpPr>
          <p:nvPr/>
        </p:nvSpPr>
        <p:spPr bwMode="auto">
          <a:xfrm flipV="1">
            <a:off x="134073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2" name="Line 786"/>
          <p:cNvSpPr>
            <a:spLocks noChangeShapeType="1"/>
          </p:cNvSpPr>
          <p:nvPr/>
        </p:nvSpPr>
        <p:spPr bwMode="auto">
          <a:xfrm flipV="1">
            <a:off x="1497902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26" name="Gerade Verbindung mit Pfeil 25"/>
          <p:cNvCxnSpPr/>
          <p:nvPr/>
        </p:nvCxnSpPr>
        <p:spPr bwMode="auto">
          <a:xfrm>
            <a:off x="1043609" y="5601636"/>
            <a:ext cx="134514" cy="269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mit Pfeil 135"/>
          <p:cNvCxnSpPr/>
          <p:nvPr/>
        </p:nvCxnSpPr>
        <p:spPr bwMode="auto">
          <a:xfrm>
            <a:off x="1110866" y="5595487"/>
            <a:ext cx="134514" cy="269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mit Pfeil 136"/>
          <p:cNvCxnSpPr/>
          <p:nvPr/>
        </p:nvCxnSpPr>
        <p:spPr bwMode="auto">
          <a:xfrm>
            <a:off x="1366679" y="5601636"/>
            <a:ext cx="134514" cy="269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0" name="Textfeld 20479"/>
          <p:cNvSpPr txBox="1"/>
          <p:nvPr/>
        </p:nvSpPr>
        <p:spPr>
          <a:xfrm>
            <a:off x="1146581" y="5540927"/>
            <a:ext cx="670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...</a:t>
            </a:r>
            <a:endParaRPr lang="de-DE"/>
          </a:p>
        </p:txBody>
      </p:sp>
      <p:sp>
        <p:nvSpPr>
          <p:cNvPr id="20481" name="Rechteck 20480"/>
          <p:cNvSpPr/>
          <p:nvPr/>
        </p:nvSpPr>
        <p:spPr bwMode="auto">
          <a:xfrm>
            <a:off x="5320189" y="1575443"/>
            <a:ext cx="521915" cy="23331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72000" tIns="2520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CCI</a:t>
            </a:r>
          </a:p>
        </p:txBody>
      </p:sp>
      <p:sp>
        <p:nvSpPr>
          <p:cNvPr id="20484" name="Gewitterblitz 20483"/>
          <p:cNvSpPr/>
          <p:nvPr/>
        </p:nvSpPr>
        <p:spPr bwMode="auto">
          <a:xfrm>
            <a:off x="5153888" y="1620444"/>
            <a:ext cx="157168" cy="269381"/>
          </a:xfrm>
          <a:prstGeom prst="lightningBol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08912" cy="1008112"/>
          </a:xfrm>
        </p:spPr>
        <p:txBody>
          <a:bodyPr tIns="0"/>
          <a:lstStyle/>
          <a:p>
            <a:r>
              <a:rPr lang="en-US" altLang="en-US" dirty="0" err="1"/>
              <a:t>Dutycycling</a:t>
            </a:r>
            <a:r>
              <a:rPr lang="en-US" altLang="en-US" dirty="0"/>
              <a:t> WUR vs. Sampling WUR (</a:t>
            </a:r>
            <a:r>
              <a:rPr lang="en-US" altLang="en-US" dirty="0" smtClean="0"/>
              <a:t>III/III</a:t>
            </a:r>
            <a:r>
              <a:rPr lang="en-US" altLang="en-US" dirty="0"/>
              <a:t>)</a:t>
            </a:r>
          </a:p>
        </p:txBody>
      </p:sp>
      <p:sp>
        <p:nvSpPr>
          <p:cNvPr id="144" name="Geschweifte Klammer rechts 143"/>
          <p:cNvSpPr/>
          <p:nvPr/>
        </p:nvSpPr>
        <p:spPr bwMode="auto">
          <a:xfrm rot="5400000">
            <a:off x="1961813" y="5290908"/>
            <a:ext cx="180022" cy="1800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Geschweifte Klammer rechts 144"/>
          <p:cNvSpPr/>
          <p:nvPr/>
        </p:nvSpPr>
        <p:spPr bwMode="auto">
          <a:xfrm rot="5400000">
            <a:off x="3782292" y="5290908"/>
            <a:ext cx="180022" cy="1800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Geschweifte Klammer rechts 145"/>
          <p:cNvSpPr/>
          <p:nvPr/>
        </p:nvSpPr>
        <p:spPr bwMode="auto">
          <a:xfrm rot="5400000">
            <a:off x="5621558" y="5290908"/>
            <a:ext cx="180022" cy="1800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6" name="Textfeld 20485"/>
          <p:cNvSpPr txBox="1"/>
          <p:nvPr/>
        </p:nvSpPr>
        <p:spPr>
          <a:xfrm>
            <a:off x="1497902" y="6200627"/>
            <a:ext cx="1687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smtClean="0">
                <a:latin typeface="Arial Narrow" panose="020B0606020202030204" pitchFamily="34" charset="0"/>
              </a:rPr>
              <a:t>Wake-Up packet (LDR)</a:t>
            </a:r>
            <a:endParaRPr lang="de-DE" sz="1050">
              <a:latin typeface="Arial Narrow" panose="020B0606020202030204" pitchFamily="34" charset="0"/>
            </a:endParaRPr>
          </a:p>
        </p:txBody>
      </p:sp>
      <p:sp>
        <p:nvSpPr>
          <p:cNvPr id="121" name="Pfeil nach rechts 120"/>
          <p:cNvSpPr/>
          <p:nvPr/>
        </p:nvSpPr>
        <p:spPr bwMode="auto">
          <a:xfrm>
            <a:off x="1644321" y="5256740"/>
            <a:ext cx="288032" cy="216024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1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C:\Users\mls\work\WLAN\WLAN\rfic_Proposal\Lat_vs_Pwr__ETFA20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4062258" cy="293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Scalability of Power Consumption and Data Rate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Sampling receiver [7]</a:t>
            </a:r>
          </a:p>
          <a:p>
            <a:pPr lvl="1"/>
            <a:r>
              <a:rPr lang="en-GB" altLang="en-US" dirty="0"/>
              <a:t>W</a:t>
            </a:r>
            <a:r>
              <a:rPr lang="en-GB" altLang="en-US" dirty="0" smtClean="0"/>
              <a:t>ake-up preamble duration vs</a:t>
            </a:r>
            <a:br>
              <a:rPr lang="en-GB" altLang="en-US" dirty="0" smtClean="0"/>
            </a:br>
            <a:r>
              <a:rPr lang="en-GB" altLang="en-US" dirty="0" smtClean="0"/>
              <a:t>power consumption trade-off</a:t>
            </a:r>
          </a:p>
          <a:p>
            <a:pPr lvl="1"/>
            <a:r>
              <a:rPr lang="en-GB" altLang="en-US" dirty="0"/>
              <a:t>D</a:t>
            </a:r>
            <a:r>
              <a:rPr lang="en-GB" altLang="en-US" dirty="0" smtClean="0"/>
              <a:t>ata rate can be freely chosen </a:t>
            </a:r>
            <a:br>
              <a:rPr lang="en-GB" altLang="en-US" dirty="0" smtClean="0"/>
            </a:br>
            <a:r>
              <a:rPr lang="en-GB" altLang="en-US" dirty="0" smtClean="0"/>
              <a:t>and extended up to 250 kbps</a:t>
            </a:r>
          </a:p>
          <a:p>
            <a:pPr lvl="1"/>
            <a:r>
              <a:rPr lang="en-GB" altLang="en-US" dirty="0"/>
              <a:t>P</a:t>
            </a:r>
            <a:r>
              <a:rPr lang="en-GB" altLang="en-US" dirty="0" smtClean="0"/>
              <a:t>reamble detection is tolerant </a:t>
            </a:r>
            <a:br>
              <a:rPr lang="en-GB" altLang="en-US" dirty="0" smtClean="0"/>
            </a:br>
            <a:r>
              <a:rPr lang="en-GB" altLang="en-US" dirty="0" smtClean="0"/>
              <a:t>towards bit</a:t>
            </a:r>
          </a:p>
          <a:p>
            <a:pPr lvl="1"/>
            <a:r>
              <a:rPr lang="en-GB" altLang="en-US" dirty="0" smtClean="0"/>
              <a:t>Suitable for 2-stage protocol:</a:t>
            </a:r>
          </a:p>
          <a:p>
            <a:pPr lvl="2"/>
            <a:r>
              <a:rPr lang="en-GB" altLang="en-US" dirty="0" smtClean="0"/>
              <a:t>Ultra-low power mode for e.g.</a:t>
            </a:r>
            <a:br>
              <a:rPr lang="en-GB" altLang="en-US" dirty="0" smtClean="0"/>
            </a:br>
            <a:r>
              <a:rPr lang="en-GB" altLang="en-US" dirty="0" smtClean="0"/>
              <a:t>15.1-ms-wake-up preamble: 6.4 µW</a:t>
            </a:r>
          </a:p>
          <a:p>
            <a:pPr lvl="2"/>
            <a:r>
              <a:rPr lang="en-GB" altLang="en-US" dirty="0" smtClean="0"/>
              <a:t>high data rate mode for residual</a:t>
            </a:r>
            <a:br>
              <a:rPr lang="en-GB" altLang="en-US" dirty="0" smtClean="0"/>
            </a:br>
            <a:r>
              <a:rPr lang="en-GB" altLang="en-US" dirty="0" smtClean="0"/>
              <a:t>wake-up packet data (e.g. 820 µW@250 </a:t>
            </a:r>
            <a:r>
              <a:rPr lang="en-GB" altLang="en-US" dirty="0"/>
              <a:t>kbps using [7])</a:t>
            </a:r>
            <a:endParaRPr lang="en-GB" altLang="en-US" dirty="0" smtClean="0"/>
          </a:p>
          <a:p>
            <a:pPr lvl="1"/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392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 descr="C:\Users\mls\work\WLAN\WLAN\rfic_Proposal\avg_pwr__vs_accessTime__LDR6.4uW__HDR416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268" y="2708920"/>
            <a:ext cx="3911268" cy="312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Investigation on Periodic Wake-Up Access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mtClean="0"/>
              <a:t>Ultra-low power mode of sampling WUR [7]</a:t>
            </a:r>
          </a:p>
          <a:p>
            <a:pPr lvl="1"/>
            <a:r>
              <a:rPr lang="en-GB" altLang="en-US" smtClean="0"/>
              <a:t>suitable for continuous</a:t>
            </a:r>
            <a:br>
              <a:rPr lang="en-GB" altLang="en-US" smtClean="0"/>
            </a:br>
            <a:r>
              <a:rPr lang="en-GB" altLang="en-US" smtClean="0"/>
              <a:t>preamble WUR listening</a:t>
            </a:r>
          </a:p>
          <a:p>
            <a:pPr lvl="1"/>
            <a:r>
              <a:rPr lang="en-GB" altLang="en-US" smtClean="0"/>
              <a:t>access period is dependent of </a:t>
            </a:r>
            <a:br>
              <a:rPr lang="en-GB" altLang="en-US" smtClean="0"/>
            </a:br>
            <a:r>
              <a:rPr lang="en-GB" altLang="en-US" smtClean="0"/>
              <a:t>user activity or other events</a:t>
            </a:r>
          </a:p>
          <a:p>
            <a:pPr lvl="1"/>
            <a:r>
              <a:rPr lang="en-GB" altLang="en-US" smtClean="0"/>
              <a:t>802.11 wake-up poll every </a:t>
            </a:r>
            <a:br>
              <a:rPr lang="en-GB" altLang="en-US" smtClean="0"/>
            </a:br>
            <a:r>
              <a:rPr lang="en-GB" altLang="en-US" smtClean="0"/>
              <a:t>2 seconds yields in 5.7 µW</a:t>
            </a:r>
          </a:p>
          <a:p>
            <a:pPr lvl="1"/>
            <a:r>
              <a:rPr lang="en-GB" altLang="en-US" smtClean="0"/>
              <a:t>preamble power mode deter-</a:t>
            </a:r>
            <a:br>
              <a:rPr lang="en-GB" altLang="en-US" smtClean="0"/>
            </a:br>
            <a:r>
              <a:rPr lang="en-GB" altLang="en-US" smtClean="0"/>
              <a:t>mines minimum average power </a:t>
            </a:r>
            <a:br>
              <a:rPr lang="en-GB" altLang="en-US" smtClean="0"/>
            </a:br>
            <a:r>
              <a:rPr lang="en-GB" altLang="en-US" smtClean="0"/>
              <a:t>consumption of WUR, here </a:t>
            </a:r>
            <a:br>
              <a:rPr lang="en-GB" altLang="en-US" smtClean="0"/>
            </a:br>
            <a:r>
              <a:rPr lang="en-GB" altLang="en-US" smtClean="0"/>
              <a:t>i.e. 6.4 µW (preamble: 15.1 ms)</a:t>
            </a:r>
          </a:p>
          <a:p>
            <a:pPr lvl="1"/>
            <a:r>
              <a:rPr lang="en-GB" altLang="en-US" smtClean="0"/>
              <a:t>total WUR packet: 15.52 ms</a:t>
            </a:r>
          </a:p>
          <a:p>
            <a:pPr lvl="1"/>
            <a:r>
              <a:rPr lang="en-GB" altLang="en-US" smtClean="0"/>
              <a:t>NB: LR44 (130 mAh) supplies 7 µW for 3 years</a:t>
            </a:r>
            <a:br>
              <a:rPr lang="en-GB" altLang="en-US" smtClean="0"/>
            </a:br>
            <a:endParaRPr lang="en-GB" altLang="en-US"/>
          </a:p>
          <a:p>
            <a:pPr lvl="1"/>
            <a:endParaRPr lang="en-GB" altLang="en-US" smtClean="0"/>
          </a:p>
          <a:p>
            <a:pPr lvl="1"/>
            <a:endParaRPr lang="en-GB" altLang="en-US"/>
          </a:p>
          <a:p>
            <a:pPr lvl="1"/>
            <a:endParaRPr lang="en-GB" altLang="en-US" smtClean="0"/>
          </a:p>
          <a:p>
            <a:pPr lvl="1"/>
            <a:endParaRPr lang="en-GB" altLang="en-US"/>
          </a:p>
          <a:p>
            <a:pPr lvl="1"/>
            <a:endParaRPr lang="en-GB" altLang="en-US" smtClean="0"/>
          </a:p>
          <a:p>
            <a:endParaRPr lang="en-GB" altLang="en-US"/>
          </a:p>
        </p:txBody>
      </p:sp>
      <p:cxnSp>
        <p:nvCxnSpPr>
          <p:cNvPr id="3" name="Gerade Verbindung mit Pfeil 2"/>
          <p:cNvCxnSpPr/>
          <p:nvPr/>
        </p:nvCxnSpPr>
        <p:spPr bwMode="auto">
          <a:xfrm flipV="1">
            <a:off x="4788024" y="4215539"/>
            <a:ext cx="3371834" cy="1301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5371837" y="4171801"/>
            <a:ext cx="360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668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Sampling wake-up receivers offer ultra-low power consumptions below 10 µW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proposed 2-stage protocol for wake-up packet benefits from scalability of sampling WURs</a:t>
            </a:r>
          </a:p>
          <a:p>
            <a:r>
              <a:rPr lang="en-US" altLang="en-US" dirty="0" smtClean="0"/>
              <a:t>Combination of very low power capability with very high data rate (e.g. 250 kbps) is feasible</a:t>
            </a:r>
          </a:p>
          <a:p>
            <a:endParaRPr lang="en-US" dirty="0" smtClean="0"/>
          </a:p>
          <a:p>
            <a:r>
              <a:rPr lang="en-US" dirty="0" smtClean="0"/>
              <a:t>Sampling WUR offer higher robustness in case of interference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4D4C331F-B262-491F-9559-FB9ED4D2F134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64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8B4AD22-147E-4252-8A9B-FF09B4DF90A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smtClean="0"/>
              <a:t>[1] </a:t>
            </a:r>
            <a:r>
              <a:rPr lang="en-US" sz="1800"/>
              <a:t>IEEE </a:t>
            </a:r>
            <a:r>
              <a:rPr lang="en-US" sz="1800" smtClean="0"/>
              <a:t>802.11-16/0027r0, “LP-WUR </a:t>
            </a:r>
            <a:r>
              <a:rPr lang="en-US" sz="1800"/>
              <a:t>(Low-Power Wake-Up Receiver): </a:t>
            </a:r>
            <a:r>
              <a:rPr lang="en-US" sz="1800" smtClean="0"/>
              <a:t>Enabling </a:t>
            </a:r>
            <a:r>
              <a:rPr lang="en-US" sz="1800"/>
              <a:t>Low-Power and Low-Latency Capability for </a:t>
            </a:r>
            <a:r>
              <a:rPr lang="en-US" sz="1800" smtClean="0"/>
              <a:t>802.11”</a:t>
            </a:r>
          </a:p>
          <a:p>
            <a:pPr marL="0" indent="0">
              <a:buNone/>
            </a:pPr>
            <a:r>
              <a:rPr lang="en-US" sz="1800" smtClean="0"/>
              <a:t>[2] IEEE 802.11-16/0341r0, “LP-WUR </a:t>
            </a:r>
            <a:r>
              <a:rPr lang="en-US" sz="1800"/>
              <a:t>(Low-Power Wake-Up Receiver) </a:t>
            </a:r>
            <a:r>
              <a:rPr lang="en-US" sz="1800" smtClean="0"/>
              <a:t>Follow-Up”</a:t>
            </a:r>
          </a:p>
          <a:p>
            <a:pPr marL="0" indent="0">
              <a:buNone/>
            </a:pPr>
            <a:r>
              <a:rPr lang="en-US" sz="1800"/>
              <a:t>[3] </a:t>
            </a:r>
            <a:r>
              <a:rPr lang="en-US" sz="1800" smtClean="0"/>
              <a:t>IEEE 802.11-16/0950r0, “Considerations </a:t>
            </a:r>
            <a:r>
              <a:rPr lang="en-US" sz="1800"/>
              <a:t>on WUR </a:t>
            </a:r>
            <a:r>
              <a:rPr lang="en-US" sz="1800" smtClean="0"/>
              <a:t>Design”</a:t>
            </a:r>
          </a:p>
          <a:p>
            <a:pPr marL="0" indent="0">
              <a:buNone/>
            </a:pPr>
            <a:r>
              <a:rPr lang="en-US" sz="1800"/>
              <a:t>[4] IEEE 802.11-16/1506r1, “Coexistence Mechanism </a:t>
            </a:r>
            <a:r>
              <a:rPr lang="en-US" sz="1800" smtClean="0"/>
              <a:t>for </a:t>
            </a:r>
            <a:r>
              <a:rPr lang="en-US" sz="1800"/>
              <a:t>Wakeup Radio Signal (follow-up</a:t>
            </a:r>
            <a:r>
              <a:rPr lang="en-US" sz="1800" smtClean="0"/>
              <a:t>)”</a:t>
            </a:r>
          </a:p>
          <a:p>
            <a:pPr marL="0" indent="0">
              <a:buNone/>
            </a:pPr>
            <a:r>
              <a:rPr lang="en-US" sz="1800"/>
              <a:t>[5] IEEE 802.11-1045r09, “A PAR Proposal for Wake-up Radio”</a:t>
            </a:r>
          </a:p>
          <a:p>
            <a:pPr marL="0" indent="0">
              <a:buNone/>
            </a:pPr>
            <a:r>
              <a:rPr lang="en-US" sz="1800"/>
              <a:t>[6] J. Ayers, K. Mayaram and T. S. Fiez, "An Ultralow-Power Receiver for Wireless Sensor Networks," in IEEE Journal of Solid-State Circuits, vol. 45, no. 9, pp. 1759-1769, Sept. 2010.</a:t>
            </a:r>
          </a:p>
          <a:p>
            <a:pPr marL="0" indent="0">
              <a:buNone/>
            </a:pPr>
            <a:r>
              <a:rPr lang="en-US" sz="1800" smtClean="0"/>
              <a:t>[</a:t>
            </a:r>
            <a:r>
              <a:rPr lang="en-US" sz="1800"/>
              <a:t>7] J. Robert, T. Lindner and H. Milosiu, "Sub 10µW wake-up-receiver based indoor/outdoor asset tracking system," 2015 IEEE 20th Conference on Emerging Technologies &amp; Factory Automation (ETFA), Luxembourg, 2015, pp. 1-3</a:t>
            </a:r>
            <a:r>
              <a:rPr lang="en-US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8B4AD22-147E-4252-8A9B-FF09B4DF90A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smtClean="0"/>
              <a:t>[8] </a:t>
            </a:r>
            <a:r>
              <a:rPr lang="en-US" sz="1800" smtClean="0"/>
              <a:t>M</a:t>
            </a:r>
            <a:r>
              <a:rPr lang="en-US" sz="1800"/>
              <a:t>. Eppel, H. Milosiu and F. Oehler, "A novel 1 </a:t>
            </a:r>
            <a:r>
              <a:rPr lang="el-GR" sz="1800"/>
              <a:t>μ</a:t>
            </a:r>
            <a:r>
              <a:rPr lang="en-US" sz="1800"/>
              <a:t>W super-regenerative receiver with reduced spurious emissions and improved co-channel interferer tolerance," 2016 IEEE Topical Conference on Wireless Sensors and Sensor Networks (WiSNet), Austin, TX, 2016, pp. 85-88</a:t>
            </a:r>
            <a:r>
              <a:rPr lang="en-US" sz="1800" smtClean="0"/>
              <a:t>.</a:t>
            </a:r>
          </a:p>
          <a:p>
            <a:pPr marL="0" indent="0">
              <a:buNone/>
            </a:pPr>
            <a:r>
              <a:rPr lang="en-US" sz="1800"/>
              <a:t>[9] H. Milosiu et al., "A 3-µW 868-MHz wake-up receiver with −83 dBm sensitivity and scalable data rate," 2013 Proceedings of the ESSCIRC (ESSCIRC), Bucharest, 2013, pp. 387-390.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19531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FDEFAE3-2CFA-46F4-A4D0-122B943F705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This presentation shows:</a:t>
            </a:r>
          </a:p>
          <a:p>
            <a:r>
              <a:rPr lang="de-DE" altLang="en-US" dirty="0" smtClean="0"/>
              <a:t>s</a:t>
            </a:r>
            <a:r>
              <a:rPr lang="en-US" altLang="en-US" dirty="0" err="1" smtClean="0"/>
              <a:t>ampling</a:t>
            </a:r>
            <a:r>
              <a:rPr lang="en-US" altLang="en-US" dirty="0" smtClean="0"/>
              <a:t> wake-up receivers offer ultra-low power consumptions below 10 µW</a:t>
            </a:r>
          </a:p>
          <a:p>
            <a:r>
              <a:rPr lang="en-US" altLang="en-US" dirty="0" smtClean="0"/>
              <a:t>proposed 2-stage protocol for wake-up packet benefits from scalability of sampling WURs</a:t>
            </a:r>
          </a:p>
          <a:p>
            <a:r>
              <a:rPr lang="en-US" altLang="en-US" dirty="0" smtClean="0"/>
              <a:t>combination of very low power capability with very high data rate (e.g. 250 kbps) is feasible</a:t>
            </a:r>
          </a:p>
          <a:p>
            <a:r>
              <a:rPr lang="en-US" altLang="en-US" dirty="0" smtClean="0"/>
              <a:t>selective wake-up of groups (multicast/broadcast)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Relevant Proposed Issues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WUR Requirements [1]:</a:t>
            </a:r>
          </a:p>
          <a:p>
            <a:pPr lvl="1"/>
            <a:r>
              <a:rPr lang="en-GB" altLang="en-US" dirty="0" smtClean="0"/>
              <a:t>Target power consumption of Wake-up radio &lt; 100 µW</a:t>
            </a:r>
          </a:p>
          <a:p>
            <a:pPr lvl="1"/>
            <a:r>
              <a:rPr lang="en-GB" altLang="en-US" dirty="0" smtClean="0"/>
              <a:t>OOK modulation scheme</a:t>
            </a:r>
          </a:p>
          <a:p>
            <a:pPr lvl="1"/>
            <a:r>
              <a:rPr lang="en-GB" altLang="en-US" dirty="0" smtClean="0"/>
              <a:t>Narrow bandwidth (e.g. &lt; 5 MHz)</a:t>
            </a:r>
          </a:p>
          <a:p>
            <a:pPr lvl="1"/>
            <a:r>
              <a:rPr lang="en-GB" altLang="en-US" dirty="0" smtClean="0"/>
              <a:t>Latency &lt; 100 </a:t>
            </a:r>
            <a:r>
              <a:rPr lang="en-GB" altLang="en-US" dirty="0" err="1" smtClean="0"/>
              <a:t>ms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Recent WUR publications exhibit power consumptions &gt; 200 µW for 250 kbps data rate. Too high for many IoT applications </a:t>
            </a:r>
            <a:r>
              <a:rPr lang="en-GB" altLang="en-US" dirty="0"/>
              <a:t>[</a:t>
            </a:r>
            <a:r>
              <a:rPr lang="en-GB" altLang="en-US" dirty="0" smtClean="0"/>
              <a:t>5].</a:t>
            </a:r>
          </a:p>
          <a:p>
            <a:r>
              <a:rPr lang="en-GB" altLang="en-US" dirty="0" smtClean="0"/>
              <a:t>Selective Wake-Up </a:t>
            </a:r>
            <a:r>
              <a:rPr lang="en-GB" altLang="en-US" dirty="0"/>
              <a:t>[3</a:t>
            </a:r>
            <a:r>
              <a:rPr lang="en-GB" altLang="en-US" dirty="0" smtClean="0"/>
              <a:t>]:</a:t>
            </a:r>
            <a:endParaRPr lang="en-GB" altLang="en-US" dirty="0"/>
          </a:p>
          <a:p>
            <a:pPr lvl="1"/>
            <a:r>
              <a:rPr lang="en-GB" altLang="en-US" dirty="0"/>
              <a:t>N</a:t>
            </a:r>
            <a:r>
              <a:rPr lang="en-GB" altLang="en-US" dirty="0" smtClean="0"/>
              <a:t>ot only individual, but group </a:t>
            </a:r>
            <a:r>
              <a:rPr lang="en-GB" altLang="en-US" dirty="0"/>
              <a:t>wake-up required </a:t>
            </a:r>
            <a:r>
              <a:rPr lang="en-GB" altLang="en-US" dirty="0" smtClean="0"/>
              <a:t>(esp</a:t>
            </a:r>
            <a:r>
              <a:rPr lang="en-GB" altLang="en-US" dirty="0"/>
              <a:t>. for large </a:t>
            </a:r>
            <a:r>
              <a:rPr lang="en-GB" altLang="en-US" dirty="0" smtClean="0"/>
              <a:t>networks)</a:t>
            </a:r>
            <a:endParaRPr lang="en-GB" altLang="en-US" dirty="0"/>
          </a:p>
          <a:p>
            <a:pPr lvl="1"/>
            <a:r>
              <a:rPr lang="en-GB" altLang="en-US" dirty="0" smtClean="0"/>
              <a:t>Keeps both </a:t>
            </a:r>
            <a:r>
              <a:rPr lang="en-GB" altLang="en-US" dirty="0"/>
              <a:t>latency and power consumption at a low value</a:t>
            </a:r>
          </a:p>
          <a:p>
            <a:pPr lvl="1"/>
            <a:endParaRPr lang="en-GB" altLang="en-US" dirty="0" smtClean="0"/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2-Stage Protocol: Two Different Data Rates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GB" altLang="en-US" dirty="0" smtClean="0"/>
              <a:t>802.11 Compliant Wake-Up Packet scheme [2], [4]:</a:t>
            </a:r>
          </a:p>
          <a:p>
            <a:pPr lvl="1"/>
            <a:r>
              <a:rPr lang="en-GB" altLang="en-US" dirty="0" smtClean="0"/>
              <a:t>OOK Wake-Up Packet with 250 kbps within OFDM scheme using 13 subcarriers, bandwidth: 4.06 MHz</a:t>
            </a:r>
          </a:p>
          <a:p>
            <a:r>
              <a:rPr lang="en-GB" altLang="en-US" dirty="0" smtClean="0"/>
              <a:t>Modification of wake-up packet, cf. [2]: Two data rates</a:t>
            </a:r>
          </a:p>
          <a:p>
            <a:pPr lvl="2"/>
            <a:r>
              <a:rPr lang="en-GB" altLang="en-US" dirty="0"/>
              <a:t>P</a:t>
            </a:r>
            <a:r>
              <a:rPr lang="en-GB" altLang="en-US" dirty="0" smtClean="0"/>
              <a:t>reamble: lower data rate (reduces WUR listening power), e.g. 31-bit PN sequence for correlation.  </a:t>
            </a:r>
          </a:p>
          <a:p>
            <a:pPr lvl="2"/>
            <a:r>
              <a:rPr lang="en-GB" altLang="en-US" dirty="0" smtClean="0"/>
              <a:t>WUR ‘data’ (MAC address etc.): at 250 kbps</a:t>
            </a:r>
          </a:p>
          <a:p>
            <a:endParaRPr lang="en-GB" altLang="en-US" dirty="0"/>
          </a:p>
        </p:txBody>
      </p:sp>
      <p:pic>
        <p:nvPicPr>
          <p:cNvPr id="9" name="Picture 2" descr="C:\Users\mls\work\WLAN\WLAN\rfic_Proposal\802_11_WakeUp_Frame_201701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16772"/>
            <a:ext cx="6984000" cy="201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35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mls\work\WLAN\WLAN\rfic_Proposal\802_11_WakeUp_Frame_201701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16772"/>
            <a:ext cx="6984000" cy="201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2-Stage Protocol: Two Different Data Rates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Modified wake-up packet: </a:t>
            </a:r>
          </a:p>
          <a:p>
            <a:pPr lvl="1"/>
            <a:r>
              <a:rPr lang="en-GB" altLang="en-US" dirty="0" smtClean="0"/>
              <a:t>Slow WUR preamble is followed by high data rate block:</a:t>
            </a:r>
          </a:p>
          <a:p>
            <a:pPr lvl="2"/>
            <a:r>
              <a:rPr lang="en-GB" altLang="en-US" dirty="0" smtClean="0"/>
              <a:t>Address type: individual/group/broadcast address mode (e.g. 8 bit)</a:t>
            </a:r>
          </a:p>
          <a:p>
            <a:pPr lvl="2"/>
            <a:r>
              <a:rPr lang="en-GB" altLang="en-US" dirty="0" smtClean="0"/>
              <a:t>MAC header: MAC address (48 bit)</a:t>
            </a:r>
          </a:p>
          <a:p>
            <a:pPr lvl="2"/>
            <a:r>
              <a:rPr lang="en-GB" altLang="en-US" dirty="0" smtClean="0"/>
              <a:t>Frame body: optional command code (e.g. 16 bit)</a:t>
            </a:r>
          </a:p>
          <a:p>
            <a:pPr lvl="2"/>
            <a:r>
              <a:rPr lang="en-GB" altLang="en-US" dirty="0" smtClean="0"/>
              <a:t>FCS: e.g. 32 bit CRC</a:t>
            </a:r>
            <a:endParaRPr lang="en-GB" alt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5555553" y="6168671"/>
            <a:ext cx="2520280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in total: e.g. 104 bit, 416 µs</a:t>
            </a:r>
            <a:endParaRPr lang="de-DE"/>
          </a:p>
        </p:txBody>
      </p:sp>
      <p:sp>
        <p:nvSpPr>
          <p:cNvPr id="7" name="Geschweifte Klammer rechts 6"/>
          <p:cNvSpPr/>
          <p:nvPr/>
        </p:nvSpPr>
        <p:spPr bwMode="auto">
          <a:xfrm rot="5400000">
            <a:off x="6174176" y="4609623"/>
            <a:ext cx="180022" cy="309634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8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Superregenerative Receiver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990656" cy="4251176"/>
          </a:xfrm>
        </p:spPr>
        <p:txBody>
          <a:bodyPr/>
          <a:lstStyle/>
          <a:p>
            <a:r>
              <a:rPr lang="en-GB" altLang="en-US" dirty="0" smtClean="0"/>
              <a:t>Operation [8]: </a:t>
            </a:r>
          </a:p>
          <a:p>
            <a:pPr lvl="1"/>
            <a:r>
              <a:rPr lang="en-GB" altLang="en-US" sz="1800" dirty="0"/>
              <a:t>F</a:t>
            </a:r>
            <a:r>
              <a:rPr lang="en-GB" altLang="en-US" sz="1800" dirty="0" smtClean="0"/>
              <a:t>eedback within RF oscillator is periodically tuned from positive (stable) to negative feedback (oscillation) by quench signal</a:t>
            </a:r>
          </a:p>
          <a:p>
            <a:pPr lvl="1"/>
            <a:r>
              <a:rPr lang="en-GB" altLang="en-US" sz="1800" dirty="0"/>
              <a:t>A</a:t>
            </a:r>
            <a:r>
              <a:rPr lang="en-GB" altLang="en-US" sz="1800" dirty="0" smtClean="0"/>
              <a:t>mplified RF antenna signal is fed into RF oscillator and shifts turnover</a:t>
            </a:r>
            <a:br>
              <a:rPr lang="en-GB" altLang="en-US" sz="1800" dirty="0" smtClean="0"/>
            </a:br>
            <a:r>
              <a:rPr lang="en-GB" altLang="en-US" sz="1800" dirty="0" smtClean="0"/>
              <a:t>point (start of oscillation)</a:t>
            </a:r>
          </a:p>
          <a:p>
            <a:pPr lvl="1"/>
            <a:r>
              <a:rPr lang="en-GB" altLang="en-US" sz="1800" dirty="0" smtClean="0"/>
              <a:t>Good selectivity (RF BW &lt; 10 MHz)</a:t>
            </a:r>
          </a:p>
          <a:p>
            <a:pPr lvl="1"/>
            <a:r>
              <a:rPr lang="en-GB" altLang="en-US" sz="1800" dirty="0" smtClean="0"/>
              <a:t>Acts </a:t>
            </a:r>
            <a:r>
              <a:rPr lang="en-GB" altLang="en-US" sz="1800" dirty="0"/>
              <a:t>as always-on receiver, </a:t>
            </a:r>
            <a:r>
              <a:rPr lang="en-GB" altLang="en-US" sz="1800" dirty="0" smtClean="0"/>
              <a:t/>
            </a:r>
            <a:br>
              <a:rPr lang="en-GB" altLang="en-US" sz="1800" dirty="0" smtClean="0"/>
            </a:br>
            <a:r>
              <a:rPr lang="en-GB" altLang="en-US" sz="1800" dirty="0" smtClean="0"/>
              <a:t>P</a:t>
            </a:r>
            <a:r>
              <a:rPr lang="en-GB" altLang="en-US" sz="1800" baseline="-25000" dirty="0" smtClean="0"/>
              <a:t>WUR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= 200 .. </a:t>
            </a:r>
            <a:r>
              <a:rPr lang="en-GB" altLang="en-US" sz="1800" dirty="0" smtClean="0"/>
              <a:t>500 </a:t>
            </a:r>
            <a:r>
              <a:rPr lang="en-GB" altLang="en-US" sz="1800" dirty="0"/>
              <a:t>µW</a:t>
            </a:r>
          </a:p>
          <a:p>
            <a:pPr lvl="1"/>
            <a:endParaRPr lang="en-GB" altLang="en-US" sz="1800" dirty="0"/>
          </a:p>
        </p:txBody>
      </p:sp>
      <p:pic>
        <p:nvPicPr>
          <p:cNvPr id="8" name="Bild 1" descr="sregblock-pic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13991"/>
            <a:ext cx="3816424" cy="190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 3" descr="sro_classic_signal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501008"/>
            <a:ext cx="32639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34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96644"/>
            <a:ext cx="3856484" cy="325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Sampling Receiver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990656" cy="4251176"/>
          </a:xfrm>
        </p:spPr>
        <p:txBody>
          <a:bodyPr/>
          <a:lstStyle/>
          <a:p>
            <a:r>
              <a:rPr lang="en-GB" altLang="en-US" dirty="0" smtClean="0"/>
              <a:t>Function Principle [9]: </a:t>
            </a:r>
          </a:p>
          <a:p>
            <a:pPr lvl="1"/>
            <a:r>
              <a:rPr lang="en-GB" altLang="en-US" sz="1800" dirty="0" smtClean="0"/>
              <a:t>RF receiver front-end samples RF antenna signal within a very short</a:t>
            </a:r>
            <a:br>
              <a:rPr lang="en-GB" altLang="en-US" sz="1800" dirty="0" smtClean="0"/>
            </a:br>
            <a:r>
              <a:rPr lang="en-GB" altLang="en-US" sz="1800" dirty="0" smtClean="0"/>
              <a:t>period, e.g. 100 ns, and performs an </a:t>
            </a:r>
            <a:br>
              <a:rPr lang="en-GB" altLang="en-US" sz="1800" dirty="0" smtClean="0"/>
            </a:br>
            <a:r>
              <a:rPr lang="en-GB" altLang="en-US" sz="1800" dirty="0" smtClean="0"/>
              <a:t>OOK demodulation for each sample</a:t>
            </a:r>
          </a:p>
          <a:p>
            <a:pPr lvl="1"/>
            <a:r>
              <a:rPr lang="en-GB" altLang="en-US" sz="1800" dirty="0" smtClean="0"/>
              <a:t>Between two samples the RX </a:t>
            </a:r>
            <a:br>
              <a:rPr lang="en-GB" altLang="en-US" sz="1800" dirty="0" smtClean="0"/>
            </a:br>
            <a:r>
              <a:rPr lang="en-GB" altLang="en-US" sz="1800" dirty="0" smtClean="0"/>
              <a:t>front-end is turned OFF</a:t>
            </a:r>
          </a:p>
          <a:p>
            <a:pPr lvl="1"/>
            <a:r>
              <a:rPr lang="en-GB" altLang="en-US" sz="1800" dirty="0"/>
              <a:t>T</a:t>
            </a:r>
            <a:r>
              <a:rPr lang="en-GB" altLang="en-US" sz="1800" dirty="0" smtClean="0"/>
              <a:t>he ratio of on-duty time interval </a:t>
            </a:r>
            <a:br>
              <a:rPr lang="en-GB" altLang="en-US" sz="1800" dirty="0" smtClean="0"/>
            </a:br>
            <a:r>
              <a:rPr lang="en-GB" altLang="en-US" sz="1800" dirty="0" smtClean="0"/>
              <a:t>T</a:t>
            </a:r>
            <a:r>
              <a:rPr lang="en-GB" altLang="en-US" sz="1800" baseline="-25000" dirty="0" smtClean="0"/>
              <a:t>ON</a:t>
            </a:r>
            <a:r>
              <a:rPr lang="en-GB" altLang="en-US" sz="1800" dirty="0" smtClean="0"/>
              <a:t> and period T</a:t>
            </a:r>
            <a:r>
              <a:rPr lang="en-GB" altLang="en-US" sz="1800" baseline="-25000" dirty="0" smtClean="0"/>
              <a:t>A</a:t>
            </a:r>
            <a:r>
              <a:rPr lang="en-GB" altLang="en-US" sz="1800" dirty="0" smtClean="0"/>
              <a:t> is chosen</a:t>
            </a:r>
            <a:br>
              <a:rPr lang="en-GB" altLang="en-US" sz="1800" dirty="0" smtClean="0"/>
            </a:br>
            <a:r>
              <a:rPr lang="en-GB" altLang="en-US" sz="1800" dirty="0" smtClean="0"/>
              <a:t>at a very low value, e.g. 0.1%</a:t>
            </a:r>
            <a:br>
              <a:rPr lang="en-GB" altLang="en-US" sz="1800" dirty="0" smtClean="0"/>
            </a:br>
            <a:r>
              <a:rPr lang="en-GB" altLang="en-US" sz="1800" b="1" dirty="0" smtClean="0"/>
              <a:t>       power consumption </a:t>
            </a:r>
            <a:r>
              <a:rPr lang="en-GB" altLang="en-US" sz="1800" b="1" dirty="0" smtClean="0">
                <a:sym typeface="Symbol"/>
              </a:rPr>
              <a:t> : 1000</a:t>
            </a:r>
            <a:endParaRPr lang="en-GB" altLang="en-US" sz="1800" b="1" dirty="0" smtClean="0"/>
          </a:p>
          <a:p>
            <a:pPr lvl="1"/>
            <a:r>
              <a:rPr lang="en-GB" altLang="en-US" sz="1800" dirty="0"/>
              <a:t>S</a:t>
            </a:r>
            <a:r>
              <a:rPr lang="en-GB" altLang="en-US" sz="1800" dirty="0" smtClean="0"/>
              <a:t>uitable for various data rates</a:t>
            </a:r>
          </a:p>
          <a:p>
            <a:pPr lvl="1"/>
            <a:r>
              <a:rPr lang="en-GB" altLang="en-US" sz="1800" dirty="0"/>
              <a:t>I</a:t>
            </a:r>
            <a:r>
              <a:rPr lang="en-GB" altLang="en-US" sz="1800" dirty="0" smtClean="0"/>
              <a:t>nternal RF oscillators calibrated</a:t>
            </a:r>
          </a:p>
          <a:p>
            <a:pPr lvl="1"/>
            <a:r>
              <a:rPr lang="en-GB" altLang="en-US" sz="1800" dirty="0" smtClean="0"/>
              <a:t>XTAL oscillator at 32.768 kHz</a:t>
            </a:r>
            <a:br>
              <a:rPr lang="en-GB" altLang="en-US" sz="1800" dirty="0" smtClean="0"/>
            </a:br>
            <a:r>
              <a:rPr lang="en-GB" altLang="en-US" sz="1800" dirty="0" smtClean="0"/>
              <a:t>as reference needs ~ 1 µW</a:t>
            </a:r>
          </a:p>
        </p:txBody>
      </p:sp>
      <p:sp>
        <p:nvSpPr>
          <p:cNvPr id="2" name="Pfeil nach rechts 1"/>
          <p:cNvSpPr/>
          <p:nvPr/>
        </p:nvSpPr>
        <p:spPr bwMode="auto">
          <a:xfrm>
            <a:off x="1547664" y="4653136"/>
            <a:ext cx="288032" cy="216024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918648" cy="1008112"/>
          </a:xfrm>
        </p:spPr>
        <p:txBody>
          <a:bodyPr tIns="0"/>
          <a:lstStyle/>
          <a:p>
            <a:r>
              <a:rPr lang="en-US" altLang="en-US" dirty="0" err="1" smtClean="0"/>
              <a:t>Dutycycling</a:t>
            </a:r>
            <a:r>
              <a:rPr lang="en-US" altLang="en-US" dirty="0" smtClean="0"/>
              <a:t> WUR vs. Sampling WUR (I/III)</a:t>
            </a:r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mtClean="0"/>
          </a:p>
          <a:p>
            <a:r>
              <a:rPr lang="en-GB" altLang="en-US"/>
              <a:t/>
            </a:r>
            <a:br>
              <a:rPr lang="en-GB" altLang="en-US"/>
            </a:br>
            <a:endParaRPr lang="en-GB" altLang="en-US"/>
          </a:p>
          <a:p>
            <a:endParaRPr lang="en-GB" altLang="en-US" smtClean="0"/>
          </a:p>
          <a:p>
            <a:endParaRPr lang="en-GB" altLang="en-US"/>
          </a:p>
          <a:p>
            <a:pPr lvl="1"/>
            <a:endParaRPr lang="en-GB" altLang="en-US" smtClean="0"/>
          </a:p>
          <a:p>
            <a:pPr lvl="1"/>
            <a:r>
              <a:rPr lang="en-GB" altLang="en-US" smtClean="0"/>
              <a:t>[6]: Superregenerative receiver, 215 µW @ 250 kbps. Dutycycling of WUR according to [1], slide 14.</a:t>
            </a:r>
          </a:p>
          <a:p>
            <a:pPr lvl="1"/>
            <a:r>
              <a:rPr lang="en-GB" altLang="en-US" smtClean="0"/>
              <a:t>[7]: Sampling receiver with scalable data rate, suitable for ultra-low power consumption applications, but at lower data rates. </a:t>
            </a:r>
          </a:p>
          <a:p>
            <a:pPr lvl="1"/>
            <a:r>
              <a:rPr lang="en-GB" altLang="en-US" smtClean="0"/>
              <a:t>[8]: Sampling Superregenerative WUR, scalable data rate. Extension to 250 kbps yields in 220 µW power consumption.</a:t>
            </a:r>
          </a:p>
          <a:p>
            <a:pPr marL="0" indent="0">
              <a:buNone/>
            </a:pPr>
            <a:endParaRPr lang="en-GB" alt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678416"/>
              </p:ext>
            </p:extLst>
          </p:nvPr>
        </p:nvGraphicFramePr>
        <p:xfrm>
          <a:off x="755576" y="2132856"/>
          <a:ext cx="7848872" cy="216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1218"/>
                <a:gridCol w="1935624"/>
                <a:gridCol w="2079745"/>
                <a:gridCol w="2772285"/>
              </a:tblGrid>
              <a:tr h="782428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Cycle</a:t>
                      </a:r>
                      <a:r>
                        <a:rPr lang="en-US" sz="1600" b="1" baseline="0" smtClean="0">
                          <a:solidFill>
                            <a:schemeClr val="bg1"/>
                          </a:solidFill>
                        </a:rPr>
                        <a:t> or Latency 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DutyCycled WUR [6] incl. 1 µW XTAL</a:t>
                      </a:r>
                      <a:r>
                        <a:rPr lang="en-US" sz="1600" b="1" baseline="0" smtClean="0">
                          <a:solidFill>
                            <a:schemeClr val="bg1"/>
                          </a:solidFill>
                        </a:rPr>
                        <a:t> Osc. 32 kHz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Sampling WUR</a:t>
                      </a:r>
                      <a:r>
                        <a:rPr lang="en-US" sz="1600" b="1" baseline="0" smtClean="0">
                          <a:solidFill>
                            <a:schemeClr val="bg1"/>
                          </a:solidFill>
                        </a:rPr>
                        <a:t> [7] </a:t>
                      </a:r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incl. 1 µW XTAL</a:t>
                      </a:r>
                      <a:r>
                        <a:rPr lang="en-US" sz="1600" b="1" baseline="0" smtClean="0">
                          <a:solidFill>
                            <a:schemeClr val="bg1"/>
                          </a:solidFill>
                        </a:rPr>
                        <a:t> Osc. 32 kHz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1"/>
                          </a:solidFill>
                        </a:rPr>
                        <a:t>Sampling Superregenerative</a:t>
                      </a:r>
                      <a:r>
                        <a:rPr lang="en-US" sz="1600" b="1" baseline="0" smtClean="0">
                          <a:solidFill>
                            <a:schemeClr val="bg1"/>
                          </a:solidFill>
                        </a:rPr>
                        <a:t> WUR [8] incl. 1 µW XTAL Osc. 32 kHz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</a:tr>
              <a:tr h="318767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8 ms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56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 µW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14 µW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4.5 µW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18767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15 ms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30 µW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7.4 µW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2.8 µW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18767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30 ms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smtClean="0">
                          <a:solidFill>
                            <a:schemeClr val="tx1"/>
                          </a:solidFill>
                        </a:rPr>
                        <a:t>15 µW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4.2 µW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1.9 µW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18767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60 ms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smtClean="0">
                          <a:solidFill>
                            <a:schemeClr val="tx1"/>
                          </a:solidFill>
                        </a:rPr>
                        <a:t>8.2 µW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2.6 µW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tx1"/>
                          </a:solidFill>
                        </a:rPr>
                        <a:t>1.4 µW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3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r>
              <a:rPr lang="en-US" altLang="en-US" smtClean="0"/>
              <a:t>January, 2017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786777" y="6475413"/>
            <a:ext cx="1757148" cy="184666"/>
          </a:xfrm>
        </p:spPr>
        <p:txBody>
          <a:bodyPr/>
          <a:lstStyle/>
          <a:p>
            <a:r>
              <a:rPr lang="en-US" altLang="en-US" smtClean="0"/>
              <a:t>Joerg Robert, FAU Erlangen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6609" y="6502096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2947ED04-F048-46D2-850B-B75E8CC6626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360" y="2267020"/>
            <a:ext cx="7772400" cy="2314108"/>
          </a:xfrm>
        </p:spPr>
        <p:txBody>
          <a:bodyPr/>
          <a:lstStyle/>
          <a:p>
            <a:r>
              <a:rPr lang="en-GB" altLang="en-US" dirty="0" err="1" smtClean="0"/>
              <a:t>Dutycycling</a:t>
            </a:r>
            <a:r>
              <a:rPr lang="en-GB" altLang="en-US" dirty="0" smtClean="0"/>
              <a:t> </a:t>
            </a:r>
            <a:r>
              <a:rPr lang="en-GB" altLang="en-US" dirty="0"/>
              <a:t>of Wake-Up </a:t>
            </a:r>
            <a:r>
              <a:rPr lang="en-GB" altLang="en-US" dirty="0" smtClean="0"/>
              <a:t>Receiver (</a:t>
            </a:r>
            <a:r>
              <a:rPr lang="en-GB" altLang="en-US" dirty="0" err="1" smtClean="0"/>
              <a:t>packetwise</a:t>
            </a:r>
            <a:r>
              <a:rPr lang="en-GB" altLang="en-US" dirty="0" smtClean="0"/>
              <a:t>):</a:t>
            </a:r>
          </a:p>
          <a:p>
            <a:pPr lvl="1"/>
            <a:r>
              <a:rPr lang="en-GB" altLang="en-US" dirty="0" smtClean="0"/>
              <a:t>e.g</a:t>
            </a:r>
            <a:r>
              <a:rPr lang="en-GB" altLang="en-US" dirty="0"/>
              <a:t>. </a:t>
            </a:r>
            <a:r>
              <a:rPr lang="en-GB" altLang="en-US" dirty="0" smtClean="0"/>
              <a:t>WUR 2 </a:t>
            </a:r>
            <a:r>
              <a:rPr lang="en-GB" altLang="en-US" dirty="0" err="1"/>
              <a:t>ms</a:t>
            </a:r>
            <a:r>
              <a:rPr lang="en-GB" altLang="en-US" dirty="0"/>
              <a:t> ON, 98 </a:t>
            </a:r>
            <a:r>
              <a:rPr lang="en-GB" altLang="en-US" dirty="0" err="1"/>
              <a:t>ms</a:t>
            </a:r>
            <a:r>
              <a:rPr lang="en-GB" altLang="en-US" dirty="0"/>
              <a:t> </a:t>
            </a:r>
            <a:r>
              <a:rPr lang="en-GB" altLang="en-US" dirty="0" smtClean="0"/>
              <a:t>OFF (cf</a:t>
            </a:r>
            <a:r>
              <a:rPr lang="en-GB" altLang="en-US" dirty="0"/>
              <a:t>. [1], pp. </a:t>
            </a:r>
            <a:r>
              <a:rPr lang="en-GB" altLang="en-US" dirty="0" smtClean="0"/>
              <a:t>12-14)</a:t>
            </a:r>
          </a:p>
          <a:p>
            <a:pPr lvl="2"/>
            <a:r>
              <a:rPr lang="en-GB" altLang="en-US" dirty="0" smtClean="0"/>
              <a:t>reduces average WUR power consumption, but inserts new latency</a:t>
            </a:r>
          </a:p>
          <a:p>
            <a:pPr lvl="2"/>
            <a:r>
              <a:rPr lang="en-GB" altLang="en-US" dirty="0" smtClean="0"/>
              <a:t>in case of interfered 2-ms-packets (CCI): packet lost/missed, </a:t>
            </a:r>
            <a:br>
              <a:rPr lang="en-GB" altLang="en-US" dirty="0" smtClean="0"/>
            </a:br>
            <a:r>
              <a:rPr lang="en-GB" altLang="en-US" dirty="0" smtClean="0"/>
              <a:t>latency becomes N · 100 </a:t>
            </a:r>
            <a:r>
              <a:rPr lang="en-GB" altLang="en-US" dirty="0" err="1" smtClean="0"/>
              <a:t>ms</a:t>
            </a:r>
            <a:endParaRPr lang="en-GB" altLang="en-US" dirty="0" smtClean="0"/>
          </a:p>
          <a:p>
            <a:r>
              <a:rPr lang="en-GB" altLang="en-US" dirty="0" smtClean="0"/>
              <a:t>Sampling Wake-Up Receiver:</a:t>
            </a:r>
          </a:p>
          <a:p>
            <a:pPr lvl="1"/>
            <a:r>
              <a:rPr lang="en-GB" altLang="en-US" dirty="0" smtClean="0"/>
              <a:t>data reception spread over multiple, short samples</a:t>
            </a:r>
          </a:p>
          <a:p>
            <a:pPr lvl="1"/>
            <a:r>
              <a:rPr lang="en-GB" altLang="en-US" dirty="0" smtClean="0"/>
              <a:t>in case of a 2-ms-interferer: only parts of packet lost, errors are tolerable due to FEC </a:t>
            </a:r>
            <a:r>
              <a:rPr lang="en-GB" altLang="en-US" dirty="0" smtClean="0">
                <a:sym typeface="Wingdings" panose="05000000000000000000" pitchFamily="2" charset="2"/>
              </a:rPr>
              <a:t> </a:t>
            </a:r>
            <a:r>
              <a:rPr lang="en-GB" altLang="en-US" b="1" dirty="0" smtClean="0">
                <a:sym typeface="Wingdings" panose="05000000000000000000" pitchFamily="2" charset="2"/>
              </a:rPr>
              <a:t>higher robustness</a:t>
            </a:r>
            <a:endParaRPr lang="en-GB" altLang="en-US" b="1" dirty="0" smtClean="0"/>
          </a:p>
          <a:p>
            <a:pPr marL="0" indent="0">
              <a:buNone/>
            </a:pPr>
            <a:endParaRPr lang="en-GB" altLang="en-US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445845" y="1803633"/>
            <a:ext cx="522885" cy="261610"/>
            <a:chOff x="2445543" y="1700808"/>
            <a:chExt cx="522885" cy="261610"/>
          </a:xfrm>
        </p:grpSpPr>
        <p:cxnSp>
          <p:nvCxnSpPr>
            <p:cNvPr id="18" name="Straight Arrow Connector 20"/>
            <p:cNvCxnSpPr/>
            <p:nvPr/>
          </p:nvCxnSpPr>
          <p:spPr bwMode="auto">
            <a:xfrm flipH="1">
              <a:off x="2445543" y="1929408"/>
              <a:ext cx="496800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19" name="TextBox 24"/>
            <p:cNvSpPr txBox="1"/>
            <p:nvPr/>
          </p:nvSpPr>
          <p:spPr>
            <a:xfrm>
              <a:off x="2520444" y="1700808"/>
              <a:ext cx="447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tx1"/>
                  </a:solidFill>
                </a:rPr>
                <a:t>2 ms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867693" y="2060848"/>
            <a:ext cx="6624638" cy="247466"/>
            <a:chOff x="2267744" y="1700808"/>
            <a:chExt cx="6624638" cy="247466"/>
          </a:xfrm>
        </p:grpSpPr>
        <p:sp>
          <p:nvSpPr>
            <p:cNvPr id="9" name="Line 742"/>
            <p:cNvSpPr>
              <a:spLocks noChangeShapeType="1"/>
            </p:cNvSpPr>
            <p:nvPr/>
          </p:nvSpPr>
          <p:spPr bwMode="auto">
            <a:xfrm>
              <a:off x="2267744" y="1700808"/>
              <a:ext cx="6624638" cy="0"/>
            </a:xfrm>
            <a:prstGeom prst="line">
              <a:avLst/>
            </a:prstGeom>
            <a:noFill/>
            <a:ln w="11113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786"/>
            <p:cNvSpPr>
              <a:spLocks noChangeShapeType="1"/>
            </p:cNvSpPr>
            <p:nvPr/>
          </p:nvSpPr>
          <p:spPr bwMode="auto">
            <a:xfrm>
              <a:off x="2845594" y="1700808"/>
              <a:ext cx="492125" cy="0"/>
            </a:xfrm>
            <a:prstGeom prst="line">
              <a:avLst/>
            </a:prstGeom>
            <a:noFill/>
            <a:ln w="20638" cap="rnd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787"/>
            <p:cNvSpPr>
              <a:spLocks noChangeShapeType="1"/>
            </p:cNvSpPr>
            <p:nvPr/>
          </p:nvSpPr>
          <p:spPr bwMode="auto">
            <a:xfrm>
              <a:off x="5718969" y="1700808"/>
              <a:ext cx="496800" cy="0"/>
            </a:xfrm>
            <a:prstGeom prst="line">
              <a:avLst/>
            </a:prstGeom>
            <a:noFill/>
            <a:ln w="20638" cap="rnd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788"/>
            <p:cNvSpPr>
              <a:spLocks noChangeShapeType="1"/>
            </p:cNvSpPr>
            <p:nvPr/>
          </p:nvSpPr>
          <p:spPr bwMode="auto">
            <a:xfrm>
              <a:off x="8274844" y="1700808"/>
              <a:ext cx="470110" cy="0"/>
            </a:xfrm>
            <a:prstGeom prst="line">
              <a:avLst/>
            </a:prstGeom>
            <a:noFill/>
            <a:ln w="20638" cap="rnd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Rectangle 807"/>
            <p:cNvSpPr>
              <a:spLocks noChangeArrowheads="1"/>
            </p:cNvSpPr>
            <p:nvPr/>
          </p:nvSpPr>
          <p:spPr bwMode="auto">
            <a:xfrm>
              <a:off x="2795224" y="1737703"/>
              <a:ext cx="64601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LP-WUR on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811"/>
            <p:cNvSpPr>
              <a:spLocks noChangeArrowheads="1"/>
            </p:cNvSpPr>
            <p:nvPr/>
          </p:nvSpPr>
          <p:spPr bwMode="auto">
            <a:xfrm>
              <a:off x="4234898" y="1728075"/>
              <a:ext cx="546100" cy="20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WUR off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814"/>
            <p:cNvSpPr>
              <a:spLocks noChangeArrowheads="1"/>
            </p:cNvSpPr>
            <p:nvPr/>
          </p:nvSpPr>
          <p:spPr bwMode="auto">
            <a:xfrm>
              <a:off x="5645636" y="1737703"/>
              <a:ext cx="64601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LP-WUR on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814"/>
            <p:cNvSpPr>
              <a:spLocks noChangeArrowheads="1"/>
            </p:cNvSpPr>
            <p:nvPr/>
          </p:nvSpPr>
          <p:spPr bwMode="auto">
            <a:xfrm>
              <a:off x="8230644" y="1737703"/>
              <a:ext cx="64601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LP-WUR on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811"/>
            <p:cNvSpPr>
              <a:spLocks noChangeArrowheads="1"/>
            </p:cNvSpPr>
            <p:nvPr/>
          </p:nvSpPr>
          <p:spPr bwMode="auto">
            <a:xfrm>
              <a:off x="7067434" y="1740311"/>
              <a:ext cx="546100" cy="20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WUR off</a:t>
              </a:r>
              <a:endParaRPr kumimoji="0" lang="de-DE" alt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319220" y="1775653"/>
            <a:ext cx="522885" cy="261610"/>
            <a:chOff x="2445543" y="1700808"/>
            <a:chExt cx="522885" cy="261610"/>
          </a:xfrm>
        </p:grpSpPr>
        <p:cxnSp>
          <p:nvCxnSpPr>
            <p:cNvPr id="28" name="Straight Arrow Connector 20"/>
            <p:cNvCxnSpPr/>
            <p:nvPr/>
          </p:nvCxnSpPr>
          <p:spPr bwMode="auto">
            <a:xfrm flipH="1">
              <a:off x="2445543" y="1929408"/>
              <a:ext cx="496800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29" name="TextBox 24"/>
            <p:cNvSpPr txBox="1"/>
            <p:nvPr/>
          </p:nvSpPr>
          <p:spPr>
            <a:xfrm>
              <a:off x="2520444" y="1700808"/>
              <a:ext cx="447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tx1"/>
                  </a:solidFill>
                </a:rPr>
                <a:t>2 ms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7848405" y="1803633"/>
            <a:ext cx="522885" cy="261610"/>
            <a:chOff x="2445543" y="1700808"/>
            <a:chExt cx="522885" cy="261610"/>
          </a:xfrm>
        </p:grpSpPr>
        <p:cxnSp>
          <p:nvCxnSpPr>
            <p:cNvPr id="31" name="Straight Arrow Connector 20"/>
            <p:cNvCxnSpPr/>
            <p:nvPr/>
          </p:nvCxnSpPr>
          <p:spPr bwMode="auto">
            <a:xfrm flipH="1">
              <a:off x="2445543" y="1929408"/>
              <a:ext cx="496800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32" name="TextBox 24"/>
            <p:cNvSpPr txBox="1"/>
            <p:nvPr/>
          </p:nvSpPr>
          <p:spPr>
            <a:xfrm>
              <a:off x="2520444" y="1700808"/>
              <a:ext cx="447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smtClean="0">
                  <a:solidFill>
                    <a:schemeClr val="tx1"/>
                  </a:solidFill>
                </a:rPr>
                <a:t>2 ms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Line 742"/>
          <p:cNvSpPr>
            <a:spLocks noChangeShapeType="1"/>
          </p:cNvSpPr>
          <p:nvPr/>
        </p:nvSpPr>
        <p:spPr bwMode="auto">
          <a:xfrm>
            <a:off x="1068629" y="6080431"/>
            <a:ext cx="6624638" cy="0"/>
          </a:xfrm>
          <a:prstGeom prst="line">
            <a:avLst/>
          </a:prstGeom>
          <a:noFill/>
          <a:ln w="11113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Line 786"/>
          <p:cNvSpPr>
            <a:spLocks noChangeShapeType="1"/>
          </p:cNvSpPr>
          <p:nvPr/>
        </p:nvSpPr>
        <p:spPr bwMode="auto">
          <a:xfrm flipV="1">
            <a:off x="165192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Rectangle 807"/>
          <p:cNvSpPr>
            <a:spLocks noChangeArrowheads="1"/>
          </p:cNvSpPr>
          <p:nvPr/>
        </p:nvSpPr>
        <p:spPr bwMode="auto">
          <a:xfrm>
            <a:off x="710544" y="5432359"/>
            <a:ext cx="168462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WUR active: Short samples 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Line 786"/>
          <p:cNvSpPr>
            <a:spLocks noChangeShapeType="1"/>
          </p:cNvSpPr>
          <p:nvPr/>
        </p:nvSpPr>
        <p:spPr bwMode="auto">
          <a:xfrm flipV="1">
            <a:off x="180909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4" name="Line 786"/>
          <p:cNvSpPr>
            <a:spLocks noChangeShapeType="1"/>
          </p:cNvSpPr>
          <p:nvPr/>
        </p:nvSpPr>
        <p:spPr bwMode="auto">
          <a:xfrm flipV="1">
            <a:off x="196625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5" name="Line 786"/>
          <p:cNvSpPr>
            <a:spLocks noChangeShapeType="1"/>
          </p:cNvSpPr>
          <p:nvPr/>
        </p:nvSpPr>
        <p:spPr bwMode="auto">
          <a:xfrm flipV="1">
            <a:off x="212342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" name="Line 786"/>
          <p:cNvSpPr>
            <a:spLocks noChangeShapeType="1"/>
          </p:cNvSpPr>
          <p:nvPr/>
        </p:nvSpPr>
        <p:spPr bwMode="auto">
          <a:xfrm flipV="1">
            <a:off x="228059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" name="Line 786"/>
          <p:cNvSpPr>
            <a:spLocks noChangeShapeType="1"/>
          </p:cNvSpPr>
          <p:nvPr/>
        </p:nvSpPr>
        <p:spPr bwMode="auto">
          <a:xfrm flipV="1">
            <a:off x="243776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8" name="Line 786"/>
          <p:cNvSpPr>
            <a:spLocks noChangeShapeType="1"/>
          </p:cNvSpPr>
          <p:nvPr/>
        </p:nvSpPr>
        <p:spPr bwMode="auto">
          <a:xfrm flipV="1">
            <a:off x="259493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9" name="Line 786"/>
          <p:cNvSpPr>
            <a:spLocks noChangeShapeType="1"/>
          </p:cNvSpPr>
          <p:nvPr/>
        </p:nvSpPr>
        <p:spPr bwMode="auto">
          <a:xfrm flipV="1">
            <a:off x="275209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0" name="Line 786"/>
          <p:cNvSpPr>
            <a:spLocks noChangeShapeType="1"/>
          </p:cNvSpPr>
          <p:nvPr/>
        </p:nvSpPr>
        <p:spPr bwMode="auto">
          <a:xfrm flipV="1">
            <a:off x="290926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" name="Line 786"/>
          <p:cNvSpPr>
            <a:spLocks noChangeShapeType="1"/>
          </p:cNvSpPr>
          <p:nvPr/>
        </p:nvSpPr>
        <p:spPr bwMode="auto">
          <a:xfrm flipV="1">
            <a:off x="306643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2" name="Line 786"/>
          <p:cNvSpPr>
            <a:spLocks noChangeShapeType="1"/>
          </p:cNvSpPr>
          <p:nvPr/>
        </p:nvSpPr>
        <p:spPr bwMode="auto">
          <a:xfrm flipV="1">
            <a:off x="322360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3" name="Line 786"/>
          <p:cNvSpPr>
            <a:spLocks noChangeShapeType="1"/>
          </p:cNvSpPr>
          <p:nvPr/>
        </p:nvSpPr>
        <p:spPr bwMode="auto">
          <a:xfrm flipV="1">
            <a:off x="338077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4" name="Line 786"/>
          <p:cNvSpPr>
            <a:spLocks noChangeShapeType="1"/>
          </p:cNvSpPr>
          <p:nvPr/>
        </p:nvSpPr>
        <p:spPr bwMode="auto">
          <a:xfrm flipV="1">
            <a:off x="353793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5" name="Line 786"/>
          <p:cNvSpPr>
            <a:spLocks noChangeShapeType="1"/>
          </p:cNvSpPr>
          <p:nvPr/>
        </p:nvSpPr>
        <p:spPr bwMode="auto">
          <a:xfrm flipV="1">
            <a:off x="369510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6" name="Line 786"/>
          <p:cNvSpPr>
            <a:spLocks noChangeShapeType="1"/>
          </p:cNvSpPr>
          <p:nvPr/>
        </p:nvSpPr>
        <p:spPr bwMode="auto">
          <a:xfrm flipV="1">
            <a:off x="385227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7" name="Line 786"/>
          <p:cNvSpPr>
            <a:spLocks noChangeShapeType="1"/>
          </p:cNvSpPr>
          <p:nvPr/>
        </p:nvSpPr>
        <p:spPr bwMode="auto">
          <a:xfrm flipV="1">
            <a:off x="400944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8" name="Line 786"/>
          <p:cNvSpPr>
            <a:spLocks noChangeShapeType="1"/>
          </p:cNvSpPr>
          <p:nvPr/>
        </p:nvSpPr>
        <p:spPr bwMode="auto">
          <a:xfrm flipV="1">
            <a:off x="173050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9" name="Line 786"/>
          <p:cNvSpPr>
            <a:spLocks noChangeShapeType="1"/>
          </p:cNvSpPr>
          <p:nvPr/>
        </p:nvSpPr>
        <p:spPr bwMode="auto">
          <a:xfrm flipV="1">
            <a:off x="188767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0" name="Line 786"/>
          <p:cNvSpPr>
            <a:spLocks noChangeShapeType="1"/>
          </p:cNvSpPr>
          <p:nvPr/>
        </p:nvSpPr>
        <p:spPr bwMode="auto">
          <a:xfrm flipV="1">
            <a:off x="204484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1" name="Line 786"/>
          <p:cNvSpPr>
            <a:spLocks noChangeShapeType="1"/>
          </p:cNvSpPr>
          <p:nvPr/>
        </p:nvSpPr>
        <p:spPr bwMode="auto">
          <a:xfrm flipV="1">
            <a:off x="220201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2" name="Line 786"/>
          <p:cNvSpPr>
            <a:spLocks noChangeShapeType="1"/>
          </p:cNvSpPr>
          <p:nvPr/>
        </p:nvSpPr>
        <p:spPr bwMode="auto">
          <a:xfrm flipV="1">
            <a:off x="235917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3" name="Line 786"/>
          <p:cNvSpPr>
            <a:spLocks noChangeShapeType="1"/>
          </p:cNvSpPr>
          <p:nvPr/>
        </p:nvSpPr>
        <p:spPr bwMode="auto">
          <a:xfrm flipV="1">
            <a:off x="251634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Line 786"/>
          <p:cNvSpPr>
            <a:spLocks noChangeShapeType="1"/>
          </p:cNvSpPr>
          <p:nvPr/>
        </p:nvSpPr>
        <p:spPr bwMode="auto">
          <a:xfrm flipV="1">
            <a:off x="267351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5" name="Line 786"/>
          <p:cNvSpPr>
            <a:spLocks noChangeShapeType="1"/>
          </p:cNvSpPr>
          <p:nvPr/>
        </p:nvSpPr>
        <p:spPr bwMode="auto">
          <a:xfrm flipV="1">
            <a:off x="283068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6" name="Line 786"/>
          <p:cNvSpPr>
            <a:spLocks noChangeShapeType="1"/>
          </p:cNvSpPr>
          <p:nvPr/>
        </p:nvSpPr>
        <p:spPr bwMode="auto">
          <a:xfrm flipV="1">
            <a:off x="298785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Line 786"/>
          <p:cNvSpPr>
            <a:spLocks noChangeShapeType="1"/>
          </p:cNvSpPr>
          <p:nvPr/>
        </p:nvSpPr>
        <p:spPr bwMode="auto">
          <a:xfrm flipV="1">
            <a:off x="314501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8" name="Line 786"/>
          <p:cNvSpPr>
            <a:spLocks noChangeShapeType="1"/>
          </p:cNvSpPr>
          <p:nvPr/>
        </p:nvSpPr>
        <p:spPr bwMode="auto">
          <a:xfrm flipV="1">
            <a:off x="330218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9" name="Line 786"/>
          <p:cNvSpPr>
            <a:spLocks noChangeShapeType="1"/>
          </p:cNvSpPr>
          <p:nvPr/>
        </p:nvSpPr>
        <p:spPr bwMode="auto">
          <a:xfrm flipV="1">
            <a:off x="345935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Line 786"/>
          <p:cNvSpPr>
            <a:spLocks noChangeShapeType="1"/>
          </p:cNvSpPr>
          <p:nvPr/>
        </p:nvSpPr>
        <p:spPr bwMode="auto">
          <a:xfrm flipV="1">
            <a:off x="361652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" name="Line 786"/>
          <p:cNvSpPr>
            <a:spLocks noChangeShapeType="1"/>
          </p:cNvSpPr>
          <p:nvPr/>
        </p:nvSpPr>
        <p:spPr bwMode="auto">
          <a:xfrm flipV="1">
            <a:off x="377369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Line 786"/>
          <p:cNvSpPr>
            <a:spLocks noChangeShapeType="1"/>
          </p:cNvSpPr>
          <p:nvPr/>
        </p:nvSpPr>
        <p:spPr bwMode="auto">
          <a:xfrm flipV="1">
            <a:off x="393085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3" name="Line 786"/>
          <p:cNvSpPr>
            <a:spLocks noChangeShapeType="1"/>
          </p:cNvSpPr>
          <p:nvPr/>
        </p:nvSpPr>
        <p:spPr bwMode="auto">
          <a:xfrm flipV="1">
            <a:off x="408802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5" name="Line 786"/>
          <p:cNvSpPr>
            <a:spLocks noChangeShapeType="1"/>
          </p:cNvSpPr>
          <p:nvPr/>
        </p:nvSpPr>
        <p:spPr bwMode="auto">
          <a:xfrm flipV="1">
            <a:off x="424204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6" name="Line 786"/>
          <p:cNvSpPr>
            <a:spLocks noChangeShapeType="1"/>
          </p:cNvSpPr>
          <p:nvPr/>
        </p:nvSpPr>
        <p:spPr bwMode="auto">
          <a:xfrm flipV="1">
            <a:off x="439921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7" name="Line 786"/>
          <p:cNvSpPr>
            <a:spLocks noChangeShapeType="1"/>
          </p:cNvSpPr>
          <p:nvPr/>
        </p:nvSpPr>
        <p:spPr bwMode="auto">
          <a:xfrm flipV="1">
            <a:off x="455638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8" name="Line 786"/>
          <p:cNvSpPr>
            <a:spLocks noChangeShapeType="1"/>
          </p:cNvSpPr>
          <p:nvPr/>
        </p:nvSpPr>
        <p:spPr bwMode="auto">
          <a:xfrm flipV="1">
            <a:off x="471355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Line 786"/>
          <p:cNvSpPr>
            <a:spLocks noChangeShapeType="1"/>
          </p:cNvSpPr>
          <p:nvPr/>
        </p:nvSpPr>
        <p:spPr bwMode="auto">
          <a:xfrm flipV="1">
            <a:off x="487072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0" name="Line 786"/>
          <p:cNvSpPr>
            <a:spLocks noChangeShapeType="1"/>
          </p:cNvSpPr>
          <p:nvPr/>
        </p:nvSpPr>
        <p:spPr bwMode="auto">
          <a:xfrm flipV="1">
            <a:off x="502788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1" name="Line 786"/>
          <p:cNvSpPr>
            <a:spLocks noChangeShapeType="1"/>
          </p:cNvSpPr>
          <p:nvPr/>
        </p:nvSpPr>
        <p:spPr bwMode="auto">
          <a:xfrm flipV="1">
            <a:off x="518505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2" name="Line 786"/>
          <p:cNvSpPr>
            <a:spLocks noChangeShapeType="1"/>
          </p:cNvSpPr>
          <p:nvPr/>
        </p:nvSpPr>
        <p:spPr bwMode="auto">
          <a:xfrm flipV="1">
            <a:off x="534222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3" name="Line 786"/>
          <p:cNvSpPr>
            <a:spLocks noChangeShapeType="1"/>
          </p:cNvSpPr>
          <p:nvPr/>
        </p:nvSpPr>
        <p:spPr bwMode="auto">
          <a:xfrm flipV="1">
            <a:off x="549939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4" name="Line 786"/>
          <p:cNvSpPr>
            <a:spLocks noChangeShapeType="1"/>
          </p:cNvSpPr>
          <p:nvPr/>
        </p:nvSpPr>
        <p:spPr bwMode="auto">
          <a:xfrm flipV="1">
            <a:off x="565656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5" name="Line 786"/>
          <p:cNvSpPr>
            <a:spLocks noChangeShapeType="1"/>
          </p:cNvSpPr>
          <p:nvPr/>
        </p:nvSpPr>
        <p:spPr bwMode="auto">
          <a:xfrm flipV="1">
            <a:off x="581372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6" name="Line 786"/>
          <p:cNvSpPr>
            <a:spLocks noChangeShapeType="1"/>
          </p:cNvSpPr>
          <p:nvPr/>
        </p:nvSpPr>
        <p:spPr bwMode="auto">
          <a:xfrm flipV="1">
            <a:off x="597089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7" name="Line 786"/>
          <p:cNvSpPr>
            <a:spLocks noChangeShapeType="1"/>
          </p:cNvSpPr>
          <p:nvPr/>
        </p:nvSpPr>
        <p:spPr bwMode="auto">
          <a:xfrm flipV="1">
            <a:off x="612806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8" name="Line 786"/>
          <p:cNvSpPr>
            <a:spLocks noChangeShapeType="1"/>
          </p:cNvSpPr>
          <p:nvPr/>
        </p:nvSpPr>
        <p:spPr bwMode="auto">
          <a:xfrm flipV="1">
            <a:off x="628523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9" name="Line 786"/>
          <p:cNvSpPr>
            <a:spLocks noChangeShapeType="1"/>
          </p:cNvSpPr>
          <p:nvPr/>
        </p:nvSpPr>
        <p:spPr bwMode="auto">
          <a:xfrm flipV="1">
            <a:off x="644240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0" name="Line 786"/>
          <p:cNvSpPr>
            <a:spLocks noChangeShapeType="1"/>
          </p:cNvSpPr>
          <p:nvPr/>
        </p:nvSpPr>
        <p:spPr bwMode="auto">
          <a:xfrm flipV="1">
            <a:off x="416346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1" name="Line 786"/>
          <p:cNvSpPr>
            <a:spLocks noChangeShapeType="1"/>
          </p:cNvSpPr>
          <p:nvPr/>
        </p:nvSpPr>
        <p:spPr bwMode="auto">
          <a:xfrm flipV="1">
            <a:off x="432063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2" name="Line 786"/>
          <p:cNvSpPr>
            <a:spLocks noChangeShapeType="1"/>
          </p:cNvSpPr>
          <p:nvPr/>
        </p:nvSpPr>
        <p:spPr bwMode="auto">
          <a:xfrm flipV="1">
            <a:off x="447780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3" name="Line 786"/>
          <p:cNvSpPr>
            <a:spLocks noChangeShapeType="1"/>
          </p:cNvSpPr>
          <p:nvPr/>
        </p:nvSpPr>
        <p:spPr bwMode="auto">
          <a:xfrm flipV="1">
            <a:off x="463496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4" name="Line 786"/>
          <p:cNvSpPr>
            <a:spLocks noChangeShapeType="1"/>
          </p:cNvSpPr>
          <p:nvPr/>
        </p:nvSpPr>
        <p:spPr bwMode="auto">
          <a:xfrm flipV="1">
            <a:off x="479213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5" name="Line 786"/>
          <p:cNvSpPr>
            <a:spLocks noChangeShapeType="1"/>
          </p:cNvSpPr>
          <p:nvPr/>
        </p:nvSpPr>
        <p:spPr bwMode="auto">
          <a:xfrm flipV="1">
            <a:off x="494930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6" name="Line 786"/>
          <p:cNvSpPr>
            <a:spLocks noChangeShapeType="1"/>
          </p:cNvSpPr>
          <p:nvPr/>
        </p:nvSpPr>
        <p:spPr bwMode="auto">
          <a:xfrm flipV="1">
            <a:off x="510647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7" name="Line 786"/>
          <p:cNvSpPr>
            <a:spLocks noChangeShapeType="1"/>
          </p:cNvSpPr>
          <p:nvPr/>
        </p:nvSpPr>
        <p:spPr bwMode="auto">
          <a:xfrm flipV="1">
            <a:off x="526364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8" name="Line 786"/>
          <p:cNvSpPr>
            <a:spLocks noChangeShapeType="1"/>
          </p:cNvSpPr>
          <p:nvPr/>
        </p:nvSpPr>
        <p:spPr bwMode="auto">
          <a:xfrm flipV="1">
            <a:off x="542080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9" name="Line 786"/>
          <p:cNvSpPr>
            <a:spLocks noChangeShapeType="1"/>
          </p:cNvSpPr>
          <p:nvPr/>
        </p:nvSpPr>
        <p:spPr bwMode="auto">
          <a:xfrm flipV="1">
            <a:off x="557797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0" name="Line 786"/>
          <p:cNvSpPr>
            <a:spLocks noChangeShapeType="1"/>
          </p:cNvSpPr>
          <p:nvPr/>
        </p:nvSpPr>
        <p:spPr bwMode="auto">
          <a:xfrm flipV="1">
            <a:off x="5735145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1" name="Line 786"/>
          <p:cNvSpPr>
            <a:spLocks noChangeShapeType="1"/>
          </p:cNvSpPr>
          <p:nvPr/>
        </p:nvSpPr>
        <p:spPr bwMode="auto">
          <a:xfrm flipV="1">
            <a:off x="5892313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" name="Line 786"/>
          <p:cNvSpPr>
            <a:spLocks noChangeShapeType="1"/>
          </p:cNvSpPr>
          <p:nvPr/>
        </p:nvSpPr>
        <p:spPr bwMode="auto">
          <a:xfrm flipV="1">
            <a:off x="604948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" name="Line 786"/>
          <p:cNvSpPr>
            <a:spLocks noChangeShapeType="1"/>
          </p:cNvSpPr>
          <p:nvPr/>
        </p:nvSpPr>
        <p:spPr bwMode="auto">
          <a:xfrm flipV="1">
            <a:off x="6206649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" name="Line 786"/>
          <p:cNvSpPr>
            <a:spLocks noChangeShapeType="1"/>
          </p:cNvSpPr>
          <p:nvPr/>
        </p:nvSpPr>
        <p:spPr bwMode="auto">
          <a:xfrm flipV="1">
            <a:off x="6363817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5" name="Line 786"/>
          <p:cNvSpPr>
            <a:spLocks noChangeShapeType="1"/>
          </p:cNvSpPr>
          <p:nvPr/>
        </p:nvSpPr>
        <p:spPr bwMode="auto">
          <a:xfrm flipV="1">
            <a:off x="652098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6" name="Line 786"/>
          <p:cNvSpPr>
            <a:spLocks noChangeShapeType="1"/>
          </p:cNvSpPr>
          <p:nvPr/>
        </p:nvSpPr>
        <p:spPr bwMode="auto">
          <a:xfrm flipV="1">
            <a:off x="652265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7" name="Line 786"/>
          <p:cNvSpPr>
            <a:spLocks noChangeShapeType="1"/>
          </p:cNvSpPr>
          <p:nvPr/>
        </p:nvSpPr>
        <p:spPr bwMode="auto">
          <a:xfrm flipV="1">
            <a:off x="667981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8" name="Line 786"/>
          <p:cNvSpPr>
            <a:spLocks noChangeShapeType="1"/>
          </p:cNvSpPr>
          <p:nvPr/>
        </p:nvSpPr>
        <p:spPr bwMode="auto">
          <a:xfrm flipV="1">
            <a:off x="683698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9" name="Line 786"/>
          <p:cNvSpPr>
            <a:spLocks noChangeShapeType="1"/>
          </p:cNvSpPr>
          <p:nvPr/>
        </p:nvSpPr>
        <p:spPr bwMode="auto">
          <a:xfrm flipV="1">
            <a:off x="699415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Line 786"/>
          <p:cNvSpPr>
            <a:spLocks noChangeShapeType="1"/>
          </p:cNvSpPr>
          <p:nvPr/>
        </p:nvSpPr>
        <p:spPr bwMode="auto">
          <a:xfrm flipV="1">
            <a:off x="7151322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1" name="Line 786"/>
          <p:cNvSpPr>
            <a:spLocks noChangeShapeType="1"/>
          </p:cNvSpPr>
          <p:nvPr/>
        </p:nvSpPr>
        <p:spPr bwMode="auto">
          <a:xfrm flipV="1">
            <a:off x="730849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Line 786"/>
          <p:cNvSpPr>
            <a:spLocks noChangeShapeType="1"/>
          </p:cNvSpPr>
          <p:nvPr/>
        </p:nvSpPr>
        <p:spPr bwMode="auto">
          <a:xfrm flipV="1">
            <a:off x="746565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3" name="Line 786"/>
          <p:cNvSpPr>
            <a:spLocks noChangeShapeType="1"/>
          </p:cNvSpPr>
          <p:nvPr/>
        </p:nvSpPr>
        <p:spPr bwMode="auto">
          <a:xfrm flipV="1">
            <a:off x="660123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4" name="Line 786"/>
          <p:cNvSpPr>
            <a:spLocks noChangeShapeType="1"/>
          </p:cNvSpPr>
          <p:nvPr/>
        </p:nvSpPr>
        <p:spPr bwMode="auto">
          <a:xfrm flipV="1">
            <a:off x="6758402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5" name="Line 786"/>
          <p:cNvSpPr>
            <a:spLocks noChangeShapeType="1"/>
          </p:cNvSpPr>
          <p:nvPr/>
        </p:nvSpPr>
        <p:spPr bwMode="auto">
          <a:xfrm flipV="1">
            <a:off x="691557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6" name="Line 786"/>
          <p:cNvSpPr>
            <a:spLocks noChangeShapeType="1"/>
          </p:cNvSpPr>
          <p:nvPr/>
        </p:nvSpPr>
        <p:spPr bwMode="auto">
          <a:xfrm flipV="1">
            <a:off x="707273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7" name="Line 786"/>
          <p:cNvSpPr>
            <a:spLocks noChangeShapeType="1"/>
          </p:cNvSpPr>
          <p:nvPr/>
        </p:nvSpPr>
        <p:spPr bwMode="auto">
          <a:xfrm flipV="1">
            <a:off x="722990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8" name="Line 786"/>
          <p:cNvSpPr>
            <a:spLocks noChangeShapeType="1"/>
          </p:cNvSpPr>
          <p:nvPr/>
        </p:nvSpPr>
        <p:spPr bwMode="auto">
          <a:xfrm flipV="1">
            <a:off x="738707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9" name="Line 786"/>
          <p:cNvSpPr>
            <a:spLocks noChangeShapeType="1"/>
          </p:cNvSpPr>
          <p:nvPr/>
        </p:nvSpPr>
        <p:spPr bwMode="auto">
          <a:xfrm flipV="1">
            <a:off x="7544241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4" name="Line 786"/>
          <p:cNvSpPr>
            <a:spLocks noChangeShapeType="1"/>
          </p:cNvSpPr>
          <p:nvPr/>
        </p:nvSpPr>
        <p:spPr bwMode="auto">
          <a:xfrm flipV="1">
            <a:off x="1262150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5" name="Line 786"/>
          <p:cNvSpPr>
            <a:spLocks noChangeShapeType="1"/>
          </p:cNvSpPr>
          <p:nvPr/>
        </p:nvSpPr>
        <p:spPr bwMode="auto">
          <a:xfrm flipV="1">
            <a:off x="1419318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6" name="Line 786"/>
          <p:cNvSpPr>
            <a:spLocks noChangeShapeType="1"/>
          </p:cNvSpPr>
          <p:nvPr/>
        </p:nvSpPr>
        <p:spPr bwMode="auto">
          <a:xfrm flipV="1">
            <a:off x="157648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0" name="Line 786"/>
          <p:cNvSpPr>
            <a:spLocks noChangeShapeType="1"/>
          </p:cNvSpPr>
          <p:nvPr/>
        </p:nvSpPr>
        <p:spPr bwMode="auto">
          <a:xfrm flipV="1">
            <a:off x="1183566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1" name="Line 786"/>
          <p:cNvSpPr>
            <a:spLocks noChangeShapeType="1"/>
          </p:cNvSpPr>
          <p:nvPr/>
        </p:nvSpPr>
        <p:spPr bwMode="auto">
          <a:xfrm flipV="1">
            <a:off x="1340734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2" name="Line 786"/>
          <p:cNvSpPr>
            <a:spLocks noChangeShapeType="1"/>
          </p:cNvSpPr>
          <p:nvPr/>
        </p:nvSpPr>
        <p:spPr bwMode="auto">
          <a:xfrm flipV="1">
            <a:off x="1497902" y="5860656"/>
            <a:ext cx="0" cy="216024"/>
          </a:xfrm>
          <a:prstGeom prst="line">
            <a:avLst/>
          </a:prstGeom>
          <a:noFill/>
          <a:ln w="12700" cap="sq">
            <a:solidFill>
              <a:srgbClr val="FF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26" name="Gerade Verbindung mit Pfeil 25"/>
          <p:cNvCxnSpPr/>
          <p:nvPr/>
        </p:nvCxnSpPr>
        <p:spPr bwMode="auto">
          <a:xfrm>
            <a:off x="1043609" y="5601636"/>
            <a:ext cx="134514" cy="269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mit Pfeil 135"/>
          <p:cNvCxnSpPr/>
          <p:nvPr/>
        </p:nvCxnSpPr>
        <p:spPr bwMode="auto">
          <a:xfrm>
            <a:off x="1110866" y="5595487"/>
            <a:ext cx="134514" cy="269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mit Pfeil 136"/>
          <p:cNvCxnSpPr/>
          <p:nvPr/>
        </p:nvCxnSpPr>
        <p:spPr bwMode="auto">
          <a:xfrm>
            <a:off x="1366679" y="5601636"/>
            <a:ext cx="134514" cy="269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0" name="Textfeld 20479"/>
          <p:cNvSpPr txBox="1"/>
          <p:nvPr/>
        </p:nvSpPr>
        <p:spPr>
          <a:xfrm>
            <a:off x="1146581" y="5540927"/>
            <a:ext cx="670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...</a:t>
            </a:r>
            <a:endParaRPr lang="de-DE"/>
          </a:p>
        </p:txBody>
      </p:sp>
      <p:sp>
        <p:nvSpPr>
          <p:cNvPr id="20481" name="Rechteck 20480"/>
          <p:cNvSpPr/>
          <p:nvPr/>
        </p:nvSpPr>
        <p:spPr bwMode="auto">
          <a:xfrm>
            <a:off x="5320189" y="1575443"/>
            <a:ext cx="521915" cy="23331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72000" tIns="2520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CCI</a:t>
            </a:r>
          </a:p>
        </p:txBody>
      </p:sp>
      <p:sp>
        <p:nvSpPr>
          <p:cNvPr id="20484" name="Gewitterblitz 20483"/>
          <p:cNvSpPr/>
          <p:nvPr/>
        </p:nvSpPr>
        <p:spPr bwMode="auto">
          <a:xfrm>
            <a:off x="5153888" y="1620444"/>
            <a:ext cx="157168" cy="269381"/>
          </a:xfrm>
          <a:prstGeom prst="lightningBol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064896" cy="1008112"/>
          </a:xfrm>
        </p:spPr>
        <p:txBody>
          <a:bodyPr tIns="0"/>
          <a:lstStyle/>
          <a:p>
            <a:r>
              <a:rPr lang="en-US" altLang="en-US" dirty="0" err="1"/>
              <a:t>Dutycycling</a:t>
            </a:r>
            <a:r>
              <a:rPr lang="en-US" altLang="en-US" dirty="0"/>
              <a:t> WUR vs. Sampling WUR (</a:t>
            </a:r>
            <a:r>
              <a:rPr lang="en-US" altLang="en-US" dirty="0" smtClean="0"/>
              <a:t>II/III</a:t>
            </a:r>
            <a:r>
              <a:rPr lang="en-US" altLang="en-US" dirty="0"/>
              <a:t>)</a:t>
            </a:r>
          </a:p>
        </p:txBody>
      </p:sp>
      <p:sp>
        <p:nvSpPr>
          <p:cNvPr id="144" name="Geschweifte Klammer rechts 143"/>
          <p:cNvSpPr/>
          <p:nvPr/>
        </p:nvSpPr>
        <p:spPr bwMode="auto">
          <a:xfrm rot="5400000">
            <a:off x="1961813" y="5290908"/>
            <a:ext cx="180022" cy="1800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5" name="Geschweifte Klammer rechts 144"/>
          <p:cNvSpPr/>
          <p:nvPr/>
        </p:nvSpPr>
        <p:spPr bwMode="auto">
          <a:xfrm rot="5400000">
            <a:off x="3782292" y="5290908"/>
            <a:ext cx="180022" cy="1800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Geschweifte Klammer rechts 145"/>
          <p:cNvSpPr/>
          <p:nvPr/>
        </p:nvSpPr>
        <p:spPr bwMode="auto">
          <a:xfrm rot="5400000">
            <a:off x="5621558" y="5290908"/>
            <a:ext cx="180022" cy="1800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6" name="Textfeld 20485"/>
          <p:cNvSpPr txBox="1"/>
          <p:nvPr/>
        </p:nvSpPr>
        <p:spPr>
          <a:xfrm>
            <a:off x="1497902" y="6200627"/>
            <a:ext cx="1687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smtClean="0">
                <a:latin typeface="Arial Narrow" panose="020B0606020202030204" pitchFamily="34" charset="0"/>
              </a:rPr>
              <a:t>Wake-Up packet (LDR)</a:t>
            </a:r>
            <a:endParaRPr lang="de-DE" sz="105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5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_2003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802-11-Submission_2003</Template>
  <TotalTime>1</TotalTime>
  <Words>1169</Words>
  <Application>Microsoft Office PowerPoint</Application>
  <PresentationFormat>On-screen Show (4:3)</PresentationFormat>
  <Paragraphs>207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Symbol</vt:lpstr>
      <vt:lpstr>Times New Roman</vt:lpstr>
      <vt:lpstr>Wingdings</vt:lpstr>
      <vt:lpstr>802-11-Submission_2003</vt:lpstr>
      <vt:lpstr>Document</vt:lpstr>
      <vt:lpstr>Ultra Low Power Strategies for Selective Wake-Up from Receiver Prospect</vt:lpstr>
      <vt:lpstr>Abstract</vt:lpstr>
      <vt:lpstr>Relevant Proposed Issues</vt:lpstr>
      <vt:lpstr>2-Stage Protocol: Two Different Data Rates</vt:lpstr>
      <vt:lpstr>2-Stage Protocol: Two Different Data Rates</vt:lpstr>
      <vt:lpstr>Superregenerative Receiver</vt:lpstr>
      <vt:lpstr>Sampling Receiver</vt:lpstr>
      <vt:lpstr>Dutycycling WUR vs. Sampling WUR (I/III)</vt:lpstr>
      <vt:lpstr>Dutycycling WUR vs. Sampling WUR (II/III)</vt:lpstr>
      <vt:lpstr>Dutycycling WUR vs. Sampling WUR (III/III)</vt:lpstr>
      <vt:lpstr>Scalability of Power Consumption and Data Rate</vt:lpstr>
      <vt:lpstr>Investigation on Periodic Wake-Up Access</vt:lpstr>
      <vt:lpstr>Conclusions</vt:lpstr>
      <vt:lpstr>References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 Low Power Strategies for Selective Wake-Up from Receiver Prospect</dc:title>
  <dc:creator>Joerg Robert</dc:creator>
  <cp:lastModifiedBy>Park, Minyoung</cp:lastModifiedBy>
  <cp:revision>96</cp:revision>
  <cp:lastPrinted>2017-01-17T10:00:33Z</cp:lastPrinted>
  <dcterms:created xsi:type="dcterms:W3CDTF">2017-01-13T11:25:11Z</dcterms:created>
  <dcterms:modified xsi:type="dcterms:W3CDTF">2017-01-20T17:50:05Z</dcterms:modified>
</cp:coreProperties>
</file>