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1" r:id="rId2"/>
    <p:sldId id="283" r:id="rId3"/>
    <p:sldId id="288" r:id="rId4"/>
    <p:sldId id="285" r:id="rId5"/>
    <p:sldId id="290" r:id="rId6"/>
    <p:sldId id="287" r:id="rId7"/>
    <p:sldId id="286" r:id="rId8"/>
    <p:sldId id="289" r:id="rId9"/>
    <p:sldId id="284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33"/>
    <a:srgbClr val="CC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4705" autoAdjust="0"/>
  </p:normalViewPr>
  <p:slideViewPr>
    <p:cSldViewPr>
      <p:cViewPr varScale="1">
        <p:scale>
          <a:sx n="92" d="100"/>
          <a:sy n="92" d="100"/>
        </p:scale>
        <p:origin x="14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76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84576" y="-40361"/>
            <a:ext cx="272256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400" b="1"/>
            </a:lvl1pPr>
          </a:lstStyle>
          <a:p>
            <a:r>
              <a:rPr lang="en-US" smtClean="0"/>
              <a:t>September 2009doc.: IEEE 802.15-12-0278-00-wng0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5081"/>
            <a:ext cx="23352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 eaLnBrk="0" hangingPunct="0">
              <a:defRPr sz="1400" b="1"/>
            </a:lvl1pPr>
          </a:lstStyle>
          <a:p>
            <a:fld id="{378C396A-494E-4CAA-B146-1CF12B224978}" type="datetime1">
              <a:rPr lang="en-US"/>
              <a:pPr/>
              <a:t>1/19/2017</a:t>
            </a:fld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06876" y="8997950"/>
            <a:ext cx="218122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27326" y="8997950"/>
            <a:ext cx="140017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 eaLnBrk="0" hangingPunct="0">
              <a:defRPr sz="1000"/>
            </a:lvl1pPr>
          </a:lstStyle>
          <a:p>
            <a:r>
              <a:rPr lang="en-US"/>
              <a:t>Page </a:t>
            </a:r>
            <a:fld id="{3356F652-433C-46BD-A755-9E2264A25F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6" y="3873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7950"/>
            <a:ext cx="719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38213" eaLnBrk="0" hangingPunct="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6" y="8986838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583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05200" y="-119737"/>
            <a:ext cx="2844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400" b="1"/>
            </a:lvl1pPr>
          </a:lstStyle>
          <a:p>
            <a:r>
              <a:rPr lang="en-US" smtClean="0"/>
              <a:t>September 2009doc.: IEEE 802.15-12-0278-00-wng0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5707"/>
            <a:ext cx="276542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 eaLnBrk="0" hangingPunct="0">
              <a:defRPr sz="1400" b="1"/>
            </a:lvl1pPr>
          </a:lstStyle>
          <a:p>
            <a:fld id="{AFDAFFE8-75B2-4EB4-8EB5-D649CD28A1B2}" type="datetime1">
              <a:rPr lang="en-US"/>
              <a:pPr/>
              <a:t>1/19/2017</a:t>
            </a:fld>
            <a:r>
              <a:rPr lang="en-US"/>
              <a:t>&lt;month year&gt;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1" y="4416426"/>
            <a:ext cx="51435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3176" y="9001125"/>
            <a:ext cx="25368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75" lvl="4" algn="r" defTabSz="938213" eaLnBrk="0" hangingPunct="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65451" y="9001125"/>
            <a:ext cx="8112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/>
            </a:lvl1pPr>
          </a:lstStyle>
          <a:p>
            <a:r>
              <a:rPr lang="en-US"/>
              <a:t>Page </a:t>
            </a:r>
            <a:fld id="{3D3E9B2A-6799-40D7-89FD-ABBA798CF9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9" y="9001125"/>
            <a:ext cx="7191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9163" eaLnBrk="0" hangingPunct="0"/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9538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051" y="296863"/>
            <a:ext cx="5702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583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>
              <a:defRPr/>
            </a:pPr>
            <a:r>
              <a:rPr lang="en-US" sz="1400" b="1" dirty="0"/>
              <a:t>doc.: IEEE 802.15-xxxxx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54056" y="272571"/>
            <a:ext cx="2370905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ko-KR" sz="1400" b="1" dirty="0" smtClean="0">
                <a:solidFill>
                  <a:srgbClr val="FF0000"/>
                </a:solidFill>
              </a:rPr>
              <a:t>doc.: IEEE 802.11-17/XXXX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182562"/>
          </a:xfrm>
        </p:spPr>
        <p:txBody>
          <a:bodyPr/>
          <a:lstStyle>
            <a:lvl1pPr>
              <a:defRPr/>
            </a:lvl1pPr>
          </a:lstStyle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29BC87-BF55-421B-B54D-29C11A5C9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66B7E9-C1CC-4B81-9E3E-BDC5014A5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A7FD99-E112-416B-8982-6B30D5468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86400" y="6475413"/>
            <a:ext cx="3124200" cy="1841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656268D0-4611-45F7-BF6F-449ED53C6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>
              <a:defRPr/>
            </a:pPr>
            <a:r>
              <a:rPr lang="en-US" sz="1400" b="1" dirty="0"/>
              <a:t>doc.: IEEE 802.15-xxxxx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74715" y="301625"/>
            <a:ext cx="2359685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ko-KR" sz="1400" b="1" dirty="0" smtClean="0">
                <a:solidFill>
                  <a:srgbClr val="FF0000"/>
                </a:solidFill>
              </a:rPr>
              <a:t>doc.: IEEE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802.11-17/168-01</a:t>
            </a:r>
            <a:endParaRPr lang="en-US" altLang="ko-KR" sz="1400" b="1" dirty="0" smtClean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B06152-741F-4076-B040-D5427CE11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4D94FD-E4DD-4F9E-8EC1-ADEA95DCB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D008D0-DE3E-462A-80B6-DB0642E9F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2185FD-586F-4088-A214-BA15FCD9B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8E86A2-24BB-437A-8099-76D2C87A4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5D8D74-25E4-4A14-9B13-1C1CBE066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 algn="l" eaLnBrk="0" latinLnBrk="0" hangingPunct="0"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altLang="ko-KR" dirty="0" smtClean="0"/>
              <a:t>January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71750D-E916-4F89-8F86-FAE22FA4F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EC8C10B-49B0-4DCB-A09C-78F31659F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BBADF4-F1EE-4625-B56B-3F43C0FFB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>
              <a:defRPr/>
            </a:pPr>
            <a:r>
              <a:rPr lang="en-US" sz="1400" b="1" dirty="0"/>
              <a:t>doc.: IEEE 802.15-xxxxx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98390" y="304800"/>
            <a:ext cx="2359685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ko-KR" sz="1400" b="1" dirty="0" smtClean="0">
                <a:solidFill>
                  <a:srgbClr val="FF0000"/>
                </a:solidFill>
              </a:rPr>
              <a:t>doc.: IEEE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802.11-17/168-01</a:t>
            </a:r>
            <a:endParaRPr lang="en-US" altLang="ko-KR" sz="1400" b="1" dirty="0" smtClean="0">
              <a:solidFill>
                <a:srgbClr val="FF0000"/>
              </a:solidFill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19" r:id="rId3"/>
    <p:sldLayoutId id="2147483918" r:id="rId4"/>
    <p:sldLayoutId id="2147483917" r:id="rId5"/>
    <p:sldLayoutId id="2147483916" r:id="rId6"/>
    <p:sldLayoutId id="2147483915" r:id="rId7"/>
    <p:sldLayoutId id="2147483914" r:id="rId8"/>
    <p:sldLayoutId id="2147483913" r:id="rId9"/>
    <p:sldLayoutId id="2147483912" r:id="rId10"/>
    <p:sldLayoutId id="2147483911" r:id="rId11"/>
    <p:sldLayoutId id="214748392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Yeong Min Jang, Kookmin University</a:t>
            </a:r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5D8D74-25E4-4A14-9B13-1C1CBE0663D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769168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400" b="1" kern="0" dirty="0" smtClean="0"/>
              <a:t>OCC and </a:t>
            </a:r>
            <a:r>
              <a:rPr lang="en-US" altLang="ko-KR" sz="2400" b="1" kern="0" dirty="0" err="1" smtClean="0"/>
              <a:t>LiFi</a:t>
            </a:r>
            <a:r>
              <a:rPr lang="en-US" altLang="ko-KR" sz="2400" b="1" kern="0" dirty="0" smtClean="0"/>
              <a:t> based Light Communication for 5G Revolution</a:t>
            </a:r>
            <a:endParaRPr lang="en-US" b="1" kern="0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921568" y="16764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9" rIns="92075" bIns="46039" numCol="1" anchor="t" anchorCtr="0" compatLnSpc="1">
            <a:prstTxWarp prst="textNoShape">
              <a:avLst/>
            </a:prstTxWarp>
          </a:bodyPr>
          <a:lstStyle/>
          <a:p>
            <a:pPr marL="342891" indent="-342891" algn="ctr" eaLnBrk="0" hangingPunct="0">
              <a:spcBef>
                <a:spcPct val="20000"/>
              </a:spcBef>
              <a:defRPr/>
            </a:pPr>
            <a:r>
              <a:rPr lang="en-US" sz="2000" b="1" kern="0" dirty="0"/>
              <a:t>Date: </a:t>
            </a:r>
            <a:r>
              <a:rPr lang="en-US" sz="2000" kern="0" dirty="0"/>
              <a:t>Jan </a:t>
            </a:r>
            <a:r>
              <a:rPr lang="en-US" sz="2000" kern="0" dirty="0" smtClean="0"/>
              <a:t>19, </a:t>
            </a:r>
            <a:r>
              <a:rPr lang="en-US" sz="2000" kern="0" dirty="0"/>
              <a:t>2017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9168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9" rIns="92075" bIns="46039"/>
          <a:lstStyle/>
          <a:p>
            <a:pPr marL="342891" indent="-342891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  <p:graphicFrame>
        <p:nvGraphicFramePr>
          <p:cNvPr id="11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835191"/>
              </p:ext>
            </p:extLst>
          </p:nvPr>
        </p:nvGraphicFramePr>
        <p:xfrm>
          <a:off x="464368" y="3343863"/>
          <a:ext cx="8382000" cy="1630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/>
                <a:gridCol w="1828800"/>
                <a:gridCol w="1371600"/>
                <a:gridCol w="14478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Email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Yeong</a:t>
                      </a:r>
                      <a:r>
                        <a:rPr lang="en-US" sz="1400" baseline="0" dirty="0" smtClean="0"/>
                        <a:t> Min Jang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Kookmin</a:t>
                      </a:r>
                      <a:r>
                        <a:rPr lang="en-US" sz="1400" dirty="0" smtClean="0"/>
                        <a:t> University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Seoul - Korea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dirty="0" smtClean="0"/>
                        <a:t>82-2-910-5068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yjang@kookmin.ac.kr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err="1" smtClean="0"/>
                        <a:t>Mostafa</a:t>
                      </a:r>
                      <a:r>
                        <a:rPr lang="en-US" sz="1400" kern="1200" dirty="0" smtClean="0"/>
                        <a:t> </a:t>
                      </a:r>
                      <a:r>
                        <a:rPr lang="en-US" sz="1400" kern="1200" dirty="0" err="1" smtClean="0"/>
                        <a:t>Zaman</a:t>
                      </a:r>
                      <a:r>
                        <a:rPr lang="en-US" sz="1400" kern="1200" dirty="0" smtClean="0"/>
                        <a:t> </a:t>
                      </a:r>
                      <a:r>
                        <a:rPr lang="en-US" sz="1400" kern="1200" dirty="0" err="1" smtClean="0"/>
                        <a:t>Chowdhury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Kookmin</a:t>
                      </a:r>
                      <a:r>
                        <a:rPr lang="en-US" sz="1400" dirty="0" smtClean="0"/>
                        <a:t> University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Seoul - Korea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dirty="0" smtClean="0"/>
                        <a:t>82-2-910-5068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Nam Tuan Le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Kookmin</a:t>
                      </a:r>
                      <a:r>
                        <a:rPr lang="en-US" sz="1400" dirty="0" smtClean="0"/>
                        <a:t> University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Seoul - Korea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dirty="0" smtClean="0"/>
                        <a:t>82-2-910-5068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27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5G </a:t>
            </a:r>
            <a:r>
              <a:rPr lang="en-US" dirty="0">
                <a:solidFill>
                  <a:schemeClr val="tx1"/>
                </a:solidFill>
              </a:rPr>
              <a:t>Performance Requirement </a:t>
            </a:r>
            <a:r>
              <a:rPr lang="en-US" dirty="0" smtClean="0">
                <a:solidFill>
                  <a:schemeClr val="tx1"/>
                </a:solidFill>
              </a:rPr>
              <a:t>Issues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862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400" dirty="0">
                <a:cs typeface="Times New Roman" pitchFamily="18" charset="0"/>
              </a:rPr>
              <a:t>Ultra </a:t>
            </a:r>
            <a:r>
              <a:rPr lang="en-US" sz="2400" dirty="0" smtClean="0">
                <a:cs typeface="Times New Roman" pitchFamily="18" charset="0"/>
              </a:rPr>
              <a:t>system capacity</a:t>
            </a:r>
            <a:endParaRPr lang="en-US" sz="24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Ultra low latency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Massive device connectivity</a:t>
            </a:r>
            <a:endParaRPr lang="en-US" sz="24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>
                <a:cs typeface="Times New Roman" pitchFamily="18" charset="0"/>
              </a:rPr>
              <a:t>Ultra </a:t>
            </a:r>
            <a:r>
              <a:rPr lang="en-US" sz="2400" dirty="0" smtClean="0">
                <a:cs typeface="Times New Roman" pitchFamily="18" charset="0"/>
              </a:rPr>
              <a:t>high data rate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Ultra low energy consumption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Ultra high spectrum efficiency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Ultra high </a:t>
            </a:r>
            <a:r>
              <a:rPr lang="en-US" altLang="ko-KR" sz="2400" dirty="0" err="1" smtClean="0">
                <a:cs typeface="Times New Roman" pitchFamily="18" charset="0"/>
              </a:rPr>
              <a:t>QoE</a:t>
            </a:r>
            <a:endParaRPr lang="en-US" altLang="ko-KR" sz="2400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Edge Coverage</a:t>
            </a:r>
            <a:endParaRPr lang="en-US" altLang="ko-KR" sz="2400" dirty="0"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dirty="0" smtClean="0"/>
              <a:t>Yeong Min Jang, Kookmin University</a:t>
            </a:r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375874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5G </a:t>
            </a:r>
            <a:r>
              <a:rPr lang="en-US" altLang="ko-KR" dirty="0" smtClean="0">
                <a:solidFill>
                  <a:schemeClr val="tx1"/>
                </a:solidFill>
              </a:rPr>
              <a:t>Challenging Issues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altLang="ko-KR" sz="2400" dirty="0">
                <a:cs typeface="Times New Roman" pitchFamily="18" charset="0"/>
              </a:rPr>
              <a:t>Flexible and efficient use of all available spectrums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>
                <a:cs typeface="Times New Roman" pitchFamily="18" charset="0"/>
              </a:rPr>
              <a:t>Spectrum extension </a:t>
            </a:r>
            <a:endParaRPr lang="en-US" altLang="ko-KR" sz="2400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Innovative services</a:t>
            </a:r>
            <a:endParaRPr lang="en-US" altLang="ko-KR" sz="24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>
                <a:cs typeface="Times New Roman" pitchFamily="18" charset="0"/>
              </a:rPr>
              <a:t>Adaptable </a:t>
            </a:r>
            <a:r>
              <a:rPr lang="en-US" altLang="ko-KR" sz="2400" dirty="0" smtClean="0">
                <a:cs typeface="Times New Roman" pitchFamily="18" charset="0"/>
              </a:rPr>
              <a:t>in nature</a:t>
            </a:r>
            <a:endParaRPr lang="en-US" altLang="ko-KR" sz="24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Flexible </a:t>
            </a:r>
            <a:r>
              <a:rPr lang="en-US" altLang="ko-KR" sz="2400" dirty="0">
                <a:cs typeface="Times New Roman" pitchFamily="18" charset="0"/>
              </a:rPr>
              <a:t>network </a:t>
            </a:r>
            <a:r>
              <a:rPr lang="en-US" altLang="ko-KR" sz="2400" dirty="0" smtClean="0">
                <a:cs typeface="Times New Roman" pitchFamily="18" charset="0"/>
              </a:rPr>
              <a:t>design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Deployment of </a:t>
            </a:r>
            <a:r>
              <a:rPr lang="en-US" altLang="ko-KR" sz="2400" dirty="0">
                <a:cs typeface="Times New Roman" pitchFamily="18" charset="0"/>
              </a:rPr>
              <a:t>ultra-dense </a:t>
            </a:r>
            <a:r>
              <a:rPr lang="en-US" altLang="ko-KR" sz="2400" dirty="0" smtClean="0">
                <a:cs typeface="Times New Roman" pitchFamily="18" charset="0"/>
              </a:rPr>
              <a:t>heterogeneous networks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Software driven network 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Big data-driven network intelligence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Network densification</a:t>
            </a:r>
            <a:endParaRPr lang="ko-KR" altLang="en-US" sz="2400" dirty="0">
              <a:cs typeface="Times New Roman" pitchFamily="18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3B06152-741F-4076-B040-D5427CE11B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356466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77200" cy="1066800"/>
          </a:xfrm>
        </p:spPr>
        <p:txBody>
          <a:bodyPr/>
          <a:lstStyle/>
          <a:p>
            <a:r>
              <a:rPr lang="en-US" dirty="0" smtClean="0"/>
              <a:t>Advantages of Light communication (1/2)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Wide </a:t>
            </a:r>
            <a:r>
              <a:rPr lang="en-US" sz="2400" dirty="0"/>
              <a:t>unregulated </a:t>
            </a:r>
            <a:r>
              <a:rPr lang="en-US" sz="2400" dirty="0" smtClean="0"/>
              <a:t>spectrum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/>
              <a:t>Illumination as well as data </a:t>
            </a:r>
            <a:r>
              <a:rPr lang="en-US" sz="2400" dirty="0" smtClean="0"/>
              <a:t>communication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High </a:t>
            </a:r>
            <a:r>
              <a:rPr lang="en-US" sz="2400" dirty="0"/>
              <a:t>spatial </a:t>
            </a:r>
            <a:r>
              <a:rPr lang="en-US" sz="2400" dirty="0" smtClean="0"/>
              <a:t>reuse and high security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High data rate and high reliable link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Low user interference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Efficiency of link resources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256652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US" dirty="0" smtClean="0"/>
              <a:t>Advantages of Light communication (2/2)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94267" y="1874845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Safe </a:t>
            </a:r>
            <a:r>
              <a:rPr lang="en-US" sz="2400" dirty="0">
                <a:cs typeface="Times New Roman" pitchFamily="18" charset="0"/>
              </a:rPr>
              <a:t>for health </a:t>
            </a:r>
            <a:endParaRPr lang="en-US" sz="2400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>
                <a:cs typeface="Times New Roman" pitchFamily="18" charset="0"/>
              </a:rPr>
              <a:t>Flexible backhaul </a:t>
            </a:r>
            <a:r>
              <a:rPr lang="en-US" sz="2400" dirty="0" smtClean="0">
                <a:cs typeface="Times New Roman" pitchFamily="18" charset="0"/>
              </a:rPr>
              <a:t>options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No additional H/W for OCC (Optical Camera Communications) or Image Sensor Communications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Need additional H/W for </a:t>
            </a:r>
            <a:r>
              <a:rPr lang="en-US" sz="2400" dirty="0" err="1" smtClean="0">
                <a:cs typeface="Times New Roman" pitchFamily="18" charset="0"/>
              </a:rPr>
              <a:t>LiFi</a:t>
            </a:r>
            <a:r>
              <a:rPr lang="en-US" sz="2400" dirty="0" smtClean="0">
                <a:cs typeface="Times New Roman" pitchFamily="18" charset="0"/>
              </a:rPr>
              <a:t> (PD based Communication)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296231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 Communication Contributions for 5G Revolution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100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High capacity, high data rate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000" dirty="0" smtClean="0"/>
              <a:t>MIMO, OFDM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Small cell topology deployment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000" dirty="0" smtClean="0"/>
              <a:t>Edge coverage </a:t>
            </a:r>
            <a:r>
              <a:rPr lang="en-US" sz="2000" dirty="0" err="1" smtClean="0"/>
              <a:t>QoS</a:t>
            </a:r>
            <a:r>
              <a:rPr lang="en-US" sz="2000" dirty="0" smtClean="0"/>
              <a:t> and full band frequency reuse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Low latency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High secure and high resolution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Human safety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/>
              <a:t>Low energy consumption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135611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01000" cy="1066800"/>
          </a:xfrm>
        </p:spPr>
        <p:txBody>
          <a:bodyPr/>
          <a:lstStyle/>
          <a:p>
            <a:r>
              <a:rPr lang="en-US" dirty="0" smtClean="0"/>
              <a:t>Challenges of Light communication in 5G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Line-of-sight communication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Ambient noise in outdoor environment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Handover (or Link switching), relay or mesh topology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High mobility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Uplink downlink full-duplex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/>
              <a:t>Self-Organization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Integration with RF communication systems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411044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Light </a:t>
            </a:r>
            <a:r>
              <a:rPr lang="en-US" altLang="ko-KR" dirty="0" smtClean="0">
                <a:solidFill>
                  <a:schemeClr val="tx1"/>
                </a:solidFill>
              </a:rPr>
              <a:t>Communication </a:t>
            </a:r>
            <a:r>
              <a:rPr lang="en-US" altLang="ko-KR" dirty="0">
                <a:solidFill>
                  <a:schemeClr val="tx1"/>
                </a:solidFill>
              </a:rPr>
              <a:t>in 5G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 dirty="0" smtClean="0"/>
              <a:t>Application scenario</a:t>
            </a:r>
          </a:p>
          <a:p>
            <a:pPr lvl="1"/>
            <a:r>
              <a:rPr lang="en-US" altLang="ko-KR" sz="2000" dirty="0" smtClean="0"/>
              <a:t>point-to-point </a:t>
            </a:r>
            <a:r>
              <a:rPr lang="en-US" altLang="ko-KR" sz="2000" dirty="0"/>
              <a:t>links</a:t>
            </a:r>
          </a:p>
          <a:p>
            <a:pPr lvl="1"/>
            <a:r>
              <a:rPr lang="en-US" altLang="ko-KR" sz="2000" dirty="0"/>
              <a:t>data transmission</a:t>
            </a:r>
          </a:p>
          <a:p>
            <a:pPr lvl="1"/>
            <a:r>
              <a:rPr lang="en-US" altLang="ko-KR" sz="2000" dirty="0"/>
              <a:t>p</a:t>
            </a:r>
            <a:r>
              <a:rPr lang="en-US" altLang="ko-KR" sz="2000" dirty="0" smtClean="0"/>
              <a:t>recise localization</a:t>
            </a:r>
          </a:p>
          <a:p>
            <a:r>
              <a:rPr lang="en-US" altLang="ko-KR" sz="2400" dirty="0" smtClean="0"/>
              <a:t>Indoor environment</a:t>
            </a:r>
          </a:p>
          <a:p>
            <a:pPr lvl="1"/>
            <a:r>
              <a:rPr lang="en-US" altLang="ko-KR" sz="2000" dirty="0"/>
              <a:t>Fixed </a:t>
            </a:r>
            <a:r>
              <a:rPr lang="en-US" altLang="ko-KR" sz="2000" dirty="0" smtClean="0"/>
              <a:t>communication</a:t>
            </a:r>
          </a:p>
          <a:p>
            <a:r>
              <a:rPr lang="en-US" altLang="ko-KR" sz="2400" dirty="0" smtClean="0"/>
              <a:t>Outdoor environment</a:t>
            </a:r>
          </a:p>
          <a:p>
            <a:pPr lvl="1"/>
            <a:r>
              <a:rPr lang="en-US" altLang="ko-KR" sz="2000" dirty="0"/>
              <a:t>Fixed </a:t>
            </a:r>
            <a:r>
              <a:rPr lang="en-US" altLang="ko-KR" sz="2000" dirty="0" smtClean="0"/>
              <a:t>communication</a:t>
            </a:r>
            <a:endParaRPr lang="en-US" altLang="ko-KR" sz="2000" dirty="0"/>
          </a:p>
          <a:p>
            <a:pPr lvl="1"/>
            <a:r>
              <a:rPr lang="en-US" altLang="ko-KR" sz="2000" dirty="0"/>
              <a:t>Mobile </a:t>
            </a:r>
            <a:r>
              <a:rPr lang="en-US" altLang="ko-KR" sz="2000" dirty="0" smtClean="0"/>
              <a:t>communication	</a:t>
            </a:r>
          </a:p>
          <a:p>
            <a:pPr lvl="2"/>
            <a:r>
              <a:rPr lang="en-US" altLang="ko-KR" sz="1600" dirty="0" smtClean="0"/>
              <a:t>V2X communication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3B06152-741F-4076-B040-D5427CE11B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67307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There </a:t>
            </a:r>
            <a:r>
              <a:rPr lang="en-US" sz="2400" dirty="0">
                <a:cs typeface="Times New Roman" pitchFamily="18" charset="0"/>
              </a:rPr>
              <a:t>is a shortage of RF spectra: most of them have </a:t>
            </a:r>
            <a:r>
              <a:rPr lang="en-US" sz="2400" dirty="0" smtClean="0">
                <a:cs typeface="Times New Roman" pitchFamily="18" charset="0"/>
              </a:rPr>
              <a:t>been allocated</a:t>
            </a:r>
            <a:endParaRPr lang="en-US" sz="2400" dirty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Traditional RF based </a:t>
            </a:r>
            <a:r>
              <a:rPr lang="en-US" sz="2400" dirty="0">
                <a:cs typeface="Times New Roman" pitchFamily="18" charset="0"/>
              </a:rPr>
              <a:t>wireless </a:t>
            </a:r>
            <a:r>
              <a:rPr lang="en-US" sz="2400" dirty="0" smtClean="0">
                <a:cs typeface="Times New Roman" pitchFamily="18" charset="0"/>
              </a:rPr>
              <a:t>communication has </a:t>
            </a:r>
            <a:r>
              <a:rPr lang="en-US" sz="2400" dirty="0">
                <a:cs typeface="Times New Roman" pitchFamily="18" charset="0"/>
              </a:rPr>
              <a:t>arrived at a bottleneck to meet </a:t>
            </a:r>
            <a:r>
              <a:rPr lang="en-US" sz="2400" dirty="0" smtClean="0">
                <a:cs typeface="Times New Roman" pitchFamily="18" charset="0"/>
              </a:rPr>
              <a:t>5G requirement</a:t>
            </a:r>
          </a:p>
          <a:p>
            <a:pPr>
              <a:buFont typeface="Wingdings" pitchFamily="2" charset="2"/>
              <a:buChar char="§"/>
            </a:pPr>
            <a:r>
              <a:rPr lang="en-US" altLang="ko-KR" sz="2400" dirty="0">
                <a:cs typeface="Times New Roman" pitchFamily="18" charset="0"/>
              </a:rPr>
              <a:t>Light communication technology </a:t>
            </a:r>
            <a:r>
              <a:rPr lang="en-US" altLang="ko-KR" sz="2400" dirty="0" smtClean="0">
                <a:cs typeface="Times New Roman" pitchFamily="18" charset="0"/>
              </a:rPr>
              <a:t>is a</a:t>
            </a:r>
            <a:r>
              <a:rPr lang="en-US" altLang="ko-KR" sz="2400" dirty="0" smtClean="0"/>
              <a:t>n </a:t>
            </a:r>
            <a:r>
              <a:rPr lang="en-US" altLang="ko-KR" sz="2400" dirty="0"/>
              <a:t>ideal complement to RF systems in </a:t>
            </a:r>
            <a:r>
              <a:rPr lang="en-US" altLang="ko-KR" sz="2400" dirty="0" smtClean="0"/>
              <a:t>5G technologies </a:t>
            </a:r>
          </a:p>
          <a:p>
            <a:pPr>
              <a:buFont typeface="Wingdings" pitchFamily="2" charset="2"/>
              <a:buChar char="§"/>
            </a:pPr>
            <a:r>
              <a:rPr lang="en-US" altLang="ko-KR" sz="2400" dirty="0" smtClean="0"/>
              <a:t>Coexistence </a:t>
            </a:r>
            <a:r>
              <a:rPr lang="en-US" altLang="ko-KR" sz="2400" dirty="0"/>
              <a:t>of </a:t>
            </a:r>
            <a:r>
              <a:rPr lang="en-US" altLang="ko-KR" sz="2400" dirty="0" smtClean="0"/>
              <a:t>RF and </a:t>
            </a:r>
            <a:r>
              <a:rPr lang="en-US" altLang="ko-KR" sz="2400" dirty="0" smtClean="0">
                <a:cs typeface="Times New Roman" pitchFamily="18" charset="0"/>
              </a:rPr>
              <a:t>light </a:t>
            </a:r>
            <a:r>
              <a:rPr lang="en-US" altLang="ko-KR" sz="2400" dirty="0">
                <a:cs typeface="Times New Roman" pitchFamily="18" charset="0"/>
              </a:rPr>
              <a:t>communication </a:t>
            </a:r>
            <a:r>
              <a:rPr lang="en-US" altLang="ko-KR" sz="2400" dirty="0" smtClean="0">
                <a:cs typeface="Times New Roman" pitchFamily="18" charset="0"/>
              </a:rPr>
              <a:t>technologies can fulfill the requirement of</a:t>
            </a:r>
            <a:r>
              <a:rPr lang="en-US" altLang="ko-KR" sz="2400" dirty="0" smtClean="0"/>
              <a:t> 5G communication</a:t>
            </a:r>
            <a:endParaRPr lang="en-US" sz="2400" dirty="0" smtClean="0"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57947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C_Composition_09091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VLC_Composition_090917</Template>
  <TotalTime>4662</TotalTime>
  <Words>429</Words>
  <Application>Microsoft Office PowerPoint</Application>
  <PresentationFormat>화면 슬라이드 쇼(4:3)</PresentationFormat>
  <Paragraphs>113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VLC_Composition_090917</vt:lpstr>
      <vt:lpstr>PowerPoint 프레젠테이션</vt:lpstr>
      <vt:lpstr>5G Performance Requirement Issues</vt:lpstr>
      <vt:lpstr>5G Challenging Issues</vt:lpstr>
      <vt:lpstr>Advantages of Light communication (1/2)</vt:lpstr>
      <vt:lpstr>Advantages of Light communication (2/2)</vt:lpstr>
      <vt:lpstr>Light Communication Contributions for 5G Revolution</vt:lpstr>
      <vt:lpstr>Challenges of Light communication in 5G </vt:lpstr>
      <vt:lpstr>Light Communication in 5G</vt:lpstr>
      <vt:lpstr>Conclusions</vt:lpstr>
    </vt:vector>
  </TitlesOfParts>
  <Company>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IEEE 802.15 &lt;subject&gt;</dc:subject>
  <dc:creator>th</dc:creator>
  <dc:description>&lt;doc#&gt;</dc:description>
  <cp:lastModifiedBy>박은성/선임연구원/차세대표준(연)IoT팀(esung.park@lge.com)</cp:lastModifiedBy>
  <cp:revision>376</cp:revision>
  <cp:lastPrinted>2012-03-12T07:40:50Z</cp:lastPrinted>
  <dcterms:created xsi:type="dcterms:W3CDTF">2009-09-18T11:31:33Z</dcterms:created>
  <dcterms:modified xsi:type="dcterms:W3CDTF">2017-01-19T13:11:24Z</dcterms:modified>
</cp:coreProperties>
</file>