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411" r:id="rId2"/>
    <p:sldMasterId id="2147484424" r:id="rId3"/>
  </p:sldMasterIdLst>
  <p:notesMasterIdLst>
    <p:notesMasterId r:id="rId11"/>
  </p:notesMasterIdLst>
  <p:handoutMasterIdLst>
    <p:handoutMasterId r:id="rId12"/>
  </p:handoutMasterIdLst>
  <p:sldIdLst>
    <p:sldId id="451" r:id="rId4"/>
    <p:sldId id="417" r:id="rId5"/>
    <p:sldId id="312" r:id="rId6"/>
    <p:sldId id="402" r:id="rId7"/>
    <p:sldId id="424" r:id="rId8"/>
    <p:sldId id="448" r:id="rId9"/>
    <p:sldId id="450" r:id="rId10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0">
          <p15:clr>
            <a:srgbClr val="A4A3A4"/>
          </p15:clr>
        </p15:guide>
        <p15:guide id="2" pos="2688">
          <p15:clr>
            <a:srgbClr val="A4A3A4"/>
          </p15:clr>
        </p15:guide>
        <p15:guide id="3" pos="768">
          <p15:clr>
            <a:srgbClr val="A4A3A4"/>
          </p15:clr>
        </p15:guide>
        <p15:guide id="4" pos="49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33"/>
    <a:srgbClr val="CC0000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8483" autoAdjust="0"/>
  </p:normalViewPr>
  <p:slideViewPr>
    <p:cSldViewPr>
      <p:cViewPr varScale="1">
        <p:scale>
          <a:sx n="88" d="100"/>
          <a:sy n="88" d="100"/>
        </p:scale>
        <p:origin x="1282" y="67"/>
      </p:cViewPr>
      <p:guideLst>
        <p:guide orient="horz" pos="2640"/>
        <p:guide pos="2688"/>
        <p:guide pos="768"/>
        <p:guide pos="4944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054"/>
    </p:cViewPr>
  </p:sorterViewPr>
  <p:notesViewPr>
    <p:cSldViewPr>
      <p:cViewPr varScale="1">
        <p:scale>
          <a:sx n="58" d="100"/>
          <a:sy n="58" d="100"/>
        </p:scale>
        <p:origin x="-2508" y="-90"/>
      </p:cViewPr>
      <p:guideLst>
        <p:guide orient="horz" pos="3128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75038" y="201613"/>
            <a:ext cx="26400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1613"/>
            <a:ext cx="2263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fld id="{1EF9700B-5738-40DC-A7FC-1D62005D8852}" type="datetime1">
              <a:rPr lang="en-US" altLang="ko-KR"/>
              <a:pPr>
                <a:defRPr/>
              </a:pPr>
              <a:t>5/11/2017</a:t>
            </a:fld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79875" y="9609138"/>
            <a:ext cx="21145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2" eaLnBrk="0" latinLnBrk="0" hangingPunct="0">
              <a:defRPr kumimoji="0" sz="1000">
                <a:ea typeface="+mn-ea"/>
              </a:defRPr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44775" y="9609138"/>
            <a:ext cx="13573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6625">
              <a:defRPr kumimoji="0" sz="100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0B47121D-2CBD-4CA3-B8C5-47636022C4C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681038" y="414338"/>
            <a:ext cx="543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81038" y="9609138"/>
            <a:ext cx="696912" cy="3698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/>
              <a:t>Submission</a:t>
            </a: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681038" y="9598025"/>
            <a:ext cx="5586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33636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98838" y="117475"/>
            <a:ext cx="27590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26812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fld id="{4B9CDA18-ACF1-4E85-844D-DAD4472583A4}" type="datetime1">
              <a:rPr lang="en-US" altLang="ko-KR"/>
              <a:pPr>
                <a:defRPr/>
              </a:pPr>
              <a:t>5/11/2017</a:t>
            </a:fld>
            <a:r>
              <a:rPr lang="en-US"/>
              <a:t>&lt;month year&gt;</a:t>
            </a:r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45063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79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97288" y="9612313"/>
            <a:ext cx="24606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2" eaLnBrk="0" latinLnBrk="0" hangingPunct="0">
              <a:defRPr kumimoji="0"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874963" y="9612313"/>
            <a:ext cx="7874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0A3C6D01-93BD-465E-9DD3-5996373CC3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709613" y="9612313"/>
            <a:ext cx="696912" cy="3698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/>
              <a:t>Submission</a:t>
            </a: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633413" y="317500"/>
            <a:ext cx="5530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83067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398838" y="-98425"/>
            <a:ext cx="2759075" cy="43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>
                <a:ea typeface="굴림" panose="020B0600000101010101" pitchFamily="50" charset="-127"/>
              </a:rPr>
              <a:t>September 2009doc.: IEEE 802.15-09-0117-00-0007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12A2221-5A63-4D85-A288-B682730E04C1}" type="datetime1">
              <a:rPr lang="en-US" altLang="ko-KR" sz="1400" smtClean="0">
                <a:ea typeface="굴림" panose="020B0600000101010101" pitchFamily="50" charset="-127"/>
              </a:rPr>
              <a:pPr>
                <a:spcBef>
                  <a:spcPct val="0"/>
                </a:spcBef>
              </a:pPr>
              <a:t>5/11/2017</a:t>
            </a:fld>
            <a:r>
              <a:rPr lang="en-US" altLang="ko-KR" sz="1400">
                <a:ea typeface="굴림" panose="020B0600000101010101" pitchFamily="50" charset="-127"/>
              </a:rPr>
              <a:t>&lt;month year&gt;</a:t>
            </a:r>
          </a:p>
        </p:txBody>
      </p:sp>
      <p:sp>
        <p:nvSpPr>
          <p:cNvPr id="4710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7100" y="750888"/>
            <a:ext cx="4943475" cy="3708400"/>
          </a:xfrm>
          <a:ln/>
        </p:spPr>
      </p:sp>
      <p:sp>
        <p:nvSpPr>
          <p:cNvPr id="4710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>
              <a:ea typeface="굴림" panose="020B0600000101010101" pitchFamily="50" charset="-127"/>
            </a:endParaRPr>
          </a:p>
        </p:txBody>
      </p:sp>
      <p:sp>
        <p:nvSpPr>
          <p:cNvPr id="47110" name="Header Placeholder 3"/>
          <p:cNvSpPr txBox="1">
            <a:spLocks noGrp="1"/>
          </p:cNvSpPr>
          <p:nvPr/>
        </p:nvSpPr>
        <p:spPr bwMode="auto">
          <a:xfrm>
            <a:off x="3398838" y="117475"/>
            <a:ext cx="27590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kumimoji="0" lang="en-US" altLang="ko-KR" sz="1400" b="1"/>
              <a:t>doc.: IEEE 802.15-09-0117-00-0007</a:t>
            </a:r>
          </a:p>
        </p:txBody>
      </p:sp>
      <p:sp>
        <p:nvSpPr>
          <p:cNvPr id="47111" name="Date Placeholder 4"/>
          <p:cNvSpPr txBox="1">
            <a:spLocks noGrp="1"/>
          </p:cNvSpPr>
          <p:nvPr/>
        </p:nvSpPr>
        <p:spPr bwMode="auto">
          <a:xfrm>
            <a:off x="641350" y="117475"/>
            <a:ext cx="26812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ko-KR" sz="1400" b="1"/>
              <a:t>&lt;month year&gt;</a:t>
            </a:r>
          </a:p>
        </p:txBody>
      </p:sp>
      <p:sp>
        <p:nvSpPr>
          <p:cNvPr id="4711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ko-KR">
                <a:ea typeface="굴림" panose="020B0600000101010101" pitchFamily="50" charset="-127"/>
              </a:rPr>
              <a:t>&lt;author&gt;, &lt;company&gt;</a:t>
            </a:r>
          </a:p>
        </p:txBody>
      </p:sp>
      <p:sp>
        <p:nvSpPr>
          <p:cNvPr id="4711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FF914CCE-68BD-484A-BA72-0773CAF89EA5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5485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B66CAF-BE67-4D0F-94AC-94774BB44A65}" type="datetime1">
              <a:rPr lang="en-US" altLang="ko-KR" sz="1400" smtClean="0">
                <a:ea typeface="굴림" panose="020B0600000101010101" pitchFamily="50" charset="-127"/>
              </a:rPr>
              <a:pPr>
                <a:spcBef>
                  <a:spcPct val="0"/>
                </a:spcBef>
              </a:pPr>
              <a:t>5/11/2017</a:t>
            </a:fld>
            <a:r>
              <a:rPr lang="en-US" altLang="ko-KR" sz="1400">
                <a:ea typeface="굴림" panose="020B0600000101010101" pitchFamily="50" charset="-127"/>
              </a:rPr>
              <a:t>&lt;month year&gt;</a:t>
            </a: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43475" cy="37084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190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>
          <a:xfrm>
            <a:off x="3398838" y="-98425"/>
            <a:ext cx="2759075" cy="430213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September 2009doc.: IEEE 802.15-09-0117-00-0007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F092D00-B6CC-4AB9-A457-CEB0ECBA2AAF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5/11/2017</a:t>
            </a:fld>
            <a:r>
              <a:rPr lang="en-US">
                <a:solidFill>
                  <a:prstClr val="black"/>
                </a:solidFill>
              </a:rPr>
              <a:t>&lt;month year&gt;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>
                <a:solidFill>
                  <a:prstClr val="black"/>
                </a:solidFill>
              </a:rPr>
              <a:t>&lt;author&gt;, &lt;company&gt;</a:t>
            </a:r>
          </a:p>
        </p:txBody>
      </p:sp>
      <p:sp>
        <p:nvSpPr>
          <p:cNvPr id="67591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solidFill>
                  <a:srgbClr val="000000"/>
                </a:solidFill>
              </a:rPr>
              <a:t>Page </a:t>
            </a:r>
            <a:fld id="{55BA0124-E92F-4513-A4C4-77154FE9C19D}" type="slidenum">
              <a:rPr lang="en-US" altLang="ko-K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8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/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직사각형 15"/>
          <p:cNvSpPr>
            <a:spLocks noChangeArrowheads="1"/>
          </p:cNvSpPr>
          <p:nvPr/>
        </p:nvSpPr>
        <p:spPr bwMode="auto">
          <a:xfrm>
            <a:off x="6035675" y="296863"/>
            <a:ext cx="2195513" cy="228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kumimoji="0" lang="ko-KR" alt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4876800" y="6477000"/>
            <a:ext cx="3733800" cy="368300"/>
          </a:xfrm>
        </p:spPr>
        <p:txBody>
          <a:bodyPr/>
          <a:lstStyle>
            <a:lvl1pPr>
              <a:defRPr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8B75AC0-7AD4-489A-A870-A46091F217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38566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BEFCFEA-0E62-4AC0-ABAB-AE257F68FC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341877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4B71F90-FC1A-4EB6-BBA3-07479BAB5D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3527420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BE5B711-CA87-4C43-A30E-8038DC582F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2991349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UniversityYeong Min Jang, Kookmin University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CD0555B-D137-4D97-A28D-05D9880A99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434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UniversityYeong Min Jang, Kookmin University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889197B0-B870-4D4C-9D0B-7759FB900E2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793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D2F43B7-C149-40BA-A901-59A8331A6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7008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49E94A-0296-48DB-B95E-8742686D88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45066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F410145-15D0-4A73-9A47-53589C38F8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27644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178F9A4-9DA1-4AD7-9FA3-8D926C3C7E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9684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82899CC-99AB-40FE-8152-994BE1A2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3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/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A291C96-0EA9-4DB6-B892-5D08F8725C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475263" y="363379"/>
            <a:ext cx="2970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cs typeface="+mn-cs"/>
              </a:rPr>
              <a:t>doc.: IEEE 802.11-17/0166r0</a:t>
            </a:r>
          </a:p>
        </p:txBody>
      </p:sp>
    </p:spTree>
    <p:extLst>
      <p:ext uri="{BB962C8B-B14F-4D97-AF65-F5344CB8AC3E}">
        <p14:creationId xmlns:p14="http://schemas.microsoft.com/office/powerpoint/2010/main" val="129749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593A8A-2AF1-4C46-BE19-B4E56E0401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4279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92F874F-2A53-4371-B1ED-6B781C0D62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6603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D5E4E-0A7A-4C3F-B95C-DEDEF7BCAD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1632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DAB0052-B371-479A-92DF-97A8C1BB71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3495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A076671-1037-4836-AFB3-57E26FACED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4072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23B7D7E-DFA8-43C5-9099-862BDDCA3B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28906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400" b="1">
                <a:solidFill>
                  <a:srgbClr val="000000"/>
                </a:solidFill>
              </a:rPr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 eaLnBrk="1" hangingPunct="1">
              <a:defRPr/>
            </a:pPr>
            <a:r>
              <a:rPr kumimoji="0" lang="en-US" altLang="ko-KR" sz="1400" b="1">
                <a:solidFill>
                  <a:srgbClr val="000000"/>
                </a:solidFill>
              </a:rPr>
              <a:t>doc. : IEEE 802.15-15-09-0549-00-0007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91200" y="301625"/>
            <a:ext cx="3141663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 eaLnBrk="1" hangingPunct="1">
              <a:defRPr/>
            </a:pPr>
            <a:r>
              <a:rPr kumimoji="0" lang="en-US" altLang="ko-KR" sz="1400" b="1">
                <a:solidFill>
                  <a:srgbClr val="000000"/>
                </a:solidFill>
              </a:rPr>
              <a:t>doc. : IEEE 802.15-1</a:t>
            </a:r>
            <a:r>
              <a:rPr kumimoji="0" lang="en-US" altLang="ko-KR" sz="1400" b="1">
                <a:solidFill>
                  <a:srgbClr val="CC0000"/>
                </a:solidFill>
              </a:rPr>
              <a:t>5-09-0549-00-0007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D81ACF2-505E-4BE5-9919-4CAA9FBC6B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38088824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F714FFD-D051-4570-AA87-FBF79724E46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7235419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70A652-1769-4EFD-A980-9B64C6DF1B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12627535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EAC8558-4183-4D84-A1BB-950C9AF87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184308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8C81C89C-6E60-4881-B0A9-0BA23B94F3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26778314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0243792-F29F-4EA5-9CAF-FEAA3C338C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5092050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F77D155-A816-4758-AF2C-6DC428A7E6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427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758DDA4-E190-4AB0-AAFB-35B184BFAF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18475840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23A5F0E-3629-4E1C-A50B-338D59B472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19232709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77ED46-FF21-4F7C-8D49-763A83FD11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3092384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B7D8091-38AC-4928-B17E-36C398277C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val="2834094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58B9190-EBA5-4676-AB78-5DE4EC5596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37870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95BA9-32DD-4DF4-A33C-ED121A42AD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341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7647C7B-4493-46B3-BB91-0966677DEC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195327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FB93429-31A0-498C-BC8C-5481093978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287996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907ACB-7EA2-4F45-B9DE-3AFF5B72A02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55134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>
                <a:solidFill>
                  <a:srgbClr val="000000"/>
                </a:solidFill>
              </a:rPr>
              <a:t>Jaesang</a:t>
            </a:r>
            <a:r>
              <a:rPr lang="en-US" altLang="ko-KR" sz="1200" dirty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E445417-B69A-48DD-A9B8-AD8B6C2833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10034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>
                <a:solidFill>
                  <a:srgbClr val="000000"/>
                </a:solidFill>
              </a:rPr>
              <a:t>Jaesang</a:t>
            </a:r>
            <a:r>
              <a:rPr lang="en-US" altLang="ko-KR" sz="1200" dirty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2368927-8926-47F0-9781-73174FAF05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631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7E07F72-F4BA-4CC8-BD3A-48ECD0FF5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val="214580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05400" y="6477000"/>
            <a:ext cx="3505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F85928D-8C15-4A12-BC1F-B0DD6924648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직사각형 13"/>
          <p:cNvSpPr>
            <a:spLocks noChangeArrowheads="1"/>
          </p:cNvSpPr>
          <p:nvPr/>
        </p:nvSpPr>
        <p:spPr bwMode="auto">
          <a:xfrm>
            <a:off x="6326188" y="296863"/>
            <a:ext cx="2195512" cy="228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kumimoji="0" lang="ko-KR" altLang="en-US" sz="120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371475"/>
            <a:ext cx="1600200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kumimoji="0" sz="1400" b="1" dirty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2017</a:t>
            </a: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5475263" y="363379"/>
            <a:ext cx="2970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cs typeface="+mn-cs"/>
              </a:rPr>
              <a:t>doc.: IEEE 802.11-17/0166r1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99" r:id="rId1"/>
    <p:sldLayoutId id="2147486400" r:id="rId2"/>
    <p:sldLayoutId id="2147486401" r:id="rId3"/>
    <p:sldLayoutId id="2147486402" r:id="rId4"/>
    <p:sldLayoutId id="2147486403" r:id="rId5"/>
    <p:sldLayoutId id="2147486404" r:id="rId6"/>
    <p:sldLayoutId id="2147486405" r:id="rId7"/>
    <p:sldLayoutId id="2147486406" r:id="rId8"/>
    <p:sldLayoutId id="2147486407" r:id="rId9"/>
    <p:sldLayoutId id="2147486408" r:id="rId10"/>
    <p:sldLayoutId id="2147486409" r:id="rId11"/>
    <p:sldLayoutId id="214748641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kumimoj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17692D1-4B54-4810-8D11-62F5AA8647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>
                <a:solidFill>
                  <a:srgbClr val="000000"/>
                </a:solidFill>
              </a:rPr>
              <a:t>Jaesang</a:t>
            </a:r>
            <a:r>
              <a:rPr lang="en-US" altLang="ko-KR" sz="1200" dirty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371475"/>
            <a:ext cx="1600200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kumimoji="0" sz="1400" b="1" dirty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11" r:id="rId1"/>
    <p:sldLayoutId id="2147486412" r:id="rId2"/>
    <p:sldLayoutId id="2147486413" r:id="rId3"/>
    <p:sldLayoutId id="2147486414" r:id="rId4"/>
    <p:sldLayoutId id="2147486415" r:id="rId5"/>
    <p:sldLayoutId id="2147486416" r:id="rId6"/>
    <p:sldLayoutId id="2147486417" r:id="rId7"/>
    <p:sldLayoutId id="2147486418" r:id="rId8"/>
    <p:sldLayoutId id="2147486419" r:id="rId9"/>
    <p:sldLayoutId id="2147486420" r:id="rId10"/>
    <p:sldLayoutId id="2147486421" r:id="rId11"/>
    <p:sldLayoutId id="214748642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kumimoj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6443F36-D5B1-4812-976E-88B5741371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7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3079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>
                <a:solidFill>
                  <a:srgbClr val="000000"/>
                </a:solidFill>
              </a:rPr>
              <a:t>Jaesang</a:t>
            </a:r>
            <a:r>
              <a:rPr lang="en-US" altLang="ko-KR" sz="1200" dirty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371475"/>
            <a:ext cx="1600200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kumimoji="0" sz="1400" b="1" dirty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2017</a:t>
            </a: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5475263" y="363379"/>
            <a:ext cx="2970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cs typeface="+mn-cs"/>
              </a:rPr>
              <a:t>doc.: IEEE 802.11-17/0166r0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23" r:id="rId1"/>
    <p:sldLayoutId id="2147486424" r:id="rId2"/>
    <p:sldLayoutId id="2147486425" r:id="rId3"/>
    <p:sldLayoutId id="2147486426" r:id="rId4"/>
    <p:sldLayoutId id="2147486427" r:id="rId5"/>
    <p:sldLayoutId id="2147486428" r:id="rId6"/>
    <p:sldLayoutId id="2147486429" r:id="rId7"/>
    <p:sldLayoutId id="2147486430" r:id="rId8"/>
    <p:sldLayoutId id="2147486431" r:id="rId9"/>
    <p:sldLayoutId id="2147486432" r:id="rId10"/>
    <p:sldLayoutId id="2147486433" r:id="rId11"/>
    <p:sldLayoutId id="2147486434" r:id="rId12"/>
    <p:sldLayoutId id="214748643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1066800"/>
          </a:xfrm>
        </p:spPr>
        <p:txBody>
          <a:bodyPr/>
          <a:lstStyle/>
          <a:p>
            <a:r>
              <a:rPr lang="en-US" altLang="ko-KR" sz="2400" b="1" dirty="0"/>
              <a:t>Technical Topics for LiFi/CamCom Technology</a:t>
            </a:r>
            <a:endParaRPr 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A291C96-0EA9-4DB6-B892-5D08F8725CFA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Date: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11, 2017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8163" y="2743201"/>
          <a:ext cx="8097837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9211782" imgH="4234358" progId="Word.Document.8">
                  <p:embed/>
                </p:oleObj>
              </mc:Choice>
              <mc:Fallback>
                <p:oleObj name="Document" r:id="rId3" imgW="9211782" imgH="4234358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43201"/>
                        <a:ext cx="8097837" cy="289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/>
              <a:t>May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 txBox="1">
            <a:spLocks noGrp="1"/>
          </p:cNvSpPr>
          <p:nvPr/>
        </p:nvSpPr>
        <p:spPr bwMode="auto">
          <a:xfrm>
            <a:off x="4344988" y="6483350"/>
            <a:ext cx="530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/>
              <a:t>Slide </a:t>
            </a:r>
            <a:fld id="{207AD525-FC69-4E3D-A65D-7DFAE689890A}" type="slidenum">
              <a:rPr kumimoji="0" lang="en-US" altLang="ko-KR" sz="1200"/>
              <a:pPr algn="ctr">
                <a:spcBef>
                  <a:spcPct val="0"/>
                </a:spcBef>
                <a:buFontTx/>
                <a:buNone/>
              </a:pPr>
              <a:t>2</a:t>
            </a:fld>
            <a:endParaRPr kumimoji="0" lang="en-US" altLang="ko-KR" sz="1200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/>
              <a:t>May 2017</a:t>
            </a: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1143000" y="3505200"/>
            <a:ext cx="70104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None/>
            </a:pPr>
            <a:r>
              <a:rPr lang="en-US" altLang="ko-KR" sz="2000" dirty="0"/>
              <a:t>Jaesang Cha</a:t>
            </a:r>
            <a:r>
              <a:rPr kumimoji="0" lang="en-US" altLang="ko-KR" sz="2000" dirty="0"/>
              <a:t> [</a:t>
            </a:r>
            <a:r>
              <a:rPr lang="en-US" altLang="ko-KR" sz="2000" dirty="0"/>
              <a:t>SNUST</a:t>
            </a:r>
            <a:r>
              <a:rPr kumimoji="0" lang="en-US" altLang="ko-KR" sz="2000" dirty="0"/>
              <a:t>]</a:t>
            </a:r>
            <a:r>
              <a:rPr lang="en-US" altLang="ko-KR" sz="2000" dirty="0"/>
              <a:t>, Minwoo Lee(SNUST), </a:t>
            </a:r>
            <a:r>
              <a:rPr lang="en-US" altLang="ko-KR" sz="2000" dirty="0" err="1"/>
              <a:t>Jeonggon</a:t>
            </a:r>
            <a:r>
              <a:rPr lang="en-US" altLang="ko-KR" sz="2000" dirty="0"/>
              <a:t> Kim(Korea Polytechnic Univ.), </a:t>
            </a:r>
            <a:r>
              <a:rPr lang="en-US" altLang="ko-KR" sz="2000" dirty="0" err="1"/>
              <a:t>Ilkyoo</a:t>
            </a:r>
            <a:r>
              <a:rPr lang="en-US" altLang="ko-KR" sz="2000" dirty="0"/>
              <a:t> Lee (</a:t>
            </a:r>
            <a:r>
              <a:rPr lang="en-US" altLang="ko-KR" sz="2000" dirty="0" err="1"/>
              <a:t>Kongju</a:t>
            </a:r>
            <a:r>
              <a:rPr lang="en-US" altLang="ko-KR" sz="2000" dirty="0"/>
              <a:t> Nat’ Univ.), </a:t>
            </a:r>
            <a:r>
              <a:rPr lang="en-US" altLang="ko-KR" sz="2000" dirty="0" err="1"/>
              <a:t>Gilsik</a:t>
            </a:r>
            <a:r>
              <a:rPr lang="en-US" altLang="ko-KR" sz="2000" dirty="0"/>
              <a:t> Lee (The Univ. of Texas at Dallas), </a:t>
            </a:r>
            <a:r>
              <a:rPr lang="en-US" altLang="ko-KR" sz="2000" dirty="0" err="1"/>
              <a:t>Sooyoung</a:t>
            </a:r>
            <a:r>
              <a:rPr lang="en-US" altLang="ko-KR" sz="2000" dirty="0"/>
              <a:t> Chang(CSUS) , Vinayagam Mariappan [SNUST]</a:t>
            </a:r>
          </a:p>
          <a:p>
            <a:pPr algn="ctr" eaLnBrk="1" latinLnBrk="1" hangingPunct="1">
              <a:spcBef>
                <a:spcPct val="0"/>
              </a:spcBef>
              <a:buFontTx/>
              <a:buNone/>
            </a:pPr>
            <a:endParaRPr lang="en-US" altLang="ko-KR" sz="2000" dirty="0"/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1040764" y="2362200"/>
            <a:ext cx="7417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n-US" altLang="ko-KR" sz="2800" b="1" dirty="0"/>
              <a:t>Technical Topics for LiFi/CamCom Technology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5867400"/>
            <a:ext cx="2432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IoT</a:t>
            </a:r>
            <a:r>
              <a:rPr lang="en-US" dirty="0"/>
              <a:t>: Internet of Things</a:t>
            </a:r>
          </a:p>
          <a:p>
            <a:r>
              <a:rPr lang="en-US" dirty="0"/>
              <a:t>CamCom: Camera Communications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/>
              <a:t>Slide </a:t>
            </a:r>
            <a:fld id="{E05F44FE-1DD5-44FB-AF14-91B8E1A9C128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2487"/>
            <a:ext cx="7772400" cy="366713"/>
          </a:xfrm>
        </p:spPr>
        <p:txBody>
          <a:bodyPr/>
          <a:lstStyle/>
          <a:p>
            <a:r>
              <a:rPr lang="en-US" altLang="ko-KR" sz="3200" b="1" dirty="0">
                <a:solidFill>
                  <a:schemeClr val="tx1"/>
                </a:solidFill>
                <a:ea typeface="굴림" panose="020B0600000101010101" pitchFamily="50" charset="-127"/>
              </a:rPr>
              <a:t>Contents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311879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000" dirty="0">
                <a:ea typeface="굴림" panose="020B0600000101010101" pitchFamily="50" charset="-127"/>
              </a:rPr>
              <a:t>What is LiFi/CamCom Technology?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ea typeface="굴림" panose="020B0600000101010101" pitchFamily="50" charset="-127"/>
              </a:rPr>
              <a:t>Concept of IoT/IoL based LiFi/CamCom Technology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ea typeface="굴림" panose="020B0600000101010101" pitchFamily="50" charset="-127"/>
              </a:rPr>
              <a:t>Application example of IoT/IoL LiFi/CamCom Technology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ea typeface="굴림" panose="020B0600000101010101" pitchFamily="50" charset="-127"/>
              </a:rPr>
              <a:t>Conclusions </a:t>
            </a:r>
          </a:p>
        </p:txBody>
      </p:sp>
      <p:sp>
        <p:nvSpPr>
          <p:cNvPr id="48133" name="Rectangle 5"/>
          <p:cNvSpPr txBox="1">
            <a:spLocks noChangeArrowheads="1"/>
          </p:cNvSpPr>
          <p:nvPr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r>
              <a:rPr lang="en-US" altLang="ko-KR" sz="1200">
                <a:solidFill>
                  <a:srgbClr val="000000"/>
                </a:solidFill>
              </a:rPr>
              <a:t>Jaesang Cha, Seoul National Univ. of  Science &amp; Tech.</a:t>
            </a:r>
          </a:p>
        </p:txBody>
      </p:sp>
      <p:sp>
        <p:nvSpPr>
          <p:cNvPr id="48134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/>
              <a:t>May 2017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/>
              <a:t>Slide </a:t>
            </a:r>
            <a:fld id="{A872D08D-3D80-434E-8E86-C813866DCEBE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/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228600" y="827782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en-US" altLang="ko-KR" b="1" dirty="0">
                <a:cs typeface="Times New Roman" panose="02020603050405020304" pitchFamily="18" charset="0"/>
              </a:rPr>
              <a:t>What is LiFi/CamCom Technology?</a:t>
            </a:r>
          </a:p>
        </p:txBody>
      </p:sp>
      <p:sp>
        <p:nvSpPr>
          <p:cNvPr id="50180" name="TextBox 53"/>
          <p:cNvSpPr txBox="1">
            <a:spLocks noChangeArrowheads="1"/>
          </p:cNvSpPr>
          <p:nvPr/>
        </p:nvSpPr>
        <p:spPr bwMode="auto">
          <a:xfrm>
            <a:off x="442913" y="1828800"/>
            <a:ext cx="8258175" cy="249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8175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</a:pPr>
            <a:r>
              <a:rPr kumimoji="0" lang="en-US" altLang="ko-KR" sz="2000" dirty="0"/>
              <a:t>Definition of LiFi/CamCom</a:t>
            </a: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>
                <a:cs typeface="Times New Roman" panose="02020603050405020304" pitchFamily="18" charset="0"/>
              </a:rPr>
              <a:t>Next Generation Technology newly incorporating LiFi/CamCom by using light sources of Light Things of IoL (belonging to IoT) based Light Things.</a:t>
            </a: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>
                <a:cs typeface="Times New Roman" panose="02020603050405020304" pitchFamily="18" charset="0"/>
              </a:rPr>
              <a:t>LiFi/CamCom Technology aimed to deliver IoT/IoL services in a variety of information such as advertisement,  promotion, positioning, etc. And it can be used as solutions for various fields/use cases.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/>
              <a:t>May 2017</a:t>
            </a:r>
          </a:p>
        </p:txBody>
      </p:sp>
      <p:sp>
        <p:nvSpPr>
          <p:cNvPr id="50182" name="직사각형 1"/>
          <p:cNvSpPr>
            <a:spLocks noChangeArrowheads="1"/>
          </p:cNvSpPr>
          <p:nvPr/>
        </p:nvSpPr>
        <p:spPr bwMode="auto">
          <a:xfrm>
            <a:off x="517525" y="4267200"/>
            <a:ext cx="7940675" cy="139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2000" dirty="0"/>
              <a:t>Tx/Rx Concept for LiFi/CamCom Technology</a:t>
            </a: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 err="1">
                <a:cs typeface="Times New Roman" panose="02020603050405020304" pitchFamily="18" charset="0"/>
              </a:rPr>
              <a:t>Tx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 : A variety of Light Things (Displays, Signage, Smart Device Displays, etc.)</a:t>
            </a: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>
                <a:cs typeface="Times New Roman" panose="02020603050405020304" pitchFamily="18" charset="0"/>
              </a:rPr>
              <a:t>Rx: Various Rx devices (photo detector, image sensor, etc.)</a:t>
            </a:r>
            <a:endParaRPr kumimoji="0" lang="en-US" altLang="ko-K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/>
              <a:t>Slide </a:t>
            </a:r>
            <a:fld id="{3FA4E005-F1CC-4328-80A3-09C05F7CF0F4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/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228600" y="762000"/>
            <a:ext cx="8763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en-US" altLang="ko-KR" b="1" dirty="0">
                <a:cs typeface="Times New Roman" panose="02020603050405020304" pitchFamily="18" charset="0"/>
              </a:rPr>
              <a:t>Concept of IoT/IoL based LiFi/CamCom Technology</a:t>
            </a:r>
          </a:p>
        </p:txBody>
      </p:sp>
      <p:sp>
        <p:nvSpPr>
          <p:cNvPr id="51210" name="TextBox 53"/>
          <p:cNvSpPr txBox="1">
            <a:spLocks noChangeArrowheads="1"/>
          </p:cNvSpPr>
          <p:nvPr/>
        </p:nvSpPr>
        <p:spPr bwMode="auto">
          <a:xfrm>
            <a:off x="606688" y="5281170"/>
            <a:ext cx="825817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8175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</a:pPr>
            <a:r>
              <a:rPr kumimoji="0" lang="en-US" altLang="ko-KR" sz="1800" dirty="0" err="1">
                <a:cs typeface="Times New Roman" panose="02020603050405020304" pitchFamily="18" charset="0"/>
              </a:rPr>
              <a:t>Tx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 : A variety of Light Things (Displays, Signage, Smart Device Displays, etc.)</a:t>
            </a:r>
          </a:p>
          <a:p>
            <a:pPr eaLnBrk="1" latinLnBrk="1" hangingPunct="1">
              <a:lnSpc>
                <a:spcPct val="150000"/>
              </a:lnSpc>
            </a:pPr>
            <a:r>
              <a:rPr kumimoji="0" lang="en-US" altLang="ko-KR" sz="1800" dirty="0">
                <a:cs typeface="Times New Roman" panose="02020603050405020304" pitchFamily="18" charset="0"/>
              </a:rPr>
              <a:t>Rx : A variety of Rx devices (photo detector, image sensor, etc.)</a:t>
            </a:r>
          </a:p>
        </p:txBody>
      </p:sp>
      <p:sp>
        <p:nvSpPr>
          <p:cNvPr id="51211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/>
              <a:t>May 2017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533400" y="2020441"/>
            <a:ext cx="8458199" cy="3237359"/>
            <a:chOff x="533400" y="1903113"/>
            <a:chExt cx="8458199" cy="3237359"/>
          </a:xfrm>
        </p:grpSpPr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1658" y="3904954"/>
              <a:ext cx="1182377" cy="1235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1" name="그룹 196"/>
            <p:cNvGrpSpPr/>
            <p:nvPr/>
          </p:nvGrpSpPr>
          <p:grpSpPr>
            <a:xfrm>
              <a:off x="2830104" y="1903113"/>
              <a:ext cx="2787063" cy="266858"/>
              <a:chOff x="4192972" y="-965830"/>
              <a:chExt cx="7515035" cy="322285"/>
            </a:xfrm>
          </p:grpSpPr>
          <p:sp>
            <p:nvSpPr>
              <p:cNvPr id="42" name="AutoShape 55"/>
              <p:cNvSpPr>
                <a:spLocks noChangeArrowheads="1"/>
              </p:cNvSpPr>
              <p:nvPr/>
            </p:nvSpPr>
            <p:spPr bwMode="auto">
              <a:xfrm>
                <a:off x="4192972" y="-955395"/>
                <a:ext cx="7515035" cy="31185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5400000" scaled="0"/>
              </a:gradFill>
              <a:ln w="3175">
                <a:solidFill>
                  <a:sysClr val="window" lastClr="FFFFFF">
                    <a:lumMod val="50000"/>
                  </a:sys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4321560" y="-965830"/>
                <a:ext cx="7228111" cy="297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 err="1"/>
                  <a:t>IoT</a:t>
                </a:r>
                <a:r>
                  <a:rPr lang="en-US" altLang="ko-KR" sz="1000" b="1" dirty="0"/>
                  <a:t>(Internet of Things) Concept</a:t>
                </a:r>
                <a:endParaRPr lang="ko-KR" altLang="en-US" sz="1000" b="1" dirty="0"/>
              </a:p>
            </p:txBody>
          </p:sp>
        </p:grpSp>
        <p:grpSp>
          <p:nvGrpSpPr>
            <p:cNvPr id="44" name="그룹 196"/>
            <p:cNvGrpSpPr/>
            <p:nvPr/>
          </p:nvGrpSpPr>
          <p:grpSpPr>
            <a:xfrm>
              <a:off x="2840519" y="3495304"/>
              <a:ext cx="2766150" cy="258218"/>
              <a:chOff x="4192972" y="-955396"/>
              <a:chExt cx="7515035" cy="311851"/>
            </a:xfrm>
          </p:grpSpPr>
          <p:sp>
            <p:nvSpPr>
              <p:cNvPr id="45" name="AutoShape 55"/>
              <p:cNvSpPr>
                <a:spLocks noChangeArrowheads="1"/>
              </p:cNvSpPr>
              <p:nvPr/>
            </p:nvSpPr>
            <p:spPr bwMode="auto">
              <a:xfrm>
                <a:off x="4192972" y="-955396"/>
                <a:ext cx="7515035" cy="311851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5400000" scaled="0"/>
              </a:gradFill>
              <a:ln w="3175">
                <a:solidFill>
                  <a:sysClr val="window" lastClr="FFFFFF">
                    <a:lumMod val="50000"/>
                  </a:sys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4321560" y="-953392"/>
                <a:ext cx="7228110" cy="297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 err="1"/>
                  <a:t>IoL</a:t>
                </a:r>
                <a:r>
                  <a:rPr lang="en-US" altLang="ko-KR" sz="1000" b="1" dirty="0"/>
                  <a:t>(Internet of Lights) Concept</a:t>
                </a:r>
                <a:endParaRPr lang="ko-KR" altLang="en-US" sz="1000" b="1" dirty="0"/>
              </a:p>
            </p:txBody>
          </p:sp>
        </p:grpSp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140" y="2268203"/>
              <a:ext cx="1252619" cy="1092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>
              <a:off x="4298349" y="3932932"/>
              <a:ext cx="4676775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>
                <a:lnSpc>
                  <a:spcPct val="150000"/>
                </a:lnSpc>
                <a:buBlip>
                  <a:blip r:embed="rId4"/>
                </a:buBlip>
                <a:defRPr sz="1200" b="1">
                  <a:latin typeface="HY헤드라인M" panose="02030600000101010101" pitchFamily="18" charset="-127"/>
                  <a:ea typeface="HY헤드라인M" panose="02030600000101010101" pitchFamily="18" charset="-127"/>
                </a:defRPr>
              </a:lvl1pPr>
            </a:lstStyle>
            <a:p>
              <a:pPr eaLnBrk="1" latinLnBrk="1" hangingPunct="1"/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Things included in </a:t>
              </a:r>
              <a:r>
                <a:rPr lang="en-US" altLang="ko-KR" sz="1000" kern="0" dirty="0" err="1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IoT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as Light Things that generate light themselves</a:t>
              </a:r>
            </a:p>
            <a:p>
              <a:pPr eaLnBrk="1" latinLnBrk="1" hangingPunct="1"/>
              <a:r>
                <a:rPr lang="ko-KR" altLang="en-US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</a:t>
              </a:r>
              <a:r>
                <a:rPr lang="en-US" altLang="ko-KR" sz="1000" kern="0" dirty="0" err="1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IoL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is important to maintain compatibility with existing </a:t>
              </a:r>
              <a:r>
                <a:rPr lang="en-US" altLang="ko-KR" sz="1000" kern="0" dirty="0" err="1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IoT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functions.</a:t>
              </a:r>
            </a:p>
            <a:p>
              <a:pPr eaLnBrk="1" latinLnBrk="1" hangingPunct="1"/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Supports Light Things based service regardless of Anytime or Anyplace</a:t>
              </a:r>
            </a:p>
            <a:p>
              <a:pPr eaLnBrk="1" latinLnBrk="1" hangingPunct="1"/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Additional grafting technologies include Light-based OWC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533400" y="2461475"/>
              <a:ext cx="1524000" cy="1500925"/>
              <a:chOff x="1066800" y="2093983"/>
              <a:chExt cx="1524000" cy="1500925"/>
            </a:xfrm>
          </p:grpSpPr>
          <p:grpSp>
            <p:nvGrpSpPr>
              <p:cNvPr id="50" name="그룹 49"/>
              <p:cNvGrpSpPr/>
              <p:nvPr/>
            </p:nvGrpSpPr>
            <p:grpSpPr>
              <a:xfrm>
                <a:off x="1066800" y="2093983"/>
                <a:ext cx="1524000" cy="1500925"/>
                <a:chOff x="-1935616" y="3287211"/>
                <a:chExt cx="983847" cy="1359562"/>
              </a:xfrm>
            </p:grpSpPr>
            <p:sp>
              <p:nvSpPr>
                <p:cNvPr id="53" name="타원 52"/>
                <p:cNvSpPr/>
                <p:nvPr/>
              </p:nvSpPr>
              <p:spPr bwMode="auto">
                <a:xfrm>
                  <a:off x="-1935616" y="3287211"/>
                  <a:ext cx="983847" cy="1359562"/>
                </a:xfrm>
                <a:prstGeom prst="ellips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Y헤드라인M" pitchFamily="18" charset="-127"/>
                    <a:ea typeface="HY헤드라인M" pitchFamily="18" charset="-127"/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 bwMode="auto">
                <a:xfrm>
                  <a:off x="-1711390" y="3810018"/>
                  <a:ext cx="535393" cy="739851"/>
                </a:xfrm>
                <a:prstGeom prst="ellipse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Y헤드라인M" pitchFamily="18" charset="-127"/>
                    <a:ea typeface="HY헤드라인M" pitchFamily="18" charset="-127"/>
                  </a:endParaRPr>
                </a:p>
              </p:txBody>
            </p:sp>
          </p:grpSp>
          <p:sp>
            <p:nvSpPr>
              <p:cNvPr id="51" name="TextBox 50"/>
              <p:cNvSpPr txBox="1"/>
              <p:nvPr/>
            </p:nvSpPr>
            <p:spPr>
              <a:xfrm>
                <a:off x="1435227" y="2307485"/>
                <a:ext cx="83635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sz="1000" dirty="0" err="1"/>
                  <a:t>IoT</a:t>
                </a:r>
                <a:r>
                  <a:rPr lang="en-US" altLang="ko-KR" sz="1000" dirty="0"/>
                  <a:t> Things</a:t>
                </a:r>
                <a:endParaRPr lang="ko-KR" altLang="en-US" sz="10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1382198" y="2827267"/>
                <a:ext cx="8893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sz="1000" dirty="0">
                    <a:solidFill>
                      <a:schemeClr val="bg1"/>
                    </a:solidFill>
                  </a:rPr>
                  <a:t>Light</a:t>
                </a:r>
              </a:p>
              <a:p>
                <a:r>
                  <a:rPr lang="en-US" altLang="ko-KR" sz="1000" dirty="0">
                    <a:solidFill>
                      <a:schemeClr val="bg1"/>
                    </a:solidFill>
                  </a:rPr>
                  <a:t>Things</a:t>
                </a:r>
                <a:endParaRPr lang="ko-KR" altLang="en-US" sz="1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6" name="Text Box 48"/>
            <p:cNvSpPr txBox="1">
              <a:spLocks noChangeArrowheads="1"/>
            </p:cNvSpPr>
            <p:nvPr/>
          </p:nvSpPr>
          <p:spPr bwMode="auto">
            <a:xfrm>
              <a:off x="4298348" y="2514600"/>
              <a:ext cx="469325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>
                <a:lnSpc>
                  <a:spcPct val="150000"/>
                </a:lnSpc>
                <a:buBlip>
                  <a:blip r:embed="rId4"/>
                </a:buBlip>
                <a:defRPr sz="1200" b="1">
                  <a:latin typeface="HY헤드라인M" panose="02030600000101010101" pitchFamily="18" charset="-127"/>
                  <a:ea typeface="HY헤드라인M" panose="02030600000101010101" pitchFamily="18" charset="-127"/>
                </a:defRPr>
              </a:lvl1pPr>
            </a:lstStyle>
            <a:p>
              <a:pPr eaLnBrk="1" latinLnBrk="1" hangingPunct="1"/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Various Things Connected Based on IP</a:t>
              </a:r>
            </a:p>
            <a:p>
              <a:pPr eaLnBrk="1" latinLnBrk="1" hangingPunct="1"/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Supports Any Things based service regardless of Anytime or Anyplace</a:t>
              </a:r>
            </a:p>
          </p:txBody>
        </p:sp>
        <p:pic>
          <p:nvPicPr>
            <p:cNvPr id="59" name="Picture 4" descr="D:\! 회사양식\# PPT Template 02\ppt소스\★PNG모음★\화살표\na_h34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94661" flipV="1">
              <a:off x="1296202" y="3782088"/>
              <a:ext cx="1666455" cy="373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4" descr="D:\! 회사양식\# PPT Template 02\ppt소스\★PNG모음★\화살표\na_h34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80550">
              <a:off x="1652976" y="2351784"/>
              <a:ext cx="1244302" cy="449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689068" y="4020361"/>
              <a:ext cx="1199367" cy="261610"/>
            </a:xfrm>
            <a:prstGeom prst="rect">
              <a:avLst/>
            </a:prstGeom>
            <a:solidFill>
              <a:sysClr val="window" lastClr="FFFFFF">
                <a:alpha val="80000"/>
              </a:sysClr>
            </a:solidFill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1" kern="0" dirty="0" err="1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IoT</a:t>
              </a:r>
              <a:r>
                <a:rPr kumimoji="0" lang="en-US" altLang="ko-KR" sz="1100" b="1" kern="0" dirty="0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/</a:t>
              </a:r>
              <a:r>
                <a:rPr kumimoji="0" lang="en-US" altLang="ko-KR" sz="1100" b="1" kern="0" dirty="0" err="1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IoL</a:t>
              </a:r>
              <a:r>
                <a:rPr kumimoji="0" lang="en-US" altLang="ko-KR" sz="1100" b="1" kern="0" dirty="0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 Concept</a:t>
              </a:r>
              <a:endParaRPr kumimoji="0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HY견고딕" pitchFamily="18" charset="-127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/>
              <a:t>Slide </a:t>
            </a:r>
            <a:fld id="{BB80F5BE-E1BB-440A-BA84-E56C49B068A1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/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228600" y="762000"/>
            <a:ext cx="8763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en-US" altLang="ko-KR" b="1" dirty="0">
                <a:cs typeface="Times New Roman" panose="02020603050405020304" pitchFamily="18" charset="0"/>
              </a:rPr>
              <a:t>Application example of IoT/IoL based LiFi/CamCom Technology</a:t>
            </a:r>
          </a:p>
        </p:txBody>
      </p:sp>
      <p:sp>
        <p:nvSpPr>
          <p:cNvPr id="52228" name="직사각형 1"/>
          <p:cNvSpPr>
            <a:spLocks noChangeArrowheads="1"/>
          </p:cNvSpPr>
          <p:nvPr/>
        </p:nvSpPr>
        <p:spPr bwMode="auto">
          <a:xfrm>
            <a:off x="547926" y="5061830"/>
            <a:ext cx="8124347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800" dirty="0"/>
              <a:t>IoT/IoL based LiFi/CamCom technology is aimed to deliver a variety of information such as advertisement,  promotion, positioning, etc. </a:t>
            </a:r>
          </a:p>
          <a:p>
            <a:pPr algn="just" eaLnBrk="1" latin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800" dirty="0"/>
              <a:t>And it can be used as solutions for various fields/use cases.</a:t>
            </a:r>
          </a:p>
        </p:txBody>
      </p:sp>
      <p:sp>
        <p:nvSpPr>
          <p:cNvPr id="52229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/>
              <a:t>May 2017</a:t>
            </a:r>
          </a:p>
        </p:txBody>
      </p:sp>
      <p:grpSp>
        <p:nvGrpSpPr>
          <p:cNvPr id="15" name="그룹 14"/>
          <p:cNvGrpSpPr/>
          <p:nvPr/>
        </p:nvGrpSpPr>
        <p:grpSpPr>
          <a:xfrm>
            <a:off x="457200" y="2024033"/>
            <a:ext cx="8253961" cy="3005167"/>
            <a:chOff x="424601" y="1719233"/>
            <a:chExt cx="8253961" cy="3005167"/>
          </a:xfrm>
        </p:grpSpPr>
        <p:sp>
          <p:nvSpPr>
            <p:cNvPr id="36" name="직사각형 35"/>
            <p:cNvSpPr/>
            <p:nvPr/>
          </p:nvSpPr>
          <p:spPr bwMode="auto">
            <a:xfrm>
              <a:off x="424601" y="1719233"/>
              <a:ext cx="8253961" cy="3005167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2515003" y="1837330"/>
              <a:ext cx="1942238" cy="1295335"/>
              <a:chOff x="2515003" y="1837330"/>
              <a:chExt cx="1942238" cy="1295335"/>
            </a:xfrm>
          </p:grpSpPr>
          <p:pic>
            <p:nvPicPr>
              <p:cNvPr id="49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22402" y="2174556"/>
                <a:ext cx="1527441" cy="710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1" name="TextBox 50"/>
              <p:cNvSpPr txBox="1"/>
              <p:nvPr/>
            </p:nvSpPr>
            <p:spPr>
              <a:xfrm>
                <a:off x="2566640" y="2901833"/>
                <a:ext cx="183896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Smart signal, traffic management</a:t>
                </a:r>
                <a:endParaRPr lang="ko-KR" alt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515003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 err="1">
                    <a:solidFill>
                      <a:srgbClr val="C00000"/>
                    </a:solidFill>
                  </a:rPr>
                  <a:t>IoL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Transportation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7" name="그룹 6"/>
            <p:cNvGrpSpPr/>
            <p:nvPr/>
          </p:nvGrpSpPr>
          <p:grpSpPr>
            <a:xfrm>
              <a:off x="4318070" y="1837330"/>
              <a:ext cx="2350877" cy="1295335"/>
              <a:chOff x="4318070" y="1837330"/>
              <a:chExt cx="2350877" cy="1295335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318070" y="2901833"/>
                <a:ext cx="2350877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Remote &amp; RGB control, emotional lighting</a:t>
                </a:r>
                <a:endParaRPr lang="ko-KR" altLang="en-US" dirty="0"/>
              </a:p>
            </p:txBody>
          </p:sp>
          <p:pic>
            <p:nvPicPr>
              <p:cNvPr id="3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7160" y="2152005"/>
                <a:ext cx="1092697" cy="755462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>
                <a:outerShdw dist="35921" dir="2700000" algn="ctr" rotWithShape="0">
                  <a:srgbClr val="EEECE1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" name="TextBox 64"/>
              <p:cNvSpPr txBox="1"/>
              <p:nvPr/>
            </p:nvSpPr>
            <p:spPr>
              <a:xfrm>
                <a:off x="4522389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C00000"/>
                    </a:solidFill>
                  </a:rPr>
                  <a:t>Smart Lights Control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6" name="그룹 5"/>
            <p:cNvGrpSpPr/>
            <p:nvPr/>
          </p:nvGrpSpPr>
          <p:grpSpPr>
            <a:xfrm>
              <a:off x="6641420" y="1837330"/>
              <a:ext cx="1954340" cy="1295335"/>
              <a:chOff x="6641420" y="1837330"/>
              <a:chExt cx="1954340" cy="1295335"/>
            </a:xfrm>
          </p:grpSpPr>
          <p:pic>
            <p:nvPicPr>
              <p:cNvPr id="46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39794" y="2153962"/>
                <a:ext cx="1357593" cy="751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6641420" y="2901833"/>
                <a:ext cx="195434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Signage lighting control and comm.</a:t>
                </a:r>
                <a:endParaRPr lang="ko-KR" alt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47471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C00000"/>
                    </a:solidFill>
                  </a:rPr>
                  <a:t>Signage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>
              <a:off x="4637641" y="3366134"/>
              <a:ext cx="1942238" cy="1334878"/>
              <a:chOff x="4637641" y="3366134"/>
              <a:chExt cx="1942238" cy="1334878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4815873" y="4331680"/>
                <a:ext cx="15857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 err="1"/>
                  <a:t>IoL</a:t>
                </a:r>
                <a:r>
                  <a:rPr lang="en-US" altLang="ko-KR" dirty="0"/>
                  <a:t> agricultural lighting </a:t>
                </a:r>
              </a:p>
              <a:p>
                <a:r>
                  <a:rPr lang="en-US" altLang="ko-KR" dirty="0"/>
                  <a:t>equipment, monitoring</a:t>
                </a:r>
                <a:endParaRPr lang="ko-KR" altLang="en-US" dirty="0"/>
              </a:p>
            </p:txBody>
          </p:sp>
          <p:pic>
            <p:nvPicPr>
              <p:cNvPr id="57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6308" y="3715464"/>
                <a:ext cx="1644904" cy="6456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7" name="TextBox 66"/>
              <p:cNvSpPr txBox="1"/>
              <p:nvPr/>
            </p:nvSpPr>
            <p:spPr>
              <a:xfrm>
                <a:off x="4637641" y="3366134"/>
                <a:ext cx="1942238" cy="25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C00000"/>
                    </a:solidFill>
                  </a:rPr>
                  <a:t>Farming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1" name="그룹 10"/>
            <p:cNvGrpSpPr/>
            <p:nvPr/>
          </p:nvGrpSpPr>
          <p:grpSpPr>
            <a:xfrm>
              <a:off x="458865" y="3303181"/>
              <a:ext cx="2131935" cy="1328581"/>
              <a:chOff x="458865" y="3303181"/>
              <a:chExt cx="2131935" cy="1328581"/>
            </a:xfrm>
          </p:grpSpPr>
          <p:pic>
            <p:nvPicPr>
              <p:cNvPr id="44" name="Picture 8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6755" y="3714321"/>
                <a:ext cx="1596154" cy="6479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TextBox 44"/>
              <p:cNvSpPr txBox="1"/>
              <p:nvPr/>
            </p:nvSpPr>
            <p:spPr>
              <a:xfrm>
                <a:off x="458865" y="4400930"/>
                <a:ext cx="213193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Smart fire alarm, security surveillance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620474" y="3303181"/>
                <a:ext cx="1808716" cy="377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50" b="1" dirty="0">
                    <a:solidFill>
                      <a:srgbClr val="C00000"/>
                    </a:solidFill>
                  </a:rPr>
                  <a:t>Environment </a:t>
                </a:r>
              </a:p>
              <a:p>
                <a:pPr algn="ctr"/>
                <a:r>
                  <a:rPr lang="en-US" altLang="ko-KR" sz="1050" b="1" dirty="0">
                    <a:solidFill>
                      <a:srgbClr val="C00000"/>
                    </a:solidFill>
                  </a:rPr>
                  <a:t>(Management / Monitoring)</a:t>
                </a:r>
                <a:endParaRPr lang="ko-KR" altLang="en-US" sz="105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>
              <a:off x="2601033" y="3296185"/>
              <a:ext cx="1942238" cy="1404827"/>
              <a:chOff x="2601033" y="3296185"/>
              <a:chExt cx="1942238" cy="140482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646328" y="4331680"/>
                <a:ext cx="1851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Energy metering, lighting control </a:t>
                </a:r>
              </a:p>
              <a:p>
                <a:r>
                  <a:rPr lang="en-US" altLang="ko-KR" dirty="0"/>
                  <a:t>and management</a:t>
                </a:r>
                <a:endParaRPr lang="ko-KR" altLang="en-US" dirty="0"/>
              </a:p>
            </p:txBody>
          </p:sp>
          <p:grpSp>
            <p:nvGrpSpPr>
              <p:cNvPr id="54" name="그룹 53"/>
              <p:cNvGrpSpPr/>
              <p:nvPr/>
            </p:nvGrpSpPr>
            <p:grpSpPr>
              <a:xfrm>
                <a:off x="2867447" y="3706776"/>
                <a:ext cx="1409411" cy="663050"/>
                <a:chOff x="2881123" y="4908410"/>
                <a:chExt cx="1582415" cy="715278"/>
              </a:xfrm>
            </p:grpSpPr>
            <p:pic>
              <p:nvPicPr>
                <p:cNvPr id="62" name="Picture 9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81123" y="4918227"/>
                  <a:ext cx="1582415" cy="695848"/>
                </a:xfrm>
                <a:prstGeom prst="roundRect">
                  <a:avLst>
                    <a:gd name="adj" fmla="val 8594"/>
                  </a:avLst>
                </a:prstGeom>
                <a:solidFill>
                  <a:srgbClr val="FFFFFF">
                    <a:shade val="85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3" name="Picture 8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04405" y="4908410"/>
                  <a:ext cx="683598" cy="715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69" name="TextBox 68"/>
              <p:cNvSpPr txBox="1"/>
              <p:nvPr/>
            </p:nvSpPr>
            <p:spPr>
              <a:xfrm>
                <a:off x="2601033" y="3296185"/>
                <a:ext cx="1942238" cy="391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50" b="1" dirty="0">
                    <a:solidFill>
                      <a:srgbClr val="C00000"/>
                    </a:solidFill>
                  </a:rPr>
                  <a:t>Eco-friendly energy management</a:t>
                </a:r>
                <a:endParaRPr lang="ko-KR" altLang="en-US" sz="105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>
              <a:off x="6631737" y="3366134"/>
              <a:ext cx="1996059" cy="1265628"/>
              <a:chOff x="6631737" y="3366134"/>
              <a:chExt cx="1996059" cy="1265628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6631737" y="4400930"/>
                <a:ext cx="199605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Healthcare, Endoscopic Illumination</a:t>
                </a:r>
                <a:endParaRPr lang="ko-KR" altLang="en-US" dirty="0"/>
              </a:p>
            </p:txBody>
          </p:sp>
          <p:grpSp>
            <p:nvGrpSpPr>
              <p:cNvPr id="10" name="그룹 9"/>
              <p:cNvGrpSpPr/>
              <p:nvPr/>
            </p:nvGrpSpPr>
            <p:grpSpPr>
              <a:xfrm>
                <a:off x="6876002" y="3703367"/>
                <a:ext cx="1507528" cy="669868"/>
                <a:chOff x="6766506" y="3679753"/>
                <a:chExt cx="1507528" cy="669868"/>
              </a:xfrm>
            </p:grpSpPr>
            <p:pic>
              <p:nvPicPr>
                <p:cNvPr id="60" name="Picture 6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66506" y="3687901"/>
                  <a:ext cx="884179" cy="6617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" name="Picture 7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77943" y="3679753"/>
                  <a:ext cx="596091" cy="667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70" name="TextBox 69"/>
              <p:cNvSpPr txBox="1"/>
              <p:nvPr/>
            </p:nvSpPr>
            <p:spPr>
              <a:xfrm>
                <a:off x="6658647" y="3366134"/>
                <a:ext cx="1942238" cy="25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C00000"/>
                    </a:solidFill>
                  </a:rPr>
                  <a:t>Medical (healthcare)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503449" y="1837330"/>
              <a:ext cx="1942238" cy="1295335"/>
              <a:chOff x="503449" y="1837330"/>
              <a:chExt cx="1942238" cy="1295335"/>
            </a:xfrm>
          </p:grpSpPr>
          <p:pic>
            <p:nvPicPr>
              <p:cNvPr id="42" name="Picture 3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8536" y="2154384"/>
                <a:ext cx="1252065" cy="750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503449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 err="1">
                    <a:solidFill>
                      <a:srgbClr val="C00000"/>
                    </a:solidFill>
                  </a:rPr>
                  <a:t>IoL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based Comm. (OWC)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671991" y="2901833"/>
                <a:ext cx="160515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900" b="1" dirty="0" err="1"/>
                  <a:t>LiFi</a:t>
                </a:r>
                <a:r>
                  <a:rPr lang="en-US" altLang="ko-KR" sz="900" b="1" dirty="0"/>
                  <a:t>, OCC, LED-ID etc.</a:t>
                </a:r>
                <a:endParaRPr lang="ko-KR" altLang="en-US" sz="900" b="1" dirty="0"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>
                <a:solidFill>
                  <a:srgbClr val="000000"/>
                </a:solidFill>
              </a:rPr>
              <a:t>Slide </a:t>
            </a:r>
            <a:fld id="{DF065253-C33A-4968-A872-B1994DB772AE}" type="slidenum">
              <a:rPr lang="en-US" altLang="ko-KR" sz="12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>
              <a:solidFill>
                <a:srgbClr val="000000"/>
              </a:solidFill>
            </a:endParaRP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3048000" y="725488"/>
            <a:ext cx="2743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3600" b="1" dirty="0">
                <a:solidFill>
                  <a:srgbClr val="000000"/>
                </a:solidFill>
              </a:rPr>
              <a:t>Conclusions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90700"/>
            <a:ext cx="8077200" cy="3276600"/>
          </a:xfrm>
        </p:spPr>
        <p:txBody>
          <a:bodyPr/>
          <a:lstStyle/>
          <a:p>
            <a:r>
              <a:rPr lang="en-US" altLang="ko-KR" sz="2000" dirty="0">
                <a:ea typeface="굴림" panose="020B0600000101010101" pitchFamily="50" charset="-127"/>
              </a:rPr>
              <a:t>In this presentation, we proposed LiFi/CamCom Technology concept and some application examples for IoT/IoL using LiFi/CamCom technology. </a:t>
            </a:r>
          </a:p>
          <a:p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Also, we can offer various application solutions for IoT/IoL based on LiFi/CamCom technology.</a:t>
            </a:r>
          </a:p>
        </p:txBody>
      </p:sp>
      <p:sp>
        <p:nvSpPr>
          <p:cNvPr id="66565" name="Rectangle 4"/>
          <p:cNvSpPr>
            <a:spLocks noGrp="1" noChangeArrowheads="1"/>
          </p:cNvSpPr>
          <p:nvPr>
            <p:ph type="dt" sz="quarter" idx="12"/>
          </p:nvPr>
        </p:nvSpPr>
        <p:spPr>
          <a:xfrm>
            <a:off x="609600" y="371475"/>
            <a:ext cx="753411" cy="215444"/>
          </a:xfrm>
          <a:noFill/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/>
              <a:t>May 2017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VLC_Composition_090917</Template>
  <TotalTime>0</TotalTime>
  <Words>623</Words>
  <Application>Microsoft Office PowerPoint</Application>
  <PresentationFormat>On-screen Show (4:3)</PresentationFormat>
  <Paragraphs>87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Gulim</vt:lpstr>
      <vt:lpstr>Malgun Gothic</vt:lpstr>
      <vt:lpstr>HY견고딕</vt:lpstr>
      <vt:lpstr>HY헤드라인M</vt:lpstr>
      <vt:lpstr>Times New Roman</vt:lpstr>
      <vt:lpstr>VLC_Composition_090917</vt:lpstr>
      <vt:lpstr>1_VLC_Composition_090917</vt:lpstr>
      <vt:lpstr>2_VLC_Composition_090917</vt:lpstr>
      <vt:lpstr>Document</vt:lpstr>
      <vt:lpstr>Technical Topics for LiFi/CamCom Technology</vt:lpstr>
      <vt:lpstr>PowerPoint Presentation</vt:lpstr>
      <vt:lpstr>Contents</vt:lpstr>
      <vt:lpstr>PowerPoint Presentation</vt:lpstr>
      <vt:lpstr>PowerPoint Presentation</vt:lpstr>
      <vt:lpstr>PowerPoint Presentation</vt:lpstr>
      <vt:lpstr>PowerPoint Presentation</vt:lpstr>
    </vt:vector>
  </TitlesOfParts>
  <Company>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th</dc:creator>
  <dc:description>&lt;doc#&gt;</dc:description>
  <cp:lastModifiedBy>Serafimovski, Nikola</cp:lastModifiedBy>
  <cp:revision>758</cp:revision>
  <cp:lastPrinted>2016-01-10T20:23:57Z</cp:lastPrinted>
  <dcterms:created xsi:type="dcterms:W3CDTF">2009-09-18T11:31:33Z</dcterms:created>
  <dcterms:modified xsi:type="dcterms:W3CDTF">2017-05-11T03:10:55Z</dcterms:modified>
</cp:coreProperties>
</file>