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411" r:id="rId2"/>
    <p:sldMasterId id="2147484424" r:id="rId3"/>
  </p:sldMasterIdLst>
  <p:notesMasterIdLst>
    <p:notesMasterId r:id="rId11"/>
  </p:notesMasterIdLst>
  <p:handoutMasterIdLst>
    <p:handoutMasterId r:id="rId12"/>
  </p:handoutMasterIdLst>
  <p:sldIdLst>
    <p:sldId id="451" r:id="rId4"/>
    <p:sldId id="417" r:id="rId5"/>
    <p:sldId id="312" r:id="rId6"/>
    <p:sldId id="402" r:id="rId7"/>
    <p:sldId id="424" r:id="rId8"/>
    <p:sldId id="448" r:id="rId9"/>
    <p:sldId id="450" r:id="rId10"/>
  </p:sldIdLst>
  <p:sldSz cx="9144000" cy="6858000" type="screen4x3"/>
  <p:notesSz cx="6797675" cy="99282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640">
          <p15:clr>
            <a:srgbClr val="A4A3A4"/>
          </p15:clr>
        </p15:guide>
        <p15:guide id="2" pos="2688">
          <p15:clr>
            <a:srgbClr val="A4A3A4"/>
          </p15:clr>
        </p15:guide>
        <p15:guide id="3" pos="768">
          <p15:clr>
            <a:srgbClr val="A4A3A4"/>
          </p15:clr>
        </p15:guide>
        <p15:guide id="4" pos="494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8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33"/>
    <a:srgbClr val="CC0000"/>
    <a:srgbClr val="FFFF66"/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799B23B-EC83-4686-B30A-512413B5E67A}" styleName="밝은 스타일 3 - 강조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00" autoAdjust="0"/>
    <p:restoredTop sz="98483" autoAdjust="0"/>
  </p:normalViewPr>
  <p:slideViewPr>
    <p:cSldViewPr>
      <p:cViewPr varScale="1">
        <p:scale>
          <a:sx n="82" d="100"/>
          <a:sy n="82" d="100"/>
        </p:scale>
        <p:origin x="-1517" y="-86"/>
      </p:cViewPr>
      <p:guideLst>
        <p:guide orient="horz" pos="2640"/>
        <p:guide pos="2688"/>
        <p:guide pos="768"/>
        <p:guide pos="4944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6054"/>
    </p:cViewPr>
  </p:sorterViewPr>
  <p:notesViewPr>
    <p:cSldViewPr>
      <p:cViewPr varScale="1">
        <p:scale>
          <a:sx n="58" d="100"/>
          <a:sy n="58" d="100"/>
        </p:scale>
        <p:origin x="-2508" y="-90"/>
      </p:cViewPr>
      <p:guideLst>
        <p:guide orient="horz" pos="3128"/>
        <p:guide pos="2141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75038" y="201613"/>
            <a:ext cx="264001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2" eaLnBrk="0" latinLnBrk="0" hangingPunct="0">
              <a:defRPr kumimoji="0" sz="1400" b="1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1613"/>
            <a:ext cx="2263775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2" eaLnBrk="0" latinLnBrk="0" hangingPunct="0">
              <a:defRPr kumimoji="0" sz="1400" b="1">
                <a:ea typeface="+mn-ea"/>
              </a:defRPr>
            </a:lvl1pPr>
          </a:lstStyle>
          <a:p>
            <a:pPr>
              <a:defRPr/>
            </a:pPr>
            <a:fld id="{1EF9700B-5738-40DC-A7FC-1D62005D8852}" type="datetime1">
              <a:rPr lang="en-US" altLang="ko-KR"/>
              <a:pPr>
                <a:defRPr/>
              </a:pPr>
              <a:t>1/18/2017</a:t>
            </a:fld>
            <a:r>
              <a:rPr lang="en-US"/>
              <a:t>&lt;month year&gt;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079875" y="9609138"/>
            <a:ext cx="2114550" cy="15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2" eaLnBrk="0" latinLnBrk="0" hangingPunct="0">
              <a:defRPr kumimoji="0" sz="1000">
                <a:ea typeface="+mn-ea"/>
              </a:defRPr>
            </a:lvl1pPr>
          </a:lstStyle>
          <a:p>
            <a:pPr>
              <a:defRPr/>
            </a:pPr>
            <a:r>
              <a:rPr lang="en-US"/>
              <a:t>&lt;author&gt;, &lt;company&gt;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44775" y="9609138"/>
            <a:ext cx="1357313" cy="15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6625">
              <a:defRPr kumimoji="0" sz="100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0B47121D-2CBD-4CA3-B8C5-47636022C4C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43014" name="Line 6"/>
          <p:cNvSpPr>
            <a:spLocks noChangeShapeType="1"/>
          </p:cNvSpPr>
          <p:nvPr/>
        </p:nvSpPr>
        <p:spPr bwMode="auto">
          <a:xfrm>
            <a:off x="681038" y="414338"/>
            <a:ext cx="5435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59399" name="Rectangle 7"/>
          <p:cNvSpPr>
            <a:spLocks noChangeArrowheads="1"/>
          </p:cNvSpPr>
          <p:nvPr/>
        </p:nvSpPr>
        <p:spPr bwMode="auto">
          <a:xfrm>
            <a:off x="681038" y="9609138"/>
            <a:ext cx="696912" cy="369887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defTabSz="938213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1pPr>
            <a:lvl2pPr marL="742950" indent="-285750" defTabSz="938213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2pPr>
            <a:lvl3pPr marL="1143000" indent="-228600" defTabSz="938213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3pPr>
            <a:lvl4pPr marL="1600200" indent="-228600" defTabSz="938213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4pPr>
            <a:lvl5pPr marL="2057400" indent="-228600" defTabSz="938213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9pPr>
          </a:lstStyle>
          <a:p>
            <a:pPr>
              <a:defRPr/>
            </a:pPr>
            <a:r>
              <a:rPr kumimoji="0" lang="en-US" altLang="ko-KR" smtClean="0"/>
              <a:t>Submission</a:t>
            </a:r>
          </a:p>
        </p:txBody>
      </p:sp>
      <p:sp>
        <p:nvSpPr>
          <p:cNvPr id="43016" name="Line 8"/>
          <p:cNvSpPr>
            <a:spLocks noChangeShapeType="1"/>
          </p:cNvSpPr>
          <p:nvPr/>
        </p:nvSpPr>
        <p:spPr bwMode="auto">
          <a:xfrm>
            <a:off x="681038" y="9598025"/>
            <a:ext cx="55864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5233636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98838" y="117475"/>
            <a:ext cx="2759075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2" eaLnBrk="0" latinLnBrk="0" hangingPunct="0">
              <a:defRPr kumimoji="0" sz="1400" b="1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17475"/>
            <a:ext cx="268128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2" eaLnBrk="0" latinLnBrk="0" hangingPunct="0">
              <a:defRPr kumimoji="0" sz="1400" b="1">
                <a:ea typeface="+mn-ea"/>
              </a:defRPr>
            </a:lvl1pPr>
          </a:lstStyle>
          <a:p>
            <a:pPr>
              <a:defRPr/>
            </a:pPr>
            <a:fld id="{4B9CDA18-ACF1-4E85-844D-DAD4472583A4}" type="datetime1">
              <a:rPr lang="en-US" altLang="ko-KR"/>
              <a:pPr>
                <a:defRPr/>
              </a:pPr>
              <a:t>1/18/2017</a:t>
            </a:fld>
            <a:r>
              <a:rPr lang="en-US"/>
              <a:t>&lt;month year&gt;</a:t>
            </a:r>
          </a:p>
        </p:txBody>
      </p:sp>
      <p:sp>
        <p:nvSpPr>
          <p:cNvPr id="41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7100" y="750888"/>
            <a:ext cx="4945063" cy="3708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792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187" tIns="46296" rIns="94187" bIns="462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697288" y="9612313"/>
            <a:ext cx="2460625" cy="18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0375" lvl="4" algn="r" defTabSz="938212" eaLnBrk="0" latinLnBrk="0" hangingPunct="0">
              <a:defRPr kumimoji="0"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&lt;author&gt;, &lt;company&gt;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2874963" y="9612313"/>
            <a:ext cx="787400" cy="18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6625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0A3C6D01-93BD-465E-9DD3-5996373CC33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5304" name="Rectangle 8"/>
          <p:cNvSpPr>
            <a:spLocks noChangeArrowheads="1"/>
          </p:cNvSpPr>
          <p:nvPr/>
        </p:nvSpPr>
        <p:spPr bwMode="auto">
          <a:xfrm>
            <a:off x="709613" y="9612313"/>
            <a:ext cx="696912" cy="369887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defTabSz="919163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1pPr>
            <a:lvl2pPr marL="742950" indent="-285750" defTabSz="919163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2pPr>
            <a:lvl3pPr marL="1143000" indent="-228600" defTabSz="919163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3pPr>
            <a:lvl4pPr marL="1600200" indent="-228600" defTabSz="919163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4pPr>
            <a:lvl5pPr marL="2057400" indent="-228600" defTabSz="919163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9pPr>
          </a:lstStyle>
          <a:p>
            <a:pPr>
              <a:defRPr/>
            </a:pPr>
            <a:r>
              <a:rPr kumimoji="0" lang="en-US" altLang="ko-KR" smtClean="0"/>
              <a:t>Submission</a:t>
            </a:r>
          </a:p>
        </p:txBody>
      </p:sp>
      <p:sp>
        <p:nvSpPr>
          <p:cNvPr id="41993" name="Line 9"/>
          <p:cNvSpPr>
            <a:spLocks noChangeShapeType="1"/>
          </p:cNvSpPr>
          <p:nvPr/>
        </p:nvSpPr>
        <p:spPr bwMode="auto">
          <a:xfrm>
            <a:off x="709613" y="9610725"/>
            <a:ext cx="53784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994" name="Line 10"/>
          <p:cNvSpPr>
            <a:spLocks noChangeShapeType="1"/>
          </p:cNvSpPr>
          <p:nvPr/>
        </p:nvSpPr>
        <p:spPr bwMode="auto">
          <a:xfrm>
            <a:off x="633413" y="317500"/>
            <a:ext cx="55308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68830673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398838" y="-98425"/>
            <a:ext cx="2759075" cy="430213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66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66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66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8988" indent="-228600" defTabSz="9366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6188" indent="-228600" defTabSz="9366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3388" indent="-228600" defTabSz="9366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0588" indent="-228600" defTabSz="9366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7788" indent="-228600" defTabSz="9366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z="1400" smtClean="0">
                <a:ea typeface="굴림" panose="020B0600000101010101" pitchFamily="50" charset="-127"/>
              </a:rPr>
              <a:t>September 2009doc.: IEEE 802.15-09-0117-00-0007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66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66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66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8988" indent="-228600" defTabSz="9366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6188" indent="-228600" defTabSz="9366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3388" indent="-228600" defTabSz="9366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0588" indent="-228600" defTabSz="9366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7788" indent="-228600" defTabSz="9366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012A2221-5A63-4D85-A288-B682730E04C1}" type="datetime1">
              <a:rPr lang="en-US" altLang="ko-KR" sz="1400" smtClean="0">
                <a:ea typeface="굴림" panose="020B0600000101010101" pitchFamily="50" charset="-127"/>
              </a:rPr>
              <a:pPr>
                <a:spcBef>
                  <a:spcPct val="0"/>
                </a:spcBef>
              </a:pPr>
              <a:t>1/18/2017</a:t>
            </a:fld>
            <a:r>
              <a:rPr lang="en-US" altLang="ko-KR" sz="1400" smtClean="0">
                <a:ea typeface="굴림" panose="020B0600000101010101" pitchFamily="50" charset="-127"/>
              </a:rPr>
              <a:t>&lt;month year&gt;</a:t>
            </a:r>
          </a:p>
        </p:txBody>
      </p:sp>
      <p:sp>
        <p:nvSpPr>
          <p:cNvPr id="4710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27100" y="750888"/>
            <a:ext cx="4943475" cy="3708400"/>
          </a:xfrm>
          <a:ln/>
        </p:spPr>
      </p:sp>
      <p:sp>
        <p:nvSpPr>
          <p:cNvPr id="4710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smtClean="0">
              <a:ea typeface="굴림" panose="020B0600000101010101" pitchFamily="50" charset="-127"/>
            </a:endParaRPr>
          </a:p>
        </p:txBody>
      </p:sp>
      <p:sp>
        <p:nvSpPr>
          <p:cNvPr id="47110" name="Header Placeholder 3"/>
          <p:cNvSpPr txBox="1">
            <a:spLocks noGrp="1"/>
          </p:cNvSpPr>
          <p:nvPr/>
        </p:nvSpPr>
        <p:spPr bwMode="auto">
          <a:xfrm>
            <a:off x="3398838" y="117475"/>
            <a:ext cx="2759075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>
            <a:lvl1pPr defTabSz="9366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66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66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66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66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66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66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66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66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kumimoji="0" lang="en-US" altLang="ko-KR" sz="1400" b="1"/>
              <a:t>doc.: IEEE 802.15-09-0117-00-0007</a:t>
            </a:r>
          </a:p>
        </p:txBody>
      </p:sp>
      <p:sp>
        <p:nvSpPr>
          <p:cNvPr id="47111" name="Date Placeholder 4"/>
          <p:cNvSpPr txBox="1">
            <a:spLocks noGrp="1"/>
          </p:cNvSpPr>
          <p:nvPr/>
        </p:nvSpPr>
        <p:spPr bwMode="auto">
          <a:xfrm>
            <a:off x="641350" y="117475"/>
            <a:ext cx="2681288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>
            <a:spAutoFit/>
          </a:bodyPr>
          <a:lstStyle>
            <a:lvl1pPr defTabSz="9366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66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66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66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66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66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66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66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66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en-US" altLang="ko-KR" sz="1400" b="1"/>
              <a:t>&lt;month year&gt;</a:t>
            </a:r>
          </a:p>
        </p:txBody>
      </p:sp>
      <p:sp>
        <p:nvSpPr>
          <p:cNvPr id="47112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66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66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66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66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66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66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66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66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66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ko-KR" smtClean="0">
                <a:ea typeface="굴림" panose="020B0600000101010101" pitchFamily="50" charset="-127"/>
              </a:rPr>
              <a:t>&lt;author&gt;, &lt;company&gt;</a:t>
            </a:r>
          </a:p>
        </p:txBody>
      </p:sp>
      <p:sp>
        <p:nvSpPr>
          <p:cNvPr id="4711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66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66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66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8988" indent="-228600" defTabSz="9366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6188" indent="-228600" defTabSz="9366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3388" indent="-228600" defTabSz="9366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0588" indent="-228600" defTabSz="9366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7788" indent="-228600" defTabSz="9366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/>
              <a:t>Page </a:t>
            </a:r>
            <a:fld id="{FF914CCE-68BD-484A-BA72-0773CAF89EA5}" type="slidenum">
              <a:rPr lang="en-US" altLang="ko-KR" smtClean="0"/>
              <a:pPr>
                <a:spcBef>
                  <a:spcPct val="0"/>
                </a:spcBef>
              </a:pPr>
              <a:t>2</a:t>
            </a:fld>
            <a:endParaRPr lang="en-US" altLang="ko-KR" smtClean="0"/>
          </a:p>
        </p:txBody>
      </p:sp>
    </p:spTree>
    <p:extLst>
      <p:ext uri="{BB962C8B-B14F-4D97-AF65-F5344CB8AC3E}">
        <p14:creationId xmlns:p14="http://schemas.microsoft.com/office/powerpoint/2010/main" xmlns="" val="4554851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66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66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66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8988" indent="-228600" defTabSz="93662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6188" indent="-228600" defTabSz="9366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3388" indent="-228600" defTabSz="9366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0588" indent="-228600" defTabSz="9366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7788" indent="-228600" defTabSz="9366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36B66CAF-BE67-4D0F-94AC-94774BB44A65}" type="datetime1">
              <a:rPr lang="en-US" altLang="ko-KR" sz="1400" smtClean="0">
                <a:ea typeface="굴림" panose="020B0600000101010101" pitchFamily="50" charset="-127"/>
              </a:rPr>
              <a:pPr>
                <a:spcBef>
                  <a:spcPct val="0"/>
                </a:spcBef>
              </a:pPr>
              <a:t>1/18/2017</a:t>
            </a:fld>
            <a:r>
              <a:rPr lang="en-US" altLang="ko-KR" sz="1400" smtClean="0">
                <a:ea typeface="굴림" panose="020B0600000101010101" pitchFamily="50" charset="-127"/>
              </a:rPr>
              <a:t>&lt;month year&gt;</a:t>
            </a: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7100" y="750888"/>
            <a:ext cx="4943475" cy="3708400"/>
          </a:xfrm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smtClean="0"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719088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/>
          </p:nvPr>
        </p:nvSpPr>
        <p:spPr>
          <a:xfrm>
            <a:off x="3398838" y="-98425"/>
            <a:ext cx="2759075" cy="430213"/>
          </a:xfrm>
        </p:spPr>
        <p:txBody>
          <a:bodyPr/>
          <a:lstStyle/>
          <a:p>
            <a:pPr>
              <a:defRPr/>
            </a:pPr>
            <a:r>
              <a:rPr lang="en-US" smtClean="0">
                <a:solidFill>
                  <a:prstClr val="black"/>
                </a:solidFill>
              </a:rPr>
              <a:t>September 2009doc.: IEEE 802.15-09-0117-00-0007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날짜 개체 틀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BF092D00-B6CC-4AB9-A457-CEB0ECBA2AAF}" type="datetime1">
              <a:rPr lang="en-US" smtClean="0">
                <a:solidFill>
                  <a:prstClr val="black"/>
                </a:solidFill>
              </a:rPr>
              <a:pPr>
                <a:defRPr/>
              </a:pPr>
              <a:t>1/18/2017</a:t>
            </a:fld>
            <a:r>
              <a:rPr lang="en-US" smtClean="0">
                <a:solidFill>
                  <a:prstClr val="black"/>
                </a:solidFill>
              </a:rPr>
              <a:t>&lt;month year&gt;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>
                <a:solidFill>
                  <a:prstClr val="black"/>
                </a:solidFill>
              </a:rPr>
              <a:t>&lt;author&gt;, &lt;company&gt;</a:t>
            </a:r>
            <a:endParaRPr lang="en-US">
              <a:solidFill>
                <a:prstClr val="black"/>
              </a:solidFill>
            </a:endParaRPr>
          </a:p>
        </p:txBody>
      </p:sp>
      <p:sp>
        <p:nvSpPr>
          <p:cNvPr id="67591" name="슬라이드 번호 개체 틀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8988" indent="-228600" defTabSz="947738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6188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3388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30588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7788" indent="-228600" defTabSz="9477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solidFill>
                  <a:srgbClr val="000000"/>
                </a:solidFill>
              </a:rPr>
              <a:t>Page </a:t>
            </a:r>
            <a:fld id="{55BA0124-E92F-4513-A4C4-77154FE9C19D}" type="slidenum">
              <a:rPr lang="en-US" altLang="ko-KR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7</a:t>
            </a:fld>
            <a:endParaRPr lang="en-US" altLang="ko-KR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71081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9pPr>
          </a:lstStyle>
          <a:p>
            <a:pPr>
              <a:defRPr/>
            </a:pPr>
            <a:r>
              <a:rPr kumimoji="0" lang="en-US" altLang="ko-KR" smtClean="0"/>
              <a:t>Submission</a:t>
            </a:r>
          </a:p>
        </p:txBody>
      </p:sp>
      <p:sp>
        <p:nvSpPr>
          <p:cNvPr id="6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8" name="직사각형 15"/>
          <p:cNvSpPr>
            <a:spLocks noChangeArrowheads="1"/>
          </p:cNvSpPr>
          <p:nvPr/>
        </p:nvSpPr>
        <p:spPr bwMode="auto">
          <a:xfrm>
            <a:off x="6035675" y="296863"/>
            <a:ext cx="2195513" cy="228600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endParaRPr kumimoji="0" lang="ko-KR" altLang="en-US" sz="1200" smtClean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" name="Rectangle 11"/>
          <p:cNvSpPr>
            <a:spLocks noGrp="1" noChangeArrowheads="1"/>
          </p:cNvSpPr>
          <p:nvPr>
            <p:ph type="ftr" sz="quarter" idx="10"/>
          </p:nvPr>
        </p:nvSpPr>
        <p:spPr>
          <a:xfrm>
            <a:off x="4876800" y="6477000"/>
            <a:ext cx="3733800" cy="368300"/>
          </a:xfrm>
        </p:spPr>
        <p:txBody>
          <a:bodyPr/>
          <a:lstStyle>
            <a:lvl1pPr>
              <a:defRPr>
                <a:ea typeface="굴림" panose="020B0600000101010101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Jaesang Cha, Seoul National Univ. of Science&amp;Tech</a:t>
            </a:r>
          </a:p>
        </p:txBody>
      </p:sp>
      <p:sp>
        <p:nvSpPr>
          <p:cNvPr id="11" name="Rectangle 12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F8B75AC0-7AD4-489A-A870-A46091F217C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quarter" idx="12"/>
          </p:nvPr>
        </p:nvSpPr>
        <p:spPr/>
        <p:txBody>
          <a:bodyPr/>
          <a:lstStyle>
            <a:lvl1pPr>
              <a:spcBef>
                <a:spcPct val="0"/>
              </a:spcBef>
              <a:buFontTx/>
              <a:buNone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altLang="ko-KR"/>
              <a:t>January 2016</a:t>
            </a:r>
          </a:p>
        </p:txBody>
      </p:sp>
    </p:spTree>
    <p:extLst>
      <p:ext uri="{BB962C8B-B14F-4D97-AF65-F5344CB8AC3E}">
        <p14:creationId xmlns:p14="http://schemas.microsoft.com/office/powerpoint/2010/main" xmlns="" val="3856672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BEFCFEA-0E62-4AC0-ABAB-AE257F68FC8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1"/>
          </p:nvPr>
        </p:nvSpPr>
        <p:spPr>
          <a:xfrm>
            <a:off x="685800" y="384175"/>
            <a:ext cx="1600200" cy="430213"/>
          </a:xfrm>
        </p:spPr>
        <p:txBody>
          <a:bodyPr/>
          <a:lstStyle>
            <a:lvl1pPr eaLnBrk="1" latinLnBrk="1" hangingPunct="1">
              <a:spcBef>
                <a:spcPct val="20000"/>
              </a:spcBef>
              <a:buFontTx/>
              <a:buChar char="•"/>
              <a:defRPr kumimoji="1" sz="3200" b="0"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 algn="r" eaLnBrk="0" latinLnBrk="0" hangingPunct="0">
              <a:defRPr kumimoji="0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Jaesang Cha, Seoul National Univ. of Science&amp;Tech</a:t>
            </a:r>
          </a:p>
        </p:txBody>
      </p:sp>
    </p:spTree>
    <p:extLst>
      <p:ext uri="{BB962C8B-B14F-4D97-AF65-F5344CB8AC3E}">
        <p14:creationId xmlns:p14="http://schemas.microsoft.com/office/powerpoint/2010/main" xmlns="" val="3418778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24B71F90-FC1A-4EB6-BBA3-07479BAB5DF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1"/>
          </p:nvPr>
        </p:nvSpPr>
        <p:spPr>
          <a:xfrm>
            <a:off x="685800" y="384175"/>
            <a:ext cx="1600200" cy="430213"/>
          </a:xfrm>
        </p:spPr>
        <p:txBody>
          <a:bodyPr/>
          <a:lstStyle>
            <a:lvl1pPr eaLnBrk="1" latinLnBrk="1" hangingPunct="1">
              <a:spcBef>
                <a:spcPct val="20000"/>
              </a:spcBef>
              <a:buFontTx/>
              <a:buChar char="•"/>
              <a:defRPr kumimoji="1" sz="3200" b="0"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 algn="r" eaLnBrk="0" latinLnBrk="0" hangingPunct="0">
              <a:defRPr kumimoji="0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Jaesang Cha, Seoul National Univ. of Science&amp;Tech</a:t>
            </a:r>
          </a:p>
        </p:txBody>
      </p:sp>
    </p:spTree>
    <p:extLst>
      <p:ext uri="{BB962C8B-B14F-4D97-AF65-F5344CB8AC3E}">
        <p14:creationId xmlns:p14="http://schemas.microsoft.com/office/powerpoint/2010/main" xmlns="" val="35274202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2BE5B711-CA87-4C43-A30E-8038DC582FB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1"/>
          </p:nvPr>
        </p:nvSpPr>
        <p:spPr>
          <a:xfrm>
            <a:off x="685800" y="384175"/>
            <a:ext cx="1600200" cy="430213"/>
          </a:xfrm>
        </p:spPr>
        <p:txBody>
          <a:bodyPr/>
          <a:lstStyle>
            <a:lvl1pPr eaLnBrk="1" latinLnBrk="1" hangingPunct="1">
              <a:spcBef>
                <a:spcPct val="20000"/>
              </a:spcBef>
              <a:buFontTx/>
              <a:buChar char="•"/>
              <a:defRPr kumimoji="1" sz="3200" b="0"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 algn="r" eaLnBrk="0" latinLnBrk="0" hangingPunct="0">
              <a:defRPr kumimoji="0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Jaesang Cha, Seoul National Univ. of Science&amp;Tech</a:t>
            </a:r>
          </a:p>
        </p:txBody>
      </p:sp>
    </p:spTree>
    <p:extLst>
      <p:ext uri="{BB962C8B-B14F-4D97-AF65-F5344CB8AC3E}">
        <p14:creationId xmlns:p14="http://schemas.microsoft.com/office/powerpoint/2010/main" xmlns="" val="29913490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6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ftr" sz="quarter" idx="10"/>
          </p:nvPr>
        </p:nvSpPr>
        <p:spPr>
          <a:xfrm>
            <a:off x="5486400" y="6475413"/>
            <a:ext cx="3124200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Yeong Min Jang, Kookmin UniversityYeong Min Jang, Kookmin University</a:t>
            </a:r>
          </a:p>
        </p:txBody>
      </p:sp>
      <p:sp>
        <p:nvSpPr>
          <p:cNvPr id="8" name="Rectangle 12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CD0555B-D137-4D97-A28D-05D9880A999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xmlns="" val="42674343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7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ftr" sz="quarter" idx="10"/>
          </p:nvPr>
        </p:nvSpPr>
        <p:spPr>
          <a:xfrm>
            <a:off x="5486400" y="6475413"/>
            <a:ext cx="31242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Yeong Min Jang, Kookmin UniversityYeong Min Jang, Kookmin University</a:t>
            </a:r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889197B0-B870-4D4C-9D0B-7759FB900E2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85800" y="384175"/>
            <a:ext cx="1600200" cy="430213"/>
          </a:xfrm>
        </p:spPr>
        <p:txBody>
          <a:bodyPr/>
          <a:lstStyle>
            <a:lvl1pPr eaLnBrk="1" latinLnBrk="1" hangingPunct="1">
              <a:spcBef>
                <a:spcPct val="20000"/>
              </a:spcBef>
              <a:buFontTx/>
              <a:buChar char="•"/>
              <a:defRPr kumimoji="1" sz="3200" b="0">
                <a:solidFill>
                  <a:srgbClr val="000000"/>
                </a:solidFill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Oct. 2010</a:t>
            </a:r>
          </a:p>
          <a:p>
            <a:pPr>
              <a:defRPr/>
            </a:pP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xmlns="" val="6779319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486400" y="6475413"/>
            <a:ext cx="31242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Yeong Min Jang, Kookmin University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0D2F43B7-C149-40BA-A901-59A8331A621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85800" y="384175"/>
            <a:ext cx="1600200" cy="430213"/>
          </a:xfrm>
        </p:spPr>
        <p:txBody>
          <a:bodyPr/>
          <a:lstStyle>
            <a:lvl1pPr eaLnBrk="1" latinLnBrk="1" hangingPunct="1">
              <a:spcBef>
                <a:spcPct val="20000"/>
              </a:spcBef>
              <a:buFontTx/>
              <a:buChar char="•"/>
              <a:defRPr kumimoji="1" sz="3200" b="0">
                <a:solidFill>
                  <a:srgbClr val="000000"/>
                </a:solidFill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Oct. 2010</a:t>
            </a:r>
          </a:p>
          <a:p>
            <a:pPr>
              <a:defRPr/>
            </a:pP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xmlns="" val="9170083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486400" y="6475413"/>
            <a:ext cx="31242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Yeong Min Jang, Kookmin University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1249E94A-0296-48DB-B95E-8742686D886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85800" y="384175"/>
            <a:ext cx="1600200" cy="430213"/>
          </a:xfrm>
        </p:spPr>
        <p:txBody>
          <a:bodyPr/>
          <a:lstStyle>
            <a:lvl1pPr eaLnBrk="1" latinLnBrk="1" hangingPunct="1">
              <a:spcBef>
                <a:spcPct val="20000"/>
              </a:spcBef>
              <a:buFontTx/>
              <a:buChar char="•"/>
              <a:defRPr kumimoji="1" sz="3200" b="0">
                <a:solidFill>
                  <a:srgbClr val="000000"/>
                </a:solidFill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Oct. 2010</a:t>
            </a:r>
          </a:p>
          <a:p>
            <a:pPr>
              <a:defRPr/>
            </a:pP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xmlns="" val="15450669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486400" y="6475413"/>
            <a:ext cx="31242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Yeong Min Jang, Kookmin University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F410145-15D0-4A73-9A47-53589C38F80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85800" y="384175"/>
            <a:ext cx="1600200" cy="430213"/>
          </a:xfrm>
        </p:spPr>
        <p:txBody>
          <a:bodyPr/>
          <a:lstStyle>
            <a:lvl1pPr eaLnBrk="1" latinLnBrk="1" hangingPunct="1">
              <a:spcBef>
                <a:spcPct val="20000"/>
              </a:spcBef>
              <a:buFontTx/>
              <a:buChar char="•"/>
              <a:defRPr kumimoji="1" sz="3200" b="0">
                <a:solidFill>
                  <a:srgbClr val="000000"/>
                </a:solidFill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Oct. 2010</a:t>
            </a:r>
          </a:p>
          <a:p>
            <a:pPr>
              <a:defRPr/>
            </a:pP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xmlns="" val="6276440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486400" y="6475413"/>
            <a:ext cx="31242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Yeong Min Jang, Kookmin University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0178F9A4-9DA1-4AD7-9FA3-8D926C3C7EC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2"/>
          </p:nvPr>
        </p:nvSpPr>
        <p:spPr>
          <a:xfrm>
            <a:off x="685800" y="384175"/>
            <a:ext cx="1600200" cy="430213"/>
          </a:xfrm>
        </p:spPr>
        <p:txBody>
          <a:bodyPr/>
          <a:lstStyle>
            <a:lvl1pPr eaLnBrk="1" latinLnBrk="1" hangingPunct="1">
              <a:spcBef>
                <a:spcPct val="20000"/>
              </a:spcBef>
              <a:buFontTx/>
              <a:buChar char="•"/>
              <a:defRPr kumimoji="1" sz="3200" b="0">
                <a:solidFill>
                  <a:srgbClr val="000000"/>
                </a:solidFill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Oct. 2010</a:t>
            </a:r>
          </a:p>
          <a:p>
            <a:pPr>
              <a:defRPr/>
            </a:pP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xmlns="" val="19596844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486400" y="6475413"/>
            <a:ext cx="31242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Yeong Min Jang, Kookmin University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282899CC-99AB-40FE-8152-994BE1A20CB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85800" y="384175"/>
            <a:ext cx="1600200" cy="430213"/>
          </a:xfrm>
        </p:spPr>
        <p:txBody>
          <a:bodyPr/>
          <a:lstStyle>
            <a:lvl1pPr eaLnBrk="1" latinLnBrk="1" hangingPunct="1">
              <a:spcBef>
                <a:spcPct val="20000"/>
              </a:spcBef>
              <a:buFontTx/>
              <a:buChar char="•"/>
              <a:defRPr kumimoji="1" sz="3200" b="0">
                <a:solidFill>
                  <a:srgbClr val="000000"/>
                </a:solidFill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Oct. 2010</a:t>
            </a:r>
          </a:p>
          <a:p>
            <a:pPr>
              <a:defRPr/>
            </a:pP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xmlns="" val="4073828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9pPr>
          </a:lstStyle>
          <a:p>
            <a:pPr>
              <a:defRPr/>
            </a:pPr>
            <a:r>
              <a:rPr kumimoji="0" lang="en-US" altLang="ko-KR" smtClean="0"/>
              <a:t>Submission</a:t>
            </a:r>
          </a:p>
        </p:txBody>
      </p:sp>
      <p:sp>
        <p:nvSpPr>
          <p:cNvPr id="6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A291C96-0EA9-4DB6-B892-5D08F8725CF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1"/>
          </p:nvPr>
        </p:nvSpPr>
        <p:spPr>
          <a:xfrm>
            <a:off x="685800" y="384175"/>
            <a:ext cx="1600200" cy="430213"/>
          </a:xfrm>
        </p:spPr>
        <p:txBody>
          <a:bodyPr/>
          <a:lstStyle>
            <a:lvl1pPr eaLnBrk="1" latinLnBrk="1" hangingPunct="1">
              <a:spcBef>
                <a:spcPct val="20000"/>
              </a:spcBef>
              <a:buFontTx/>
              <a:buChar char="•"/>
              <a:defRPr kumimoji="1" sz="3200" b="0"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 algn="r" eaLnBrk="0" latinLnBrk="0" hangingPunct="0">
              <a:defRPr kumimoji="0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Jaesang Cha, Seoul National Univ. of Science&amp;Tech</a:t>
            </a:r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5475263" y="363379"/>
            <a:ext cx="297023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>
                <a:cs typeface="+mn-cs"/>
              </a:rPr>
              <a:t>doc.: IEEE </a:t>
            </a:r>
            <a:r>
              <a:rPr lang="en-US" sz="1600" b="1" dirty="0" smtClean="0">
                <a:cs typeface="+mn-cs"/>
              </a:rPr>
              <a:t>802.11-17/0166r0</a:t>
            </a:r>
            <a:endParaRPr lang="en-US" sz="16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974930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486400" y="6475413"/>
            <a:ext cx="31242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Yeong Min Jang, Kookmin University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91593A8A-2AF1-4C46-BE19-B4E56E0401F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85800" y="384175"/>
            <a:ext cx="1600200" cy="430213"/>
          </a:xfrm>
        </p:spPr>
        <p:txBody>
          <a:bodyPr/>
          <a:lstStyle>
            <a:lvl1pPr eaLnBrk="1" latinLnBrk="1" hangingPunct="1">
              <a:spcBef>
                <a:spcPct val="20000"/>
              </a:spcBef>
              <a:buFontTx/>
              <a:buChar char="•"/>
              <a:defRPr kumimoji="1" sz="3200" b="0">
                <a:solidFill>
                  <a:srgbClr val="000000"/>
                </a:solidFill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Oct. 2010</a:t>
            </a:r>
          </a:p>
          <a:p>
            <a:pPr>
              <a:defRPr/>
            </a:pP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xmlns="" val="28142794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486400" y="6475413"/>
            <a:ext cx="31242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Yeong Min Jang, Kookmin University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92F874F-2A53-4371-B1ED-6B781C0D62E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85800" y="384175"/>
            <a:ext cx="1600200" cy="430213"/>
          </a:xfrm>
        </p:spPr>
        <p:txBody>
          <a:bodyPr/>
          <a:lstStyle>
            <a:lvl1pPr eaLnBrk="1" latinLnBrk="1" hangingPunct="1">
              <a:spcBef>
                <a:spcPct val="20000"/>
              </a:spcBef>
              <a:buFontTx/>
              <a:buChar char="•"/>
              <a:defRPr kumimoji="1" sz="3200" b="0">
                <a:solidFill>
                  <a:srgbClr val="000000"/>
                </a:solidFill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Oct. 2010</a:t>
            </a:r>
          </a:p>
          <a:p>
            <a:pPr>
              <a:defRPr/>
            </a:pP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xmlns="" val="28766039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486400" y="6475413"/>
            <a:ext cx="31242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Yeong Min Jang, Kookmin University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5CD5E4E-0A7A-4C3F-B95C-DEDEF7BCADF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85800" y="384175"/>
            <a:ext cx="1600200" cy="430213"/>
          </a:xfrm>
        </p:spPr>
        <p:txBody>
          <a:bodyPr/>
          <a:lstStyle>
            <a:lvl1pPr eaLnBrk="1" latinLnBrk="1" hangingPunct="1">
              <a:spcBef>
                <a:spcPct val="20000"/>
              </a:spcBef>
              <a:buFontTx/>
              <a:buChar char="•"/>
              <a:defRPr kumimoji="1" sz="3200" b="0">
                <a:solidFill>
                  <a:srgbClr val="000000"/>
                </a:solidFill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Oct. 2010</a:t>
            </a:r>
          </a:p>
          <a:p>
            <a:pPr>
              <a:defRPr/>
            </a:pP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xmlns="" val="201163213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486400" y="6475413"/>
            <a:ext cx="31242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Yeong Min Jang, Kookmin University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2DAB0052-B371-479A-92DF-97A8C1BB715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85800" y="384175"/>
            <a:ext cx="1600200" cy="430213"/>
          </a:xfrm>
        </p:spPr>
        <p:txBody>
          <a:bodyPr/>
          <a:lstStyle>
            <a:lvl1pPr eaLnBrk="1" latinLnBrk="1" hangingPunct="1">
              <a:spcBef>
                <a:spcPct val="20000"/>
              </a:spcBef>
              <a:buFontTx/>
              <a:buChar char="•"/>
              <a:defRPr kumimoji="1" sz="3200" b="0">
                <a:solidFill>
                  <a:srgbClr val="000000"/>
                </a:solidFill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Oct. 2010</a:t>
            </a:r>
          </a:p>
          <a:p>
            <a:pPr>
              <a:defRPr/>
            </a:pP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xmlns="" val="351349542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486400" y="6475413"/>
            <a:ext cx="31242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Yeong Min Jang, Kookmin University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A076671-1037-4836-AFB3-57E26FACED6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85800" y="384175"/>
            <a:ext cx="1600200" cy="430213"/>
          </a:xfrm>
        </p:spPr>
        <p:txBody>
          <a:bodyPr/>
          <a:lstStyle>
            <a:lvl1pPr eaLnBrk="1" latinLnBrk="1" hangingPunct="1">
              <a:spcBef>
                <a:spcPct val="20000"/>
              </a:spcBef>
              <a:buFontTx/>
              <a:buChar char="•"/>
              <a:defRPr kumimoji="1" sz="3200" b="0">
                <a:solidFill>
                  <a:srgbClr val="000000"/>
                </a:solidFill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Oct. 2010</a:t>
            </a:r>
          </a:p>
          <a:p>
            <a:pPr>
              <a:defRPr/>
            </a:pP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xmlns="" val="6440725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6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23B7D7E-DFA8-43C5-9099-862BDDCA3B2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181600" y="6475413"/>
            <a:ext cx="3429000" cy="3698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Jaesang Cha, Seoul National Univ. of Science&amp;Tech.</a:t>
            </a:r>
          </a:p>
        </p:txBody>
      </p:sp>
    </p:spTree>
    <p:extLst>
      <p:ext uri="{BB962C8B-B14F-4D97-AF65-F5344CB8AC3E}">
        <p14:creationId xmlns:p14="http://schemas.microsoft.com/office/powerpoint/2010/main" xmlns="" val="2890639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4495800" y="396875"/>
            <a:ext cx="3962400" cy="215900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4pPr>
            <a:lvl5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400" b="1" smtClean="0">
                <a:solidFill>
                  <a:srgbClr val="000000"/>
                </a:solidFill>
              </a:rPr>
              <a:t>doc.: IEEE 802.15-xxxxx</a:t>
            </a: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7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791200" y="301625"/>
            <a:ext cx="3171825" cy="307975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9pPr>
          </a:lstStyle>
          <a:p>
            <a:pPr eaLnBrk="1" hangingPunct="1">
              <a:defRPr/>
            </a:pPr>
            <a:r>
              <a:rPr kumimoji="0" lang="en-US" altLang="ko-KR" sz="1400" b="1" smtClean="0">
                <a:solidFill>
                  <a:srgbClr val="000000"/>
                </a:solidFill>
              </a:rPr>
              <a:t>doc. : IEEE 802.15-15-09-0549-00-0007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791200" y="301625"/>
            <a:ext cx="3141663" cy="30480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9pPr>
          </a:lstStyle>
          <a:p>
            <a:pPr eaLnBrk="1" hangingPunct="1">
              <a:defRPr/>
            </a:pPr>
            <a:r>
              <a:rPr kumimoji="0" lang="en-US" altLang="ko-KR" sz="1400" b="1" smtClean="0">
                <a:solidFill>
                  <a:srgbClr val="000000"/>
                </a:solidFill>
              </a:rPr>
              <a:t>doc. : IEEE 802.15-1</a:t>
            </a:r>
            <a:r>
              <a:rPr kumimoji="0" lang="en-US" altLang="ko-KR" sz="1400" b="1" smtClean="0">
                <a:solidFill>
                  <a:srgbClr val="CC0000"/>
                </a:solidFill>
              </a:rPr>
              <a:t>5-09-0549-00-0007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Rectangle 11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AD81ACF2-505E-4BE5-9919-4CAA9FBC6B1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1"/>
          </p:nvPr>
        </p:nvSpPr>
        <p:spPr>
          <a:xfrm>
            <a:off x="685800" y="384175"/>
            <a:ext cx="1600200" cy="430213"/>
          </a:xfrm>
        </p:spPr>
        <p:txBody>
          <a:bodyPr/>
          <a:lstStyle>
            <a:lvl1pPr eaLnBrk="1" latinLnBrk="1" hangingPunct="1">
              <a:spcBef>
                <a:spcPct val="20000"/>
              </a:spcBef>
              <a:buFontTx/>
              <a:buChar char="•"/>
              <a:defRPr kumimoji="1" sz="3200" b="0">
                <a:solidFill>
                  <a:srgbClr val="000000"/>
                </a:solidFill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Oct. 2010</a:t>
            </a:r>
          </a:p>
          <a:p>
            <a:pPr>
              <a:defRPr/>
            </a:pPr>
            <a:endParaRPr lang="en-US" altLang="ko-KR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12"/>
          </p:nvPr>
        </p:nvSpPr>
        <p:spPr>
          <a:xfrm>
            <a:off x="5181600" y="6475413"/>
            <a:ext cx="3429000" cy="3698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Jaesang Cha, Seoul National Univ. of Science&amp;Tech.</a:t>
            </a:r>
          </a:p>
        </p:txBody>
      </p:sp>
    </p:spTree>
    <p:extLst>
      <p:ext uri="{BB962C8B-B14F-4D97-AF65-F5344CB8AC3E}">
        <p14:creationId xmlns:p14="http://schemas.microsoft.com/office/powerpoint/2010/main" xmlns="" val="380888241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F714FFD-D051-4570-AA87-FBF79724E46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1"/>
          </p:nvPr>
        </p:nvSpPr>
        <p:spPr>
          <a:xfrm>
            <a:off x="685800" y="384175"/>
            <a:ext cx="1600200" cy="430213"/>
          </a:xfrm>
        </p:spPr>
        <p:txBody>
          <a:bodyPr/>
          <a:lstStyle>
            <a:lvl1pPr eaLnBrk="1" latinLnBrk="1" hangingPunct="1">
              <a:spcBef>
                <a:spcPct val="20000"/>
              </a:spcBef>
              <a:buFontTx/>
              <a:buChar char="•"/>
              <a:defRPr kumimoji="1" sz="3200" b="0">
                <a:solidFill>
                  <a:srgbClr val="000000"/>
                </a:solidFill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Oct. 2010</a:t>
            </a:r>
          </a:p>
          <a:p>
            <a:pPr>
              <a:defRPr/>
            </a:pPr>
            <a:endParaRPr lang="en-US" altLang="ko-K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2"/>
          </p:nvPr>
        </p:nvSpPr>
        <p:spPr>
          <a:xfrm>
            <a:off x="5181600" y="6475413"/>
            <a:ext cx="3429000" cy="3698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Jaesang Cha, Seoul National Univ. of Science&amp;Tech.</a:t>
            </a:r>
          </a:p>
        </p:txBody>
      </p:sp>
    </p:spTree>
    <p:extLst>
      <p:ext uri="{BB962C8B-B14F-4D97-AF65-F5344CB8AC3E}">
        <p14:creationId xmlns:p14="http://schemas.microsoft.com/office/powerpoint/2010/main" xmlns="" val="72354197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1970A652-1769-4EFD-A980-9B64C6DF1B7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xfrm>
            <a:off x="685800" y="384175"/>
            <a:ext cx="1600200" cy="430213"/>
          </a:xfrm>
        </p:spPr>
        <p:txBody>
          <a:bodyPr/>
          <a:lstStyle>
            <a:lvl1pPr eaLnBrk="1" latinLnBrk="1" hangingPunct="1">
              <a:spcBef>
                <a:spcPct val="20000"/>
              </a:spcBef>
              <a:buFontTx/>
              <a:buChar char="•"/>
              <a:defRPr kumimoji="1" sz="3200" b="0">
                <a:solidFill>
                  <a:srgbClr val="000000"/>
                </a:solidFill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Oct. 2010</a:t>
            </a:r>
          </a:p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2"/>
          </p:nvPr>
        </p:nvSpPr>
        <p:spPr>
          <a:xfrm>
            <a:off x="5181600" y="6475413"/>
            <a:ext cx="3429000" cy="3698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Jaesang Cha, Seoul National Univ. of Science&amp;Tech.</a:t>
            </a:r>
          </a:p>
        </p:txBody>
      </p:sp>
    </p:spTree>
    <p:extLst>
      <p:ext uri="{BB962C8B-B14F-4D97-AF65-F5344CB8AC3E}">
        <p14:creationId xmlns:p14="http://schemas.microsoft.com/office/powerpoint/2010/main" xmlns="" val="126275359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0EAC8558-4183-4D84-A1BB-950C9AF87AD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1"/>
          </p:nvPr>
        </p:nvSpPr>
        <p:spPr>
          <a:xfrm>
            <a:off x="685800" y="384175"/>
            <a:ext cx="1600200" cy="430213"/>
          </a:xfrm>
        </p:spPr>
        <p:txBody>
          <a:bodyPr/>
          <a:lstStyle>
            <a:lvl1pPr eaLnBrk="1" latinLnBrk="1" hangingPunct="1">
              <a:spcBef>
                <a:spcPct val="20000"/>
              </a:spcBef>
              <a:buFontTx/>
              <a:buChar char="•"/>
              <a:defRPr kumimoji="1" sz="3200" b="0">
                <a:solidFill>
                  <a:srgbClr val="000000"/>
                </a:solidFill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Oct. 2010</a:t>
            </a:r>
          </a:p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2"/>
          </p:nvPr>
        </p:nvSpPr>
        <p:spPr>
          <a:xfrm>
            <a:off x="5181600" y="6475413"/>
            <a:ext cx="3429000" cy="3698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Jaesang Cha, Seoul National Univ. of Science&amp;Tech.</a:t>
            </a:r>
          </a:p>
        </p:txBody>
      </p:sp>
    </p:spTree>
    <p:extLst>
      <p:ext uri="{BB962C8B-B14F-4D97-AF65-F5344CB8AC3E}">
        <p14:creationId xmlns:p14="http://schemas.microsoft.com/office/powerpoint/2010/main" xmlns="" val="18430896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8C81C89C-6E60-4881-B0A9-0BA23B94F37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1"/>
          </p:nvPr>
        </p:nvSpPr>
        <p:spPr>
          <a:xfrm>
            <a:off x="685800" y="384175"/>
            <a:ext cx="1600200" cy="430213"/>
          </a:xfrm>
        </p:spPr>
        <p:txBody>
          <a:bodyPr/>
          <a:lstStyle>
            <a:lvl1pPr eaLnBrk="1" latinLnBrk="1" hangingPunct="1">
              <a:spcBef>
                <a:spcPct val="20000"/>
              </a:spcBef>
              <a:buFontTx/>
              <a:buChar char="•"/>
              <a:defRPr kumimoji="1" sz="3200" b="0"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 algn="r" eaLnBrk="0" latinLnBrk="0" hangingPunct="0">
              <a:defRPr kumimoji="0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Jaesang Cha, Seoul National Univ. of Science&amp;Tech</a:t>
            </a:r>
          </a:p>
        </p:txBody>
      </p:sp>
    </p:spTree>
    <p:extLst>
      <p:ext uri="{BB962C8B-B14F-4D97-AF65-F5344CB8AC3E}">
        <p14:creationId xmlns:p14="http://schemas.microsoft.com/office/powerpoint/2010/main" xmlns="" val="267783145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A0243792-F29F-4EA5-9CAF-FEAA3C338C7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1"/>
          </p:nvPr>
        </p:nvSpPr>
        <p:spPr>
          <a:xfrm>
            <a:off x="685800" y="384175"/>
            <a:ext cx="1600200" cy="430213"/>
          </a:xfrm>
        </p:spPr>
        <p:txBody>
          <a:bodyPr/>
          <a:lstStyle>
            <a:lvl1pPr eaLnBrk="1" latinLnBrk="1" hangingPunct="1">
              <a:spcBef>
                <a:spcPct val="20000"/>
              </a:spcBef>
              <a:buFontTx/>
              <a:buChar char="•"/>
              <a:defRPr kumimoji="1" sz="3200" b="0">
                <a:solidFill>
                  <a:srgbClr val="000000"/>
                </a:solidFill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Oct. 2010</a:t>
            </a:r>
          </a:p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2"/>
          </p:nvPr>
        </p:nvSpPr>
        <p:spPr>
          <a:xfrm>
            <a:off x="5181600" y="6475413"/>
            <a:ext cx="3429000" cy="3698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Jaesang Cha, Seoul National Univ. of Science&amp;Tech.</a:t>
            </a:r>
          </a:p>
        </p:txBody>
      </p:sp>
    </p:spTree>
    <p:extLst>
      <p:ext uri="{BB962C8B-B14F-4D97-AF65-F5344CB8AC3E}">
        <p14:creationId xmlns:p14="http://schemas.microsoft.com/office/powerpoint/2010/main" xmlns="" val="50920501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F77D155-A816-4758-AF2C-6DC428A7E6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xmlns="" val="165542738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9758DDA4-E190-4AB0-AAFB-35B184BFAFA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xfrm>
            <a:off x="685800" y="384175"/>
            <a:ext cx="1600200" cy="430213"/>
          </a:xfrm>
        </p:spPr>
        <p:txBody>
          <a:bodyPr/>
          <a:lstStyle>
            <a:lvl1pPr eaLnBrk="1" latinLnBrk="1" hangingPunct="1">
              <a:spcBef>
                <a:spcPct val="20000"/>
              </a:spcBef>
              <a:buFontTx/>
              <a:buChar char="•"/>
              <a:defRPr kumimoji="1" sz="3200" b="0">
                <a:solidFill>
                  <a:srgbClr val="000000"/>
                </a:solidFill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Oct. 2010</a:t>
            </a:r>
          </a:p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2"/>
          </p:nvPr>
        </p:nvSpPr>
        <p:spPr>
          <a:xfrm>
            <a:off x="5181600" y="6475413"/>
            <a:ext cx="3429000" cy="3698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Jaesang Cha, Seoul National Univ. of Science&amp;Tech.</a:t>
            </a:r>
          </a:p>
        </p:txBody>
      </p:sp>
    </p:spTree>
    <p:extLst>
      <p:ext uri="{BB962C8B-B14F-4D97-AF65-F5344CB8AC3E}">
        <p14:creationId xmlns:p14="http://schemas.microsoft.com/office/powerpoint/2010/main" xmlns="" val="184758405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A23A5F0E-3629-4E1C-A50B-338D59B472F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xfrm>
            <a:off x="685800" y="384175"/>
            <a:ext cx="1600200" cy="430213"/>
          </a:xfrm>
        </p:spPr>
        <p:txBody>
          <a:bodyPr/>
          <a:lstStyle>
            <a:lvl1pPr eaLnBrk="1" latinLnBrk="1" hangingPunct="1">
              <a:spcBef>
                <a:spcPct val="20000"/>
              </a:spcBef>
              <a:buFontTx/>
              <a:buChar char="•"/>
              <a:defRPr kumimoji="1" sz="3200" b="0">
                <a:solidFill>
                  <a:srgbClr val="000000"/>
                </a:solidFill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Oct. 2010</a:t>
            </a:r>
          </a:p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2"/>
          </p:nvPr>
        </p:nvSpPr>
        <p:spPr>
          <a:xfrm>
            <a:off x="5181600" y="6475413"/>
            <a:ext cx="3429000" cy="3698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Jaesang Cha, Seoul National Univ. of Science&amp;Tech.</a:t>
            </a:r>
          </a:p>
        </p:txBody>
      </p:sp>
    </p:spTree>
    <p:extLst>
      <p:ext uri="{BB962C8B-B14F-4D97-AF65-F5344CB8AC3E}">
        <p14:creationId xmlns:p14="http://schemas.microsoft.com/office/powerpoint/2010/main" xmlns="" val="192327098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2677ED46-FF21-4F7C-8D49-763A83FD115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1"/>
          </p:nvPr>
        </p:nvSpPr>
        <p:spPr>
          <a:xfrm>
            <a:off x="685800" y="384175"/>
            <a:ext cx="1600200" cy="430213"/>
          </a:xfrm>
        </p:spPr>
        <p:txBody>
          <a:bodyPr/>
          <a:lstStyle>
            <a:lvl1pPr eaLnBrk="1" latinLnBrk="1" hangingPunct="1">
              <a:spcBef>
                <a:spcPct val="20000"/>
              </a:spcBef>
              <a:buFontTx/>
              <a:buChar char="•"/>
              <a:defRPr kumimoji="1" sz="3200" b="0">
                <a:solidFill>
                  <a:srgbClr val="000000"/>
                </a:solidFill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Oct. 2010</a:t>
            </a:r>
          </a:p>
          <a:p>
            <a:pPr>
              <a:defRPr/>
            </a:pPr>
            <a:endParaRPr lang="en-US" altLang="ko-K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2"/>
          </p:nvPr>
        </p:nvSpPr>
        <p:spPr>
          <a:xfrm>
            <a:off x="5181600" y="6475413"/>
            <a:ext cx="3429000" cy="3698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Jaesang Cha, Seoul National Univ. of Science&amp;Tech.</a:t>
            </a:r>
          </a:p>
        </p:txBody>
      </p:sp>
    </p:spTree>
    <p:extLst>
      <p:ext uri="{BB962C8B-B14F-4D97-AF65-F5344CB8AC3E}">
        <p14:creationId xmlns:p14="http://schemas.microsoft.com/office/powerpoint/2010/main" xmlns="" val="309238479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1B7D8091-38AC-4928-B17E-36C398277C0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1"/>
          </p:nvPr>
        </p:nvSpPr>
        <p:spPr>
          <a:xfrm>
            <a:off x="685800" y="384175"/>
            <a:ext cx="1600200" cy="430213"/>
          </a:xfrm>
        </p:spPr>
        <p:txBody>
          <a:bodyPr/>
          <a:lstStyle>
            <a:lvl1pPr eaLnBrk="1" latinLnBrk="1" hangingPunct="1">
              <a:spcBef>
                <a:spcPct val="20000"/>
              </a:spcBef>
              <a:buFontTx/>
              <a:buChar char="•"/>
              <a:defRPr kumimoji="1" sz="3200" b="0">
                <a:solidFill>
                  <a:srgbClr val="000000"/>
                </a:solidFill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Oct. 2010</a:t>
            </a:r>
          </a:p>
          <a:p>
            <a:pPr>
              <a:defRPr/>
            </a:pPr>
            <a:endParaRPr lang="en-US" altLang="ko-K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2"/>
          </p:nvPr>
        </p:nvSpPr>
        <p:spPr>
          <a:xfrm>
            <a:off x="5181600" y="6475413"/>
            <a:ext cx="3429000" cy="3698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Jaesang Cha, Seoul National Univ. of Science&amp;Tech.</a:t>
            </a:r>
          </a:p>
        </p:txBody>
      </p:sp>
    </p:spTree>
    <p:extLst>
      <p:ext uri="{BB962C8B-B14F-4D97-AF65-F5344CB8AC3E}">
        <p14:creationId xmlns:p14="http://schemas.microsoft.com/office/powerpoint/2010/main" xmlns="" val="283409499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181600" y="6475413"/>
            <a:ext cx="3429000" cy="36988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Jaesang Cha, Seoul National Univ. of Science&amp;Tech.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F58B9190-EBA5-4676-AB78-5DE4EC55964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85800" y="384175"/>
            <a:ext cx="1600200" cy="430213"/>
          </a:xfrm>
        </p:spPr>
        <p:txBody>
          <a:bodyPr/>
          <a:lstStyle>
            <a:lvl1pPr eaLnBrk="1" latinLnBrk="1" hangingPunct="1">
              <a:spcBef>
                <a:spcPct val="20000"/>
              </a:spcBef>
              <a:buFontTx/>
              <a:buChar char="•"/>
              <a:defRPr kumimoji="1" sz="3200" b="0">
                <a:solidFill>
                  <a:srgbClr val="000000"/>
                </a:solidFill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Oct. 2010</a:t>
            </a:r>
          </a:p>
          <a:p>
            <a:pPr>
              <a:defRPr/>
            </a:pP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xmlns="" val="198378703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0"/>
          </p:nvPr>
        </p:nvSpPr>
        <p:spPr>
          <a:xfrm>
            <a:off x="5486400" y="6475413"/>
            <a:ext cx="3124200" cy="184150"/>
          </a:xfrm>
          <a:prstGeom prst="rect">
            <a:avLst/>
          </a:prstGeom>
        </p:spPr>
        <p:txBody>
          <a:bodyPr/>
          <a:lstStyle>
            <a:lvl1pPr>
              <a:defRPr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95BA9-32DD-4DF4-A33C-ED121A42ADB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85800" y="384175"/>
            <a:ext cx="1600200" cy="430213"/>
          </a:xfrm>
        </p:spPr>
        <p:txBody>
          <a:bodyPr/>
          <a:lstStyle>
            <a:lvl1pPr eaLnBrk="1" latinLnBrk="1" hangingPunct="1">
              <a:spcBef>
                <a:spcPct val="20000"/>
              </a:spcBef>
              <a:buFontTx/>
              <a:buChar char="•"/>
              <a:defRPr kumimoji="1" sz="3200" b="0">
                <a:solidFill>
                  <a:srgbClr val="000000"/>
                </a:solidFill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/>
              <a:t>Oct. 2010</a:t>
            </a:r>
          </a:p>
          <a:p>
            <a:pPr>
              <a:defRPr/>
            </a:pP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xmlns="" val="4113417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F7647C7B-4493-46B3-BB91-0966677DECF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xfrm>
            <a:off x="685800" y="384175"/>
            <a:ext cx="1600200" cy="430213"/>
          </a:xfrm>
        </p:spPr>
        <p:txBody>
          <a:bodyPr/>
          <a:lstStyle>
            <a:lvl1pPr eaLnBrk="1" latinLnBrk="1" hangingPunct="1">
              <a:spcBef>
                <a:spcPct val="20000"/>
              </a:spcBef>
              <a:buFontTx/>
              <a:buChar char="•"/>
              <a:defRPr kumimoji="1" sz="3200" b="0"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 algn="r" eaLnBrk="0" latinLnBrk="0" hangingPunct="0">
              <a:defRPr kumimoji="0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Jaesang Cha, Seoul National Univ. of Science&amp;Tech</a:t>
            </a:r>
          </a:p>
        </p:txBody>
      </p:sp>
    </p:spTree>
    <p:extLst>
      <p:ext uri="{BB962C8B-B14F-4D97-AF65-F5344CB8AC3E}">
        <p14:creationId xmlns:p14="http://schemas.microsoft.com/office/powerpoint/2010/main" xmlns="" val="1953276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BFB93429-31A0-498C-BC8C-54810939789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1"/>
          </p:nvPr>
        </p:nvSpPr>
        <p:spPr>
          <a:xfrm>
            <a:off x="685800" y="384175"/>
            <a:ext cx="1600200" cy="430213"/>
          </a:xfrm>
        </p:spPr>
        <p:txBody>
          <a:bodyPr/>
          <a:lstStyle>
            <a:lvl1pPr eaLnBrk="1" latinLnBrk="1" hangingPunct="1">
              <a:spcBef>
                <a:spcPct val="20000"/>
              </a:spcBef>
              <a:buFontTx/>
              <a:buChar char="•"/>
              <a:defRPr kumimoji="1" sz="3200" b="0"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 algn="r" eaLnBrk="0" latinLnBrk="0" hangingPunct="0">
              <a:defRPr kumimoji="0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Jaesang Cha, Seoul National Univ. of Science&amp;Tech</a:t>
            </a:r>
          </a:p>
        </p:txBody>
      </p:sp>
    </p:spTree>
    <p:extLst>
      <p:ext uri="{BB962C8B-B14F-4D97-AF65-F5344CB8AC3E}">
        <p14:creationId xmlns:p14="http://schemas.microsoft.com/office/powerpoint/2010/main" xmlns="" val="2879969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D907ACB-7EA2-4F45-B9DE-3AFF5B72A02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1"/>
          </p:nvPr>
        </p:nvSpPr>
        <p:spPr>
          <a:xfrm>
            <a:off x="685800" y="384175"/>
            <a:ext cx="1600200" cy="430213"/>
          </a:xfrm>
        </p:spPr>
        <p:txBody>
          <a:bodyPr/>
          <a:lstStyle>
            <a:lvl1pPr eaLnBrk="1" latinLnBrk="1" hangingPunct="1">
              <a:spcBef>
                <a:spcPct val="20000"/>
              </a:spcBef>
              <a:buFontTx/>
              <a:buChar char="•"/>
              <a:defRPr kumimoji="1" sz="3200" b="0"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 algn="r" eaLnBrk="0" latinLnBrk="0" hangingPunct="0">
              <a:defRPr kumimoji="0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Jaesang Cha, Seoul National Univ. of Science&amp;Tech</a:t>
            </a:r>
          </a:p>
        </p:txBody>
      </p:sp>
    </p:spTree>
    <p:extLst>
      <p:ext uri="{BB962C8B-B14F-4D97-AF65-F5344CB8AC3E}">
        <p14:creationId xmlns:p14="http://schemas.microsoft.com/office/powerpoint/2010/main" xmlns="" val="551343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 txBox="1">
            <a:spLocks noChangeArrowheads="1"/>
          </p:cNvSpPr>
          <p:nvPr userDrawn="1"/>
        </p:nvSpPr>
        <p:spPr bwMode="auto">
          <a:xfrm>
            <a:off x="5186363" y="6426200"/>
            <a:ext cx="35385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latinLnBrk="1" hangingPunct="1">
              <a:spcBef>
                <a:spcPct val="0"/>
              </a:spcBef>
              <a:buFontTx/>
              <a:buNone/>
              <a:defRPr/>
            </a:pPr>
            <a:r>
              <a:rPr lang="en-US" altLang="ko-KR" sz="1200" dirty="0" err="1" smtClean="0">
                <a:solidFill>
                  <a:srgbClr val="000000"/>
                </a:solidFill>
              </a:rPr>
              <a:t>Jaesang</a:t>
            </a:r>
            <a:r>
              <a:rPr lang="en-US" altLang="ko-KR" sz="1200" dirty="0" smtClean="0">
                <a:solidFill>
                  <a:srgbClr val="000000"/>
                </a:solidFill>
              </a:rPr>
              <a:t> Cha, Seoul National Univ. of  Science &amp; Tech.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9E445417-B69A-48DD-A9B8-AD8B6C2833F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1"/>
          </p:nvPr>
        </p:nvSpPr>
        <p:spPr>
          <a:xfrm>
            <a:off x="685800" y="384175"/>
            <a:ext cx="1600200" cy="430213"/>
          </a:xfrm>
        </p:spPr>
        <p:txBody>
          <a:bodyPr/>
          <a:lstStyle>
            <a:lvl1pPr eaLnBrk="1" latinLnBrk="1" hangingPunct="1">
              <a:spcBef>
                <a:spcPct val="20000"/>
              </a:spcBef>
              <a:buFontTx/>
              <a:buChar char="•"/>
              <a:defRPr kumimoji="1" sz="3200" b="0"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 algn="r" eaLnBrk="0" latinLnBrk="0" hangingPunct="0">
              <a:defRPr kumimoji="0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Jaesang Cha, Seoul National Univ. of Science&amp;Tech</a:t>
            </a:r>
          </a:p>
        </p:txBody>
      </p:sp>
    </p:spTree>
    <p:extLst>
      <p:ext uri="{BB962C8B-B14F-4D97-AF65-F5344CB8AC3E}">
        <p14:creationId xmlns:p14="http://schemas.microsoft.com/office/powerpoint/2010/main" xmlns="" val="100340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 txBox="1">
            <a:spLocks noChangeArrowheads="1"/>
          </p:cNvSpPr>
          <p:nvPr userDrawn="1"/>
        </p:nvSpPr>
        <p:spPr bwMode="auto">
          <a:xfrm>
            <a:off x="5186363" y="6426200"/>
            <a:ext cx="35385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latinLnBrk="1" hangingPunct="1">
              <a:spcBef>
                <a:spcPct val="0"/>
              </a:spcBef>
              <a:buFontTx/>
              <a:buNone/>
              <a:defRPr/>
            </a:pPr>
            <a:r>
              <a:rPr lang="en-US" altLang="ko-KR" sz="1200" dirty="0" err="1" smtClean="0">
                <a:solidFill>
                  <a:srgbClr val="000000"/>
                </a:solidFill>
              </a:rPr>
              <a:t>Jaesang</a:t>
            </a:r>
            <a:r>
              <a:rPr lang="en-US" altLang="ko-KR" sz="1200" dirty="0" smtClean="0">
                <a:solidFill>
                  <a:srgbClr val="000000"/>
                </a:solidFill>
              </a:rPr>
              <a:t> Cha, Seoul National Univ. of  Science &amp; Tech.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2368927-8926-47F0-9781-73174FAF05E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1"/>
          </p:nvPr>
        </p:nvSpPr>
        <p:spPr>
          <a:xfrm>
            <a:off x="685800" y="384175"/>
            <a:ext cx="1600200" cy="430213"/>
          </a:xfrm>
        </p:spPr>
        <p:txBody>
          <a:bodyPr/>
          <a:lstStyle>
            <a:lvl1pPr eaLnBrk="1" latinLnBrk="1" hangingPunct="1">
              <a:spcBef>
                <a:spcPct val="20000"/>
              </a:spcBef>
              <a:buFontTx/>
              <a:buChar char="•"/>
              <a:defRPr kumimoji="1" sz="3200" b="0"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xmlns="" val="33263107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57E07F72-F4BA-4CC8-BD3A-48ECD0FF534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xfrm>
            <a:off x="685800" y="384175"/>
            <a:ext cx="1600200" cy="430213"/>
          </a:xfrm>
        </p:spPr>
        <p:txBody>
          <a:bodyPr/>
          <a:lstStyle>
            <a:lvl1pPr eaLnBrk="1" latinLnBrk="1" hangingPunct="1">
              <a:spcBef>
                <a:spcPct val="20000"/>
              </a:spcBef>
              <a:buFontTx/>
              <a:buChar char="•"/>
              <a:defRPr kumimoji="1" sz="3200" b="0"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 algn="r" eaLnBrk="0" latinLnBrk="0" hangingPunct="0">
              <a:defRPr kumimoji="0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Jaesang Cha, Seoul National Univ. of Science&amp;Tech</a:t>
            </a:r>
          </a:p>
        </p:txBody>
      </p:sp>
    </p:spTree>
    <p:extLst>
      <p:ext uri="{BB962C8B-B14F-4D97-AF65-F5344CB8AC3E}">
        <p14:creationId xmlns:p14="http://schemas.microsoft.com/office/powerpoint/2010/main" xmlns="" val="2145800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105400" y="6477000"/>
            <a:ext cx="35052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Jaesang Cha, Seoul National Univ. of Science&amp;Tech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5F85928D-8C15-4A12-BC1F-B0DD6924648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1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9pPr>
          </a:lstStyle>
          <a:p>
            <a:pPr>
              <a:defRPr/>
            </a:pPr>
            <a:r>
              <a:rPr kumimoji="0" lang="en-US" altLang="ko-KR" smtClean="0"/>
              <a:t>Submission</a:t>
            </a:r>
          </a:p>
        </p:txBody>
      </p:sp>
      <p:sp>
        <p:nvSpPr>
          <p:cNvPr id="1032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4" name="직사각형 13"/>
          <p:cNvSpPr>
            <a:spLocks noChangeArrowheads="1"/>
          </p:cNvSpPr>
          <p:nvPr/>
        </p:nvSpPr>
        <p:spPr bwMode="auto">
          <a:xfrm>
            <a:off x="6326188" y="296863"/>
            <a:ext cx="2195512" cy="228600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endParaRPr kumimoji="0" lang="ko-KR" altLang="en-US" sz="1200" smtClean="0"/>
          </a:p>
        </p:txBody>
      </p:sp>
      <p:sp>
        <p:nvSpPr>
          <p:cNvPr id="16" name="Rectangle 4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609600" y="371475"/>
            <a:ext cx="1600200" cy="307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>
              <a:spcBef>
                <a:spcPct val="0"/>
              </a:spcBef>
              <a:buFontTx/>
              <a:buNone/>
              <a:defRPr kumimoji="0" sz="1400" b="1" dirty="0" smtClean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altLang="ko-KR"/>
              <a:t>January 2017</a:t>
            </a: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5475263" y="363379"/>
            <a:ext cx="297023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>
                <a:cs typeface="+mn-cs"/>
              </a:rPr>
              <a:t>doc.: IEEE </a:t>
            </a:r>
            <a:r>
              <a:rPr lang="en-US" sz="1600" b="1" dirty="0" smtClean="0">
                <a:cs typeface="+mn-cs"/>
              </a:rPr>
              <a:t>802.11-17/0166r0</a:t>
            </a:r>
            <a:endParaRPr lang="en-US" sz="1600" b="1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399" r:id="rId1"/>
    <p:sldLayoutId id="2147486400" r:id="rId2"/>
    <p:sldLayoutId id="2147486401" r:id="rId3"/>
    <p:sldLayoutId id="2147486402" r:id="rId4"/>
    <p:sldLayoutId id="2147486403" r:id="rId5"/>
    <p:sldLayoutId id="2147486404" r:id="rId6"/>
    <p:sldLayoutId id="2147486405" r:id="rId7"/>
    <p:sldLayoutId id="2147486406" r:id="rId8"/>
    <p:sldLayoutId id="2147486407" r:id="rId9"/>
    <p:sldLayoutId id="2147486408" r:id="rId10"/>
    <p:sldLayoutId id="2147486409" r:id="rId11"/>
    <p:sldLayoutId id="2147486410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Times New Roman" pitchFamily="18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Times New Roman" pitchFamily="18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Times New Roman" pitchFamily="18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kumimoji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17692D1-4B54-4810-8D11-62F5AA86479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3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5186363" y="6426200"/>
            <a:ext cx="35385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latinLnBrk="1" hangingPunct="1">
              <a:spcBef>
                <a:spcPct val="0"/>
              </a:spcBef>
              <a:buFontTx/>
              <a:buNone/>
              <a:defRPr/>
            </a:pPr>
            <a:r>
              <a:rPr lang="en-US" altLang="ko-KR" sz="1200" dirty="0" err="1" smtClean="0">
                <a:solidFill>
                  <a:srgbClr val="000000"/>
                </a:solidFill>
              </a:rPr>
              <a:t>Jaesang</a:t>
            </a:r>
            <a:r>
              <a:rPr lang="en-US" altLang="ko-KR" sz="1200" dirty="0" smtClean="0">
                <a:solidFill>
                  <a:srgbClr val="000000"/>
                </a:solidFill>
              </a:rPr>
              <a:t> Cha, Seoul National Univ. of  Science &amp; Tech.</a:t>
            </a:r>
          </a:p>
        </p:txBody>
      </p:sp>
      <p:sp>
        <p:nvSpPr>
          <p:cNvPr id="17" name="Rectangle 4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609600" y="371475"/>
            <a:ext cx="1600200" cy="307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>
              <a:spcBef>
                <a:spcPct val="0"/>
              </a:spcBef>
              <a:buFontTx/>
              <a:buNone/>
              <a:defRPr kumimoji="0" sz="1400" b="1" dirty="0" smtClean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altLang="ko-KR"/>
              <a:t>January 2017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11" r:id="rId1"/>
    <p:sldLayoutId id="2147486412" r:id="rId2"/>
    <p:sldLayoutId id="2147486413" r:id="rId3"/>
    <p:sldLayoutId id="2147486414" r:id="rId4"/>
    <p:sldLayoutId id="2147486415" r:id="rId5"/>
    <p:sldLayoutId id="2147486416" r:id="rId6"/>
    <p:sldLayoutId id="2147486417" r:id="rId7"/>
    <p:sldLayoutId id="2147486418" r:id="rId8"/>
    <p:sldLayoutId id="2147486419" r:id="rId9"/>
    <p:sldLayoutId id="2147486420" r:id="rId10"/>
    <p:sldLayoutId id="2147486421" r:id="rId11"/>
    <p:sldLayoutId id="2147486422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Times New Roman" pitchFamily="18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Times New Roman" pitchFamily="18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Times New Roman" pitchFamily="18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kumimoji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6443F36-D5B1-4812-976E-88B5741371C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7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3078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3079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" name="Rectangle 5"/>
          <p:cNvSpPr txBox="1">
            <a:spLocks noChangeArrowheads="1"/>
          </p:cNvSpPr>
          <p:nvPr userDrawn="1"/>
        </p:nvSpPr>
        <p:spPr bwMode="auto">
          <a:xfrm>
            <a:off x="5186363" y="6426200"/>
            <a:ext cx="35385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latinLnBrk="1" hangingPunct="1">
              <a:spcBef>
                <a:spcPct val="0"/>
              </a:spcBef>
              <a:buFontTx/>
              <a:buNone/>
              <a:defRPr/>
            </a:pPr>
            <a:r>
              <a:rPr lang="en-US" altLang="ko-KR" sz="1200" dirty="0" err="1" smtClean="0">
                <a:solidFill>
                  <a:srgbClr val="000000"/>
                </a:solidFill>
              </a:rPr>
              <a:t>Jaesang</a:t>
            </a:r>
            <a:r>
              <a:rPr lang="en-US" altLang="ko-KR" sz="1200" dirty="0" smtClean="0">
                <a:solidFill>
                  <a:srgbClr val="000000"/>
                </a:solidFill>
              </a:rPr>
              <a:t> Cha, Seoul National Univ. of  Science &amp; Tech.</a:t>
            </a:r>
          </a:p>
        </p:txBody>
      </p:sp>
      <p:sp>
        <p:nvSpPr>
          <p:cNvPr id="18" name="Rectangle 4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609600" y="371475"/>
            <a:ext cx="1600200" cy="307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>
              <a:spcBef>
                <a:spcPct val="0"/>
              </a:spcBef>
              <a:buFontTx/>
              <a:buNone/>
              <a:defRPr kumimoji="0" sz="1400" b="1" dirty="0" smtClean="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altLang="ko-KR"/>
              <a:t>January 2017</a:t>
            </a: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5475263" y="363379"/>
            <a:ext cx="2970237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>
                <a:cs typeface="+mn-cs"/>
              </a:rPr>
              <a:t>doc.: IEEE </a:t>
            </a:r>
            <a:r>
              <a:rPr lang="en-US" sz="1600" b="1" dirty="0" smtClean="0">
                <a:cs typeface="+mn-cs"/>
              </a:rPr>
              <a:t>802.11-17/0166r0</a:t>
            </a:r>
            <a:endParaRPr lang="en-US" sz="1600" b="1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23" r:id="rId1"/>
    <p:sldLayoutId id="2147486424" r:id="rId2"/>
    <p:sldLayoutId id="2147486425" r:id="rId3"/>
    <p:sldLayoutId id="2147486426" r:id="rId4"/>
    <p:sldLayoutId id="2147486427" r:id="rId5"/>
    <p:sldLayoutId id="2147486428" r:id="rId6"/>
    <p:sldLayoutId id="2147486429" r:id="rId7"/>
    <p:sldLayoutId id="2147486430" r:id="rId8"/>
    <p:sldLayoutId id="2147486431" r:id="rId9"/>
    <p:sldLayoutId id="2147486432" r:id="rId10"/>
    <p:sldLayoutId id="2147486433" r:id="rId11"/>
    <p:sldLayoutId id="2147486434" r:id="rId12"/>
    <p:sldLayoutId id="2147486435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Times New Roman" pitchFamily="18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Times New Roman" pitchFamily="18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Times New Roman" pitchFamily="18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__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1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7772400" cy="1066800"/>
          </a:xfrm>
        </p:spPr>
        <p:txBody>
          <a:bodyPr/>
          <a:lstStyle/>
          <a:p>
            <a:r>
              <a:rPr lang="en-US" altLang="ko-KR" sz="2400" b="1" dirty="0" smtClean="0"/>
              <a:t>Technical Topics for IoT/IoL (Internet of Lights) based LiFi/OCC Technology</a:t>
            </a:r>
            <a:endParaRPr lang="en-US" b="1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A291C96-0EA9-4DB6-B892-5D08F8725CFA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Jaesang Cha, Seoul National Univ. of Science&amp;Tech</a:t>
            </a:r>
            <a:endParaRPr lang="en-US" altLang="ko-KR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Date: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Jan 18, 2017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538163" y="2743201"/>
          <a:ext cx="8097837" cy="2895600"/>
        </p:xfrm>
        <a:graphic>
          <a:graphicData uri="http://schemas.openxmlformats.org/presentationml/2006/ole">
            <p:oleObj spid="_x0000_s1031" name="Document" r:id="rId3" imgW="9211782" imgH="4234358" progId="Word.Document.8">
              <p:embed/>
            </p:oleObj>
          </a:graphicData>
        </a:graphic>
      </p:graphicFrame>
      <p:sp>
        <p:nvSpPr>
          <p:cNvPr id="10" name="Rectangle 4"/>
          <p:cNvSpPr>
            <a:spLocks noGrp="1" noChangeArrowheads="1"/>
          </p:cNvSpPr>
          <p:nvPr>
            <p:ph type="dt" sz="quarter" idx="11"/>
          </p:nvPr>
        </p:nvSpPr>
        <p:spPr>
          <a:xfrm>
            <a:off x="609600" y="371475"/>
            <a:ext cx="1600200" cy="307975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400" b="1" dirty="0" smtClean="0"/>
              <a:t>January 2017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Number Placeholder 3"/>
          <p:cNvSpPr txBox="1">
            <a:spLocks noGrp="1"/>
          </p:cNvSpPr>
          <p:nvPr/>
        </p:nvSpPr>
        <p:spPr bwMode="auto">
          <a:xfrm>
            <a:off x="4344988" y="6483350"/>
            <a:ext cx="530225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kumimoji="0" lang="en-US" altLang="ko-KR" sz="1200"/>
              <a:t>Slide </a:t>
            </a:r>
            <a:fld id="{207AD525-FC69-4E3D-A65D-7DFAE689890A}" type="slidenum">
              <a:rPr kumimoji="0" lang="en-US" altLang="ko-KR" sz="1200"/>
              <a:pPr algn="ctr">
                <a:spcBef>
                  <a:spcPct val="0"/>
                </a:spcBef>
                <a:buFontTx/>
                <a:buNone/>
              </a:pPr>
              <a:t>2</a:t>
            </a:fld>
            <a:endParaRPr kumimoji="0" lang="en-US" altLang="ko-KR" sz="1200"/>
          </a:p>
        </p:txBody>
      </p:sp>
      <p:sp>
        <p:nvSpPr>
          <p:cNvPr id="46083" name="Rectangle 4"/>
          <p:cNvSpPr>
            <a:spLocks noGrp="1" noChangeArrowheads="1"/>
          </p:cNvSpPr>
          <p:nvPr>
            <p:ph type="dt" sz="quarter" idx="11"/>
          </p:nvPr>
        </p:nvSpPr>
        <p:spPr>
          <a:xfrm>
            <a:off x="609600" y="371475"/>
            <a:ext cx="1600200" cy="307975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400" b="1" smtClean="0"/>
              <a:t>January 2017</a:t>
            </a:r>
          </a:p>
        </p:txBody>
      </p:sp>
      <p:sp>
        <p:nvSpPr>
          <p:cNvPr id="46084" name="TextBox 3"/>
          <p:cNvSpPr txBox="1">
            <a:spLocks noChangeArrowheads="1"/>
          </p:cNvSpPr>
          <p:nvPr/>
        </p:nvSpPr>
        <p:spPr bwMode="auto">
          <a:xfrm>
            <a:off x="1701800" y="3505200"/>
            <a:ext cx="59436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latinLnBrk="1" hangingPunct="1">
              <a:spcBef>
                <a:spcPct val="0"/>
              </a:spcBef>
              <a:buFontTx/>
              <a:buNone/>
            </a:pPr>
            <a:r>
              <a:rPr lang="en-US" altLang="ko-KR" sz="2000" dirty="0" err="1" smtClean="0"/>
              <a:t>Vinayagam</a:t>
            </a:r>
            <a:r>
              <a:rPr lang="en-US" altLang="ko-KR" sz="2000" dirty="0" smtClean="0"/>
              <a:t> </a:t>
            </a:r>
            <a:r>
              <a:rPr lang="en-US" altLang="ko-KR" sz="2000" dirty="0" err="1"/>
              <a:t>Mariappan</a:t>
            </a:r>
            <a:r>
              <a:rPr lang="en-US" altLang="ko-KR" sz="2000" dirty="0"/>
              <a:t> [SNUST</a:t>
            </a:r>
            <a:r>
              <a:rPr lang="en-US" altLang="ko-KR" sz="2000" dirty="0" smtClean="0"/>
              <a:t>]</a:t>
            </a:r>
          </a:p>
          <a:p>
            <a:pPr algn="ctr" eaLnBrk="1" latinLnBrk="1" hangingPunct="1">
              <a:spcBef>
                <a:spcPct val="0"/>
              </a:spcBef>
              <a:buNone/>
            </a:pPr>
            <a:r>
              <a:rPr lang="en-US" altLang="ko-KR" sz="2000" dirty="0" err="1" smtClean="0"/>
              <a:t>Jaesang</a:t>
            </a:r>
            <a:r>
              <a:rPr lang="en-US" altLang="ko-KR" sz="2000" dirty="0" smtClean="0"/>
              <a:t> Cha</a:t>
            </a:r>
            <a:r>
              <a:rPr kumimoji="0" lang="en-US" altLang="ko-KR" sz="2000" dirty="0" smtClean="0"/>
              <a:t> [</a:t>
            </a:r>
            <a:r>
              <a:rPr lang="en-US" altLang="ko-KR" sz="2000" dirty="0" smtClean="0"/>
              <a:t>SNUST</a:t>
            </a:r>
            <a:r>
              <a:rPr kumimoji="0" lang="en-US" altLang="ko-KR" sz="2000" dirty="0" smtClean="0"/>
              <a:t>] </a:t>
            </a:r>
          </a:p>
        </p:txBody>
      </p:sp>
      <p:sp>
        <p:nvSpPr>
          <p:cNvPr id="46085" name="TextBox 4"/>
          <p:cNvSpPr txBox="1">
            <a:spLocks noChangeArrowheads="1"/>
          </p:cNvSpPr>
          <p:nvPr/>
        </p:nvSpPr>
        <p:spPr bwMode="auto">
          <a:xfrm>
            <a:off x="1040764" y="2362200"/>
            <a:ext cx="741743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latinLnBrk="1" hangingPunct="1">
              <a:spcBef>
                <a:spcPct val="0"/>
              </a:spcBef>
              <a:buFontTx/>
              <a:buNone/>
            </a:pPr>
            <a:r>
              <a:rPr lang="en-US" altLang="ko-KR" sz="2800" b="1" dirty="0" smtClean="0"/>
              <a:t>SNUST, Technical Topics for IoT/IoL (Internet of Lights) based LiFi/OCC Technology</a:t>
            </a:r>
            <a:endParaRPr lang="en-US" altLang="ko-KR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914400" y="5867400"/>
            <a:ext cx="26500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IoT</a:t>
            </a:r>
            <a:r>
              <a:rPr lang="en-US" dirty="0" smtClean="0"/>
              <a:t>: Internet of </a:t>
            </a:r>
            <a:r>
              <a:rPr lang="en-US" dirty="0" smtClean="0"/>
              <a:t>Things</a:t>
            </a:r>
          </a:p>
          <a:p>
            <a:r>
              <a:rPr lang="en-US" dirty="0" smtClean="0"/>
              <a:t>OCC: Optical Camera Communications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43942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smtClean="0"/>
              <a:t>Slide </a:t>
            </a:r>
            <a:fld id="{E05F44FE-1DD5-44FB-AF14-91B8E1A9C128}" type="slidenum">
              <a:rPr lang="en-US" altLang="ko-KR" sz="120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ko-KR" sz="1200" smtClean="0"/>
          </a:p>
        </p:txBody>
      </p:sp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52487"/>
            <a:ext cx="7772400" cy="366713"/>
          </a:xfrm>
        </p:spPr>
        <p:txBody>
          <a:bodyPr/>
          <a:lstStyle/>
          <a:p>
            <a:r>
              <a:rPr lang="en-US" altLang="ko-KR" sz="3200" b="1" dirty="0" smtClean="0">
                <a:solidFill>
                  <a:schemeClr val="tx1"/>
                </a:solidFill>
                <a:ea typeface="굴림" panose="020B0600000101010101" pitchFamily="50" charset="-127"/>
              </a:rPr>
              <a:t>Contents</a:t>
            </a:r>
          </a:p>
        </p:txBody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77200" cy="311879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altLang="ko-KR" sz="2000" dirty="0" smtClean="0">
                <a:ea typeface="굴림" panose="020B0600000101010101" pitchFamily="50" charset="-127"/>
              </a:rPr>
              <a:t>What is IoT/IoL based LiFi/OCC Technology?</a:t>
            </a:r>
          </a:p>
          <a:p>
            <a:pPr>
              <a:lnSpc>
                <a:spcPct val="150000"/>
              </a:lnSpc>
            </a:pPr>
            <a:r>
              <a:rPr lang="en-US" altLang="ko-KR" sz="2000" dirty="0" smtClean="0">
                <a:ea typeface="굴림" panose="020B0600000101010101" pitchFamily="50" charset="-127"/>
              </a:rPr>
              <a:t>Concept of IoT/IoL</a:t>
            </a:r>
            <a:r>
              <a:rPr lang="en-US" altLang="ko-KR" sz="2000" dirty="0">
                <a:ea typeface="굴림" panose="020B0600000101010101" pitchFamily="50" charset="-127"/>
              </a:rPr>
              <a:t> </a:t>
            </a:r>
            <a:r>
              <a:rPr lang="en-US" altLang="ko-KR" sz="2000" dirty="0" smtClean="0">
                <a:ea typeface="굴림" panose="020B0600000101010101" pitchFamily="50" charset="-127"/>
              </a:rPr>
              <a:t>based LiFi/OCC Technology</a:t>
            </a:r>
          </a:p>
          <a:p>
            <a:pPr>
              <a:lnSpc>
                <a:spcPct val="150000"/>
              </a:lnSpc>
            </a:pPr>
            <a:r>
              <a:rPr lang="en-US" altLang="ko-KR" sz="2000" dirty="0" smtClean="0">
                <a:ea typeface="굴림" panose="020B0600000101010101" pitchFamily="50" charset="-127"/>
              </a:rPr>
              <a:t>Application example of IoT/IoL LiFi/OCC Technology</a:t>
            </a:r>
          </a:p>
          <a:p>
            <a:pPr>
              <a:lnSpc>
                <a:spcPct val="150000"/>
              </a:lnSpc>
            </a:pPr>
            <a:r>
              <a:rPr lang="en-US" altLang="ko-KR" sz="2000" dirty="0" smtClean="0">
                <a:ea typeface="굴림" panose="020B0600000101010101" pitchFamily="50" charset="-127"/>
              </a:rPr>
              <a:t>Conclusions </a:t>
            </a:r>
          </a:p>
        </p:txBody>
      </p:sp>
      <p:sp>
        <p:nvSpPr>
          <p:cNvPr id="48133" name="Rectangle 5"/>
          <p:cNvSpPr txBox="1">
            <a:spLocks noChangeArrowheads="1"/>
          </p:cNvSpPr>
          <p:nvPr/>
        </p:nvSpPr>
        <p:spPr bwMode="auto">
          <a:xfrm>
            <a:off x="5186363" y="6426200"/>
            <a:ext cx="3538537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latinLnBrk="1" hangingPunct="1">
              <a:spcBef>
                <a:spcPct val="0"/>
              </a:spcBef>
              <a:buFontTx/>
              <a:buNone/>
            </a:pPr>
            <a:r>
              <a:rPr lang="en-US" altLang="ko-KR" sz="1200">
                <a:solidFill>
                  <a:srgbClr val="000000"/>
                </a:solidFill>
              </a:rPr>
              <a:t>Jaesang Cha, Seoul National Univ. of  Science &amp; Tech.</a:t>
            </a:r>
          </a:p>
        </p:txBody>
      </p:sp>
      <p:sp>
        <p:nvSpPr>
          <p:cNvPr id="48134" name="Rectangle 4"/>
          <p:cNvSpPr>
            <a:spLocks noGrp="1" noChangeArrowheads="1"/>
          </p:cNvSpPr>
          <p:nvPr>
            <p:ph type="dt" sz="quarter" idx="11"/>
          </p:nvPr>
        </p:nvSpPr>
        <p:spPr>
          <a:xfrm>
            <a:off x="609600" y="371475"/>
            <a:ext cx="1600200" cy="307975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400" b="1" smtClean="0"/>
              <a:t>January 2017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3942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smtClean="0"/>
              <a:t>Slide </a:t>
            </a:r>
            <a:fld id="{A872D08D-3D80-434E-8E86-C813866DCEBE}" type="slidenum">
              <a:rPr lang="en-US" altLang="ko-KR" sz="120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ko-KR" sz="1200" smtClean="0"/>
          </a:p>
        </p:txBody>
      </p:sp>
      <p:sp>
        <p:nvSpPr>
          <p:cNvPr id="50179" name="Rectangle 5"/>
          <p:cNvSpPr>
            <a:spLocks noChangeArrowheads="1"/>
          </p:cNvSpPr>
          <p:nvPr/>
        </p:nvSpPr>
        <p:spPr bwMode="auto">
          <a:xfrm>
            <a:off x="228600" y="827782"/>
            <a:ext cx="8763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kumimoji="0" lang="en-US" altLang="ko-KR" b="1" dirty="0" smtClean="0">
                <a:cs typeface="Times New Roman" panose="02020603050405020304" pitchFamily="18" charset="0"/>
              </a:rPr>
              <a:t>What is IoT/IoL based LiFi/OCC Technology?</a:t>
            </a:r>
            <a:endParaRPr kumimoji="0" lang="en-US" altLang="ko-KR" b="1" dirty="0">
              <a:cs typeface="Times New Roman" panose="02020603050405020304" pitchFamily="18" charset="0"/>
            </a:endParaRPr>
          </a:p>
        </p:txBody>
      </p:sp>
      <p:sp>
        <p:nvSpPr>
          <p:cNvPr id="50180" name="TextBox 53"/>
          <p:cNvSpPr txBox="1">
            <a:spLocks noChangeArrowheads="1"/>
          </p:cNvSpPr>
          <p:nvPr/>
        </p:nvSpPr>
        <p:spPr bwMode="auto">
          <a:xfrm>
            <a:off x="442913" y="1828800"/>
            <a:ext cx="8258175" cy="2129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638175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latinLnBrk="1" hangingPunct="1">
              <a:lnSpc>
                <a:spcPct val="150000"/>
              </a:lnSpc>
            </a:pPr>
            <a:r>
              <a:rPr kumimoji="0" lang="en-US" altLang="ko-KR" sz="2000" dirty="0"/>
              <a:t>Definition </a:t>
            </a:r>
            <a:r>
              <a:rPr kumimoji="0" lang="en-US" altLang="ko-KR" sz="2000" dirty="0" smtClean="0"/>
              <a:t>of IoT/IoL LiFi/OCC</a:t>
            </a:r>
          </a:p>
          <a:p>
            <a:pPr lvl="1" algn="just" eaLnBrk="1" latinLnBrk="1" hangingPunct="1">
              <a:lnSpc>
                <a:spcPct val="150000"/>
              </a:lnSpc>
              <a:buFontTx/>
              <a:buChar char="-"/>
            </a:pPr>
            <a:r>
              <a:rPr kumimoji="0" lang="en-US" altLang="ko-KR" sz="1600" dirty="0" smtClean="0">
                <a:cs typeface="Times New Roman" panose="02020603050405020304" pitchFamily="18" charset="0"/>
              </a:rPr>
              <a:t>Next Generation Technology newly incorporating LiFi/OCC by using light sources of Light Things of IoL (belonging to IoT) based Light Things.</a:t>
            </a:r>
          </a:p>
          <a:p>
            <a:pPr lvl="1" algn="just" eaLnBrk="1" latinLnBrk="1" hangingPunct="1">
              <a:lnSpc>
                <a:spcPct val="150000"/>
              </a:lnSpc>
              <a:buFontTx/>
              <a:buChar char="-"/>
            </a:pPr>
            <a:r>
              <a:rPr kumimoji="0" lang="en-US" altLang="ko-KR" sz="1600" dirty="0" err="1" smtClean="0">
                <a:cs typeface="Times New Roman" panose="02020603050405020304" pitchFamily="18" charset="0"/>
              </a:rPr>
              <a:t>IoT</a:t>
            </a:r>
            <a:r>
              <a:rPr kumimoji="0" lang="en-US" altLang="ko-KR" sz="1600" dirty="0" smtClean="0">
                <a:cs typeface="Times New Roman" panose="02020603050405020304" pitchFamily="18" charset="0"/>
              </a:rPr>
              <a:t>/</a:t>
            </a:r>
            <a:r>
              <a:rPr kumimoji="0" lang="en-US" altLang="ko-KR" sz="1600" dirty="0" err="1" smtClean="0">
                <a:cs typeface="Times New Roman" panose="02020603050405020304" pitchFamily="18" charset="0"/>
              </a:rPr>
              <a:t>IoL</a:t>
            </a:r>
            <a:r>
              <a:rPr kumimoji="0" lang="en-US" altLang="ko-KR" sz="1600" dirty="0" smtClean="0">
                <a:cs typeface="Times New Roman" panose="02020603050405020304" pitchFamily="18" charset="0"/>
              </a:rPr>
              <a:t> </a:t>
            </a:r>
            <a:r>
              <a:rPr kumimoji="0" lang="en-US" altLang="ko-KR" sz="1600" dirty="0">
                <a:cs typeface="Times New Roman" panose="02020603050405020304" pitchFamily="18" charset="0"/>
              </a:rPr>
              <a:t>is </a:t>
            </a:r>
            <a:r>
              <a:rPr kumimoji="0" lang="en-US" altLang="ko-KR" sz="1600" dirty="0" smtClean="0">
                <a:cs typeface="Times New Roman" panose="02020603050405020304" pitchFamily="18" charset="0"/>
              </a:rPr>
              <a:t>aimed </a:t>
            </a:r>
            <a:r>
              <a:rPr kumimoji="0" lang="en-US" altLang="ko-KR" sz="1600" dirty="0">
                <a:cs typeface="Times New Roman" panose="02020603050405020304" pitchFamily="18" charset="0"/>
              </a:rPr>
              <a:t>to </a:t>
            </a:r>
            <a:r>
              <a:rPr kumimoji="0" lang="en-US" altLang="ko-KR" sz="1600" dirty="0" smtClean="0">
                <a:cs typeface="Times New Roman" panose="02020603050405020304" pitchFamily="18" charset="0"/>
              </a:rPr>
              <a:t>deliver </a:t>
            </a:r>
            <a:r>
              <a:rPr kumimoji="0" lang="en-US" altLang="ko-KR" sz="1600" dirty="0">
                <a:cs typeface="Times New Roman" panose="02020603050405020304" pitchFamily="18" charset="0"/>
              </a:rPr>
              <a:t>a variety of information such as advertisement,  </a:t>
            </a:r>
            <a:r>
              <a:rPr kumimoji="0" lang="en-US" altLang="ko-KR" sz="1600" dirty="0" smtClean="0">
                <a:cs typeface="Times New Roman" panose="02020603050405020304" pitchFamily="18" charset="0"/>
              </a:rPr>
              <a:t>promotion, positioning, etc. And it can be used as solutions for various fields/use cases.</a:t>
            </a:r>
            <a:endParaRPr kumimoji="0" lang="en-US" altLang="ko-KR" sz="1600" dirty="0">
              <a:cs typeface="Times New Roman" panose="02020603050405020304" pitchFamily="18" charset="0"/>
            </a:endParaRPr>
          </a:p>
        </p:txBody>
      </p:sp>
      <p:sp>
        <p:nvSpPr>
          <p:cNvPr id="50181" name="Rectangle 4"/>
          <p:cNvSpPr>
            <a:spLocks noGrp="1" noChangeArrowheads="1"/>
          </p:cNvSpPr>
          <p:nvPr>
            <p:ph type="dt" sz="quarter" idx="4294967295"/>
          </p:nvPr>
        </p:nvSpPr>
        <p:spPr>
          <a:xfrm>
            <a:off x="609600" y="371475"/>
            <a:ext cx="1600200" cy="307975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400" b="1" smtClean="0"/>
              <a:t>January 2017</a:t>
            </a:r>
          </a:p>
        </p:txBody>
      </p:sp>
      <p:sp>
        <p:nvSpPr>
          <p:cNvPr id="50182" name="직사각형 1"/>
          <p:cNvSpPr>
            <a:spLocks noChangeArrowheads="1"/>
          </p:cNvSpPr>
          <p:nvPr/>
        </p:nvSpPr>
        <p:spPr bwMode="auto">
          <a:xfrm>
            <a:off x="517525" y="4267200"/>
            <a:ext cx="7940675" cy="139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latinLnBrk="1" hangingPunct="1">
              <a:lnSpc>
                <a:spcPct val="150000"/>
              </a:lnSpc>
              <a:spcBef>
                <a:spcPct val="0"/>
              </a:spcBef>
            </a:pPr>
            <a:r>
              <a:rPr kumimoji="0" lang="en-US" altLang="ko-KR" sz="2000" dirty="0" smtClean="0"/>
              <a:t>Tx/Rx Concept for IoT/IoL based LiFi/OCC Technology</a:t>
            </a:r>
          </a:p>
          <a:p>
            <a:pPr lvl="1" algn="just" eaLnBrk="1" latinLnBrk="1" hangingPunct="1">
              <a:lnSpc>
                <a:spcPct val="150000"/>
              </a:lnSpc>
              <a:buFontTx/>
              <a:buChar char="-"/>
            </a:pPr>
            <a:r>
              <a:rPr kumimoji="0" lang="en-US" altLang="ko-KR" sz="1600" dirty="0" err="1" smtClean="0">
                <a:cs typeface="Times New Roman" panose="02020603050405020304" pitchFamily="18" charset="0"/>
              </a:rPr>
              <a:t>Tx</a:t>
            </a:r>
            <a:r>
              <a:rPr kumimoji="0" lang="en-US" altLang="ko-KR" sz="1600" dirty="0" smtClean="0">
                <a:cs typeface="Times New Roman" panose="02020603050405020304" pitchFamily="18" charset="0"/>
              </a:rPr>
              <a:t> : A variety of Light Things (Displays</a:t>
            </a:r>
            <a:r>
              <a:rPr kumimoji="0" lang="en-US" altLang="ko-KR" sz="1600" dirty="0">
                <a:cs typeface="Times New Roman" panose="02020603050405020304" pitchFamily="18" charset="0"/>
              </a:rPr>
              <a:t>, Signage</a:t>
            </a:r>
            <a:r>
              <a:rPr kumimoji="0" lang="en-US" altLang="ko-KR" sz="1600" dirty="0" smtClean="0">
                <a:cs typeface="Times New Roman" panose="02020603050405020304" pitchFamily="18" charset="0"/>
              </a:rPr>
              <a:t>, </a:t>
            </a:r>
            <a:r>
              <a:rPr kumimoji="0" lang="en-US" altLang="ko-KR" sz="1600" dirty="0">
                <a:cs typeface="Times New Roman" panose="02020603050405020304" pitchFamily="18" charset="0"/>
              </a:rPr>
              <a:t>Smart Device </a:t>
            </a:r>
            <a:r>
              <a:rPr kumimoji="0" lang="en-US" altLang="ko-KR" sz="1600" dirty="0" smtClean="0">
                <a:cs typeface="Times New Roman" panose="02020603050405020304" pitchFamily="18" charset="0"/>
              </a:rPr>
              <a:t>Displays, etc.)</a:t>
            </a:r>
            <a:endParaRPr kumimoji="0" lang="en-US" altLang="ko-KR" sz="1600" dirty="0">
              <a:cs typeface="Times New Roman" panose="02020603050405020304" pitchFamily="18" charset="0"/>
            </a:endParaRPr>
          </a:p>
          <a:p>
            <a:pPr lvl="1" algn="just" eaLnBrk="1" latinLnBrk="1" hangingPunct="1">
              <a:lnSpc>
                <a:spcPct val="150000"/>
              </a:lnSpc>
              <a:buFontTx/>
              <a:buChar char="-"/>
            </a:pPr>
            <a:r>
              <a:rPr kumimoji="0" lang="en-US" altLang="ko-KR" sz="1600" dirty="0" smtClean="0">
                <a:cs typeface="Times New Roman" panose="02020603050405020304" pitchFamily="18" charset="0"/>
              </a:rPr>
              <a:t>Rx: </a:t>
            </a:r>
            <a:r>
              <a:rPr kumimoji="0" lang="en-US" altLang="ko-KR" sz="1600" dirty="0">
                <a:cs typeface="Times New Roman" panose="02020603050405020304" pitchFamily="18" charset="0"/>
              </a:rPr>
              <a:t>V</a:t>
            </a:r>
            <a:r>
              <a:rPr kumimoji="0" lang="en-US" altLang="ko-KR" sz="1600" dirty="0" smtClean="0">
                <a:cs typeface="Times New Roman" panose="02020603050405020304" pitchFamily="18" charset="0"/>
              </a:rPr>
              <a:t>arious </a:t>
            </a:r>
            <a:r>
              <a:rPr kumimoji="0" lang="en-US" altLang="ko-KR" sz="1600" dirty="0">
                <a:cs typeface="Times New Roman" panose="02020603050405020304" pitchFamily="18" charset="0"/>
              </a:rPr>
              <a:t>Rx </a:t>
            </a:r>
            <a:r>
              <a:rPr kumimoji="0" lang="en-US" altLang="ko-KR" sz="1600" dirty="0" smtClean="0">
                <a:cs typeface="Times New Roman" panose="02020603050405020304" pitchFamily="18" charset="0"/>
              </a:rPr>
              <a:t>devices </a:t>
            </a:r>
            <a:r>
              <a:rPr kumimoji="0" lang="en-US" altLang="ko-KR" sz="1600" dirty="0">
                <a:cs typeface="Times New Roman" panose="02020603050405020304" pitchFamily="18" charset="0"/>
              </a:rPr>
              <a:t>(photo </a:t>
            </a:r>
            <a:r>
              <a:rPr kumimoji="0" lang="en-US" altLang="ko-KR" sz="1600" dirty="0" smtClean="0">
                <a:cs typeface="Times New Roman" panose="02020603050405020304" pitchFamily="18" charset="0"/>
              </a:rPr>
              <a:t>detector, image sensor, etc.)</a:t>
            </a:r>
            <a:endParaRPr kumimoji="0" lang="en-US" altLang="ko-K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3942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smtClean="0"/>
              <a:t>Slide </a:t>
            </a:r>
            <a:fld id="{3FA4E005-F1CC-4328-80A3-09C05F7CF0F4}" type="slidenum">
              <a:rPr lang="en-US" altLang="ko-KR" sz="120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ko-KR" sz="1200" smtClean="0"/>
          </a:p>
        </p:txBody>
      </p:sp>
      <p:sp>
        <p:nvSpPr>
          <p:cNvPr id="51203" name="Rectangle 5"/>
          <p:cNvSpPr>
            <a:spLocks noChangeArrowheads="1"/>
          </p:cNvSpPr>
          <p:nvPr/>
        </p:nvSpPr>
        <p:spPr bwMode="auto">
          <a:xfrm>
            <a:off x="228600" y="762000"/>
            <a:ext cx="8763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kumimoji="0" lang="en-US" altLang="ko-KR" b="1" dirty="0" smtClean="0">
                <a:cs typeface="Times New Roman" panose="02020603050405020304" pitchFamily="18" charset="0"/>
              </a:rPr>
              <a:t>Concept of IoT/IoL based LiFi/OCC Technology</a:t>
            </a:r>
            <a:endParaRPr kumimoji="0" lang="en-US" altLang="ko-KR" b="1" dirty="0">
              <a:cs typeface="Times New Roman" panose="02020603050405020304" pitchFamily="18" charset="0"/>
            </a:endParaRPr>
          </a:p>
        </p:txBody>
      </p:sp>
      <p:sp>
        <p:nvSpPr>
          <p:cNvPr id="51210" name="TextBox 53"/>
          <p:cNvSpPr txBox="1">
            <a:spLocks noChangeArrowheads="1"/>
          </p:cNvSpPr>
          <p:nvPr/>
        </p:nvSpPr>
        <p:spPr bwMode="auto">
          <a:xfrm>
            <a:off x="606688" y="5281170"/>
            <a:ext cx="8258175" cy="9787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638175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latinLnBrk="1" hangingPunct="1">
              <a:lnSpc>
                <a:spcPct val="150000"/>
              </a:lnSpc>
            </a:pPr>
            <a:r>
              <a:rPr kumimoji="0" lang="en-US" altLang="ko-KR" sz="1800" dirty="0" err="1">
                <a:cs typeface="Times New Roman" panose="02020603050405020304" pitchFamily="18" charset="0"/>
              </a:rPr>
              <a:t>Tx</a:t>
            </a:r>
            <a:r>
              <a:rPr kumimoji="0" lang="en-US" altLang="ko-KR" sz="1800" dirty="0">
                <a:cs typeface="Times New Roman" panose="02020603050405020304" pitchFamily="18" charset="0"/>
              </a:rPr>
              <a:t> : A </a:t>
            </a:r>
            <a:r>
              <a:rPr kumimoji="0" lang="en-US" altLang="ko-KR" sz="1800" dirty="0" smtClean="0">
                <a:cs typeface="Times New Roman" panose="02020603050405020304" pitchFamily="18" charset="0"/>
              </a:rPr>
              <a:t>variety </a:t>
            </a:r>
            <a:r>
              <a:rPr kumimoji="0" lang="en-US" altLang="ko-KR" sz="1800" dirty="0">
                <a:cs typeface="Times New Roman" panose="02020603050405020304" pitchFamily="18" charset="0"/>
              </a:rPr>
              <a:t>of Light </a:t>
            </a:r>
            <a:r>
              <a:rPr kumimoji="0" lang="en-US" altLang="ko-KR" sz="1800" dirty="0" smtClean="0">
                <a:cs typeface="Times New Roman" panose="02020603050405020304" pitchFamily="18" charset="0"/>
              </a:rPr>
              <a:t>Things (</a:t>
            </a:r>
            <a:r>
              <a:rPr kumimoji="0" lang="en-US" altLang="ko-KR" sz="1800" dirty="0">
                <a:cs typeface="Times New Roman" panose="02020603050405020304" pitchFamily="18" charset="0"/>
              </a:rPr>
              <a:t>Displays, Signage</a:t>
            </a:r>
            <a:r>
              <a:rPr kumimoji="0" lang="en-US" altLang="ko-KR" sz="1800" dirty="0" smtClean="0">
                <a:cs typeface="Times New Roman" panose="02020603050405020304" pitchFamily="18" charset="0"/>
              </a:rPr>
              <a:t>, </a:t>
            </a:r>
            <a:r>
              <a:rPr kumimoji="0" lang="en-US" altLang="ko-KR" sz="1800" dirty="0">
                <a:cs typeface="Times New Roman" panose="02020603050405020304" pitchFamily="18" charset="0"/>
              </a:rPr>
              <a:t>Smart Device </a:t>
            </a:r>
            <a:r>
              <a:rPr kumimoji="0" lang="en-US" altLang="ko-KR" sz="1800" dirty="0" smtClean="0">
                <a:cs typeface="Times New Roman" panose="02020603050405020304" pitchFamily="18" charset="0"/>
              </a:rPr>
              <a:t>Displays, </a:t>
            </a:r>
            <a:r>
              <a:rPr kumimoji="0" lang="en-US" altLang="ko-KR" sz="1800" dirty="0">
                <a:cs typeface="Times New Roman" panose="02020603050405020304" pitchFamily="18" charset="0"/>
              </a:rPr>
              <a:t>etc.)</a:t>
            </a:r>
            <a:endParaRPr kumimoji="0" lang="en-US" altLang="ko-KR" sz="1800" dirty="0" smtClean="0">
              <a:cs typeface="Times New Roman" panose="02020603050405020304" pitchFamily="18" charset="0"/>
            </a:endParaRPr>
          </a:p>
          <a:p>
            <a:pPr eaLnBrk="1" latinLnBrk="1" hangingPunct="1">
              <a:lnSpc>
                <a:spcPct val="150000"/>
              </a:lnSpc>
            </a:pPr>
            <a:r>
              <a:rPr kumimoji="0" lang="en-US" altLang="ko-KR" sz="1800" dirty="0">
                <a:cs typeface="Times New Roman" panose="02020603050405020304" pitchFamily="18" charset="0"/>
              </a:rPr>
              <a:t>Rx : </a:t>
            </a:r>
            <a:r>
              <a:rPr kumimoji="0" lang="en-US" altLang="ko-KR" sz="1800" dirty="0" smtClean="0">
                <a:cs typeface="Times New Roman" panose="02020603050405020304" pitchFamily="18" charset="0"/>
              </a:rPr>
              <a:t>A variety of </a:t>
            </a:r>
            <a:r>
              <a:rPr kumimoji="0" lang="en-US" altLang="ko-KR" sz="1800" dirty="0">
                <a:cs typeface="Times New Roman" panose="02020603050405020304" pitchFamily="18" charset="0"/>
              </a:rPr>
              <a:t>Rx </a:t>
            </a:r>
            <a:r>
              <a:rPr kumimoji="0" lang="en-US" altLang="ko-KR" sz="1800" dirty="0" smtClean="0">
                <a:cs typeface="Times New Roman" panose="02020603050405020304" pitchFamily="18" charset="0"/>
              </a:rPr>
              <a:t>devices </a:t>
            </a:r>
            <a:r>
              <a:rPr kumimoji="0" lang="en-US" altLang="ko-KR" sz="1800" dirty="0">
                <a:cs typeface="Times New Roman" panose="02020603050405020304" pitchFamily="18" charset="0"/>
              </a:rPr>
              <a:t>(photo </a:t>
            </a:r>
            <a:r>
              <a:rPr kumimoji="0" lang="en-US" altLang="ko-KR" sz="1800" dirty="0" smtClean="0">
                <a:cs typeface="Times New Roman" panose="02020603050405020304" pitchFamily="18" charset="0"/>
              </a:rPr>
              <a:t>detector, image sensor, etc.)</a:t>
            </a:r>
            <a:endParaRPr kumimoji="0" lang="en-US" altLang="ko-KR" sz="1800" dirty="0">
              <a:cs typeface="Times New Roman" panose="02020603050405020304" pitchFamily="18" charset="0"/>
            </a:endParaRPr>
          </a:p>
        </p:txBody>
      </p:sp>
      <p:sp>
        <p:nvSpPr>
          <p:cNvPr id="51211" name="Rectangle 4"/>
          <p:cNvSpPr>
            <a:spLocks noGrp="1" noChangeArrowheads="1"/>
          </p:cNvSpPr>
          <p:nvPr>
            <p:ph type="dt" sz="quarter" idx="4294967295"/>
          </p:nvPr>
        </p:nvSpPr>
        <p:spPr>
          <a:xfrm>
            <a:off x="609600" y="371475"/>
            <a:ext cx="1600200" cy="307975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400" b="1" smtClean="0"/>
              <a:t>January 2017</a:t>
            </a:r>
          </a:p>
        </p:txBody>
      </p:sp>
      <p:grpSp>
        <p:nvGrpSpPr>
          <p:cNvPr id="3" name="그룹 2"/>
          <p:cNvGrpSpPr/>
          <p:nvPr/>
        </p:nvGrpSpPr>
        <p:grpSpPr>
          <a:xfrm>
            <a:off x="533400" y="2020441"/>
            <a:ext cx="8458199" cy="3237359"/>
            <a:chOff x="533400" y="1903113"/>
            <a:chExt cx="8458199" cy="3237359"/>
          </a:xfrm>
        </p:grpSpPr>
        <p:pic>
          <p:nvPicPr>
            <p:cNvPr id="40" name="Picture 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11658" y="3904954"/>
              <a:ext cx="1182377" cy="1235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41" name="그룹 196"/>
            <p:cNvGrpSpPr/>
            <p:nvPr/>
          </p:nvGrpSpPr>
          <p:grpSpPr>
            <a:xfrm>
              <a:off x="2830104" y="1903113"/>
              <a:ext cx="2787063" cy="266858"/>
              <a:chOff x="4192972" y="-965830"/>
              <a:chExt cx="7515035" cy="322285"/>
            </a:xfrm>
          </p:grpSpPr>
          <p:sp>
            <p:nvSpPr>
              <p:cNvPr id="42" name="AutoShape 55"/>
              <p:cNvSpPr>
                <a:spLocks noChangeArrowheads="1"/>
              </p:cNvSpPr>
              <p:nvPr/>
            </p:nvSpPr>
            <p:spPr bwMode="auto">
              <a:xfrm>
                <a:off x="4192972" y="-955395"/>
                <a:ext cx="7515035" cy="311850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100000">
                    <a:sysClr val="window" lastClr="FFFFFF">
                      <a:lumMod val="85000"/>
                    </a:sysClr>
                  </a:gs>
                  <a:gs pos="0">
                    <a:sysClr val="window" lastClr="FFFFFF"/>
                  </a:gs>
                </a:gsLst>
                <a:lin ang="5400000" scaled="0"/>
              </a:gradFill>
              <a:ln w="3175">
                <a:solidFill>
                  <a:sysClr val="window" lastClr="FFFFFF">
                    <a:lumMod val="50000"/>
                  </a:sysClr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algn="ctr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맑은 고딕" panose="020B0503020000020004" pitchFamily="50" charset="-127"/>
                  <a:cs typeface="Times New Roman" panose="02020603050405020304" pitchFamily="18" charset="0"/>
                </a:endParaRPr>
              </a:p>
            </p:txBody>
          </p:sp>
          <p:sp>
            <p:nvSpPr>
              <p:cNvPr id="43" name="직사각형 42"/>
              <p:cNvSpPr/>
              <p:nvPr/>
            </p:nvSpPr>
            <p:spPr>
              <a:xfrm>
                <a:off x="4321560" y="-965830"/>
                <a:ext cx="7228111" cy="2973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000" b="1" dirty="0" err="1"/>
                  <a:t>IoT</a:t>
                </a:r>
                <a:r>
                  <a:rPr lang="en-US" altLang="ko-KR" sz="1000" b="1" dirty="0"/>
                  <a:t>(Internet of Things) Concept</a:t>
                </a:r>
                <a:endParaRPr lang="ko-KR" altLang="en-US" sz="1000" b="1" dirty="0"/>
              </a:p>
            </p:txBody>
          </p:sp>
        </p:grpSp>
        <p:grpSp>
          <p:nvGrpSpPr>
            <p:cNvPr id="44" name="그룹 196"/>
            <p:cNvGrpSpPr/>
            <p:nvPr/>
          </p:nvGrpSpPr>
          <p:grpSpPr>
            <a:xfrm>
              <a:off x="2840519" y="3495304"/>
              <a:ext cx="2766150" cy="258218"/>
              <a:chOff x="4192972" y="-955396"/>
              <a:chExt cx="7515035" cy="311851"/>
            </a:xfrm>
          </p:grpSpPr>
          <p:sp>
            <p:nvSpPr>
              <p:cNvPr id="45" name="AutoShape 55"/>
              <p:cNvSpPr>
                <a:spLocks noChangeArrowheads="1"/>
              </p:cNvSpPr>
              <p:nvPr/>
            </p:nvSpPr>
            <p:spPr bwMode="auto">
              <a:xfrm>
                <a:off x="4192972" y="-955396"/>
                <a:ext cx="7515035" cy="311851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100000">
                    <a:sysClr val="window" lastClr="FFFFFF">
                      <a:lumMod val="85000"/>
                    </a:sysClr>
                  </a:gs>
                  <a:gs pos="0">
                    <a:sysClr val="window" lastClr="FFFFFF"/>
                  </a:gs>
                </a:gsLst>
                <a:lin ang="5400000" scaled="0"/>
              </a:gradFill>
              <a:ln w="3175">
                <a:solidFill>
                  <a:sysClr val="window" lastClr="FFFFFF">
                    <a:lumMod val="50000"/>
                  </a:sysClr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algn="ctr" defTabSz="914400" eaLnBrk="1" fontAlgn="auto" latinLnBrk="1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ko-KR" altLang="en-US" sz="1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맑은 고딕" panose="020B0503020000020004" pitchFamily="50" charset="-127"/>
                  <a:cs typeface="Times New Roman" panose="02020603050405020304" pitchFamily="18" charset="0"/>
                </a:endParaRPr>
              </a:p>
            </p:txBody>
          </p:sp>
          <p:sp>
            <p:nvSpPr>
              <p:cNvPr id="46" name="직사각형 45"/>
              <p:cNvSpPr/>
              <p:nvPr/>
            </p:nvSpPr>
            <p:spPr>
              <a:xfrm>
                <a:off x="4321560" y="-953392"/>
                <a:ext cx="7228110" cy="2973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000" b="1" dirty="0" err="1"/>
                  <a:t>IoL</a:t>
                </a:r>
                <a:r>
                  <a:rPr lang="en-US" altLang="ko-KR" sz="1000" b="1" dirty="0"/>
                  <a:t>(Internet of Lights) Concept</a:t>
                </a:r>
                <a:endParaRPr lang="ko-KR" altLang="en-US" sz="1000" b="1" dirty="0"/>
              </a:p>
            </p:txBody>
          </p:sp>
        </p:grpSp>
        <p:pic>
          <p:nvPicPr>
            <p:cNvPr id="47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38140" y="2268203"/>
              <a:ext cx="1252619" cy="10927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8" name="Text Box 48"/>
            <p:cNvSpPr txBox="1">
              <a:spLocks noChangeArrowheads="1"/>
            </p:cNvSpPr>
            <p:nvPr/>
          </p:nvSpPr>
          <p:spPr bwMode="auto">
            <a:xfrm>
              <a:off x="4298349" y="3932932"/>
              <a:ext cx="4676775" cy="10156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>
                <a:lnSpc>
                  <a:spcPct val="150000"/>
                </a:lnSpc>
                <a:buBlip>
                  <a:blip r:embed="rId4"/>
                </a:buBlip>
                <a:defRPr sz="1200" b="1">
                  <a:latin typeface="HY헤드라인M" panose="02030600000101010101" pitchFamily="18" charset="-127"/>
                  <a:ea typeface="HY헤드라인M" panose="02030600000101010101" pitchFamily="18" charset="-127"/>
                </a:defRPr>
              </a:lvl1pPr>
            </a:lstStyle>
            <a:p>
              <a:pPr eaLnBrk="1" latinLnBrk="1" hangingPunct="1"/>
              <a:r>
                <a:rPr lang="en-US" altLang="ko-KR" sz="1000" kern="0" dirty="0" smtClean="0">
                  <a:gradFill>
                    <a:gsLst>
                      <a:gs pos="100000">
                        <a:prstClr val="black">
                          <a:lumMod val="85000"/>
                          <a:lumOff val="15000"/>
                        </a:prstClr>
                      </a:gs>
                      <a:gs pos="100000">
                        <a:srgbClr val="4F81BD">
                          <a:tint val="23500"/>
                          <a:satMod val="160000"/>
                        </a:srgbClr>
                      </a:gs>
                    </a:gsLst>
                    <a:lin ang="5400000" scaled="0"/>
                  </a:gradFill>
                  <a:latin typeface="Times New Roman" panose="02020603050405020304" pitchFamily="18" charset="0"/>
                  <a:ea typeface="맑은 고딕" pitchFamily="50" charset="-127"/>
                  <a:cs typeface="Times New Roman" panose="02020603050405020304" pitchFamily="18" charset="0"/>
                </a:rPr>
                <a:t> </a:t>
              </a:r>
              <a:r>
                <a:rPr lang="en-US" altLang="ko-KR" sz="1000" kern="0" dirty="0">
                  <a:gradFill>
                    <a:gsLst>
                      <a:gs pos="100000">
                        <a:prstClr val="black">
                          <a:lumMod val="85000"/>
                          <a:lumOff val="15000"/>
                        </a:prstClr>
                      </a:gs>
                      <a:gs pos="100000">
                        <a:srgbClr val="4F81BD">
                          <a:tint val="23500"/>
                          <a:satMod val="160000"/>
                        </a:srgbClr>
                      </a:gs>
                    </a:gsLst>
                    <a:lin ang="5400000" scaled="0"/>
                  </a:gradFill>
                  <a:latin typeface="Times New Roman" panose="02020603050405020304" pitchFamily="18" charset="0"/>
                  <a:ea typeface="맑은 고딕" pitchFamily="50" charset="-127"/>
                  <a:cs typeface="Times New Roman" panose="02020603050405020304" pitchFamily="18" charset="0"/>
                </a:rPr>
                <a:t>Things included in </a:t>
              </a:r>
              <a:r>
                <a:rPr lang="en-US" altLang="ko-KR" sz="1000" kern="0" dirty="0" err="1">
                  <a:gradFill>
                    <a:gsLst>
                      <a:gs pos="100000">
                        <a:prstClr val="black">
                          <a:lumMod val="85000"/>
                          <a:lumOff val="15000"/>
                        </a:prstClr>
                      </a:gs>
                      <a:gs pos="100000">
                        <a:srgbClr val="4F81BD">
                          <a:tint val="23500"/>
                          <a:satMod val="160000"/>
                        </a:srgbClr>
                      </a:gs>
                    </a:gsLst>
                    <a:lin ang="5400000" scaled="0"/>
                  </a:gradFill>
                  <a:latin typeface="Times New Roman" panose="02020603050405020304" pitchFamily="18" charset="0"/>
                  <a:ea typeface="맑은 고딕" pitchFamily="50" charset="-127"/>
                  <a:cs typeface="Times New Roman" panose="02020603050405020304" pitchFamily="18" charset="0"/>
                </a:rPr>
                <a:t>IoT</a:t>
              </a:r>
              <a:r>
                <a:rPr lang="en-US" altLang="ko-KR" sz="1000" kern="0" dirty="0">
                  <a:gradFill>
                    <a:gsLst>
                      <a:gs pos="100000">
                        <a:prstClr val="black">
                          <a:lumMod val="85000"/>
                          <a:lumOff val="15000"/>
                        </a:prstClr>
                      </a:gs>
                      <a:gs pos="100000">
                        <a:srgbClr val="4F81BD">
                          <a:tint val="23500"/>
                          <a:satMod val="160000"/>
                        </a:srgbClr>
                      </a:gs>
                    </a:gsLst>
                    <a:lin ang="5400000" scaled="0"/>
                  </a:gradFill>
                  <a:latin typeface="Times New Roman" panose="02020603050405020304" pitchFamily="18" charset="0"/>
                  <a:ea typeface="맑은 고딕" pitchFamily="50" charset="-127"/>
                  <a:cs typeface="Times New Roman" panose="02020603050405020304" pitchFamily="18" charset="0"/>
                </a:rPr>
                <a:t> as Light Things that generate light themselves</a:t>
              </a:r>
              <a:endParaRPr lang="en-US" altLang="ko-KR" sz="1000" kern="0" dirty="0" smtClean="0">
                <a:gradFill>
                  <a:gsLst>
                    <a:gs pos="100000">
                      <a:prstClr val="black">
                        <a:lumMod val="85000"/>
                        <a:lumOff val="15000"/>
                      </a:prstClr>
                    </a:gs>
                    <a:gs pos="100000">
                      <a:srgbClr val="4F81BD">
                        <a:tint val="23500"/>
                        <a:satMod val="160000"/>
                      </a:srgbClr>
                    </a:gs>
                  </a:gsLst>
                  <a:lin ang="5400000" scaled="0"/>
                </a:gradFill>
                <a:latin typeface="Times New Roman" panose="02020603050405020304" pitchFamily="18" charset="0"/>
                <a:ea typeface="맑은 고딕" pitchFamily="50" charset="-127"/>
                <a:cs typeface="Times New Roman" panose="02020603050405020304" pitchFamily="18" charset="0"/>
              </a:endParaRPr>
            </a:p>
            <a:p>
              <a:pPr eaLnBrk="1" latinLnBrk="1" hangingPunct="1"/>
              <a:r>
                <a:rPr lang="ko-KR" altLang="en-US" sz="1000" kern="0" dirty="0" smtClean="0">
                  <a:gradFill>
                    <a:gsLst>
                      <a:gs pos="100000">
                        <a:prstClr val="black">
                          <a:lumMod val="85000"/>
                          <a:lumOff val="15000"/>
                        </a:prstClr>
                      </a:gs>
                      <a:gs pos="100000">
                        <a:srgbClr val="4F81BD">
                          <a:tint val="23500"/>
                          <a:satMod val="160000"/>
                        </a:srgbClr>
                      </a:gs>
                    </a:gsLst>
                    <a:lin ang="5400000" scaled="0"/>
                  </a:gradFill>
                  <a:latin typeface="Times New Roman" panose="02020603050405020304" pitchFamily="18" charset="0"/>
                  <a:ea typeface="맑은 고딕" pitchFamily="50" charset="-127"/>
                  <a:cs typeface="Times New Roman" panose="02020603050405020304" pitchFamily="18" charset="0"/>
                </a:rPr>
                <a:t> </a:t>
              </a:r>
              <a:r>
                <a:rPr lang="en-US" altLang="ko-KR" sz="1000" kern="0" dirty="0" err="1">
                  <a:gradFill>
                    <a:gsLst>
                      <a:gs pos="100000">
                        <a:prstClr val="black">
                          <a:lumMod val="85000"/>
                          <a:lumOff val="15000"/>
                        </a:prstClr>
                      </a:gs>
                      <a:gs pos="100000">
                        <a:srgbClr val="4F81BD">
                          <a:tint val="23500"/>
                          <a:satMod val="160000"/>
                        </a:srgbClr>
                      </a:gs>
                    </a:gsLst>
                    <a:lin ang="5400000" scaled="0"/>
                  </a:gradFill>
                  <a:latin typeface="Times New Roman" panose="02020603050405020304" pitchFamily="18" charset="0"/>
                  <a:ea typeface="맑은 고딕" pitchFamily="50" charset="-127"/>
                  <a:cs typeface="Times New Roman" panose="02020603050405020304" pitchFamily="18" charset="0"/>
                </a:rPr>
                <a:t>IoL</a:t>
              </a:r>
              <a:r>
                <a:rPr lang="en-US" altLang="ko-KR" sz="1000" kern="0" dirty="0">
                  <a:gradFill>
                    <a:gsLst>
                      <a:gs pos="100000">
                        <a:prstClr val="black">
                          <a:lumMod val="85000"/>
                          <a:lumOff val="15000"/>
                        </a:prstClr>
                      </a:gs>
                      <a:gs pos="100000">
                        <a:srgbClr val="4F81BD">
                          <a:tint val="23500"/>
                          <a:satMod val="160000"/>
                        </a:srgbClr>
                      </a:gs>
                    </a:gsLst>
                    <a:lin ang="5400000" scaled="0"/>
                  </a:gradFill>
                  <a:latin typeface="Times New Roman" panose="02020603050405020304" pitchFamily="18" charset="0"/>
                  <a:ea typeface="맑은 고딕" pitchFamily="50" charset="-127"/>
                  <a:cs typeface="Times New Roman" panose="02020603050405020304" pitchFamily="18" charset="0"/>
                </a:rPr>
                <a:t> is important to maintain compatibility with existing </a:t>
              </a:r>
              <a:r>
                <a:rPr lang="en-US" altLang="ko-KR" sz="1000" kern="0" dirty="0" err="1">
                  <a:gradFill>
                    <a:gsLst>
                      <a:gs pos="100000">
                        <a:prstClr val="black">
                          <a:lumMod val="85000"/>
                          <a:lumOff val="15000"/>
                        </a:prstClr>
                      </a:gs>
                      <a:gs pos="100000">
                        <a:srgbClr val="4F81BD">
                          <a:tint val="23500"/>
                          <a:satMod val="160000"/>
                        </a:srgbClr>
                      </a:gs>
                    </a:gsLst>
                    <a:lin ang="5400000" scaled="0"/>
                  </a:gradFill>
                  <a:latin typeface="Times New Roman" panose="02020603050405020304" pitchFamily="18" charset="0"/>
                  <a:ea typeface="맑은 고딕" pitchFamily="50" charset="-127"/>
                  <a:cs typeface="Times New Roman" panose="02020603050405020304" pitchFamily="18" charset="0"/>
                </a:rPr>
                <a:t>IoT</a:t>
              </a:r>
              <a:r>
                <a:rPr lang="en-US" altLang="ko-KR" sz="1000" kern="0" dirty="0">
                  <a:gradFill>
                    <a:gsLst>
                      <a:gs pos="100000">
                        <a:prstClr val="black">
                          <a:lumMod val="85000"/>
                          <a:lumOff val="15000"/>
                        </a:prstClr>
                      </a:gs>
                      <a:gs pos="100000">
                        <a:srgbClr val="4F81BD">
                          <a:tint val="23500"/>
                          <a:satMod val="160000"/>
                        </a:srgbClr>
                      </a:gs>
                    </a:gsLst>
                    <a:lin ang="5400000" scaled="0"/>
                  </a:gradFill>
                  <a:latin typeface="Times New Roman" panose="02020603050405020304" pitchFamily="18" charset="0"/>
                  <a:ea typeface="맑은 고딕" pitchFamily="50" charset="-127"/>
                  <a:cs typeface="Times New Roman" panose="02020603050405020304" pitchFamily="18" charset="0"/>
                </a:rPr>
                <a:t> functions.</a:t>
              </a:r>
              <a:endParaRPr lang="en-US" altLang="ko-KR" sz="1000" kern="0" dirty="0" smtClean="0">
                <a:gradFill>
                  <a:gsLst>
                    <a:gs pos="100000">
                      <a:prstClr val="black">
                        <a:lumMod val="85000"/>
                        <a:lumOff val="15000"/>
                      </a:prstClr>
                    </a:gs>
                    <a:gs pos="100000">
                      <a:srgbClr val="4F81BD">
                        <a:tint val="23500"/>
                        <a:satMod val="160000"/>
                      </a:srgbClr>
                    </a:gs>
                  </a:gsLst>
                  <a:lin ang="5400000" scaled="0"/>
                </a:gradFill>
                <a:latin typeface="Times New Roman" panose="02020603050405020304" pitchFamily="18" charset="0"/>
                <a:ea typeface="맑은 고딕" pitchFamily="50" charset="-127"/>
                <a:cs typeface="Times New Roman" panose="02020603050405020304" pitchFamily="18" charset="0"/>
              </a:endParaRPr>
            </a:p>
            <a:p>
              <a:pPr eaLnBrk="1" latinLnBrk="1" hangingPunct="1"/>
              <a:r>
                <a:rPr lang="en-US" altLang="ko-KR" sz="1000" kern="0" dirty="0" smtClean="0">
                  <a:gradFill>
                    <a:gsLst>
                      <a:gs pos="100000">
                        <a:prstClr val="black">
                          <a:lumMod val="85000"/>
                          <a:lumOff val="15000"/>
                        </a:prstClr>
                      </a:gs>
                      <a:gs pos="100000">
                        <a:srgbClr val="4F81BD">
                          <a:tint val="23500"/>
                          <a:satMod val="160000"/>
                        </a:srgbClr>
                      </a:gs>
                    </a:gsLst>
                    <a:lin ang="5400000" scaled="0"/>
                  </a:gradFill>
                  <a:latin typeface="Times New Roman" panose="02020603050405020304" pitchFamily="18" charset="0"/>
                  <a:ea typeface="맑은 고딕" pitchFamily="50" charset="-127"/>
                  <a:cs typeface="Times New Roman" panose="02020603050405020304" pitchFamily="18" charset="0"/>
                </a:rPr>
                <a:t> </a:t>
              </a:r>
              <a:r>
                <a:rPr lang="en-US" altLang="ko-KR" sz="1000" kern="0" dirty="0">
                  <a:gradFill>
                    <a:gsLst>
                      <a:gs pos="100000">
                        <a:prstClr val="black">
                          <a:lumMod val="85000"/>
                          <a:lumOff val="15000"/>
                        </a:prstClr>
                      </a:gs>
                      <a:gs pos="100000">
                        <a:srgbClr val="4F81BD">
                          <a:tint val="23500"/>
                          <a:satMod val="160000"/>
                        </a:srgbClr>
                      </a:gs>
                    </a:gsLst>
                    <a:lin ang="5400000" scaled="0"/>
                  </a:gradFill>
                  <a:latin typeface="Times New Roman" panose="02020603050405020304" pitchFamily="18" charset="0"/>
                  <a:ea typeface="맑은 고딕" pitchFamily="50" charset="-127"/>
                  <a:cs typeface="Times New Roman" panose="02020603050405020304" pitchFamily="18" charset="0"/>
                </a:rPr>
                <a:t>Supports Light Things based service regardless of Anytime or Anyplace</a:t>
              </a:r>
              <a:endParaRPr lang="en-US" altLang="ko-KR" sz="1000" kern="0" dirty="0" smtClean="0">
                <a:gradFill>
                  <a:gsLst>
                    <a:gs pos="100000">
                      <a:prstClr val="black">
                        <a:lumMod val="85000"/>
                        <a:lumOff val="15000"/>
                      </a:prstClr>
                    </a:gs>
                    <a:gs pos="100000">
                      <a:srgbClr val="4F81BD">
                        <a:tint val="23500"/>
                        <a:satMod val="160000"/>
                      </a:srgbClr>
                    </a:gs>
                  </a:gsLst>
                  <a:lin ang="5400000" scaled="0"/>
                </a:gradFill>
                <a:latin typeface="Times New Roman" panose="02020603050405020304" pitchFamily="18" charset="0"/>
                <a:ea typeface="맑은 고딕" pitchFamily="50" charset="-127"/>
                <a:cs typeface="Times New Roman" panose="02020603050405020304" pitchFamily="18" charset="0"/>
              </a:endParaRPr>
            </a:p>
            <a:p>
              <a:pPr eaLnBrk="1" latinLnBrk="1" hangingPunct="1"/>
              <a:r>
                <a:rPr lang="en-US" altLang="ko-KR" sz="1000" kern="0" dirty="0">
                  <a:gradFill>
                    <a:gsLst>
                      <a:gs pos="100000">
                        <a:prstClr val="black">
                          <a:lumMod val="85000"/>
                          <a:lumOff val="15000"/>
                        </a:prstClr>
                      </a:gs>
                      <a:gs pos="100000">
                        <a:srgbClr val="4F81BD">
                          <a:tint val="23500"/>
                          <a:satMod val="160000"/>
                        </a:srgbClr>
                      </a:gs>
                    </a:gsLst>
                    <a:lin ang="5400000" scaled="0"/>
                  </a:gradFill>
                  <a:latin typeface="Times New Roman" panose="02020603050405020304" pitchFamily="18" charset="0"/>
                  <a:ea typeface="맑은 고딕" pitchFamily="50" charset="-127"/>
                  <a:cs typeface="Times New Roman" panose="02020603050405020304" pitchFamily="18" charset="0"/>
                </a:rPr>
                <a:t> Additional grafting technologies include Light-based </a:t>
              </a:r>
              <a:r>
                <a:rPr lang="en-US" altLang="ko-KR" sz="1000" kern="0" dirty="0" smtClean="0">
                  <a:gradFill>
                    <a:gsLst>
                      <a:gs pos="100000">
                        <a:prstClr val="black">
                          <a:lumMod val="85000"/>
                          <a:lumOff val="15000"/>
                        </a:prstClr>
                      </a:gs>
                      <a:gs pos="100000">
                        <a:srgbClr val="4F81BD">
                          <a:tint val="23500"/>
                          <a:satMod val="160000"/>
                        </a:srgbClr>
                      </a:gs>
                    </a:gsLst>
                    <a:lin ang="5400000" scaled="0"/>
                  </a:gradFill>
                  <a:latin typeface="Times New Roman" panose="02020603050405020304" pitchFamily="18" charset="0"/>
                  <a:ea typeface="맑은 고딕" pitchFamily="50" charset="-127"/>
                  <a:cs typeface="Times New Roman" panose="02020603050405020304" pitchFamily="18" charset="0"/>
                </a:rPr>
                <a:t>OWC</a:t>
              </a:r>
            </a:p>
          </p:txBody>
        </p:sp>
        <p:grpSp>
          <p:nvGrpSpPr>
            <p:cNvPr id="2" name="그룹 1"/>
            <p:cNvGrpSpPr/>
            <p:nvPr/>
          </p:nvGrpSpPr>
          <p:grpSpPr>
            <a:xfrm>
              <a:off x="533400" y="2461475"/>
              <a:ext cx="1524000" cy="1500925"/>
              <a:chOff x="1066800" y="2093983"/>
              <a:chExt cx="1524000" cy="1500925"/>
            </a:xfrm>
          </p:grpSpPr>
          <p:grpSp>
            <p:nvGrpSpPr>
              <p:cNvPr id="50" name="그룹 49"/>
              <p:cNvGrpSpPr/>
              <p:nvPr/>
            </p:nvGrpSpPr>
            <p:grpSpPr>
              <a:xfrm>
                <a:off x="1066800" y="2093983"/>
                <a:ext cx="1524000" cy="1500925"/>
                <a:chOff x="-1935616" y="3287211"/>
                <a:chExt cx="983847" cy="1359562"/>
              </a:xfrm>
            </p:grpSpPr>
            <p:sp>
              <p:nvSpPr>
                <p:cNvPr id="53" name="타원 52"/>
                <p:cNvSpPr/>
                <p:nvPr/>
              </p:nvSpPr>
              <p:spPr bwMode="auto">
                <a:xfrm>
                  <a:off x="-1935616" y="3287211"/>
                  <a:ext cx="983847" cy="1359562"/>
                </a:xfrm>
                <a:prstGeom prst="ellipse">
                  <a:avLst/>
                </a:prstGeom>
                <a:solidFill>
                  <a:sysClr val="window" lastClr="FFFFFF">
                    <a:lumMod val="85000"/>
                  </a:sysClr>
                </a:solidFill>
                <a:ln w="9525" cap="flat" cmpd="sng" algn="ctr">
                  <a:solidFill>
                    <a:sysClr val="windowText" lastClr="000000">
                      <a:lumMod val="50000"/>
                      <a:lumOff val="50000"/>
                    </a:sysClr>
                  </a:solidFill>
                  <a:prstDash val="dash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1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ko-KR" altLang="en-US" sz="24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HY헤드라인M" pitchFamily="18" charset="-127"/>
                    <a:ea typeface="HY헤드라인M" pitchFamily="18" charset="-127"/>
                  </a:endParaRPr>
                </a:p>
              </p:txBody>
            </p:sp>
            <p:sp>
              <p:nvSpPr>
                <p:cNvPr id="54" name="타원 53"/>
                <p:cNvSpPr/>
                <p:nvPr/>
              </p:nvSpPr>
              <p:spPr bwMode="auto">
                <a:xfrm>
                  <a:off x="-1711390" y="3810018"/>
                  <a:ext cx="535393" cy="739851"/>
                </a:xfrm>
                <a:prstGeom prst="ellipse">
                  <a:avLst/>
                </a:prstGeom>
                <a:solidFill>
                  <a:sysClr val="windowText" lastClr="000000">
                    <a:lumMod val="50000"/>
                    <a:lumOff val="50000"/>
                  </a:sysClr>
                </a:solidFill>
                <a:ln w="9525" cap="flat" cmpd="sng" algn="ctr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none" lIns="91440" tIns="45720" rIns="91440" bIns="45720" numCol="1" rtlCol="0" anchor="ctr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defTabSz="914400" eaLnBrk="1" fontAlgn="auto" latinLnBrk="1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ko-KR" altLang="en-US" sz="24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HY헤드라인M" pitchFamily="18" charset="-127"/>
                    <a:ea typeface="HY헤드라인M" pitchFamily="18" charset="-127"/>
                  </a:endParaRPr>
                </a:p>
              </p:txBody>
            </p:sp>
          </p:grpSp>
          <p:sp>
            <p:nvSpPr>
              <p:cNvPr id="51" name="TextBox 50"/>
              <p:cNvSpPr txBox="1"/>
              <p:nvPr/>
            </p:nvSpPr>
            <p:spPr>
              <a:xfrm>
                <a:off x="1435227" y="2307485"/>
                <a:ext cx="836359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ctr">
                  <a:defRPr sz="900" b="1"/>
                </a:lvl1pPr>
              </a:lstStyle>
              <a:p>
                <a:r>
                  <a:rPr lang="en-US" altLang="ko-KR" sz="1000" dirty="0" err="1"/>
                  <a:t>IoT</a:t>
                </a:r>
                <a:r>
                  <a:rPr lang="en-US" altLang="ko-KR" sz="1000" dirty="0"/>
                  <a:t> Things</a:t>
                </a:r>
                <a:endParaRPr lang="ko-KR" altLang="en-US" sz="1000" dirty="0"/>
              </a:p>
            </p:txBody>
          </p:sp>
          <p:sp>
            <p:nvSpPr>
              <p:cNvPr id="52" name="TextBox 51"/>
              <p:cNvSpPr txBox="1"/>
              <p:nvPr/>
            </p:nvSpPr>
            <p:spPr>
              <a:xfrm>
                <a:off x="1382198" y="2827267"/>
                <a:ext cx="88938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ctr">
                  <a:defRPr sz="900" b="1"/>
                </a:lvl1pPr>
              </a:lstStyle>
              <a:p>
                <a:r>
                  <a:rPr lang="en-US" altLang="ko-KR" sz="1000" dirty="0">
                    <a:solidFill>
                      <a:schemeClr val="bg1"/>
                    </a:solidFill>
                  </a:rPr>
                  <a:t>Light</a:t>
                </a:r>
              </a:p>
              <a:p>
                <a:r>
                  <a:rPr lang="en-US" altLang="ko-KR" sz="1000" dirty="0">
                    <a:solidFill>
                      <a:schemeClr val="bg1"/>
                    </a:solidFill>
                  </a:rPr>
                  <a:t>Things</a:t>
                </a:r>
                <a:endParaRPr lang="ko-KR" altLang="en-US" sz="1000" dirty="0">
                  <a:solidFill>
                    <a:schemeClr val="bg1"/>
                  </a:solidFill>
                </a:endParaRPr>
              </a:p>
            </p:txBody>
          </p:sp>
        </p:grpSp>
        <p:sp>
          <p:nvSpPr>
            <p:cNvPr id="56" name="Text Box 48"/>
            <p:cNvSpPr txBox="1">
              <a:spLocks noChangeArrowheads="1"/>
            </p:cNvSpPr>
            <p:nvPr/>
          </p:nvSpPr>
          <p:spPr bwMode="auto">
            <a:xfrm>
              <a:off x="4298348" y="2514600"/>
              <a:ext cx="4693251" cy="553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>
                <a:lnSpc>
                  <a:spcPct val="150000"/>
                </a:lnSpc>
                <a:buBlip>
                  <a:blip r:embed="rId4"/>
                </a:buBlip>
                <a:defRPr sz="1200" b="1">
                  <a:latin typeface="HY헤드라인M" panose="02030600000101010101" pitchFamily="18" charset="-127"/>
                  <a:ea typeface="HY헤드라인M" panose="02030600000101010101" pitchFamily="18" charset="-127"/>
                </a:defRPr>
              </a:lvl1pPr>
            </a:lstStyle>
            <a:p>
              <a:pPr eaLnBrk="1" latinLnBrk="1" hangingPunct="1"/>
              <a:r>
                <a:rPr lang="en-US" altLang="ko-KR" sz="1000" kern="0" dirty="0" smtClean="0">
                  <a:gradFill>
                    <a:gsLst>
                      <a:gs pos="100000">
                        <a:prstClr val="black">
                          <a:lumMod val="85000"/>
                          <a:lumOff val="15000"/>
                        </a:prstClr>
                      </a:gs>
                      <a:gs pos="100000">
                        <a:srgbClr val="4F81BD">
                          <a:tint val="23500"/>
                          <a:satMod val="160000"/>
                        </a:srgbClr>
                      </a:gs>
                    </a:gsLst>
                    <a:lin ang="5400000" scaled="0"/>
                  </a:gradFill>
                  <a:latin typeface="Times New Roman" panose="02020603050405020304" pitchFamily="18" charset="0"/>
                  <a:ea typeface="맑은 고딕" pitchFamily="50" charset="-127"/>
                  <a:cs typeface="Times New Roman" panose="02020603050405020304" pitchFamily="18" charset="0"/>
                </a:rPr>
                <a:t> </a:t>
              </a:r>
              <a:r>
                <a:rPr lang="en-US" altLang="ko-KR" sz="1000" kern="0" dirty="0">
                  <a:gradFill>
                    <a:gsLst>
                      <a:gs pos="100000">
                        <a:prstClr val="black">
                          <a:lumMod val="85000"/>
                          <a:lumOff val="15000"/>
                        </a:prstClr>
                      </a:gs>
                      <a:gs pos="100000">
                        <a:srgbClr val="4F81BD">
                          <a:tint val="23500"/>
                          <a:satMod val="160000"/>
                        </a:srgbClr>
                      </a:gs>
                    </a:gsLst>
                    <a:lin ang="5400000" scaled="0"/>
                  </a:gradFill>
                  <a:latin typeface="Times New Roman" panose="02020603050405020304" pitchFamily="18" charset="0"/>
                  <a:ea typeface="맑은 고딕" pitchFamily="50" charset="-127"/>
                  <a:cs typeface="Times New Roman" panose="02020603050405020304" pitchFamily="18" charset="0"/>
                </a:rPr>
                <a:t>Various Things Connected Based on IP</a:t>
              </a:r>
            </a:p>
            <a:p>
              <a:pPr eaLnBrk="1" latinLnBrk="1" hangingPunct="1"/>
              <a:r>
                <a:rPr lang="en-US" altLang="ko-KR" sz="1000" kern="0" dirty="0" smtClean="0">
                  <a:gradFill>
                    <a:gsLst>
                      <a:gs pos="100000">
                        <a:prstClr val="black">
                          <a:lumMod val="85000"/>
                          <a:lumOff val="15000"/>
                        </a:prstClr>
                      </a:gs>
                      <a:gs pos="100000">
                        <a:srgbClr val="4F81BD">
                          <a:tint val="23500"/>
                          <a:satMod val="160000"/>
                        </a:srgbClr>
                      </a:gs>
                    </a:gsLst>
                    <a:lin ang="5400000" scaled="0"/>
                  </a:gradFill>
                  <a:latin typeface="Times New Roman" panose="02020603050405020304" pitchFamily="18" charset="0"/>
                  <a:ea typeface="맑은 고딕" pitchFamily="50" charset="-127"/>
                  <a:cs typeface="Times New Roman" panose="02020603050405020304" pitchFamily="18" charset="0"/>
                </a:rPr>
                <a:t> </a:t>
              </a:r>
              <a:r>
                <a:rPr lang="en-US" altLang="ko-KR" sz="1000" kern="0" dirty="0">
                  <a:gradFill>
                    <a:gsLst>
                      <a:gs pos="100000">
                        <a:prstClr val="black">
                          <a:lumMod val="85000"/>
                          <a:lumOff val="15000"/>
                        </a:prstClr>
                      </a:gs>
                      <a:gs pos="100000">
                        <a:srgbClr val="4F81BD">
                          <a:tint val="23500"/>
                          <a:satMod val="160000"/>
                        </a:srgbClr>
                      </a:gs>
                    </a:gsLst>
                    <a:lin ang="5400000" scaled="0"/>
                  </a:gradFill>
                  <a:latin typeface="Times New Roman" panose="02020603050405020304" pitchFamily="18" charset="0"/>
                  <a:ea typeface="맑은 고딕" pitchFamily="50" charset="-127"/>
                  <a:cs typeface="Times New Roman" panose="02020603050405020304" pitchFamily="18" charset="0"/>
                </a:rPr>
                <a:t>Supports Any Things based service regardless of Anytime or Anyplace</a:t>
              </a:r>
            </a:p>
          </p:txBody>
        </p:sp>
        <p:pic>
          <p:nvPicPr>
            <p:cNvPr id="59" name="Picture 4" descr="D:\! 회사양식\# PPT Template 02\ppt소스\★PNG모음★\화살표\na_h34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rot="1994661" flipV="1">
              <a:off x="1296202" y="3782088"/>
              <a:ext cx="1666455" cy="37308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0" name="Picture 4" descr="D:\! 회사양식\# PPT Template 02\ppt소스\★PNG모음★\화살표\na_h34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 rot="19780550">
              <a:off x="1652976" y="2351784"/>
              <a:ext cx="1244302" cy="4494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7" name="TextBox 26"/>
            <p:cNvSpPr txBox="1"/>
            <p:nvPr/>
          </p:nvSpPr>
          <p:spPr>
            <a:xfrm>
              <a:off x="689068" y="4020361"/>
              <a:ext cx="1199367" cy="261610"/>
            </a:xfrm>
            <a:prstGeom prst="rect">
              <a:avLst/>
            </a:prstGeom>
            <a:solidFill>
              <a:sysClr val="window" lastClr="FFFFFF">
                <a:alpha val="80000"/>
              </a:sysClr>
            </a:solidFill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ko-KR" sz="1100" b="1" kern="0" dirty="0" err="1" smtClean="0">
                  <a:solidFill>
                    <a:srgbClr val="C00000"/>
                  </a:solidFill>
                  <a:ea typeface="HY견고딕" pitchFamily="18" charset="-127"/>
                  <a:cs typeface="Times New Roman" panose="02020603050405020304" pitchFamily="18" charset="0"/>
                </a:rPr>
                <a:t>IoT</a:t>
              </a:r>
              <a:r>
                <a:rPr kumimoji="0" lang="en-US" altLang="ko-KR" sz="1100" b="1" kern="0" dirty="0" smtClean="0">
                  <a:solidFill>
                    <a:srgbClr val="C00000"/>
                  </a:solidFill>
                  <a:ea typeface="HY견고딕" pitchFamily="18" charset="-127"/>
                  <a:cs typeface="Times New Roman" panose="02020603050405020304" pitchFamily="18" charset="0"/>
                </a:rPr>
                <a:t>/</a:t>
              </a:r>
              <a:r>
                <a:rPr kumimoji="0" lang="en-US" altLang="ko-KR" sz="1100" b="1" kern="0" dirty="0" err="1" smtClean="0">
                  <a:solidFill>
                    <a:srgbClr val="C00000"/>
                  </a:solidFill>
                  <a:ea typeface="HY견고딕" pitchFamily="18" charset="-127"/>
                  <a:cs typeface="Times New Roman" panose="02020603050405020304" pitchFamily="18" charset="0"/>
                </a:rPr>
                <a:t>IoL</a:t>
              </a:r>
              <a:r>
                <a:rPr kumimoji="0" lang="en-US" altLang="ko-KR" sz="1100" b="1" kern="0" dirty="0" smtClean="0">
                  <a:solidFill>
                    <a:srgbClr val="C00000"/>
                  </a:solidFill>
                  <a:ea typeface="HY견고딕" pitchFamily="18" charset="-127"/>
                  <a:cs typeface="Times New Roman" panose="02020603050405020304" pitchFamily="18" charset="0"/>
                </a:rPr>
                <a:t> Concept</a:t>
              </a:r>
              <a:endParaRPr kumimoji="0" lang="ko-KR" altLang="en-US" sz="11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ea typeface="HY견고딕" pitchFamily="18" charset="-127"/>
                <a:cs typeface="Times New Roman" panose="02020603050405020304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394200" y="6475413"/>
            <a:ext cx="431800" cy="184150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smtClean="0"/>
              <a:t>Slide </a:t>
            </a:r>
            <a:fld id="{BB80F5BE-E1BB-440A-BA84-E56C49B068A1}" type="slidenum">
              <a:rPr lang="en-US" altLang="ko-KR" sz="120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ko-KR" sz="1200" smtClean="0"/>
          </a:p>
        </p:txBody>
      </p:sp>
      <p:sp>
        <p:nvSpPr>
          <p:cNvPr id="52227" name="Rectangle 5"/>
          <p:cNvSpPr>
            <a:spLocks noChangeArrowheads="1"/>
          </p:cNvSpPr>
          <p:nvPr/>
        </p:nvSpPr>
        <p:spPr bwMode="auto">
          <a:xfrm>
            <a:off x="228600" y="762000"/>
            <a:ext cx="8763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buFontTx/>
              <a:buNone/>
            </a:pPr>
            <a:r>
              <a:rPr kumimoji="0" lang="en-US" altLang="ko-KR" b="1" dirty="0" smtClean="0">
                <a:cs typeface="Times New Roman" panose="02020603050405020304" pitchFamily="18" charset="0"/>
              </a:rPr>
              <a:t>Application example of IoT/IoL based LiFi/OCC Technology</a:t>
            </a:r>
            <a:endParaRPr kumimoji="0" lang="en-US" altLang="ko-KR" b="1" dirty="0">
              <a:cs typeface="Times New Roman" panose="02020603050405020304" pitchFamily="18" charset="0"/>
            </a:endParaRPr>
          </a:p>
        </p:txBody>
      </p:sp>
      <p:sp>
        <p:nvSpPr>
          <p:cNvPr id="52228" name="직사각형 1"/>
          <p:cNvSpPr>
            <a:spLocks noChangeArrowheads="1"/>
          </p:cNvSpPr>
          <p:nvPr/>
        </p:nvSpPr>
        <p:spPr bwMode="auto">
          <a:xfrm>
            <a:off x="547926" y="5061830"/>
            <a:ext cx="8124347" cy="13388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latinLnBrk="1" hangingPunct="1">
              <a:lnSpc>
                <a:spcPct val="150000"/>
              </a:lnSpc>
              <a:spcBef>
                <a:spcPct val="0"/>
              </a:spcBef>
            </a:pPr>
            <a:r>
              <a:rPr kumimoji="0" lang="en-US" altLang="ko-KR" sz="1800" dirty="0" smtClean="0"/>
              <a:t>IoT/IoL based LiFi/OCC technology </a:t>
            </a:r>
            <a:r>
              <a:rPr kumimoji="0" lang="en-US" altLang="ko-KR" sz="1800" dirty="0"/>
              <a:t>is </a:t>
            </a:r>
            <a:r>
              <a:rPr kumimoji="0" lang="en-US" altLang="ko-KR" sz="1800" dirty="0" smtClean="0"/>
              <a:t>aimed </a:t>
            </a:r>
            <a:r>
              <a:rPr kumimoji="0" lang="en-US" altLang="ko-KR" sz="1800" dirty="0"/>
              <a:t>to </a:t>
            </a:r>
            <a:r>
              <a:rPr kumimoji="0" lang="en-US" altLang="ko-KR" sz="1800" dirty="0" smtClean="0"/>
              <a:t>deliver </a:t>
            </a:r>
            <a:r>
              <a:rPr kumimoji="0" lang="en-US" altLang="ko-KR" sz="1800" dirty="0"/>
              <a:t>a variety of information such as advertisement,  </a:t>
            </a:r>
            <a:r>
              <a:rPr kumimoji="0" lang="en-US" altLang="ko-KR" sz="1800" dirty="0" smtClean="0"/>
              <a:t>promotion, </a:t>
            </a:r>
            <a:r>
              <a:rPr kumimoji="0" lang="en-US" altLang="ko-KR" sz="1800" dirty="0"/>
              <a:t>positioning, etc. </a:t>
            </a:r>
            <a:endParaRPr kumimoji="0" lang="en-US" altLang="ko-KR" sz="1800" dirty="0" smtClean="0"/>
          </a:p>
          <a:p>
            <a:pPr algn="just" eaLnBrk="1" latinLnBrk="1" hangingPunct="1">
              <a:lnSpc>
                <a:spcPct val="150000"/>
              </a:lnSpc>
              <a:spcBef>
                <a:spcPct val="0"/>
              </a:spcBef>
            </a:pPr>
            <a:r>
              <a:rPr kumimoji="0" lang="en-US" altLang="ko-KR" sz="1800" dirty="0" smtClean="0"/>
              <a:t>And </a:t>
            </a:r>
            <a:r>
              <a:rPr kumimoji="0" lang="en-US" altLang="ko-KR" sz="1800" dirty="0"/>
              <a:t>it can be used as solutions for various </a:t>
            </a:r>
            <a:r>
              <a:rPr kumimoji="0" lang="en-US" altLang="ko-KR" sz="1800" dirty="0" smtClean="0"/>
              <a:t>fields/use cases.</a:t>
            </a:r>
            <a:endParaRPr kumimoji="0" lang="en-US" altLang="ko-KR" sz="1800" dirty="0"/>
          </a:p>
        </p:txBody>
      </p:sp>
      <p:sp>
        <p:nvSpPr>
          <p:cNvPr id="52229" name="Rectangle 4"/>
          <p:cNvSpPr>
            <a:spLocks noGrp="1" noChangeArrowheads="1"/>
          </p:cNvSpPr>
          <p:nvPr>
            <p:ph type="dt" sz="quarter" idx="4294967295"/>
          </p:nvPr>
        </p:nvSpPr>
        <p:spPr>
          <a:xfrm>
            <a:off x="609600" y="371475"/>
            <a:ext cx="1600200" cy="307975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400" b="1" smtClean="0"/>
              <a:t>January 2017</a:t>
            </a:r>
          </a:p>
        </p:txBody>
      </p:sp>
      <p:grpSp>
        <p:nvGrpSpPr>
          <p:cNvPr id="15" name="그룹 14"/>
          <p:cNvGrpSpPr/>
          <p:nvPr/>
        </p:nvGrpSpPr>
        <p:grpSpPr>
          <a:xfrm>
            <a:off x="457200" y="2024033"/>
            <a:ext cx="8253961" cy="3005167"/>
            <a:chOff x="424601" y="1719233"/>
            <a:chExt cx="8253961" cy="3005167"/>
          </a:xfrm>
        </p:grpSpPr>
        <p:sp>
          <p:nvSpPr>
            <p:cNvPr id="36" name="직사각형 35"/>
            <p:cNvSpPr/>
            <p:nvPr/>
          </p:nvSpPr>
          <p:spPr bwMode="auto">
            <a:xfrm>
              <a:off x="424601" y="1719233"/>
              <a:ext cx="8253961" cy="3005167"/>
            </a:xfrm>
            <a:prstGeom prst="rect">
              <a:avLst/>
            </a:prstGeom>
            <a:solidFill>
              <a:sysClr val="window" lastClr="FFFFFF">
                <a:lumMod val="95000"/>
              </a:sys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ko-KR" altLang="en-US" sz="20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맑은 고딕" panose="020B0503020000020004" pitchFamily="50" charset="-127"/>
                <a:cs typeface="Times New Roman" panose="02020603050405020304" pitchFamily="18" charset="0"/>
              </a:endParaRPr>
            </a:p>
          </p:txBody>
        </p:sp>
        <p:grpSp>
          <p:nvGrpSpPr>
            <p:cNvPr id="8" name="그룹 7"/>
            <p:cNvGrpSpPr/>
            <p:nvPr/>
          </p:nvGrpSpPr>
          <p:grpSpPr>
            <a:xfrm>
              <a:off x="2515003" y="1837330"/>
              <a:ext cx="1942238" cy="1295335"/>
              <a:chOff x="2515003" y="1837330"/>
              <a:chExt cx="1942238" cy="1295335"/>
            </a:xfrm>
          </p:grpSpPr>
          <p:pic>
            <p:nvPicPr>
              <p:cNvPr id="49" name="Picture 6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22402" y="2174556"/>
                <a:ext cx="1527441" cy="7103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51" name="TextBox 50"/>
              <p:cNvSpPr txBox="1"/>
              <p:nvPr/>
            </p:nvSpPr>
            <p:spPr>
              <a:xfrm>
                <a:off x="2566640" y="2901833"/>
                <a:ext cx="1838965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ctr">
                  <a:defRPr sz="900" b="1"/>
                </a:lvl1pPr>
              </a:lstStyle>
              <a:p>
                <a:r>
                  <a:rPr lang="en-US" altLang="ko-KR" dirty="0"/>
                  <a:t>Smart signal, traffic management</a:t>
                </a:r>
                <a:endParaRPr lang="ko-KR" altLang="en-US" dirty="0"/>
              </a:p>
            </p:txBody>
          </p:sp>
          <p:sp>
            <p:nvSpPr>
              <p:cNvPr id="64" name="TextBox 63"/>
              <p:cNvSpPr txBox="1"/>
              <p:nvPr/>
            </p:nvSpPr>
            <p:spPr>
              <a:xfrm>
                <a:off x="2515003" y="1837330"/>
                <a:ext cx="194223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b="1" dirty="0" err="1" smtClean="0">
                    <a:solidFill>
                      <a:srgbClr val="C00000"/>
                    </a:solidFill>
                  </a:rPr>
                  <a:t>IoL</a:t>
                </a:r>
                <a:r>
                  <a:rPr lang="en-US" altLang="ko-KR" b="1" dirty="0" smtClean="0">
                    <a:solidFill>
                      <a:srgbClr val="C00000"/>
                    </a:solidFill>
                  </a:rPr>
                  <a:t> Transportation</a:t>
                </a:r>
                <a:endParaRPr lang="ko-KR" altLang="en-US" b="1" dirty="0">
                  <a:solidFill>
                    <a:srgbClr val="C00000"/>
                  </a:solidFill>
                </a:endParaRPr>
              </a:p>
            </p:txBody>
          </p:sp>
        </p:grpSp>
        <p:grpSp>
          <p:nvGrpSpPr>
            <p:cNvPr id="7" name="그룹 6"/>
            <p:cNvGrpSpPr/>
            <p:nvPr/>
          </p:nvGrpSpPr>
          <p:grpSpPr>
            <a:xfrm>
              <a:off x="4318070" y="1837330"/>
              <a:ext cx="2350877" cy="1295335"/>
              <a:chOff x="4318070" y="1837330"/>
              <a:chExt cx="2350877" cy="1295335"/>
            </a:xfrm>
          </p:grpSpPr>
          <p:sp>
            <p:nvSpPr>
              <p:cNvPr id="37" name="TextBox 36"/>
              <p:cNvSpPr txBox="1"/>
              <p:nvPr/>
            </p:nvSpPr>
            <p:spPr>
              <a:xfrm>
                <a:off x="4318070" y="2901833"/>
                <a:ext cx="2350877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ctr">
                  <a:defRPr sz="900" b="1"/>
                </a:lvl1pPr>
              </a:lstStyle>
              <a:p>
                <a:r>
                  <a:rPr lang="en-US" altLang="ko-KR" dirty="0"/>
                  <a:t>Remote </a:t>
                </a:r>
                <a:r>
                  <a:rPr lang="en-US" altLang="ko-KR" dirty="0" smtClean="0"/>
                  <a:t>&amp; </a:t>
                </a:r>
                <a:r>
                  <a:rPr lang="en-US" altLang="ko-KR" dirty="0"/>
                  <a:t>RGB control, emotional lighting</a:t>
                </a:r>
                <a:endParaRPr lang="ko-KR" altLang="en-US" dirty="0"/>
              </a:p>
            </p:txBody>
          </p:sp>
          <p:pic>
            <p:nvPicPr>
              <p:cNvPr id="38" name="Picture 2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947160" y="2152005"/>
                <a:ext cx="1092697" cy="755462"/>
              </a:xfrm>
              <a:prstGeom prst="roundRect">
                <a:avLst>
                  <a:gd name="adj" fmla="val 8594"/>
                </a:avLst>
              </a:prstGeom>
              <a:solidFill>
                <a:srgbClr val="FFFFFF">
                  <a:shade val="85000"/>
                </a:srgbClr>
              </a:solidFill>
              <a:ln>
                <a:noFill/>
              </a:ln>
              <a:effectLst>
                <a:outerShdw dist="35921" dir="2700000" algn="ctr" rotWithShape="0">
                  <a:srgbClr val="EEECE1"/>
                </a:outerShdw>
              </a:effectLst>
              <a:extLs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5" name="TextBox 64"/>
              <p:cNvSpPr txBox="1"/>
              <p:nvPr/>
            </p:nvSpPr>
            <p:spPr>
              <a:xfrm>
                <a:off x="4522389" y="1837330"/>
                <a:ext cx="194223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b="1" dirty="0" smtClean="0">
                    <a:solidFill>
                      <a:srgbClr val="C00000"/>
                    </a:solidFill>
                  </a:rPr>
                  <a:t>Smart Lights Control</a:t>
                </a:r>
                <a:endParaRPr lang="ko-KR" altLang="en-US" b="1" dirty="0">
                  <a:solidFill>
                    <a:srgbClr val="C00000"/>
                  </a:solidFill>
                </a:endParaRPr>
              </a:p>
            </p:txBody>
          </p:sp>
        </p:grpSp>
        <p:grpSp>
          <p:nvGrpSpPr>
            <p:cNvPr id="6" name="그룹 5"/>
            <p:cNvGrpSpPr/>
            <p:nvPr/>
          </p:nvGrpSpPr>
          <p:grpSpPr>
            <a:xfrm>
              <a:off x="6641420" y="1837330"/>
              <a:ext cx="1954340" cy="1295335"/>
              <a:chOff x="6641420" y="1837330"/>
              <a:chExt cx="1954340" cy="1295335"/>
            </a:xfrm>
          </p:grpSpPr>
          <p:pic>
            <p:nvPicPr>
              <p:cNvPr id="46" name="Picture 5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939794" y="2153962"/>
                <a:ext cx="1357593" cy="75154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48" name="TextBox 47"/>
              <p:cNvSpPr txBox="1"/>
              <p:nvPr/>
            </p:nvSpPr>
            <p:spPr>
              <a:xfrm>
                <a:off x="6641420" y="2901833"/>
                <a:ext cx="1954340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ctr">
                  <a:defRPr sz="900" b="1"/>
                </a:lvl1pPr>
              </a:lstStyle>
              <a:p>
                <a:r>
                  <a:rPr lang="en-US" altLang="ko-KR" dirty="0"/>
                  <a:t>Signage lighting control and </a:t>
                </a:r>
                <a:r>
                  <a:rPr lang="en-US" altLang="ko-KR" dirty="0" smtClean="0"/>
                  <a:t>comm.</a:t>
                </a:r>
                <a:endParaRPr lang="ko-KR" altLang="en-US" dirty="0"/>
              </a:p>
            </p:txBody>
          </p:sp>
          <p:sp>
            <p:nvSpPr>
              <p:cNvPr id="66" name="TextBox 65"/>
              <p:cNvSpPr txBox="1"/>
              <p:nvPr/>
            </p:nvSpPr>
            <p:spPr>
              <a:xfrm>
                <a:off x="6647471" y="1837330"/>
                <a:ext cx="194223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b="1" dirty="0" smtClean="0">
                    <a:solidFill>
                      <a:srgbClr val="C00000"/>
                    </a:solidFill>
                  </a:rPr>
                  <a:t>Signage</a:t>
                </a:r>
                <a:endParaRPr lang="ko-KR" altLang="en-US" b="1" dirty="0">
                  <a:solidFill>
                    <a:srgbClr val="C00000"/>
                  </a:solidFill>
                </a:endParaRPr>
              </a:p>
            </p:txBody>
          </p:sp>
        </p:grpSp>
        <p:grpSp>
          <p:nvGrpSpPr>
            <p:cNvPr id="13" name="그룹 12"/>
            <p:cNvGrpSpPr/>
            <p:nvPr/>
          </p:nvGrpSpPr>
          <p:grpSpPr>
            <a:xfrm>
              <a:off x="4637641" y="3366134"/>
              <a:ext cx="1942238" cy="1334878"/>
              <a:chOff x="4637641" y="3366134"/>
              <a:chExt cx="1942238" cy="1334878"/>
            </a:xfrm>
          </p:grpSpPr>
          <p:sp>
            <p:nvSpPr>
              <p:cNvPr id="56" name="TextBox 55"/>
              <p:cNvSpPr txBox="1"/>
              <p:nvPr/>
            </p:nvSpPr>
            <p:spPr>
              <a:xfrm>
                <a:off x="4815873" y="4331680"/>
                <a:ext cx="158577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ctr">
                  <a:defRPr sz="900" b="1"/>
                </a:lvl1pPr>
              </a:lstStyle>
              <a:p>
                <a:r>
                  <a:rPr lang="en-US" altLang="ko-KR" dirty="0" err="1"/>
                  <a:t>IoL</a:t>
                </a:r>
                <a:r>
                  <a:rPr lang="en-US" altLang="ko-KR" dirty="0"/>
                  <a:t> agricultural lighting </a:t>
                </a:r>
                <a:endParaRPr lang="en-US" altLang="ko-KR" dirty="0" smtClean="0"/>
              </a:p>
              <a:p>
                <a:r>
                  <a:rPr lang="en-US" altLang="ko-KR" dirty="0" smtClean="0"/>
                  <a:t>equipment</a:t>
                </a:r>
                <a:r>
                  <a:rPr lang="en-US" altLang="ko-KR" dirty="0"/>
                  <a:t>, monitoring</a:t>
                </a:r>
                <a:endParaRPr lang="ko-KR" altLang="en-US" dirty="0"/>
              </a:p>
            </p:txBody>
          </p:sp>
          <p:pic>
            <p:nvPicPr>
              <p:cNvPr id="57" name="Picture 4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786308" y="3715464"/>
                <a:ext cx="1644904" cy="64567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67" name="TextBox 66"/>
              <p:cNvSpPr txBox="1"/>
              <p:nvPr/>
            </p:nvSpPr>
            <p:spPr>
              <a:xfrm>
                <a:off x="4637641" y="3366134"/>
                <a:ext cx="1942238" cy="2518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b="1" dirty="0" smtClean="0">
                    <a:solidFill>
                      <a:srgbClr val="C00000"/>
                    </a:solidFill>
                  </a:rPr>
                  <a:t>Farming</a:t>
                </a:r>
                <a:endParaRPr lang="ko-KR" altLang="en-US" b="1" dirty="0">
                  <a:solidFill>
                    <a:srgbClr val="C00000"/>
                  </a:solidFill>
                </a:endParaRPr>
              </a:p>
            </p:txBody>
          </p:sp>
        </p:grpSp>
        <p:grpSp>
          <p:nvGrpSpPr>
            <p:cNvPr id="11" name="그룹 10"/>
            <p:cNvGrpSpPr/>
            <p:nvPr/>
          </p:nvGrpSpPr>
          <p:grpSpPr>
            <a:xfrm>
              <a:off x="458865" y="3303181"/>
              <a:ext cx="2131935" cy="1328581"/>
              <a:chOff x="458865" y="3303181"/>
              <a:chExt cx="2131935" cy="1328581"/>
            </a:xfrm>
          </p:grpSpPr>
          <p:pic>
            <p:nvPicPr>
              <p:cNvPr id="44" name="Picture 8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26755" y="3714321"/>
                <a:ext cx="1596154" cy="64796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5" name="TextBox 44"/>
              <p:cNvSpPr txBox="1"/>
              <p:nvPr/>
            </p:nvSpPr>
            <p:spPr>
              <a:xfrm>
                <a:off x="458865" y="4400930"/>
                <a:ext cx="2131935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ctr">
                  <a:defRPr sz="900" b="1"/>
                </a:lvl1pPr>
              </a:lstStyle>
              <a:p>
                <a:r>
                  <a:rPr lang="en-US" altLang="ko-KR" dirty="0"/>
                  <a:t>Smart fire alarm, security </a:t>
                </a:r>
                <a:r>
                  <a:rPr lang="en-US" altLang="ko-KR" dirty="0" smtClean="0"/>
                  <a:t>surveillance</a:t>
                </a:r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620474" y="3303181"/>
                <a:ext cx="1808716" cy="3777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050" b="1" dirty="0">
                    <a:solidFill>
                      <a:srgbClr val="C00000"/>
                    </a:solidFill>
                  </a:rPr>
                  <a:t>Environment </a:t>
                </a:r>
                <a:endParaRPr lang="en-US" altLang="ko-KR" sz="1050" b="1" dirty="0" smtClean="0">
                  <a:solidFill>
                    <a:srgbClr val="C00000"/>
                  </a:solidFill>
                </a:endParaRPr>
              </a:p>
              <a:p>
                <a:pPr algn="ctr"/>
                <a:r>
                  <a:rPr lang="en-US" altLang="ko-KR" sz="1050" b="1" dirty="0" smtClean="0">
                    <a:solidFill>
                      <a:srgbClr val="C00000"/>
                    </a:solidFill>
                  </a:rPr>
                  <a:t>(</a:t>
                </a:r>
                <a:r>
                  <a:rPr lang="en-US" altLang="ko-KR" sz="1050" b="1" dirty="0">
                    <a:solidFill>
                      <a:srgbClr val="C00000"/>
                    </a:solidFill>
                  </a:rPr>
                  <a:t>Management / Monitoring)</a:t>
                </a:r>
                <a:endParaRPr lang="ko-KR" altLang="en-US" sz="1050" b="1" dirty="0">
                  <a:solidFill>
                    <a:srgbClr val="C00000"/>
                  </a:solidFill>
                </a:endParaRPr>
              </a:p>
            </p:txBody>
          </p:sp>
        </p:grpSp>
        <p:grpSp>
          <p:nvGrpSpPr>
            <p:cNvPr id="12" name="그룹 11"/>
            <p:cNvGrpSpPr/>
            <p:nvPr/>
          </p:nvGrpSpPr>
          <p:grpSpPr>
            <a:xfrm>
              <a:off x="2601033" y="3296185"/>
              <a:ext cx="1942238" cy="1404827"/>
              <a:chOff x="2601033" y="3296185"/>
              <a:chExt cx="1942238" cy="1404827"/>
            </a:xfrm>
          </p:grpSpPr>
          <p:sp>
            <p:nvSpPr>
              <p:cNvPr id="53" name="TextBox 52"/>
              <p:cNvSpPr txBox="1"/>
              <p:nvPr/>
            </p:nvSpPr>
            <p:spPr>
              <a:xfrm>
                <a:off x="2646328" y="4331680"/>
                <a:ext cx="185164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ctr">
                  <a:defRPr sz="900" b="1"/>
                </a:lvl1pPr>
              </a:lstStyle>
              <a:p>
                <a:r>
                  <a:rPr lang="en-US" altLang="ko-KR" dirty="0"/>
                  <a:t>Energy metering, lighting control </a:t>
                </a:r>
                <a:endParaRPr lang="en-US" altLang="ko-KR" dirty="0" smtClean="0"/>
              </a:p>
              <a:p>
                <a:r>
                  <a:rPr lang="en-US" altLang="ko-KR" dirty="0" smtClean="0"/>
                  <a:t>and </a:t>
                </a:r>
                <a:r>
                  <a:rPr lang="en-US" altLang="ko-KR" dirty="0"/>
                  <a:t>management</a:t>
                </a:r>
                <a:endParaRPr lang="ko-KR" altLang="en-US" dirty="0"/>
              </a:p>
            </p:txBody>
          </p:sp>
          <p:grpSp>
            <p:nvGrpSpPr>
              <p:cNvPr id="54" name="그룹 53"/>
              <p:cNvGrpSpPr/>
              <p:nvPr/>
            </p:nvGrpSpPr>
            <p:grpSpPr>
              <a:xfrm>
                <a:off x="2867447" y="3706776"/>
                <a:ext cx="1409411" cy="663050"/>
                <a:chOff x="2881123" y="4908410"/>
                <a:chExt cx="1582415" cy="715278"/>
              </a:xfrm>
            </p:grpSpPr>
            <p:pic>
              <p:nvPicPr>
                <p:cNvPr id="62" name="Picture 9"/>
                <p:cNvPicPr>
                  <a:picLocks noChangeAspect="1" noChangeArrowheads="1"/>
                </p:cNvPicPr>
                <p:nvPr/>
              </p:nvPicPr>
              <p:blipFill>
                <a:blip r:embed="rId7" cstate="print">
                  <a:extLst>
                    <a:ext uri="{28A0092B-C50C-407E-A947-70E740481C1C}">
                      <a14:useLocalDpi xmlns:a14="http://schemas.microsoft.com/office/drawing/2010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881123" y="4918227"/>
                  <a:ext cx="1582415" cy="695848"/>
                </a:xfrm>
                <a:prstGeom prst="roundRect">
                  <a:avLst>
                    <a:gd name="adj" fmla="val 8594"/>
                  </a:avLst>
                </a:prstGeom>
                <a:solidFill>
                  <a:srgbClr val="FFFFFF">
                    <a:shade val="85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pic>
              <p:nvPicPr>
                <p:cNvPr id="63" name="Picture 8"/>
                <p:cNvPicPr>
                  <a:picLocks noChangeAspect="1" noChangeArrowheads="1"/>
                </p:cNvPicPr>
                <p:nvPr/>
              </p:nvPicPr>
              <p:blipFill>
                <a:blip r:embed="rId8" cstate="print">
                  <a:extLst>
                    <a:ext uri="{28A0092B-C50C-407E-A947-70E740481C1C}">
                      <a14:useLocalDpi xmlns:a14="http://schemas.microsoft.com/office/drawing/2010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904405" y="4908410"/>
                  <a:ext cx="683598" cy="71527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sp>
            <p:nvSpPr>
              <p:cNvPr id="69" name="TextBox 68"/>
              <p:cNvSpPr txBox="1"/>
              <p:nvPr/>
            </p:nvSpPr>
            <p:spPr>
              <a:xfrm>
                <a:off x="2601033" y="3296185"/>
                <a:ext cx="1942238" cy="3917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050" b="1" dirty="0">
                    <a:solidFill>
                      <a:srgbClr val="C00000"/>
                    </a:solidFill>
                  </a:rPr>
                  <a:t>Eco-friendly energy management</a:t>
                </a:r>
                <a:endParaRPr lang="ko-KR" altLang="en-US" sz="1050" b="1" dirty="0">
                  <a:solidFill>
                    <a:srgbClr val="C00000"/>
                  </a:solidFill>
                </a:endParaRPr>
              </a:p>
            </p:txBody>
          </p:sp>
        </p:grpSp>
        <p:grpSp>
          <p:nvGrpSpPr>
            <p:cNvPr id="14" name="그룹 13"/>
            <p:cNvGrpSpPr/>
            <p:nvPr/>
          </p:nvGrpSpPr>
          <p:grpSpPr>
            <a:xfrm>
              <a:off x="6631737" y="3366134"/>
              <a:ext cx="1996059" cy="1265628"/>
              <a:chOff x="6631737" y="3366134"/>
              <a:chExt cx="1996059" cy="1265628"/>
            </a:xfrm>
          </p:grpSpPr>
          <p:sp>
            <p:nvSpPr>
              <p:cNvPr id="59" name="TextBox 58"/>
              <p:cNvSpPr txBox="1"/>
              <p:nvPr/>
            </p:nvSpPr>
            <p:spPr>
              <a:xfrm>
                <a:off x="6631737" y="4400930"/>
                <a:ext cx="1996059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algn="ctr">
                  <a:defRPr sz="900" b="1"/>
                </a:lvl1pPr>
              </a:lstStyle>
              <a:p>
                <a:r>
                  <a:rPr lang="en-US" altLang="ko-KR" dirty="0"/>
                  <a:t>Healthcare, Endoscopic Illumination</a:t>
                </a:r>
                <a:endParaRPr lang="ko-KR" altLang="en-US" dirty="0"/>
              </a:p>
            </p:txBody>
          </p:sp>
          <p:grpSp>
            <p:nvGrpSpPr>
              <p:cNvPr id="10" name="그룹 9"/>
              <p:cNvGrpSpPr/>
              <p:nvPr/>
            </p:nvGrpSpPr>
            <p:grpSpPr>
              <a:xfrm>
                <a:off x="6876002" y="3703367"/>
                <a:ext cx="1507528" cy="669868"/>
                <a:chOff x="6766506" y="3679753"/>
                <a:chExt cx="1507528" cy="669868"/>
              </a:xfrm>
            </p:grpSpPr>
            <p:pic>
              <p:nvPicPr>
                <p:cNvPr id="60" name="Picture 6"/>
                <p:cNvPicPr>
                  <a:picLocks noChangeAspect="1" noChangeArrowheads="1"/>
                </p:cNvPicPr>
                <p:nvPr/>
              </p:nvPicPr>
              <p:blipFill>
                <a:blip r:embed="rId9" cstate="print">
                  <a:extLst>
                    <a:ext uri="{28A0092B-C50C-407E-A947-70E740481C1C}">
                      <a14:useLocalDpi xmlns:a14="http://schemas.microsoft.com/office/drawing/2010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6766506" y="3687901"/>
                  <a:ext cx="884179" cy="66172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pic>
              <p:nvPicPr>
                <p:cNvPr id="61" name="Picture 7"/>
                <p:cNvPicPr>
                  <a:picLocks noChangeAspect="1" noChangeArrowheads="1"/>
                </p:cNvPicPr>
                <p:nvPr/>
              </p:nvPicPr>
              <p:blipFill>
                <a:blip r:embed="rId10" cstate="print">
                  <a:extLst>
                    <a:ext uri="{28A0092B-C50C-407E-A947-70E740481C1C}">
                      <a14:useLocalDpi xmlns:a14="http://schemas.microsoft.com/office/drawing/2010/main" xmlns="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677943" y="3679753"/>
                  <a:ext cx="596091" cy="66740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 xmlns="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xmlns="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 xmlns="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sp>
            <p:nvSpPr>
              <p:cNvPr id="70" name="TextBox 69"/>
              <p:cNvSpPr txBox="1"/>
              <p:nvPr/>
            </p:nvSpPr>
            <p:spPr>
              <a:xfrm>
                <a:off x="6658647" y="3366134"/>
                <a:ext cx="1942238" cy="2518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b="1" dirty="0">
                    <a:solidFill>
                      <a:srgbClr val="C00000"/>
                    </a:solidFill>
                  </a:rPr>
                  <a:t>Medical (healthcare)</a:t>
                </a:r>
                <a:endParaRPr lang="ko-KR" altLang="en-US" b="1" dirty="0">
                  <a:solidFill>
                    <a:srgbClr val="C00000"/>
                  </a:solidFill>
                </a:endParaRPr>
              </a:p>
            </p:txBody>
          </p:sp>
        </p:grpSp>
        <p:grpSp>
          <p:nvGrpSpPr>
            <p:cNvPr id="9" name="그룹 8"/>
            <p:cNvGrpSpPr/>
            <p:nvPr/>
          </p:nvGrpSpPr>
          <p:grpSpPr>
            <a:xfrm>
              <a:off x="503449" y="1837330"/>
              <a:ext cx="1942238" cy="1295335"/>
              <a:chOff x="503449" y="1837330"/>
              <a:chExt cx="1942238" cy="1295335"/>
            </a:xfrm>
          </p:grpSpPr>
          <p:pic>
            <p:nvPicPr>
              <p:cNvPr id="42" name="Picture 3"/>
              <p:cNvPicPr>
                <a:picLocks noChangeAspect="1" noChangeArrowheads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xmlns="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48536" y="2154384"/>
                <a:ext cx="1252065" cy="75070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5" name="TextBox 4"/>
              <p:cNvSpPr txBox="1"/>
              <p:nvPr/>
            </p:nvSpPr>
            <p:spPr>
              <a:xfrm>
                <a:off x="503449" y="1837330"/>
                <a:ext cx="194223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b="1" dirty="0" err="1" smtClean="0">
                    <a:solidFill>
                      <a:srgbClr val="C00000"/>
                    </a:solidFill>
                  </a:rPr>
                  <a:t>IoL</a:t>
                </a:r>
                <a:r>
                  <a:rPr lang="en-US" altLang="ko-KR" b="1" dirty="0" smtClean="0">
                    <a:solidFill>
                      <a:srgbClr val="C00000"/>
                    </a:solidFill>
                  </a:rPr>
                  <a:t> based Comm. (OWC)</a:t>
                </a:r>
                <a:endParaRPr lang="ko-KR" altLang="en-US" b="1" dirty="0">
                  <a:solidFill>
                    <a:srgbClr val="C00000"/>
                  </a:solidFill>
                </a:endParaRPr>
              </a:p>
            </p:txBody>
          </p:sp>
          <p:sp>
            <p:nvSpPr>
              <p:cNvPr id="71" name="TextBox 70"/>
              <p:cNvSpPr txBox="1"/>
              <p:nvPr/>
            </p:nvSpPr>
            <p:spPr>
              <a:xfrm>
                <a:off x="671991" y="2901833"/>
                <a:ext cx="1605155" cy="2308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900" b="1" dirty="0" err="1" smtClean="0"/>
                  <a:t>LiFi</a:t>
                </a:r>
                <a:r>
                  <a:rPr lang="en-US" altLang="ko-KR" sz="900" b="1" dirty="0" smtClean="0"/>
                  <a:t>, OCC, LED-ID etc.</a:t>
                </a:r>
                <a:endParaRPr lang="ko-KR" altLang="en-US" sz="900" b="1" dirty="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smtClean="0">
                <a:solidFill>
                  <a:srgbClr val="000000"/>
                </a:solidFill>
              </a:rPr>
              <a:t>Slide </a:t>
            </a:r>
            <a:fld id="{DF065253-C33A-4968-A872-B1994DB772AE}" type="slidenum">
              <a:rPr lang="en-US" altLang="ko-KR" sz="1200" smtClean="0">
                <a:solidFill>
                  <a:srgbClr val="000000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ko-KR" sz="1200" smtClean="0">
              <a:solidFill>
                <a:srgbClr val="000000"/>
              </a:solidFill>
            </a:endParaRPr>
          </a:p>
        </p:txBody>
      </p:sp>
      <p:sp>
        <p:nvSpPr>
          <p:cNvPr id="66563" name="Rectangle 4"/>
          <p:cNvSpPr>
            <a:spLocks noChangeArrowheads="1"/>
          </p:cNvSpPr>
          <p:nvPr/>
        </p:nvSpPr>
        <p:spPr bwMode="auto">
          <a:xfrm>
            <a:off x="3048000" y="725488"/>
            <a:ext cx="27432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en-US" altLang="ko-KR" sz="3600" b="1" dirty="0" smtClean="0">
                <a:solidFill>
                  <a:srgbClr val="000000"/>
                </a:solidFill>
              </a:rPr>
              <a:t>Conclusions</a:t>
            </a:r>
            <a:endParaRPr kumimoji="0" lang="en-US" altLang="ko-KR" sz="3600" b="1" dirty="0">
              <a:solidFill>
                <a:srgbClr val="000000"/>
              </a:solidFill>
            </a:endParaRPr>
          </a:p>
        </p:txBody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790700"/>
            <a:ext cx="8077200" cy="3276600"/>
          </a:xfrm>
        </p:spPr>
        <p:txBody>
          <a:bodyPr/>
          <a:lstStyle/>
          <a:p>
            <a:r>
              <a:rPr lang="en-US" altLang="ko-KR" sz="2000" dirty="0" smtClean="0">
                <a:ea typeface="굴림" panose="020B0600000101010101" pitchFamily="50" charset="-127"/>
              </a:rPr>
              <a:t>In this presentation, we proposed </a:t>
            </a:r>
            <a:r>
              <a:rPr lang="en-US" altLang="ko-KR" sz="2000" dirty="0" err="1" smtClean="0">
                <a:ea typeface="굴림" panose="020B0600000101010101" pitchFamily="50" charset="-127"/>
              </a:rPr>
              <a:t>IoT</a:t>
            </a:r>
            <a:r>
              <a:rPr lang="en-US" altLang="ko-KR" sz="2000" dirty="0" smtClean="0">
                <a:ea typeface="굴림" panose="020B0600000101010101" pitchFamily="50" charset="-127"/>
              </a:rPr>
              <a:t>/</a:t>
            </a:r>
            <a:r>
              <a:rPr lang="en-US" altLang="ko-KR" sz="2000" dirty="0" err="1" smtClean="0">
                <a:ea typeface="굴림" panose="020B0600000101010101" pitchFamily="50" charset="-127"/>
              </a:rPr>
              <a:t>IoL</a:t>
            </a:r>
            <a:r>
              <a:rPr lang="en-US" altLang="ko-KR" sz="2000" dirty="0" smtClean="0">
                <a:ea typeface="굴림" panose="020B0600000101010101" pitchFamily="50" charset="-127"/>
              </a:rPr>
              <a:t> </a:t>
            </a:r>
            <a:r>
              <a:rPr lang="en-US" altLang="ko-KR" sz="2000" dirty="0" smtClean="0">
                <a:ea typeface="굴림" panose="020B0600000101010101" pitchFamily="50" charset="-127"/>
              </a:rPr>
              <a:t>based LiFi/OCC concept and some application examples for IoT/IoL technology. </a:t>
            </a:r>
          </a:p>
          <a:p>
            <a:endParaRPr lang="en-US" altLang="ko-KR" sz="2000" dirty="0" smtClean="0">
              <a:ea typeface="굴림" panose="020B0600000101010101" pitchFamily="50" charset="-127"/>
            </a:endParaRPr>
          </a:p>
          <a:p>
            <a:r>
              <a:rPr lang="en-US" altLang="ko-KR" sz="2000" dirty="0" smtClean="0">
                <a:ea typeface="굴림" panose="020B0600000101010101" pitchFamily="50" charset="-127"/>
              </a:rPr>
              <a:t>Also, we can offer various application solutions for IoT/IoL based LiFi/OCC technology.</a:t>
            </a:r>
          </a:p>
        </p:txBody>
      </p:sp>
      <p:sp>
        <p:nvSpPr>
          <p:cNvPr id="66565" name="Rectangle 4"/>
          <p:cNvSpPr>
            <a:spLocks noGrp="1" noChangeArrowheads="1"/>
          </p:cNvSpPr>
          <p:nvPr>
            <p:ph type="dt" sz="quarter" idx="12"/>
          </p:nvPr>
        </p:nvSpPr>
        <p:spPr>
          <a:xfrm>
            <a:off x="609600" y="371475"/>
            <a:ext cx="1600200" cy="307975"/>
          </a:xfrm>
          <a:noFill/>
        </p:spPr>
        <p:txBody>
          <a:bodyPr wrap="none" lIns="0" tIns="0" rIns="0" bIns="0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latinLnBrk="0" hangingPunct="0">
              <a:spcBef>
                <a:spcPct val="0"/>
              </a:spcBef>
              <a:buFontTx/>
              <a:buNone/>
            </a:pPr>
            <a:r>
              <a:rPr kumimoji="0" lang="en-US" altLang="ko-KR" sz="1400" b="1" smtClean="0"/>
              <a:t>January 2017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LC_Composition_090917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VLC_Composition_090917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VLC_Composition_090917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VLC_Composition_090917</Template>
  <TotalTime>15054</TotalTime>
  <Words>537</Words>
  <Application>Microsoft Office PowerPoint</Application>
  <PresentationFormat>화면 슬라이드 쇼(4:3)</PresentationFormat>
  <Paragraphs>88</Paragraphs>
  <Slides>7</Slides>
  <Notes>3</Notes>
  <HiddenSlides>0</HiddenSlides>
  <MMClips>0</MMClips>
  <ScaleCrop>false</ScaleCrop>
  <HeadingPairs>
    <vt:vector size="6" baseType="variant">
      <vt:variant>
        <vt:lpstr>테마</vt:lpstr>
      </vt:variant>
      <vt:variant>
        <vt:i4>3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1" baseType="lpstr">
      <vt:lpstr>VLC_Composition_090917</vt:lpstr>
      <vt:lpstr>1_VLC_Composition_090917</vt:lpstr>
      <vt:lpstr>2_VLC_Composition_090917</vt:lpstr>
      <vt:lpstr>Document</vt:lpstr>
      <vt:lpstr>Technical Topics for IoT/IoL (Internet of Lights) based LiFi/OCC Technology</vt:lpstr>
      <vt:lpstr>슬라이드 2</vt:lpstr>
      <vt:lpstr>Contents</vt:lpstr>
      <vt:lpstr>슬라이드 4</vt:lpstr>
      <vt:lpstr>슬라이드 5</vt:lpstr>
      <vt:lpstr>슬라이드 6</vt:lpstr>
      <vt:lpstr>슬라이드 7</vt:lpstr>
    </vt:vector>
  </TitlesOfParts>
  <Company>th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>IEEE 802.15 &lt;subject&gt;</dc:subject>
  <dc:creator>th</dc:creator>
  <dc:description>&lt;doc#&gt;</dc:description>
  <cp:lastModifiedBy>Soo-Young</cp:lastModifiedBy>
  <cp:revision>754</cp:revision>
  <cp:lastPrinted>2016-01-10T20:23:57Z</cp:lastPrinted>
  <dcterms:created xsi:type="dcterms:W3CDTF">2009-09-18T11:31:33Z</dcterms:created>
  <dcterms:modified xsi:type="dcterms:W3CDTF">2017-01-19T04:35:16Z</dcterms:modified>
</cp:coreProperties>
</file>