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80" r:id="rId4"/>
    <p:sldId id="281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6" r:id="rId14"/>
    <p:sldId id="277" r:id="rId15"/>
    <p:sldId id="279" r:id="rId16"/>
    <p:sldId id="282" r:id="rId17"/>
    <p:sldId id="28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078" autoAdjust="0"/>
    <p:restoredTop sz="95513"/>
  </p:normalViewPr>
  <p:slideViewPr>
    <p:cSldViewPr>
      <p:cViewPr>
        <p:scale>
          <a:sx n="104" d="100"/>
          <a:sy n="104" d="100"/>
        </p:scale>
        <p:origin x="296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FE4BC-C564-E942-AA11-F425A785376A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463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02 Sept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A7C4A-2CD9-4853-B62A-0D4D8A6DC38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178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25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26595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Hiroshi Mano (Koden-Techno-Info K.K.)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>
                <a:solidFill>
                  <a:srgbClr val="000000"/>
                </a:solidFill>
              </a:rPr>
              <a:t>Slide </a:t>
            </a:r>
            <a:fld id="{5E16CCBA-B153-2945-9AF3-269AF1C2F15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5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1800" dirty="0">
              <a:solidFill>
                <a:srgbClr val="000000"/>
              </a:solidFill>
              <a:latin typeface="Times New Roman"/>
              <a:ea typeface="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Hiroshi Mano (Koden-Techno-Info K.K.)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>
                <a:solidFill>
                  <a:srgbClr val="000000"/>
                </a:solidFill>
              </a:rPr>
              <a:t>Slide </a:t>
            </a:r>
            <a:fld id="{7ADBB542-38F7-9C45-BCDD-DCC7B823100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74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0D16-EBF5-0D44-A21F-B32E9F6095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1"/>
          </p:nvPr>
        </p:nvSpPr>
        <p:spPr>
          <a:xfrm>
            <a:off x="956628" y="6459185"/>
            <a:ext cx="1643062" cy="2622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sz="1800" dirty="0">
              <a:solidFill>
                <a:srgbClr val="000000"/>
              </a:solidFill>
              <a:latin typeface="Times New Roman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92427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>
                  <a:tint val="75000"/>
                </a:prstClr>
              </a:solidFill>
              <a:latin typeface="Times New Roman"/>
              <a:ea typeface="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Hiroshi Mano (Koden-Techno-Info K.K.)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2330-EF14-7243-B250-C1DCF18DB4F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99703"/>
            <a:ext cx="4038600" cy="4800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99703"/>
            <a:ext cx="4038600" cy="4800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4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620693" y="6475413"/>
            <a:ext cx="441580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96113" y="6475413"/>
            <a:ext cx="15478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Hiroshi Mano (Koden-Techno-Info K.K.)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477000"/>
            <a:ext cx="1676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ja-JP" dirty="0">
                <a:solidFill>
                  <a:srgbClr val="000000"/>
                </a:solidFill>
              </a:rPr>
              <a:t>Slide </a:t>
            </a:r>
            <a:fld id="{3F1663E5-0547-AF4D-872A-4C2B02D7ABC1}" type="slidenum">
              <a:rPr lang="en-US" altLang="ja-JP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ja-JP" altLang="en-US" sz="1600">
              <a:solidFill>
                <a:srgbClr val="000000"/>
              </a:solidFill>
              <a:latin typeface="Times New Roman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ja-JP" altLang="en-US" sz="1600">
              <a:solidFill>
                <a:srgbClr val="000000"/>
              </a:solidFill>
              <a:latin typeface="Times New Roman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40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ヒラギノ角ゴ ProN W3" charset="-128"/>
          <a:cs typeface="ヒラギノ角ゴ ProN W3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ヒラギノ角ゴ ProN W3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pitchFamily="-83" charset="-128"/>
          <a:cs typeface="ＭＳ Ｐゴシック" pitchFamily="-83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2922" y="397476"/>
            <a:ext cx="77724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73201"/>
            <a:ext cx="6400800" cy="17526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Jan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82955"/>
              </p:ext>
            </p:extLst>
          </p:nvPr>
        </p:nvGraphicFramePr>
        <p:xfrm>
          <a:off x="531018" y="2162493"/>
          <a:ext cx="8156575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文書" r:id="rId4" imgW="8255000" imgH="4305300" progId="Word.Document.8">
                  <p:embed/>
                </p:oleObj>
              </mc:Choice>
              <mc:Fallback>
                <p:oleObj name="文書" r:id="rId4" imgW="8255000" imgH="4305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" y="2162493"/>
                        <a:ext cx="8156575" cy="424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9542" y="1682151"/>
            <a:ext cx="1568201" cy="450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Initial Link Setup Time of 1 STAs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25602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560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01E2ADF-545B-3F46-95CB-4628541F34C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25605" name="テキスト ボックス 20"/>
          <p:cNvSpPr txBox="1">
            <a:spLocks noChangeArrowheads="1"/>
          </p:cNvSpPr>
          <p:nvPr/>
        </p:nvSpPr>
        <p:spPr bwMode="auto">
          <a:xfrm>
            <a:off x="5026025" y="6135688"/>
            <a:ext cx="3517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*100 simulation runs for each parameter</a:t>
            </a:r>
            <a:endParaRPr kumimoji="1" lang="ja-JP" altLang="en-US" sz="1600" b="0"/>
          </a:p>
        </p:txBody>
      </p:sp>
      <p:graphicFrame>
        <p:nvGraphicFramePr>
          <p:cNvPr id="13" name="コンテンツ プレースホルダー 6"/>
          <p:cNvGraphicFramePr>
            <a:graphicFrameLocks noGrp="1"/>
          </p:cNvGraphicFramePr>
          <p:nvPr>
            <p:ph idx="1"/>
          </p:nvPr>
        </p:nvGraphicFramePr>
        <p:xfrm>
          <a:off x="914400" y="2078038"/>
          <a:ext cx="7651750" cy="11128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65550">
                  <a:extLst>
                    <a:ext uri="{9D8B030D-6E8A-4147-A177-3AD203B41FA5}"/>
                  </a:extLst>
                </a:gridCol>
                <a:gridCol w="3886200">
                  <a:extLst>
                    <a:ext uri="{9D8B030D-6E8A-4147-A177-3AD203B41FA5}"/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Authentication Method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Initial Link Setup Time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extLst>
                  <a:ext uri="{0D108BD9-81ED-4DB2-BD59-A6C34878D82A}"/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WPA2EnterprisePEAP(MS-CHAPv2)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0.992ms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extLst>
                  <a:ext uri="{0D108BD9-81ED-4DB2-BD59-A6C34878D82A}"/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802.11aiFILS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0.092ms</a:t>
                      </a:r>
                      <a:endParaRPr kumimoji="1" lang="ja-JP" altLang="en-US" sz="1800" dirty="0"/>
                    </a:p>
                  </a:txBody>
                  <a:tcPr marT="45733" marB="45733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円/楕円 73"/>
          <p:cNvSpPr/>
          <p:nvPr/>
        </p:nvSpPr>
        <p:spPr bwMode="auto">
          <a:xfrm>
            <a:off x="3570288" y="4233863"/>
            <a:ext cx="2012950" cy="2014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Layout of an AP antenna and STAs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26627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662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9F3A-39C2-F040-8420-0A9C7B819DE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26630" name="三角形 6"/>
          <p:cNvSpPr>
            <a:spLocks noChangeArrowheads="1"/>
          </p:cNvSpPr>
          <p:nvPr/>
        </p:nvSpPr>
        <p:spPr bwMode="auto">
          <a:xfrm>
            <a:off x="4419600" y="1908175"/>
            <a:ext cx="303213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8" name="三角形 7"/>
          <p:cNvSpPr/>
          <p:nvPr/>
        </p:nvSpPr>
        <p:spPr bwMode="auto">
          <a:xfrm>
            <a:off x="2689225" y="2209800"/>
            <a:ext cx="3773488" cy="1830388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6632" name="正方形/長方形 8"/>
          <p:cNvSpPr>
            <a:spLocks noChangeArrowheads="1"/>
          </p:cNvSpPr>
          <p:nvPr/>
        </p:nvSpPr>
        <p:spPr bwMode="auto">
          <a:xfrm>
            <a:off x="5095875" y="2552700"/>
            <a:ext cx="3019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FWHM: 90deg, Max. Gain 8.4dBi</a:t>
            </a:r>
            <a:endParaRPr kumimoji="1" lang="ja-JP" altLang="en-US" sz="1600" b="0"/>
          </a:p>
        </p:txBody>
      </p:sp>
      <p:cxnSp>
        <p:nvCxnSpPr>
          <p:cNvPr id="26633" name="直線矢印コネクタ 10"/>
          <p:cNvCxnSpPr>
            <a:cxnSpLocks noChangeShapeType="1"/>
          </p:cNvCxnSpPr>
          <p:nvPr/>
        </p:nvCxnSpPr>
        <p:spPr bwMode="auto">
          <a:xfrm>
            <a:off x="2460625" y="2227263"/>
            <a:ext cx="0" cy="1093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4" name="直線コネクタ 16"/>
          <p:cNvCxnSpPr>
            <a:cxnSpLocks noChangeShapeType="1"/>
          </p:cNvCxnSpPr>
          <p:nvPr/>
        </p:nvCxnSpPr>
        <p:spPr bwMode="auto">
          <a:xfrm flipH="1">
            <a:off x="2155825" y="2212975"/>
            <a:ext cx="43068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5" name="直線矢印コネクタ 20"/>
          <p:cNvCxnSpPr>
            <a:cxnSpLocks noChangeShapeType="1"/>
          </p:cNvCxnSpPr>
          <p:nvPr/>
        </p:nvCxnSpPr>
        <p:spPr bwMode="auto">
          <a:xfrm>
            <a:off x="2012950" y="2217738"/>
            <a:ext cx="0" cy="1822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6636" name="図形グループ 23"/>
          <p:cNvGrpSpPr>
            <a:grpSpLocks/>
          </p:cNvGrpSpPr>
          <p:nvPr/>
        </p:nvGrpSpPr>
        <p:grpSpPr bwMode="auto">
          <a:xfrm>
            <a:off x="1485900" y="2217738"/>
            <a:ext cx="5805488" cy="1822450"/>
            <a:chOff x="1387812" y="2540541"/>
            <a:chExt cx="4926682" cy="1821487"/>
          </a:xfrm>
        </p:grpSpPr>
        <p:cxnSp>
          <p:nvCxnSpPr>
            <p:cNvPr id="26664" name="直線コネクタ 18"/>
            <p:cNvCxnSpPr>
              <a:cxnSpLocks noChangeShapeType="1"/>
            </p:cNvCxnSpPr>
            <p:nvPr/>
          </p:nvCxnSpPr>
          <p:spPr bwMode="auto">
            <a:xfrm flipH="1">
              <a:off x="1387812" y="2540541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65" name="直線コネクタ 22"/>
            <p:cNvCxnSpPr>
              <a:cxnSpLocks noChangeShapeType="1"/>
            </p:cNvCxnSpPr>
            <p:nvPr/>
          </p:nvCxnSpPr>
          <p:spPr bwMode="auto">
            <a:xfrm flipH="1">
              <a:off x="1387813" y="4362028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66" name="直線コネクタ 39"/>
            <p:cNvCxnSpPr>
              <a:cxnSpLocks noChangeShapeType="1"/>
            </p:cNvCxnSpPr>
            <p:nvPr/>
          </p:nvCxnSpPr>
          <p:spPr bwMode="auto">
            <a:xfrm flipH="1">
              <a:off x="1387812" y="3642895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637" name="正方形/長方形 24"/>
          <p:cNvSpPr>
            <a:spLocks noChangeArrowheads="1"/>
          </p:cNvSpPr>
          <p:nvPr/>
        </p:nvSpPr>
        <p:spPr bwMode="auto">
          <a:xfrm>
            <a:off x="4686300" y="1649413"/>
            <a:ext cx="1319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AP’s Antenna</a:t>
            </a:r>
            <a:endParaRPr kumimoji="1" lang="ja-JP" altLang="en-US" sz="1600" b="0"/>
          </a:p>
        </p:txBody>
      </p:sp>
      <p:sp>
        <p:nvSpPr>
          <p:cNvPr id="26638" name="円/楕円 25"/>
          <p:cNvSpPr>
            <a:spLocks noChangeArrowheads="1"/>
          </p:cNvSpPr>
          <p:nvPr/>
        </p:nvSpPr>
        <p:spPr bwMode="auto">
          <a:xfrm>
            <a:off x="889000" y="3005138"/>
            <a:ext cx="198438" cy="2000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6639" name="直線コネクタ 27"/>
          <p:cNvCxnSpPr>
            <a:cxnSpLocks noChangeShapeType="1"/>
            <a:stCxn id="26638" idx="4"/>
          </p:cNvCxnSpPr>
          <p:nvPr/>
        </p:nvCxnSpPr>
        <p:spPr bwMode="auto">
          <a:xfrm flipH="1">
            <a:off x="982663" y="3205163"/>
            <a:ext cx="635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直線コネクタ 28"/>
          <p:cNvCxnSpPr>
            <a:cxnSpLocks noChangeShapeType="1"/>
          </p:cNvCxnSpPr>
          <p:nvPr/>
        </p:nvCxnSpPr>
        <p:spPr bwMode="auto">
          <a:xfrm flipH="1">
            <a:off x="792163" y="3675063"/>
            <a:ext cx="193675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1" name="直線コネクタ 35"/>
          <p:cNvCxnSpPr>
            <a:cxnSpLocks noChangeShapeType="1"/>
          </p:cNvCxnSpPr>
          <p:nvPr/>
        </p:nvCxnSpPr>
        <p:spPr bwMode="auto">
          <a:xfrm>
            <a:off x="982663" y="3675063"/>
            <a:ext cx="192087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2" name="直線コネクタ 81"/>
          <p:cNvCxnSpPr>
            <a:cxnSpLocks noChangeShapeType="1"/>
          </p:cNvCxnSpPr>
          <p:nvPr/>
        </p:nvCxnSpPr>
        <p:spPr bwMode="auto">
          <a:xfrm flipH="1">
            <a:off x="820738" y="3348038"/>
            <a:ext cx="165100" cy="309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3" name="直線コネクタ 82"/>
          <p:cNvCxnSpPr>
            <a:cxnSpLocks noChangeShapeType="1"/>
          </p:cNvCxnSpPr>
          <p:nvPr/>
        </p:nvCxnSpPr>
        <p:spPr bwMode="auto">
          <a:xfrm>
            <a:off x="984250" y="3355975"/>
            <a:ext cx="188913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4" name="正方形/長方形 37"/>
          <p:cNvSpPr>
            <a:spLocks noChangeArrowheads="1"/>
          </p:cNvSpPr>
          <p:nvPr/>
        </p:nvSpPr>
        <p:spPr bwMode="auto">
          <a:xfrm>
            <a:off x="4518025" y="3321050"/>
            <a:ext cx="123825" cy="90488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6645" name="直線矢印コネクタ 44"/>
          <p:cNvCxnSpPr>
            <a:cxnSpLocks noChangeShapeType="1"/>
          </p:cNvCxnSpPr>
          <p:nvPr/>
        </p:nvCxnSpPr>
        <p:spPr bwMode="auto">
          <a:xfrm>
            <a:off x="2460625" y="3321050"/>
            <a:ext cx="0" cy="717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6" name="テキスト ボックス 54"/>
          <p:cNvSpPr txBox="1">
            <a:spLocks noChangeArrowheads="1"/>
          </p:cNvSpPr>
          <p:nvPr/>
        </p:nvSpPr>
        <p:spPr bwMode="auto">
          <a:xfrm rot="-5400000">
            <a:off x="1648619" y="2688431"/>
            <a:ext cx="4984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2.5m</a:t>
            </a:r>
            <a:endParaRPr kumimoji="1" lang="ja-JP" altLang="en-US" sz="1200" b="0"/>
          </a:p>
        </p:txBody>
      </p:sp>
      <p:sp>
        <p:nvSpPr>
          <p:cNvPr id="26647" name="テキスト ボックス 55"/>
          <p:cNvSpPr txBox="1">
            <a:spLocks noChangeArrowheads="1"/>
          </p:cNvSpPr>
          <p:nvPr/>
        </p:nvSpPr>
        <p:spPr bwMode="auto">
          <a:xfrm rot="-5400000">
            <a:off x="2066925" y="3482976"/>
            <a:ext cx="496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1.0m</a:t>
            </a:r>
            <a:endParaRPr kumimoji="1" lang="ja-JP" altLang="en-US" sz="1200" b="0"/>
          </a:p>
        </p:txBody>
      </p:sp>
      <p:sp>
        <p:nvSpPr>
          <p:cNvPr id="26648" name="正方形/長方形 56"/>
          <p:cNvSpPr>
            <a:spLocks noChangeArrowheads="1"/>
          </p:cNvSpPr>
          <p:nvPr/>
        </p:nvSpPr>
        <p:spPr bwMode="auto">
          <a:xfrm>
            <a:off x="4883150" y="3321050"/>
            <a:ext cx="122238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49" name="正方形/長方形 59"/>
          <p:cNvSpPr>
            <a:spLocks noChangeArrowheads="1"/>
          </p:cNvSpPr>
          <p:nvPr/>
        </p:nvSpPr>
        <p:spPr bwMode="auto">
          <a:xfrm>
            <a:off x="4144963" y="332105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0" name="正方形/長方形 60"/>
          <p:cNvSpPr>
            <a:spLocks noChangeArrowheads="1"/>
          </p:cNvSpPr>
          <p:nvPr/>
        </p:nvSpPr>
        <p:spPr bwMode="auto">
          <a:xfrm>
            <a:off x="4514850" y="5195888"/>
            <a:ext cx="123825" cy="9048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1" name="正方形/長方形 61"/>
          <p:cNvSpPr>
            <a:spLocks noChangeArrowheads="1"/>
          </p:cNvSpPr>
          <p:nvPr/>
        </p:nvSpPr>
        <p:spPr bwMode="auto">
          <a:xfrm>
            <a:off x="4879975" y="51958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2" name="正方形/長方形 62"/>
          <p:cNvSpPr>
            <a:spLocks noChangeArrowheads="1"/>
          </p:cNvSpPr>
          <p:nvPr/>
        </p:nvSpPr>
        <p:spPr bwMode="auto">
          <a:xfrm>
            <a:off x="4141788" y="51958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3" name="正方形/長方形 63"/>
          <p:cNvSpPr>
            <a:spLocks noChangeArrowheads="1"/>
          </p:cNvSpPr>
          <p:nvPr/>
        </p:nvSpPr>
        <p:spPr bwMode="auto">
          <a:xfrm>
            <a:off x="4514850" y="447516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4" name="正方形/長方形 64"/>
          <p:cNvSpPr>
            <a:spLocks noChangeArrowheads="1"/>
          </p:cNvSpPr>
          <p:nvPr/>
        </p:nvSpPr>
        <p:spPr bwMode="auto">
          <a:xfrm>
            <a:off x="4879975" y="447516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5" name="正方形/長方形 65"/>
          <p:cNvSpPr>
            <a:spLocks noChangeArrowheads="1"/>
          </p:cNvSpPr>
          <p:nvPr/>
        </p:nvSpPr>
        <p:spPr bwMode="auto">
          <a:xfrm>
            <a:off x="4141788" y="447516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6" name="正方形/長方形 68"/>
          <p:cNvSpPr>
            <a:spLocks noChangeArrowheads="1"/>
          </p:cNvSpPr>
          <p:nvPr/>
        </p:nvSpPr>
        <p:spPr bwMode="auto">
          <a:xfrm>
            <a:off x="4514850" y="593883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7" name="正方形/長方形 69"/>
          <p:cNvSpPr>
            <a:spLocks noChangeArrowheads="1"/>
          </p:cNvSpPr>
          <p:nvPr/>
        </p:nvSpPr>
        <p:spPr bwMode="auto">
          <a:xfrm>
            <a:off x="4879975" y="593883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8" name="正方形/長方形 70"/>
          <p:cNvSpPr>
            <a:spLocks noChangeArrowheads="1"/>
          </p:cNvSpPr>
          <p:nvPr/>
        </p:nvSpPr>
        <p:spPr bwMode="auto">
          <a:xfrm>
            <a:off x="4141788" y="593883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6659" name="正方形/長方形 74"/>
          <p:cNvSpPr>
            <a:spLocks noChangeArrowheads="1"/>
          </p:cNvSpPr>
          <p:nvPr/>
        </p:nvSpPr>
        <p:spPr bwMode="auto">
          <a:xfrm>
            <a:off x="2198688" y="5006975"/>
            <a:ext cx="981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Top View</a:t>
            </a:r>
            <a:endParaRPr kumimoji="1" lang="ja-JP" altLang="en-US" sz="1600" b="0"/>
          </a:p>
        </p:txBody>
      </p:sp>
      <p:cxnSp>
        <p:nvCxnSpPr>
          <p:cNvPr id="26660" name="直線矢印コネクタ 75"/>
          <p:cNvCxnSpPr>
            <a:cxnSpLocks noChangeShapeType="1"/>
          </p:cNvCxnSpPr>
          <p:nvPr/>
        </p:nvCxnSpPr>
        <p:spPr bwMode="auto">
          <a:xfrm flipH="1">
            <a:off x="4576763" y="5367338"/>
            <a:ext cx="3651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1" name="直線矢印コネクタ 77"/>
          <p:cNvCxnSpPr>
            <a:cxnSpLocks noChangeShapeType="1"/>
          </p:cNvCxnSpPr>
          <p:nvPr/>
        </p:nvCxnSpPr>
        <p:spPr bwMode="auto">
          <a:xfrm>
            <a:off x="5095875" y="4522788"/>
            <a:ext cx="0" cy="7191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62" name="テキスト ボックス 78"/>
          <p:cNvSpPr txBox="1">
            <a:spLocks noChangeArrowheads="1"/>
          </p:cNvSpPr>
          <p:nvPr/>
        </p:nvSpPr>
        <p:spPr bwMode="auto">
          <a:xfrm>
            <a:off x="4594225" y="4702175"/>
            <a:ext cx="496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1.0m</a:t>
            </a:r>
            <a:endParaRPr kumimoji="1" lang="ja-JP" altLang="en-US" sz="1200" b="0"/>
          </a:p>
        </p:txBody>
      </p:sp>
      <p:sp>
        <p:nvSpPr>
          <p:cNvPr id="26663" name="テキスト ボックス 79"/>
          <p:cNvSpPr txBox="1">
            <a:spLocks noChangeArrowheads="1"/>
          </p:cNvSpPr>
          <p:nvPr/>
        </p:nvSpPr>
        <p:spPr bwMode="auto">
          <a:xfrm>
            <a:off x="4505325" y="5421313"/>
            <a:ext cx="49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0.5m</a:t>
            </a:r>
            <a:endParaRPr kumimoji="1" lang="ja-JP" altLang="en-US" sz="1200" b="0"/>
          </a:p>
        </p:txBody>
      </p:sp>
    </p:spTree>
    <p:extLst>
      <p:ext uri="{BB962C8B-B14F-4D97-AF65-F5344CB8AC3E}">
        <p14:creationId xmlns:p14="http://schemas.microsoft.com/office/powerpoint/2010/main" val="6064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ea typeface="MS PGothic" charset="-128"/>
              </a:rPr>
              <a:t>CDF of Initial Link Setup Time of 9 STAs</a:t>
            </a:r>
            <a:endParaRPr kumimoji="1" lang="ja-JP" altLang="en-US" dirty="0">
              <a:ea typeface="MS PGothic" charset="-128"/>
            </a:endParaRPr>
          </a:p>
        </p:txBody>
      </p:sp>
      <p:sp>
        <p:nvSpPr>
          <p:cNvPr id="28674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Hiroshi Mano (KDTI)</a:t>
            </a:r>
            <a:endParaRPr lang="en-US" dirty="0"/>
          </a:p>
        </p:txBody>
      </p:sp>
      <p:sp>
        <p:nvSpPr>
          <p:cNvPr id="2867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8D2CA12-3277-864E-A1CB-48C2B36ED07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28677" name="テキスト ボックス 9"/>
          <p:cNvSpPr txBox="1">
            <a:spLocks noChangeArrowheads="1"/>
          </p:cNvSpPr>
          <p:nvPr/>
        </p:nvSpPr>
        <p:spPr bwMode="auto">
          <a:xfrm>
            <a:off x="995363" y="5418138"/>
            <a:ext cx="28860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WPA2 Enterprise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PEAP (MS-CHAPv2)</a:t>
            </a:r>
            <a:endParaRPr kumimoji="1" lang="ja-JP" altLang="en-US" b="0"/>
          </a:p>
        </p:txBody>
      </p:sp>
      <p:sp>
        <p:nvSpPr>
          <p:cNvPr id="28678" name="テキスト ボックス 10"/>
          <p:cNvSpPr txBox="1">
            <a:spLocks noChangeArrowheads="1"/>
          </p:cNvSpPr>
          <p:nvPr/>
        </p:nvSpPr>
        <p:spPr bwMode="auto">
          <a:xfrm>
            <a:off x="5962650" y="5492750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802.11ai FILS</a:t>
            </a:r>
            <a:endParaRPr kumimoji="1" lang="ja-JP" altLang="en-US" b="0"/>
          </a:p>
        </p:txBody>
      </p:sp>
      <p:sp>
        <p:nvSpPr>
          <p:cNvPr id="28679" name="テキスト ボックス 13"/>
          <p:cNvSpPr txBox="1">
            <a:spLocks noChangeArrowheads="1"/>
          </p:cNvSpPr>
          <p:nvPr/>
        </p:nvSpPr>
        <p:spPr bwMode="auto">
          <a:xfrm>
            <a:off x="1257300" y="5013325"/>
            <a:ext cx="264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b="0"/>
              <a:t>Initial Link Setup Time [s]</a:t>
            </a:r>
            <a:endParaRPr kumimoji="1" lang="ja-JP" altLang="en-US" sz="1800" b="0"/>
          </a:p>
        </p:txBody>
      </p:sp>
      <p:sp>
        <p:nvSpPr>
          <p:cNvPr id="28680" name="テキスト ボックス 15"/>
          <p:cNvSpPr txBox="1">
            <a:spLocks noChangeArrowheads="1"/>
          </p:cNvSpPr>
          <p:nvPr/>
        </p:nvSpPr>
        <p:spPr bwMode="auto">
          <a:xfrm>
            <a:off x="5648325" y="5068888"/>
            <a:ext cx="2827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b="0"/>
              <a:t>Initial Link Setup Time </a:t>
            </a:r>
            <a:r>
              <a:rPr kumimoji="1" lang="en-US" altLang="ja-JP" sz="1800"/>
              <a:t>[ms]</a:t>
            </a:r>
            <a:endParaRPr kumimoji="1" lang="ja-JP" altLang="en-US" sz="1800"/>
          </a:p>
        </p:txBody>
      </p:sp>
      <p:sp>
        <p:nvSpPr>
          <p:cNvPr id="28681" name="テキスト ボックス 20"/>
          <p:cNvSpPr txBox="1">
            <a:spLocks noChangeArrowheads="1"/>
          </p:cNvSpPr>
          <p:nvPr/>
        </p:nvSpPr>
        <p:spPr bwMode="auto">
          <a:xfrm>
            <a:off x="4985074" y="5890638"/>
            <a:ext cx="35173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 dirty="0"/>
              <a:t>*100 simulation runs for each </a:t>
            </a:r>
            <a:r>
              <a:rPr kumimoji="1" lang="en-US" altLang="ja-JP" sz="1600" b="0" dirty="0" smtClean="0"/>
              <a:t>parameter</a:t>
            </a:r>
            <a:endParaRPr kumimoji="1" lang="ja-JP" altLang="en-US" sz="1600" b="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 dirty="0" smtClean="0"/>
              <a:t>CDF: Cumulative Distribution Function</a:t>
            </a:r>
            <a:endParaRPr kumimoji="1" lang="ja-JP" altLang="en-US" sz="1600" b="0" dirty="0"/>
          </a:p>
        </p:txBody>
      </p:sp>
      <p:pic>
        <p:nvPicPr>
          <p:cNvPr id="28682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4572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テキスト ボックス 16"/>
          <p:cNvSpPr txBox="1">
            <a:spLocks noChangeArrowheads="1"/>
          </p:cNvSpPr>
          <p:nvPr/>
        </p:nvSpPr>
        <p:spPr bwMode="auto">
          <a:xfrm>
            <a:off x="2413000" y="3743325"/>
            <a:ext cx="3444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FF0000"/>
                </a:solidFill>
              </a:rPr>
              <a:t>0s</a:t>
            </a:r>
            <a:endParaRPr kumimoji="1" lang="ja-JP" altLang="en-US" sz="1400" b="0">
              <a:solidFill>
                <a:srgbClr val="FF0000"/>
              </a:solidFill>
            </a:endParaRPr>
          </a:p>
        </p:txBody>
      </p:sp>
      <p:sp>
        <p:nvSpPr>
          <p:cNvPr id="15372" name="テキスト ボックス 17"/>
          <p:cNvSpPr txBox="1">
            <a:spLocks noChangeArrowheads="1"/>
          </p:cNvSpPr>
          <p:nvPr/>
        </p:nvSpPr>
        <p:spPr bwMode="auto">
          <a:xfrm>
            <a:off x="2711450" y="3281363"/>
            <a:ext cx="479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kumimoji="1" lang="en-US" altLang="ja-JP" sz="1400" b="0" dirty="0" smtClean="0">
                <a:solidFill>
                  <a:schemeClr val="accent6"/>
                </a:solidFill>
              </a:rPr>
              <a:t>0.1s</a:t>
            </a:r>
            <a:endParaRPr kumimoji="1" lang="ja-JP" altLang="en-US" sz="1400" b="0" dirty="0" smtClean="0">
              <a:solidFill>
                <a:schemeClr val="accent6"/>
              </a:solidFill>
            </a:endParaRPr>
          </a:p>
        </p:txBody>
      </p:sp>
      <p:sp>
        <p:nvSpPr>
          <p:cNvPr id="28685" name="テキスト ボックス 18"/>
          <p:cNvSpPr txBox="1">
            <a:spLocks noChangeArrowheads="1"/>
          </p:cNvSpPr>
          <p:nvPr/>
        </p:nvSpPr>
        <p:spPr bwMode="auto">
          <a:xfrm>
            <a:off x="2365375" y="2344738"/>
            <a:ext cx="479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00B050"/>
                </a:solidFill>
              </a:rPr>
              <a:t>0.5s</a:t>
            </a:r>
            <a:endParaRPr kumimoji="1" lang="ja-JP" altLang="en-US" sz="1400" b="0">
              <a:solidFill>
                <a:srgbClr val="00B050"/>
              </a:solidFill>
            </a:endParaRPr>
          </a:p>
        </p:txBody>
      </p:sp>
      <p:sp>
        <p:nvSpPr>
          <p:cNvPr id="28686" name="テキスト ボックス 19"/>
          <p:cNvSpPr txBox="1">
            <a:spLocks noChangeArrowheads="1"/>
          </p:cNvSpPr>
          <p:nvPr/>
        </p:nvSpPr>
        <p:spPr bwMode="auto">
          <a:xfrm>
            <a:off x="660400" y="2047875"/>
            <a:ext cx="13589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7030A0"/>
                </a:solidFill>
              </a:rPr>
              <a:t>ChannelScan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7030A0"/>
                </a:solidFill>
              </a:rPr>
              <a:t>StartTime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7030A0"/>
                </a:solidFill>
              </a:rPr>
              <a:t>MaxJitter = 1.0s</a:t>
            </a:r>
            <a:endParaRPr kumimoji="1" lang="ja-JP" altLang="en-US" sz="1400" b="0">
              <a:solidFill>
                <a:srgbClr val="7030A0"/>
              </a:solidFill>
            </a:endParaRPr>
          </a:p>
        </p:txBody>
      </p:sp>
      <p:sp>
        <p:nvSpPr>
          <p:cNvPr id="28687" name="テキスト ボックス 1"/>
          <p:cNvSpPr txBox="1">
            <a:spLocks noChangeArrowheads="1"/>
          </p:cNvSpPr>
          <p:nvPr/>
        </p:nvSpPr>
        <p:spPr bwMode="auto">
          <a:xfrm>
            <a:off x="2595563" y="2535238"/>
            <a:ext cx="1433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App.-Level Timeout</a:t>
            </a:r>
            <a:endParaRPr kumimoji="1" lang="ja-JP" altLang="en-US" sz="1200" b="0"/>
          </a:p>
        </p:txBody>
      </p:sp>
      <p:sp>
        <p:nvSpPr>
          <p:cNvPr id="3" name="円弧 2"/>
          <p:cNvSpPr/>
          <p:nvPr/>
        </p:nvSpPr>
        <p:spPr bwMode="auto">
          <a:xfrm>
            <a:off x="4116388" y="1928813"/>
            <a:ext cx="454025" cy="723900"/>
          </a:xfrm>
          <a:prstGeom prst="arc">
            <a:avLst>
              <a:gd name="adj1" fmla="val 15342351"/>
              <a:gd name="adj2" fmla="val 72816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cxnSp>
        <p:nvCxnSpPr>
          <p:cNvPr id="28689" name="直線コネクタ 6"/>
          <p:cNvCxnSpPr>
            <a:cxnSpLocks noChangeShapeType="1"/>
          </p:cNvCxnSpPr>
          <p:nvPr/>
        </p:nvCxnSpPr>
        <p:spPr bwMode="auto">
          <a:xfrm flipH="1">
            <a:off x="3944938" y="2540000"/>
            <a:ext cx="244475" cy="112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0" name="テキスト ボックス 20"/>
          <p:cNvSpPr txBox="1">
            <a:spLocks noChangeArrowheads="1"/>
          </p:cNvSpPr>
          <p:nvPr/>
        </p:nvSpPr>
        <p:spPr bwMode="auto">
          <a:xfrm>
            <a:off x="2414588" y="2863850"/>
            <a:ext cx="4794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>
                <a:solidFill>
                  <a:srgbClr val="FFC000"/>
                </a:solidFill>
              </a:rPr>
              <a:t>0.2s</a:t>
            </a:r>
            <a:endParaRPr kumimoji="1" lang="ja-JP" altLang="en-US" sz="1400" b="0">
              <a:solidFill>
                <a:srgbClr val="FFC000"/>
              </a:solidFill>
            </a:endParaRPr>
          </a:p>
        </p:txBody>
      </p:sp>
      <p:sp>
        <p:nvSpPr>
          <p:cNvPr id="28691" name="テキスト ボックス 7"/>
          <p:cNvSpPr txBox="1">
            <a:spLocks noChangeArrowheads="1"/>
          </p:cNvSpPr>
          <p:nvPr/>
        </p:nvSpPr>
        <p:spPr bwMode="auto">
          <a:xfrm>
            <a:off x="381000" y="4829175"/>
            <a:ext cx="4191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1" lang="ja-JP" altLang="en-US" sz="1200" b="0"/>
          </a:p>
        </p:txBody>
      </p:sp>
      <p:sp>
        <p:nvSpPr>
          <p:cNvPr id="28692" name="テキスト ボックス 9"/>
          <p:cNvSpPr txBox="1">
            <a:spLocks noChangeArrowheads="1"/>
          </p:cNvSpPr>
          <p:nvPr/>
        </p:nvSpPr>
        <p:spPr bwMode="auto">
          <a:xfrm>
            <a:off x="304800" y="4752975"/>
            <a:ext cx="76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0.000010</a:t>
            </a:r>
            <a:endParaRPr kumimoji="1" lang="ja-JP" altLang="en-US" sz="1200" b="0"/>
          </a:p>
        </p:txBody>
      </p:sp>
      <p:sp>
        <p:nvSpPr>
          <p:cNvPr id="28693" name="テキスト ボックス 31"/>
          <p:cNvSpPr txBox="1">
            <a:spLocks noChangeArrowheads="1"/>
          </p:cNvSpPr>
          <p:nvPr/>
        </p:nvSpPr>
        <p:spPr bwMode="auto">
          <a:xfrm>
            <a:off x="996950" y="4752975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0.00010</a:t>
            </a:r>
            <a:endParaRPr kumimoji="1" lang="ja-JP" altLang="en-US" sz="1200" b="0"/>
          </a:p>
        </p:txBody>
      </p:sp>
      <p:sp>
        <p:nvSpPr>
          <p:cNvPr id="28694" name="テキスト ボックス 32"/>
          <p:cNvSpPr txBox="1">
            <a:spLocks noChangeArrowheads="1"/>
          </p:cNvSpPr>
          <p:nvPr/>
        </p:nvSpPr>
        <p:spPr bwMode="auto">
          <a:xfrm>
            <a:off x="1600200" y="4752975"/>
            <a:ext cx="608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0.0010</a:t>
            </a:r>
            <a:endParaRPr kumimoji="1" lang="ja-JP" altLang="en-US" sz="1200" b="0"/>
          </a:p>
        </p:txBody>
      </p:sp>
      <p:sp>
        <p:nvSpPr>
          <p:cNvPr id="28695" name="テキスト ボックス 33"/>
          <p:cNvSpPr txBox="1">
            <a:spLocks noChangeArrowheads="1"/>
          </p:cNvSpPr>
          <p:nvPr/>
        </p:nvSpPr>
        <p:spPr bwMode="auto">
          <a:xfrm>
            <a:off x="2284413" y="4748213"/>
            <a:ext cx="530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0.010</a:t>
            </a:r>
            <a:endParaRPr kumimoji="1" lang="ja-JP" altLang="en-US" sz="1200" b="0"/>
          </a:p>
        </p:txBody>
      </p:sp>
      <p:sp>
        <p:nvSpPr>
          <p:cNvPr id="28696" name="テキスト ボックス 34"/>
          <p:cNvSpPr txBox="1">
            <a:spLocks noChangeArrowheads="1"/>
          </p:cNvSpPr>
          <p:nvPr/>
        </p:nvSpPr>
        <p:spPr bwMode="auto">
          <a:xfrm>
            <a:off x="2955925" y="4738688"/>
            <a:ext cx="4540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0.10</a:t>
            </a:r>
            <a:endParaRPr kumimoji="1" lang="ja-JP" altLang="en-US" sz="1200" b="0"/>
          </a:p>
        </p:txBody>
      </p:sp>
      <p:sp>
        <p:nvSpPr>
          <p:cNvPr id="28697" name="テキスト ボックス 35"/>
          <p:cNvSpPr txBox="1">
            <a:spLocks noChangeArrowheads="1"/>
          </p:cNvSpPr>
          <p:nvPr/>
        </p:nvSpPr>
        <p:spPr bwMode="auto">
          <a:xfrm>
            <a:off x="3603625" y="4738688"/>
            <a:ext cx="3778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1.0</a:t>
            </a:r>
            <a:endParaRPr kumimoji="1" lang="ja-JP" altLang="en-US" sz="1200" b="0"/>
          </a:p>
        </p:txBody>
      </p:sp>
      <p:sp>
        <p:nvSpPr>
          <p:cNvPr id="28698" name="テキスト ボックス 36"/>
          <p:cNvSpPr txBox="1">
            <a:spLocks noChangeArrowheads="1"/>
          </p:cNvSpPr>
          <p:nvPr/>
        </p:nvSpPr>
        <p:spPr bwMode="auto">
          <a:xfrm>
            <a:off x="4191000" y="4732338"/>
            <a:ext cx="454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10.0</a:t>
            </a:r>
            <a:endParaRPr kumimoji="1" lang="ja-JP" altLang="en-US" sz="1200" b="0"/>
          </a:p>
        </p:txBody>
      </p:sp>
      <p:grpSp>
        <p:nvGrpSpPr>
          <p:cNvPr id="28699" name="図形グループ 11"/>
          <p:cNvGrpSpPr>
            <a:grpSpLocks/>
          </p:cNvGrpSpPr>
          <p:nvPr/>
        </p:nvGrpSpPr>
        <p:grpSpPr bwMode="auto">
          <a:xfrm>
            <a:off x="4343400" y="1447800"/>
            <a:ext cx="4586288" cy="3657600"/>
            <a:chOff x="4343400" y="1447800"/>
            <a:chExt cx="4586233" cy="3657600"/>
          </a:xfrm>
        </p:grpSpPr>
        <p:pic>
          <p:nvPicPr>
            <p:cNvPr id="28701" name="図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1828800"/>
              <a:ext cx="4572000" cy="32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02" name="テキスト ボックス 16"/>
            <p:cNvSpPr txBox="1">
              <a:spLocks noChangeArrowheads="1"/>
            </p:cNvSpPr>
            <p:nvPr/>
          </p:nvSpPr>
          <p:spPr bwMode="auto">
            <a:xfrm>
              <a:off x="6218238" y="2411731"/>
              <a:ext cx="3449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0000"/>
                  </a:solidFill>
                </a:rPr>
                <a:t>0s</a:t>
              </a:r>
              <a:endParaRPr kumimoji="1" lang="ja-JP" altLang="en-US" sz="1400" b="0">
                <a:solidFill>
                  <a:srgbClr val="FF0000"/>
                </a:solidFill>
              </a:endParaRPr>
            </a:p>
          </p:txBody>
        </p:sp>
        <p:sp>
          <p:nvSpPr>
            <p:cNvPr id="15382" name="テキスト ボックス 24"/>
            <p:cNvSpPr txBox="1">
              <a:spLocks noChangeArrowheads="1"/>
            </p:cNvSpPr>
            <p:nvPr/>
          </p:nvSpPr>
          <p:spPr bwMode="auto">
            <a:xfrm>
              <a:off x="6900832" y="2073275"/>
              <a:ext cx="479419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kumimoji="1" lang="en-US" altLang="ja-JP" sz="1400" b="0" dirty="0" smtClean="0">
                  <a:solidFill>
                    <a:schemeClr val="accent6"/>
                  </a:solidFill>
                </a:rPr>
                <a:t>0.1s</a:t>
              </a:r>
              <a:endParaRPr kumimoji="1" lang="ja-JP" altLang="en-US" sz="1400" b="0" dirty="0" smtClean="0">
                <a:solidFill>
                  <a:schemeClr val="accent6"/>
                </a:solidFill>
              </a:endParaRPr>
            </a:p>
          </p:txBody>
        </p:sp>
        <p:sp>
          <p:nvSpPr>
            <p:cNvPr id="28704" name="テキスト ボックス 25"/>
            <p:cNvSpPr txBox="1">
              <a:spLocks noChangeArrowheads="1"/>
            </p:cNvSpPr>
            <p:nvPr/>
          </p:nvSpPr>
          <p:spPr bwMode="auto">
            <a:xfrm>
              <a:off x="5624259" y="1447800"/>
              <a:ext cx="184388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C000"/>
                  </a:solidFill>
                </a:rPr>
                <a:t>ChannelScanStartTime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C000"/>
                  </a:solidFill>
                </a:rPr>
                <a:t>MaxJitter = 0.2s</a:t>
              </a:r>
              <a:endParaRPr kumimoji="1" lang="ja-JP" altLang="en-US" sz="1400" b="0">
                <a:solidFill>
                  <a:srgbClr val="FFC000"/>
                </a:solidFill>
              </a:endParaRPr>
            </a:p>
          </p:txBody>
        </p:sp>
        <p:sp>
          <p:nvSpPr>
            <p:cNvPr id="28705" name="テキスト ボックス 29"/>
            <p:cNvSpPr txBox="1">
              <a:spLocks noChangeArrowheads="1"/>
            </p:cNvSpPr>
            <p:nvPr/>
          </p:nvSpPr>
          <p:spPr bwMode="auto">
            <a:xfrm>
              <a:off x="4572000" y="4828401"/>
              <a:ext cx="434340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ja-JP" altLang="en-US" sz="1200" b="0"/>
            </a:p>
          </p:txBody>
        </p:sp>
        <p:sp>
          <p:nvSpPr>
            <p:cNvPr id="28706" name="テキスト ボックス 37"/>
            <p:cNvSpPr txBox="1">
              <a:spLocks noChangeArrowheads="1"/>
            </p:cNvSpPr>
            <p:nvPr/>
          </p:nvSpPr>
          <p:spPr bwMode="auto">
            <a:xfrm>
              <a:off x="4589463" y="4752532"/>
              <a:ext cx="76174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0.000010</a:t>
              </a:r>
              <a:endParaRPr kumimoji="1" lang="ja-JP" altLang="en-US" sz="1200" b="0"/>
            </a:p>
          </p:txBody>
        </p:sp>
        <p:sp>
          <p:nvSpPr>
            <p:cNvPr id="28707" name="テキスト ボックス 38"/>
            <p:cNvSpPr txBox="1">
              <a:spLocks noChangeArrowheads="1"/>
            </p:cNvSpPr>
            <p:nvPr/>
          </p:nvSpPr>
          <p:spPr bwMode="auto">
            <a:xfrm>
              <a:off x="5282356" y="4752532"/>
              <a:ext cx="68480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0.00010</a:t>
              </a:r>
              <a:endParaRPr kumimoji="1" lang="ja-JP" altLang="en-US" sz="1200" b="0"/>
            </a:p>
          </p:txBody>
        </p:sp>
        <p:sp>
          <p:nvSpPr>
            <p:cNvPr id="28708" name="テキスト ボックス 39"/>
            <p:cNvSpPr txBox="1">
              <a:spLocks noChangeArrowheads="1"/>
            </p:cNvSpPr>
            <p:nvPr/>
          </p:nvSpPr>
          <p:spPr bwMode="auto">
            <a:xfrm>
              <a:off x="5884863" y="4752532"/>
              <a:ext cx="6078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0.0010</a:t>
              </a:r>
              <a:endParaRPr kumimoji="1" lang="ja-JP" altLang="en-US" sz="1200" b="0"/>
            </a:p>
          </p:txBody>
        </p:sp>
        <p:sp>
          <p:nvSpPr>
            <p:cNvPr id="28709" name="テキスト ボックス 40"/>
            <p:cNvSpPr txBox="1">
              <a:spLocks noChangeArrowheads="1"/>
            </p:cNvSpPr>
            <p:nvPr/>
          </p:nvSpPr>
          <p:spPr bwMode="auto">
            <a:xfrm>
              <a:off x="6568922" y="4748453"/>
              <a:ext cx="53091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0.010</a:t>
              </a:r>
              <a:endParaRPr kumimoji="1" lang="ja-JP" altLang="en-US" sz="1200" b="0"/>
            </a:p>
          </p:txBody>
        </p:sp>
        <p:sp>
          <p:nvSpPr>
            <p:cNvPr id="28710" name="テキスト ボックス 41"/>
            <p:cNvSpPr txBox="1">
              <a:spLocks noChangeArrowheads="1"/>
            </p:cNvSpPr>
            <p:nvPr/>
          </p:nvSpPr>
          <p:spPr bwMode="auto">
            <a:xfrm>
              <a:off x="7241155" y="4739132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0.10</a:t>
              </a:r>
              <a:endParaRPr kumimoji="1" lang="ja-JP" altLang="en-US" sz="1200" b="0"/>
            </a:p>
          </p:txBody>
        </p:sp>
        <p:sp>
          <p:nvSpPr>
            <p:cNvPr id="28711" name="テキスト ボックス 42"/>
            <p:cNvSpPr txBox="1">
              <a:spLocks noChangeArrowheads="1"/>
            </p:cNvSpPr>
            <p:nvPr/>
          </p:nvSpPr>
          <p:spPr bwMode="auto">
            <a:xfrm>
              <a:off x="7888576" y="4739132"/>
              <a:ext cx="3770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1.0</a:t>
              </a:r>
              <a:endParaRPr kumimoji="1" lang="ja-JP" altLang="en-US" sz="1200" b="0"/>
            </a:p>
          </p:txBody>
        </p:sp>
        <p:sp>
          <p:nvSpPr>
            <p:cNvPr id="28712" name="テキスト ボックス 43"/>
            <p:cNvSpPr txBox="1">
              <a:spLocks noChangeArrowheads="1"/>
            </p:cNvSpPr>
            <p:nvPr/>
          </p:nvSpPr>
          <p:spPr bwMode="auto">
            <a:xfrm>
              <a:off x="8475663" y="4732262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10.0</a:t>
              </a:r>
              <a:endParaRPr kumimoji="1" lang="ja-JP" altLang="en-US" sz="1200" b="0"/>
            </a:p>
          </p:txBody>
        </p:sp>
      </p:grpSp>
      <p:sp>
        <p:nvSpPr>
          <p:cNvPr id="28700" name="テキスト ボックス 1"/>
          <p:cNvSpPr txBox="1">
            <a:spLocks noChangeArrowheads="1"/>
          </p:cNvSpPr>
          <p:nvPr/>
        </p:nvSpPr>
        <p:spPr bwMode="auto">
          <a:xfrm>
            <a:off x="757238" y="1565275"/>
            <a:ext cx="178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r>
              <a:rPr kumimoji="1" lang="en-US" altLang="ja-JP" sz="1800"/>
              <a:t>*x axis: log scale</a:t>
            </a:r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6915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円/楕円 73"/>
          <p:cNvSpPr/>
          <p:nvPr/>
        </p:nvSpPr>
        <p:spPr bwMode="auto">
          <a:xfrm>
            <a:off x="3313113" y="3989388"/>
            <a:ext cx="2435225" cy="24368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Layout of an AP antenna and STAs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29699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970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B8A1D66-66A2-9A45-A87B-7725DE2302F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  <p:sp>
        <p:nvSpPr>
          <p:cNvPr id="29702" name="三角形 6"/>
          <p:cNvSpPr>
            <a:spLocks noChangeArrowheads="1"/>
          </p:cNvSpPr>
          <p:nvPr/>
        </p:nvSpPr>
        <p:spPr bwMode="auto">
          <a:xfrm>
            <a:off x="4419600" y="1908175"/>
            <a:ext cx="303213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8" name="三角形 7"/>
          <p:cNvSpPr/>
          <p:nvPr/>
        </p:nvSpPr>
        <p:spPr bwMode="auto">
          <a:xfrm>
            <a:off x="2689225" y="2209800"/>
            <a:ext cx="3773488" cy="1830388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9704" name="正方形/長方形 8"/>
          <p:cNvSpPr>
            <a:spLocks noChangeArrowheads="1"/>
          </p:cNvSpPr>
          <p:nvPr/>
        </p:nvSpPr>
        <p:spPr bwMode="auto">
          <a:xfrm>
            <a:off x="5095875" y="2552700"/>
            <a:ext cx="3019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FWHM: 90deg, Max. Gain 8.4dBi</a:t>
            </a:r>
            <a:endParaRPr kumimoji="1" lang="ja-JP" altLang="en-US" sz="1600" b="0"/>
          </a:p>
        </p:txBody>
      </p:sp>
      <p:cxnSp>
        <p:nvCxnSpPr>
          <p:cNvPr id="29705" name="直線矢印コネクタ 10"/>
          <p:cNvCxnSpPr>
            <a:cxnSpLocks noChangeShapeType="1"/>
          </p:cNvCxnSpPr>
          <p:nvPr/>
        </p:nvCxnSpPr>
        <p:spPr bwMode="auto">
          <a:xfrm>
            <a:off x="2460625" y="2227263"/>
            <a:ext cx="0" cy="1093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直線コネクタ 16"/>
          <p:cNvCxnSpPr>
            <a:cxnSpLocks noChangeShapeType="1"/>
          </p:cNvCxnSpPr>
          <p:nvPr/>
        </p:nvCxnSpPr>
        <p:spPr bwMode="auto">
          <a:xfrm flipH="1">
            <a:off x="2155825" y="2212975"/>
            <a:ext cx="43068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7" name="直線矢印コネクタ 20"/>
          <p:cNvCxnSpPr>
            <a:cxnSpLocks noChangeShapeType="1"/>
          </p:cNvCxnSpPr>
          <p:nvPr/>
        </p:nvCxnSpPr>
        <p:spPr bwMode="auto">
          <a:xfrm>
            <a:off x="2012950" y="2217738"/>
            <a:ext cx="0" cy="1822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9708" name="図形グループ 23"/>
          <p:cNvGrpSpPr>
            <a:grpSpLocks/>
          </p:cNvGrpSpPr>
          <p:nvPr/>
        </p:nvGrpSpPr>
        <p:grpSpPr bwMode="auto">
          <a:xfrm>
            <a:off x="1485900" y="2217738"/>
            <a:ext cx="5805488" cy="1822450"/>
            <a:chOff x="1387812" y="2540541"/>
            <a:chExt cx="4926682" cy="1821487"/>
          </a:xfrm>
        </p:grpSpPr>
        <p:cxnSp>
          <p:nvCxnSpPr>
            <p:cNvPr id="29754" name="直線コネクタ 18"/>
            <p:cNvCxnSpPr>
              <a:cxnSpLocks noChangeShapeType="1"/>
            </p:cNvCxnSpPr>
            <p:nvPr/>
          </p:nvCxnSpPr>
          <p:spPr bwMode="auto">
            <a:xfrm flipH="1">
              <a:off x="1387812" y="2540541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5" name="直線コネクタ 22"/>
            <p:cNvCxnSpPr>
              <a:cxnSpLocks noChangeShapeType="1"/>
            </p:cNvCxnSpPr>
            <p:nvPr/>
          </p:nvCxnSpPr>
          <p:spPr bwMode="auto">
            <a:xfrm flipH="1">
              <a:off x="1387813" y="4362028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6" name="直線コネクタ 39"/>
            <p:cNvCxnSpPr>
              <a:cxnSpLocks noChangeShapeType="1"/>
            </p:cNvCxnSpPr>
            <p:nvPr/>
          </p:nvCxnSpPr>
          <p:spPr bwMode="auto">
            <a:xfrm flipH="1">
              <a:off x="1387812" y="3642895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709" name="正方形/長方形 24"/>
          <p:cNvSpPr>
            <a:spLocks noChangeArrowheads="1"/>
          </p:cNvSpPr>
          <p:nvPr/>
        </p:nvSpPr>
        <p:spPr bwMode="auto">
          <a:xfrm>
            <a:off x="4686300" y="1649413"/>
            <a:ext cx="1319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AP’s Antenna</a:t>
            </a:r>
            <a:endParaRPr kumimoji="1" lang="ja-JP" altLang="en-US" sz="1600" b="0"/>
          </a:p>
        </p:txBody>
      </p:sp>
      <p:sp>
        <p:nvSpPr>
          <p:cNvPr id="29710" name="円/楕円 25"/>
          <p:cNvSpPr>
            <a:spLocks noChangeArrowheads="1"/>
          </p:cNvSpPr>
          <p:nvPr/>
        </p:nvSpPr>
        <p:spPr bwMode="auto">
          <a:xfrm>
            <a:off x="889000" y="3005138"/>
            <a:ext cx="198438" cy="2000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9711" name="直線コネクタ 27"/>
          <p:cNvCxnSpPr>
            <a:cxnSpLocks noChangeShapeType="1"/>
            <a:stCxn id="29710" idx="4"/>
          </p:cNvCxnSpPr>
          <p:nvPr/>
        </p:nvCxnSpPr>
        <p:spPr bwMode="auto">
          <a:xfrm flipH="1">
            <a:off x="982663" y="3205163"/>
            <a:ext cx="635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2" name="直線コネクタ 28"/>
          <p:cNvCxnSpPr>
            <a:cxnSpLocks noChangeShapeType="1"/>
          </p:cNvCxnSpPr>
          <p:nvPr/>
        </p:nvCxnSpPr>
        <p:spPr bwMode="auto">
          <a:xfrm flipH="1">
            <a:off x="792163" y="3675063"/>
            <a:ext cx="193675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3" name="直線コネクタ 35"/>
          <p:cNvCxnSpPr>
            <a:cxnSpLocks noChangeShapeType="1"/>
          </p:cNvCxnSpPr>
          <p:nvPr/>
        </p:nvCxnSpPr>
        <p:spPr bwMode="auto">
          <a:xfrm>
            <a:off x="982663" y="3675063"/>
            <a:ext cx="192087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4" name="直線コネクタ 81"/>
          <p:cNvCxnSpPr>
            <a:cxnSpLocks noChangeShapeType="1"/>
          </p:cNvCxnSpPr>
          <p:nvPr/>
        </p:nvCxnSpPr>
        <p:spPr bwMode="auto">
          <a:xfrm flipH="1">
            <a:off x="820738" y="3348038"/>
            <a:ext cx="165100" cy="309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5" name="直線コネクタ 82"/>
          <p:cNvCxnSpPr>
            <a:cxnSpLocks noChangeShapeType="1"/>
          </p:cNvCxnSpPr>
          <p:nvPr/>
        </p:nvCxnSpPr>
        <p:spPr bwMode="auto">
          <a:xfrm>
            <a:off x="984250" y="3355975"/>
            <a:ext cx="188913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6" name="正方形/長方形 37"/>
          <p:cNvSpPr>
            <a:spLocks noChangeArrowheads="1"/>
          </p:cNvSpPr>
          <p:nvPr/>
        </p:nvSpPr>
        <p:spPr bwMode="auto">
          <a:xfrm>
            <a:off x="4518025" y="3321050"/>
            <a:ext cx="123825" cy="90488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9717" name="直線矢印コネクタ 44"/>
          <p:cNvCxnSpPr>
            <a:cxnSpLocks noChangeShapeType="1"/>
          </p:cNvCxnSpPr>
          <p:nvPr/>
        </p:nvCxnSpPr>
        <p:spPr bwMode="auto">
          <a:xfrm>
            <a:off x="2460625" y="3321050"/>
            <a:ext cx="0" cy="717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8" name="テキスト ボックス 54"/>
          <p:cNvSpPr txBox="1">
            <a:spLocks noChangeArrowheads="1"/>
          </p:cNvSpPr>
          <p:nvPr/>
        </p:nvSpPr>
        <p:spPr bwMode="auto">
          <a:xfrm rot="-5400000">
            <a:off x="1648619" y="2688431"/>
            <a:ext cx="4984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2.5m</a:t>
            </a:r>
            <a:endParaRPr kumimoji="1" lang="ja-JP" altLang="en-US" sz="1200" b="0"/>
          </a:p>
        </p:txBody>
      </p:sp>
      <p:sp>
        <p:nvSpPr>
          <p:cNvPr id="29719" name="テキスト ボックス 55"/>
          <p:cNvSpPr txBox="1">
            <a:spLocks noChangeArrowheads="1"/>
          </p:cNvSpPr>
          <p:nvPr/>
        </p:nvSpPr>
        <p:spPr bwMode="auto">
          <a:xfrm rot="-5400000">
            <a:off x="2066925" y="3482976"/>
            <a:ext cx="496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1.0m</a:t>
            </a:r>
            <a:endParaRPr kumimoji="1" lang="ja-JP" altLang="en-US" sz="1200" b="0"/>
          </a:p>
        </p:txBody>
      </p:sp>
      <p:sp>
        <p:nvSpPr>
          <p:cNvPr id="29720" name="正方形/長方形 56"/>
          <p:cNvSpPr>
            <a:spLocks noChangeArrowheads="1"/>
          </p:cNvSpPr>
          <p:nvPr/>
        </p:nvSpPr>
        <p:spPr bwMode="auto">
          <a:xfrm>
            <a:off x="4883150" y="3321050"/>
            <a:ext cx="122238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1" name="正方形/長方形 59"/>
          <p:cNvSpPr>
            <a:spLocks noChangeArrowheads="1"/>
          </p:cNvSpPr>
          <p:nvPr/>
        </p:nvSpPr>
        <p:spPr bwMode="auto">
          <a:xfrm>
            <a:off x="4144963" y="332105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2" name="正方形/長方形 60"/>
          <p:cNvSpPr>
            <a:spLocks noChangeArrowheads="1"/>
          </p:cNvSpPr>
          <p:nvPr/>
        </p:nvSpPr>
        <p:spPr bwMode="auto">
          <a:xfrm>
            <a:off x="4514850" y="5195888"/>
            <a:ext cx="123825" cy="9048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3" name="正方形/長方形 61"/>
          <p:cNvSpPr>
            <a:spLocks noChangeArrowheads="1"/>
          </p:cNvSpPr>
          <p:nvPr/>
        </p:nvSpPr>
        <p:spPr bwMode="auto">
          <a:xfrm>
            <a:off x="4879975" y="51958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4" name="正方形/長方形 62"/>
          <p:cNvSpPr>
            <a:spLocks noChangeArrowheads="1"/>
          </p:cNvSpPr>
          <p:nvPr/>
        </p:nvSpPr>
        <p:spPr bwMode="auto">
          <a:xfrm>
            <a:off x="4141788" y="51958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5" name="正方形/長方形 63"/>
          <p:cNvSpPr>
            <a:spLocks noChangeArrowheads="1"/>
          </p:cNvSpPr>
          <p:nvPr/>
        </p:nvSpPr>
        <p:spPr bwMode="auto">
          <a:xfrm>
            <a:off x="4514850" y="478631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6" name="正方形/長方形 64"/>
          <p:cNvSpPr>
            <a:spLocks noChangeArrowheads="1"/>
          </p:cNvSpPr>
          <p:nvPr/>
        </p:nvSpPr>
        <p:spPr bwMode="auto">
          <a:xfrm>
            <a:off x="4879975" y="478631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7" name="正方形/長方形 65"/>
          <p:cNvSpPr>
            <a:spLocks noChangeArrowheads="1"/>
          </p:cNvSpPr>
          <p:nvPr/>
        </p:nvSpPr>
        <p:spPr bwMode="auto">
          <a:xfrm>
            <a:off x="4141788" y="4786313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8" name="正方形/長方形 68"/>
          <p:cNvSpPr>
            <a:spLocks noChangeArrowheads="1"/>
          </p:cNvSpPr>
          <p:nvPr/>
        </p:nvSpPr>
        <p:spPr bwMode="auto">
          <a:xfrm>
            <a:off x="4514850" y="56022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29" name="正方形/長方形 69"/>
          <p:cNvSpPr>
            <a:spLocks noChangeArrowheads="1"/>
          </p:cNvSpPr>
          <p:nvPr/>
        </p:nvSpPr>
        <p:spPr bwMode="auto">
          <a:xfrm>
            <a:off x="4879975" y="56022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30" name="正方形/長方形 70"/>
          <p:cNvSpPr>
            <a:spLocks noChangeArrowheads="1"/>
          </p:cNvSpPr>
          <p:nvPr/>
        </p:nvSpPr>
        <p:spPr bwMode="auto">
          <a:xfrm>
            <a:off x="4141788" y="56022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31" name="正方形/長方形 74"/>
          <p:cNvSpPr>
            <a:spLocks noChangeArrowheads="1"/>
          </p:cNvSpPr>
          <p:nvPr/>
        </p:nvSpPr>
        <p:spPr bwMode="auto">
          <a:xfrm>
            <a:off x="2198688" y="5006975"/>
            <a:ext cx="981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Top View</a:t>
            </a:r>
            <a:endParaRPr kumimoji="1" lang="ja-JP" altLang="en-US" sz="1600" b="0"/>
          </a:p>
        </p:txBody>
      </p:sp>
      <p:cxnSp>
        <p:nvCxnSpPr>
          <p:cNvPr id="29732" name="直線矢印コネクタ 75"/>
          <p:cNvCxnSpPr>
            <a:cxnSpLocks noChangeShapeType="1"/>
          </p:cNvCxnSpPr>
          <p:nvPr/>
        </p:nvCxnSpPr>
        <p:spPr bwMode="auto">
          <a:xfrm flipH="1">
            <a:off x="4576763" y="5367338"/>
            <a:ext cx="3651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33" name="テキスト ボックス 79"/>
          <p:cNvSpPr txBox="1">
            <a:spLocks noChangeArrowheads="1"/>
          </p:cNvSpPr>
          <p:nvPr/>
        </p:nvSpPr>
        <p:spPr bwMode="auto">
          <a:xfrm>
            <a:off x="4510088" y="5351463"/>
            <a:ext cx="49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0.5m</a:t>
            </a:r>
            <a:endParaRPr kumimoji="1" lang="ja-JP" altLang="en-US" sz="1200" b="0"/>
          </a:p>
        </p:txBody>
      </p:sp>
      <p:cxnSp>
        <p:nvCxnSpPr>
          <p:cNvPr id="29734" name="直線矢印コネクタ 75"/>
          <p:cNvCxnSpPr>
            <a:cxnSpLocks noChangeShapeType="1"/>
          </p:cNvCxnSpPr>
          <p:nvPr/>
        </p:nvCxnSpPr>
        <p:spPr bwMode="auto">
          <a:xfrm rot="5400000" flipH="1">
            <a:off x="5313362" y="5013326"/>
            <a:ext cx="3651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35" name="テキスト ボックス 79"/>
          <p:cNvSpPr txBox="1">
            <a:spLocks noChangeArrowheads="1"/>
          </p:cNvSpPr>
          <p:nvPr/>
        </p:nvSpPr>
        <p:spPr bwMode="auto">
          <a:xfrm>
            <a:off x="5541963" y="4913313"/>
            <a:ext cx="4984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0.5m</a:t>
            </a:r>
            <a:endParaRPr kumimoji="1" lang="ja-JP" altLang="en-US" sz="1200" b="0"/>
          </a:p>
        </p:txBody>
      </p:sp>
      <p:sp>
        <p:nvSpPr>
          <p:cNvPr id="29736" name="正方形/長方形 61"/>
          <p:cNvSpPr>
            <a:spLocks noChangeArrowheads="1"/>
          </p:cNvSpPr>
          <p:nvPr/>
        </p:nvSpPr>
        <p:spPr bwMode="auto">
          <a:xfrm>
            <a:off x="5248275" y="51943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37" name="正方形/長方形 64"/>
          <p:cNvSpPr>
            <a:spLocks noChangeArrowheads="1"/>
          </p:cNvSpPr>
          <p:nvPr/>
        </p:nvSpPr>
        <p:spPr bwMode="auto">
          <a:xfrm>
            <a:off x="5248275" y="47879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38" name="正方形/長方形 69"/>
          <p:cNvSpPr>
            <a:spLocks noChangeArrowheads="1"/>
          </p:cNvSpPr>
          <p:nvPr/>
        </p:nvSpPr>
        <p:spPr bwMode="auto">
          <a:xfrm>
            <a:off x="5248275" y="56022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39" name="正方形/長方形 61"/>
          <p:cNvSpPr>
            <a:spLocks noChangeArrowheads="1"/>
          </p:cNvSpPr>
          <p:nvPr/>
        </p:nvSpPr>
        <p:spPr bwMode="auto">
          <a:xfrm>
            <a:off x="3765550" y="51943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0" name="正方形/長方形 64"/>
          <p:cNvSpPr>
            <a:spLocks noChangeArrowheads="1"/>
          </p:cNvSpPr>
          <p:nvPr/>
        </p:nvSpPr>
        <p:spPr bwMode="auto">
          <a:xfrm>
            <a:off x="3765550" y="47879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1" name="正方形/長方形 69"/>
          <p:cNvSpPr>
            <a:spLocks noChangeArrowheads="1"/>
          </p:cNvSpPr>
          <p:nvPr/>
        </p:nvSpPr>
        <p:spPr bwMode="auto">
          <a:xfrm>
            <a:off x="3765550" y="56022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2" name="正方形/長方形 63"/>
          <p:cNvSpPr>
            <a:spLocks noChangeArrowheads="1"/>
          </p:cNvSpPr>
          <p:nvPr/>
        </p:nvSpPr>
        <p:spPr bwMode="auto">
          <a:xfrm>
            <a:off x="4514850" y="43815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3" name="正方形/長方形 64"/>
          <p:cNvSpPr>
            <a:spLocks noChangeArrowheads="1"/>
          </p:cNvSpPr>
          <p:nvPr/>
        </p:nvSpPr>
        <p:spPr bwMode="auto">
          <a:xfrm>
            <a:off x="4881563" y="43815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4" name="正方形/長方形 65"/>
          <p:cNvSpPr>
            <a:spLocks noChangeArrowheads="1"/>
          </p:cNvSpPr>
          <p:nvPr/>
        </p:nvSpPr>
        <p:spPr bwMode="auto">
          <a:xfrm>
            <a:off x="4140200" y="43815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5" name="正方形/長方形 64"/>
          <p:cNvSpPr>
            <a:spLocks noChangeArrowheads="1"/>
          </p:cNvSpPr>
          <p:nvPr/>
        </p:nvSpPr>
        <p:spPr bwMode="auto">
          <a:xfrm>
            <a:off x="5248275" y="43815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6" name="正方形/長方形 64"/>
          <p:cNvSpPr>
            <a:spLocks noChangeArrowheads="1"/>
          </p:cNvSpPr>
          <p:nvPr/>
        </p:nvSpPr>
        <p:spPr bwMode="auto">
          <a:xfrm>
            <a:off x="3765550" y="4381500"/>
            <a:ext cx="123825" cy="904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7" name="正方形/長方形 68"/>
          <p:cNvSpPr>
            <a:spLocks noChangeArrowheads="1"/>
          </p:cNvSpPr>
          <p:nvPr/>
        </p:nvSpPr>
        <p:spPr bwMode="auto">
          <a:xfrm>
            <a:off x="4514850" y="60086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8" name="正方形/長方形 69"/>
          <p:cNvSpPr>
            <a:spLocks noChangeArrowheads="1"/>
          </p:cNvSpPr>
          <p:nvPr/>
        </p:nvSpPr>
        <p:spPr bwMode="auto">
          <a:xfrm>
            <a:off x="4881563" y="60086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49" name="正方形/長方形 70"/>
          <p:cNvSpPr>
            <a:spLocks noChangeArrowheads="1"/>
          </p:cNvSpPr>
          <p:nvPr/>
        </p:nvSpPr>
        <p:spPr bwMode="auto">
          <a:xfrm>
            <a:off x="4140200" y="60086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50" name="正方形/長方形 69"/>
          <p:cNvSpPr>
            <a:spLocks noChangeArrowheads="1"/>
          </p:cNvSpPr>
          <p:nvPr/>
        </p:nvSpPr>
        <p:spPr bwMode="auto">
          <a:xfrm>
            <a:off x="5248275" y="60086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51" name="正方形/長方形 69"/>
          <p:cNvSpPr>
            <a:spLocks noChangeArrowheads="1"/>
          </p:cNvSpPr>
          <p:nvPr/>
        </p:nvSpPr>
        <p:spPr bwMode="auto">
          <a:xfrm>
            <a:off x="3765550" y="600868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52" name="正方形/長方形 59"/>
          <p:cNvSpPr>
            <a:spLocks noChangeArrowheads="1"/>
          </p:cNvSpPr>
          <p:nvPr/>
        </p:nvSpPr>
        <p:spPr bwMode="auto">
          <a:xfrm>
            <a:off x="3768725" y="3322638"/>
            <a:ext cx="123825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9753" name="正方形/長方形 56"/>
          <p:cNvSpPr>
            <a:spLocks noChangeArrowheads="1"/>
          </p:cNvSpPr>
          <p:nvPr/>
        </p:nvSpPr>
        <p:spPr bwMode="auto">
          <a:xfrm>
            <a:off x="5245100" y="3322638"/>
            <a:ext cx="122238" cy="904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</p:spTree>
    <p:extLst>
      <p:ext uri="{BB962C8B-B14F-4D97-AF65-F5344CB8AC3E}">
        <p14:creationId xmlns:p14="http://schemas.microsoft.com/office/powerpoint/2010/main" val="160917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CDF of Initial Link Setup Time of 25 STAs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31746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3174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D3B7F5-F9FA-7241-90B1-A09DD5EEA1A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/>
          </a:p>
        </p:txBody>
      </p:sp>
      <p:sp>
        <p:nvSpPr>
          <p:cNvPr id="31749" name="テキスト ボックス 9"/>
          <p:cNvSpPr txBox="1">
            <a:spLocks noChangeArrowheads="1"/>
          </p:cNvSpPr>
          <p:nvPr/>
        </p:nvSpPr>
        <p:spPr bwMode="auto">
          <a:xfrm>
            <a:off x="995363" y="5418138"/>
            <a:ext cx="28860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WPA2 Enterprise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PEAP (MS-CHAPv2)</a:t>
            </a:r>
            <a:endParaRPr kumimoji="1" lang="ja-JP" altLang="en-US" b="0"/>
          </a:p>
        </p:txBody>
      </p:sp>
      <p:sp>
        <p:nvSpPr>
          <p:cNvPr id="31750" name="テキスト ボックス 10"/>
          <p:cNvSpPr txBox="1">
            <a:spLocks noChangeArrowheads="1"/>
          </p:cNvSpPr>
          <p:nvPr/>
        </p:nvSpPr>
        <p:spPr bwMode="auto">
          <a:xfrm>
            <a:off x="5962650" y="5492750"/>
            <a:ext cx="195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b="0"/>
              <a:t>802.11ai FILS</a:t>
            </a:r>
            <a:endParaRPr kumimoji="1" lang="ja-JP" altLang="en-US" b="0"/>
          </a:p>
        </p:txBody>
      </p:sp>
      <p:sp>
        <p:nvSpPr>
          <p:cNvPr id="31751" name="テキスト ボックス 13"/>
          <p:cNvSpPr txBox="1">
            <a:spLocks noChangeArrowheads="1"/>
          </p:cNvSpPr>
          <p:nvPr/>
        </p:nvSpPr>
        <p:spPr bwMode="auto">
          <a:xfrm>
            <a:off x="1257300" y="5013325"/>
            <a:ext cx="264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b="0"/>
              <a:t>Initial Link Setup Time [s]</a:t>
            </a:r>
            <a:endParaRPr kumimoji="1" lang="ja-JP" altLang="en-US" sz="1800" b="0"/>
          </a:p>
        </p:txBody>
      </p:sp>
      <p:sp>
        <p:nvSpPr>
          <p:cNvPr id="31752" name="テキスト ボックス 15"/>
          <p:cNvSpPr txBox="1">
            <a:spLocks noChangeArrowheads="1"/>
          </p:cNvSpPr>
          <p:nvPr/>
        </p:nvSpPr>
        <p:spPr bwMode="auto">
          <a:xfrm>
            <a:off x="5648325" y="5068888"/>
            <a:ext cx="2647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b="0"/>
              <a:t>Initial Link Setup Time [s]</a:t>
            </a:r>
            <a:endParaRPr kumimoji="1" lang="ja-JP" altLang="en-US" sz="1800" b="0"/>
          </a:p>
        </p:txBody>
      </p:sp>
      <p:sp>
        <p:nvSpPr>
          <p:cNvPr id="31753" name="テキスト ボックス 20"/>
          <p:cNvSpPr txBox="1">
            <a:spLocks noChangeArrowheads="1"/>
          </p:cNvSpPr>
          <p:nvPr/>
        </p:nvSpPr>
        <p:spPr bwMode="auto">
          <a:xfrm>
            <a:off x="4911714" y="5890638"/>
            <a:ext cx="35173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 dirty="0"/>
              <a:t>*100 simulation runs for each </a:t>
            </a:r>
            <a:r>
              <a:rPr kumimoji="1" lang="en-US" altLang="ja-JP" sz="1600" b="0" dirty="0" smtClean="0"/>
              <a:t>parameter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 dirty="0" smtClean="0"/>
              <a:t>CDF: </a:t>
            </a:r>
            <a:r>
              <a:rPr kumimoji="1" lang="en-US" altLang="ja-JP" sz="1600" b="0" dirty="0"/>
              <a:t>Cumulative Distribution Function</a:t>
            </a:r>
            <a:endParaRPr kumimoji="1" lang="ja-JP" altLang="en-US" sz="1600" b="0" dirty="0"/>
          </a:p>
        </p:txBody>
      </p:sp>
      <p:grpSp>
        <p:nvGrpSpPr>
          <p:cNvPr id="31754" name="図形グループ 12"/>
          <p:cNvGrpSpPr>
            <a:grpSpLocks/>
          </p:cNvGrpSpPr>
          <p:nvPr/>
        </p:nvGrpSpPr>
        <p:grpSpPr bwMode="auto">
          <a:xfrm>
            <a:off x="152400" y="1447800"/>
            <a:ext cx="4622800" cy="3657600"/>
            <a:chOff x="152400" y="1447800"/>
            <a:chExt cx="4622726" cy="3657600"/>
          </a:xfrm>
        </p:grpSpPr>
        <p:pic>
          <p:nvPicPr>
            <p:cNvPr id="31770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1822450"/>
              <a:ext cx="4572000" cy="32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71" name="テキスト ボックス 16"/>
            <p:cNvSpPr txBox="1">
              <a:spLocks noChangeArrowheads="1"/>
            </p:cNvSpPr>
            <p:nvPr/>
          </p:nvSpPr>
          <p:spPr bwMode="auto">
            <a:xfrm>
              <a:off x="2355850" y="3073400"/>
              <a:ext cx="3449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0000"/>
                  </a:solidFill>
                </a:rPr>
                <a:t>0s</a:t>
              </a:r>
              <a:endParaRPr kumimoji="1" lang="ja-JP" altLang="en-US" sz="1400" b="0">
                <a:solidFill>
                  <a:srgbClr val="FF0000"/>
                </a:solidFill>
              </a:endParaRPr>
            </a:p>
          </p:txBody>
        </p:sp>
        <p:sp>
          <p:nvSpPr>
            <p:cNvPr id="31772" name="テキスト ボックス 1"/>
            <p:cNvSpPr txBox="1">
              <a:spLocks noChangeArrowheads="1"/>
            </p:cNvSpPr>
            <p:nvPr/>
          </p:nvSpPr>
          <p:spPr bwMode="auto">
            <a:xfrm>
              <a:off x="3276600" y="1447800"/>
              <a:ext cx="14335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App.-Level Timeout</a:t>
              </a:r>
              <a:endParaRPr kumimoji="1" lang="ja-JP" altLang="en-US" sz="1200" b="0"/>
            </a:p>
          </p:txBody>
        </p:sp>
        <p:sp>
          <p:nvSpPr>
            <p:cNvPr id="3" name="円弧 2"/>
            <p:cNvSpPr/>
            <p:nvPr/>
          </p:nvSpPr>
          <p:spPr bwMode="auto">
            <a:xfrm>
              <a:off x="4200460" y="1866900"/>
              <a:ext cx="455606" cy="558800"/>
            </a:xfrm>
            <a:prstGeom prst="arc">
              <a:avLst>
                <a:gd name="adj1" fmla="val 15342351"/>
                <a:gd name="adj2" fmla="val 7281668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latin typeface="Times New Roman" panose="02020603050405020304" pitchFamily="18" charset="0"/>
              </a:endParaRPr>
            </a:p>
          </p:txBody>
        </p:sp>
        <p:cxnSp>
          <p:nvCxnSpPr>
            <p:cNvPr id="31774" name="直線コネクタ 6"/>
            <p:cNvCxnSpPr>
              <a:cxnSpLocks noChangeShapeType="1"/>
            </p:cNvCxnSpPr>
            <p:nvPr/>
          </p:nvCxnSpPr>
          <p:spPr bwMode="auto">
            <a:xfrm flipH="1" flipV="1">
              <a:off x="4129118" y="1779161"/>
              <a:ext cx="239755" cy="121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5" name="テキスト ボックス 26"/>
            <p:cNvSpPr txBox="1">
              <a:spLocks noChangeArrowheads="1"/>
            </p:cNvSpPr>
            <p:nvPr/>
          </p:nvSpPr>
          <p:spPr bwMode="auto">
            <a:xfrm>
              <a:off x="380999" y="4828401"/>
              <a:ext cx="4394127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ja-JP" altLang="en-US" sz="1200" b="0"/>
            </a:p>
          </p:txBody>
        </p:sp>
        <p:sp>
          <p:nvSpPr>
            <p:cNvPr id="31776" name="テキスト ボックス 27"/>
            <p:cNvSpPr txBox="1">
              <a:spLocks noChangeArrowheads="1"/>
            </p:cNvSpPr>
            <p:nvPr/>
          </p:nvSpPr>
          <p:spPr bwMode="auto">
            <a:xfrm>
              <a:off x="304800" y="4752201"/>
              <a:ext cx="76174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0.000010</a:t>
              </a:r>
              <a:endParaRPr kumimoji="1" lang="ja-JP" altLang="en-US" sz="1200" b="0"/>
            </a:p>
          </p:txBody>
        </p:sp>
        <p:sp>
          <p:nvSpPr>
            <p:cNvPr id="31777" name="テキスト ボックス 28"/>
            <p:cNvSpPr txBox="1">
              <a:spLocks noChangeArrowheads="1"/>
            </p:cNvSpPr>
            <p:nvPr/>
          </p:nvSpPr>
          <p:spPr bwMode="auto">
            <a:xfrm>
              <a:off x="997693" y="4752201"/>
              <a:ext cx="68480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0.00010</a:t>
              </a:r>
              <a:endParaRPr kumimoji="1" lang="ja-JP" altLang="en-US" sz="1200" b="0"/>
            </a:p>
          </p:txBody>
        </p:sp>
        <p:sp>
          <p:nvSpPr>
            <p:cNvPr id="31778" name="テキスト ボックス 29"/>
            <p:cNvSpPr txBox="1">
              <a:spLocks noChangeArrowheads="1"/>
            </p:cNvSpPr>
            <p:nvPr/>
          </p:nvSpPr>
          <p:spPr bwMode="auto">
            <a:xfrm>
              <a:off x="1600200" y="4752201"/>
              <a:ext cx="6078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0.0010</a:t>
              </a:r>
              <a:endParaRPr kumimoji="1" lang="ja-JP" altLang="en-US" sz="1200" b="0"/>
            </a:p>
          </p:txBody>
        </p:sp>
        <p:sp>
          <p:nvSpPr>
            <p:cNvPr id="31779" name="テキスト ボックス 30"/>
            <p:cNvSpPr txBox="1">
              <a:spLocks noChangeArrowheads="1"/>
            </p:cNvSpPr>
            <p:nvPr/>
          </p:nvSpPr>
          <p:spPr bwMode="auto">
            <a:xfrm>
              <a:off x="2284259" y="4748122"/>
              <a:ext cx="53091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0.010</a:t>
              </a:r>
              <a:endParaRPr kumimoji="1" lang="ja-JP" altLang="en-US" sz="1200" b="0"/>
            </a:p>
          </p:txBody>
        </p:sp>
        <p:sp>
          <p:nvSpPr>
            <p:cNvPr id="31780" name="テキスト ボックス 31"/>
            <p:cNvSpPr txBox="1">
              <a:spLocks noChangeArrowheads="1"/>
            </p:cNvSpPr>
            <p:nvPr/>
          </p:nvSpPr>
          <p:spPr bwMode="auto">
            <a:xfrm>
              <a:off x="2956492" y="4738801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0.10</a:t>
              </a:r>
              <a:endParaRPr kumimoji="1" lang="ja-JP" altLang="en-US" sz="1200" b="0"/>
            </a:p>
          </p:txBody>
        </p:sp>
        <p:sp>
          <p:nvSpPr>
            <p:cNvPr id="31781" name="テキスト ボックス 32"/>
            <p:cNvSpPr txBox="1">
              <a:spLocks noChangeArrowheads="1"/>
            </p:cNvSpPr>
            <p:nvPr/>
          </p:nvSpPr>
          <p:spPr bwMode="auto">
            <a:xfrm>
              <a:off x="3603913" y="4738801"/>
              <a:ext cx="3770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1.0</a:t>
              </a:r>
              <a:endParaRPr kumimoji="1" lang="ja-JP" altLang="en-US" sz="1200" b="0"/>
            </a:p>
          </p:txBody>
        </p:sp>
        <p:sp>
          <p:nvSpPr>
            <p:cNvPr id="31782" name="テキスト ボックス 33"/>
            <p:cNvSpPr txBox="1">
              <a:spLocks noChangeArrowheads="1"/>
            </p:cNvSpPr>
            <p:nvPr/>
          </p:nvSpPr>
          <p:spPr bwMode="auto">
            <a:xfrm>
              <a:off x="4191000" y="4731931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10.0</a:t>
              </a:r>
              <a:endParaRPr kumimoji="1" lang="ja-JP" altLang="en-US" sz="1200" b="0"/>
            </a:p>
          </p:txBody>
        </p:sp>
        <p:sp>
          <p:nvSpPr>
            <p:cNvPr id="46" name="テキスト ボックス 17"/>
            <p:cNvSpPr txBox="1">
              <a:spLocks noChangeArrowheads="1"/>
            </p:cNvSpPr>
            <p:nvPr/>
          </p:nvSpPr>
          <p:spPr bwMode="auto">
            <a:xfrm>
              <a:off x="1344594" y="3436938"/>
              <a:ext cx="47941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kumimoji="1" lang="en-US" altLang="ja-JP" sz="1400" b="0" dirty="0" smtClean="0">
                  <a:solidFill>
                    <a:schemeClr val="accent6"/>
                  </a:solidFill>
                </a:rPr>
                <a:t>0.1s</a:t>
              </a:r>
              <a:endParaRPr kumimoji="1" lang="ja-JP" altLang="en-US" sz="1400" b="0" dirty="0" smtClean="0">
                <a:solidFill>
                  <a:schemeClr val="accent6"/>
                </a:solidFill>
              </a:endParaRPr>
            </a:p>
          </p:txBody>
        </p:sp>
        <p:sp>
          <p:nvSpPr>
            <p:cNvPr id="31784" name="テキスト ボックス 18"/>
            <p:cNvSpPr txBox="1">
              <a:spLocks noChangeArrowheads="1"/>
            </p:cNvSpPr>
            <p:nvPr/>
          </p:nvSpPr>
          <p:spPr bwMode="auto">
            <a:xfrm>
              <a:off x="2860036" y="2489963"/>
              <a:ext cx="479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00B050"/>
                  </a:solidFill>
                </a:rPr>
                <a:t>0.5s</a:t>
              </a:r>
              <a:endParaRPr kumimoji="1" lang="ja-JP" altLang="en-US" sz="1400" b="0">
                <a:solidFill>
                  <a:srgbClr val="00B050"/>
                </a:solidFill>
              </a:endParaRPr>
            </a:p>
          </p:txBody>
        </p:sp>
        <p:sp>
          <p:nvSpPr>
            <p:cNvPr id="31785" name="テキスト ボックス 19"/>
            <p:cNvSpPr txBox="1">
              <a:spLocks noChangeArrowheads="1"/>
            </p:cNvSpPr>
            <p:nvPr/>
          </p:nvSpPr>
          <p:spPr bwMode="auto">
            <a:xfrm>
              <a:off x="764549" y="2076731"/>
              <a:ext cx="18438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7030A0"/>
                  </a:solidFill>
                </a:rPr>
                <a:t>ChannelScanStartTime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7030A0"/>
                  </a:solidFill>
                </a:rPr>
                <a:t>MaxJitter = 1.0s</a:t>
              </a:r>
              <a:endParaRPr kumimoji="1" lang="ja-JP" altLang="en-US" sz="1400" b="0">
                <a:solidFill>
                  <a:srgbClr val="7030A0"/>
                </a:solidFill>
              </a:endParaRPr>
            </a:p>
          </p:txBody>
        </p:sp>
        <p:sp>
          <p:nvSpPr>
            <p:cNvPr id="31786" name="テキスト ボックス 20"/>
            <p:cNvSpPr txBox="1">
              <a:spLocks noChangeArrowheads="1"/>
            </p:cNvSpPr>
            <p:nvPr/>
          </p:nvSpPr>
          <p:spPr bwMode="auto">
            <a:xfrm>
              <a:off x="1345114" y="3060131"/>
              <a:ext cx="47942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C000"/>
                  </a:solidFill>
                </a:rPr>
                <a:t>0.2s</a:t>
              </a:r>
              <a:endParaRPr kumimoji="1" lang="ja-JP" altLang="en-US" sz="1400" b="0">
                <a:solidFill>
                  <a:srgbClr val="FFC000"/>
                </a:solidFill>
              </a:endParaRPr>
            </a:p>
          </p:txBody>
        </p:sp>
        <p:cxnSp>
          <p:nvCxnSpPr>
            <p:cNvPr id="31787" name="直線コネクタ 6"/>
            <p:cNvCxnSpPr>
              <a:cxnSpLocks noChangeShapeType="1"/>
            </p:cNvCxnSpPr>
            <p:nvPr/>
          </p:nvCxnSpPr>
          <p:spPr bwMode="auto">
            <a:xfrm flipH="1">
              <a:off x="1772653" y="2919237"/>
              <a:ext cx="583197" cy="259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88" name="直線コネクタ 6"/>
            <p:cNvCxnSpPr>
              <a:cxnSpLocks noChangeShapeType="1"/>
              <a:endCxn id="46" idx="3"/>
            </p:cNvCxnSpPr>
            <p:nvPr/>
          </p:nvCxnSpPr>
          <p:spPr bwMode="auto">
            <a:xfrm flipH="1">
              <a:off x="1824538" y="2894715"/>
              <a:ext cx="800487" cy="6956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755" name="図形グループ 13"/>
          <p:cNvGrpSpPr>
            <a:grpSpLocks/>
          </p:cNvGrpSpPr>
          <p:nvPr/>
        </p:nvGrpSpPr>
        <p:grpSpPr bwMode="auto">
          <a:xfrm>
            <a:off x="4419600" y="1477963"/>
            <a:ext cx="4622800" cy="3598862"/>
            <a:chOff x="4419600" y="1477331"/>
            <a:chExt cx="4622726" cy="3600268"/>
          </a:xfrm>
        </p:grpSpPr>
        <p:pic>
          <p:nvPicPr>
            <p:cNvPr id="31757" name="図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0" y="1839913"/>
              <a:ext cx="4572000" cy="32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8" name="テキスト ボックス 23"/>
            <p:cNvSpPr txBox="1">
              <a:spLocks noChangeArrowheads="1"/>
            </p:cNvSpPr>
            <p:nvPr/>
          </p:nvSpPr>
          <p:spPr bwMode="auto">
            <a:xfrm>
              <a:off x="5909988" y="1477331"/>
              <a:ext cx="1843873" cy="523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C000"/>
                  </a:solidFill>
                </a:rPr>
                <a:t>ChannelScanStartTime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C000"/>
                  </a:solidFill>
                </a:rPr>
                <a:t>MaxJitter = 0.2s</a:t>
              </a:r>
              <a:endParaRPr kumimoji="1" lang="ja-JP" altLang="en-US" sz="1400" b="0">
                <a:solidFill>
                  <a:srgbClr val="FFC000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64158" y="2565193"/>
              <a:ext cx="479417" cy="30809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kumimoji="1" lang="en-US" altLang="ja-JP" sz="1400" dirty="0">
                  <a:solidFill>
                    <a:schemeClr val="accent1">
                      <a:lumMod val="50000"/>
                    </a:schemeClr>
                  </a:solidFill>
                </a:rPr>
                <a:t>0.1s</a:t>
              </a:r>
              <a:endParaRPr kumimoji="1" lang="ja-JP" altLang="en-US" sz="1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1760" name="テキスト ボックス 16"/>
            <p:cNvSpPr txBox="1">
              <a:spLocks noChangeArrowheads="1"/>
            </p:cNvSpPr>
            <p:nvPr/>
          </p:nvSpPr>
          <p:spPr bwMode="auto">
            <a:xfrm>
              <a:off x="6325372" y="2209800"/>
              <a:ext cx="344960" cy="307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400" b="0">
                  <a:solidFill>
                    <a:srgbClr val="FF0000"/>
                  </a:solidFill>
                </a:rPr>
                <a:t>0s</a:t>
              </a:r>
              <a:endParaRPr kumimoji="1" lang="ja-JP" altLang="en-US" sz="1400" b="0">
                <a:solidFill>
                  <a:srgbClr val="FF0000"/>
                </a:solidFill>
              </a:endParaRPr>
            </a:p>
          </p:txBody>
        </p:sp>
        <p:sp>
          <p:nvSpPr>
            <p:cNvPr id="31761" name="テキスト ボックス 35"/>
            <p:cNvSpPr txBox="1">
              <a:spLocks noChangeArrowheads="1"/>
            </p:cNvSpPr>
            <p:nvPr/>
          </p:nvSpPr>
          <p:spPr bwMode="auto">
            <a:xfrm>
              <a:off x="4648200" y="4800600"/>
              <a:ext cx="4394126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kumimoji="1" lang="ja-JP" altLang="en-US" sz="1200" b="0"/>
            </a:p>
          </p:txBody>
        </p:sp>
        <p:sp>
          <p:nvSpPr>
            <p:cNvPr id="31762" name="テキスト ボックス 36"/>
            <p:cNvSpPr txBox="1">
              <a:spLocks noChangeArrowheads="1"/>
            </p:cNvSpPr>
            <p:nvPr/>
          </p:nvSpPr>
          <p:spPr bwMode="auto">
            <a:xfrm>
              <a:off x="4648200" y="4752201"/>
              <a:ext cx="76174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0.000010</a:t>
              </a:r>
              <a:endParaRPr kumimoji="1" lang="ja-JP" altLang="en-US" sz="1200" b="0"/>
            </a:p>
          </p:txBody>
        </p:sp>
        <p:sp>
          <p:nvSpPr>
            <p:cNvPr id="31763" name="テキスト ボックス 37"/>
            <p:cNvSpPr txBox="1">
              <a:spLocks noChangeArrowheads="1"/>
            </p:cNvSpPr>
            <p:nvPr/>
          </p:nvSpPr>
          <p:spPr bwMode="auto">
            <a:xfrm>
              <a:off x="5341093" y="4752201"/>
              <a:ext cx="68480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0.00010</a:t>
              </a:r>
              <a:endParaRPr kumimoji="1" lang="ja-JP" altLang="en-US" sz="1200" b="0"/>
            </a:p>
          </p:txBody>
        </p:sp>
        <p:sp>
          <p:nvSpPr>
            <p:cNvPr id="31764" name="テキスト ボックス 38"/>
            <p:cNvSpPr txBox="1">
              <a:spLocks noChangeArrowheads="1"/>
            </p:cNvSpPr>
            <p:nvPr/>
          </p:nvSpPr>
          <p:spPr bwMode="auto">
            <a:xfrm>
              <a:off x="5943600" y="4752201"/>
              <a:ext cx="6078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0.0010</a:t>
              </a:r>
              <a:endParaRPr kumimoji="1" lang="ja-JP" altLang="en-US" sz="1200" b="0"/>
            </a:p>
          </p:txBody>
        </p:sp>
        <p:sp>
          <p:nvSpPr>
            <p:cNvPr id="31765" name="テキスト ボックス 39"/>
            <p:cNvSpPr txBox="1">
              <a:spLocks noChangeArrowheads="1"/>
            </p:cNvSpPr>
            <p:nvPr/>
          </p:nvSpPr>
          <p:spPr bwMode="auto">
            <a:xfrm>
              <a:off x="6627659" y="4748122"/>
              <a:ext cx="53091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0.010</a:t>
              </a:r>
              <a:endParaRPr kumimoji="1" lang="ja-JP" altLang="en-US" sz="1200" b="0"/>
            </a:p>
          </p:txBody>
        </p:sp>
        <p:sp>
          <p:nvSpPr>
            <p:cNvPr id="31766" name="テキスト ボックス 40"/>
            <p:cNvSpPr txBox="1">
              <a:spLocks noChangeArrowheads="1"/>
            </p:cNvSpPr>
            <p:nvPr/>
          </p:nvSpPr>
          <p:spPr bwMode="auto">
            <a:xfrm>
              <a:off x="7299892" y="4724400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0.10</a:t>
              </a:r>
              <a:endParaRPr kumimoji="1" lang="ja-JP" altLang="en-US" sz="1200" b="0"/>
            </a:p>
          </p:txBody>
        </p:sp>
        <p:sp>
          <p:nvSpPr>
            <p:cNvPr id="31767" name="テキスト ボックス 41"/>
            <p:cNvSpPr txBox="1">
              <a:spLocks noChangeArrowheads="1"/>
            </p:cNvSpPr>
            <p:nvPr/>
          </p:nvSpPr>
          <p:spPr bwMode="auto">
            <a:xfrm>
              <a:off x="7947313" y="4738801"/>
              <a:ext cx="3770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1.0</a:t>
              </a:r>
              <a:endParaRPr kumimoji="1" lang="ja-JP" altLang="en-US" sz="1200" b="0"/>
            </a:p>
          </p:txBody>
        </p:sp>
        <p:sp>
          <p:nvSpPr>
            <p:cNvPr id="31768" name="テキスト ボックス 42"/>
            <p:cNvSpPr txBox="1">
              <a:spLocks noChangeArrowheads="1"/>
            </p:cNvSpPr>
            <p:nvPr/>
          </p:nvSpPr>
          <p:spPr bwMode="auto">
            <a:xfrm>
              <a:off x="8534400" y="4731931"/>
              <a:ext cx="4539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charset="0"/>
                  <a:ea typeface="MS PGothic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200" b="0"/>
                <a:t>10.0</a:t>
              </a:r>
              <a:endParaRPr kumimoji="1" lang="ja-JP" altLang="en-US" sz="1200" b="0"/>
            </a:p>
          </p:txBody>
        </p:sp>
        <p:cxnSp>
          <p:nvCxnSpPr>
            <p:cNvPr id="31769" name="直線コネクタ 6"/>
            <p:cNvCxnSpPr>
              <a:cxnSpLocks noChangeShapeType="1"/>
            </p:cNvCxnSpPr>
            <p:nvPr/>
          </p:nvCxnSpPr>
          <p:spPr bwMode="auto">
            <a:xfrm flipH="1">
              <a:off x="5804539" y="2263315"/>
              <a:ext cx="406534" cy="348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756" name="テキスト ボックス 44"/>
          <p:cNvSpPr txBox="1">
            <a:spLocks noChangeArrowheads="1"/>
          </p:cNvSpPr>
          <p:nvPr/>
        </p:nvSpPr>
        <p:spPr bwMode="auto">
          <a:xfrm>
            <a:off x="757238" y="1565275"/>
            <a:ext cx="178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r>
              <a:rPr kumimoji="1" lang="en-US" altLang="ja-JP" sz="1800"/>
              <a:t>*x axis: log scale</a:t>
            </a:r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5616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b="0" dirty="0" smtClean="0"/>
              <a:t>FILS mechanism significantly improve the efficiency of .11ay </a:t>
            </a:r>
            <a:r>
              <a:rPr lang="en-US" altLang="ja-JP" b="0" dirty="0" smtClean="0"/>
              <a:t>in high dense environment.</a:t>
            </a:r>
          </a:p>
          <a:p>
            <a:pPr>
              <a:buFont typeface="Wingdings" charset="2"/>
              <a:buChar char="l"/>
            </a:pPr>
            <a:r>
              <a:rPr kumimoji="1" lang="en-US" altLang="ja-JP" b="0" dirty="0" smtClean="0"/>
              <a:t>FILS mechanism was specified </a:t>
            </a:r>
            <a:r>
              <a:rPr lang="en-US" altLang="ja-JP" b="0" dirty="0" smtClean="0"/>
              <a:t>by 802.11ai that is </a:t>
            </a:r>
            <a:r>
              <a:rPr lang="en-US" altLang="ja-JP" b="0" dirty="0" smtClean="0"/>
              <a:t>already incorporated in the basement document of </a:t>
            </a:r>
            <a:r>
              <a:rPr lang="en-US" altLang="ja-JP" b="0" dirty="0" smtClean="0"/>
              <a:t>11ay.</a:t>
            </a:r>
          </a:p>
          <a:p>
            <a:pPr>
              <a:buFont typeface="Wingdings" charset="2"/>
              <a:buChar char="l"/>
            </a:pPr>
            <a:r>
              <a:rPr lang="en-US" altLang="ja-JP" b="0" dirty="0" smtClean="0"/>
              <a:t>11ad is not supported by 11ai because </a:t>
            </a:r>
            <a:r>
              <a:rPr lang="en-US" altLang="ja-JP" b="0" dirty="0" smtClean="0"/>
              <a:t>of DMG </a:t>
            </a:r>
            <a:r>
              <a:rPr lang="en-US" altLang="ja-JP" b="0" dirty="0" smtClean="0"/>
              <a:t>link state machine.</a:t>
            </a:r>
          </a:p>
          <a:p>
            <a:pPr>
              <a:buFont typeface="Wingdings" charset="2"/>
              <a:buChar char="l"/>
            </a:pPr>
            <a:r>
              <a:rPr lang="en-US" altLang="ja-JP" b="0" dirty="0" smtClean="0"/>
              <a:t>Recommend to incorporate FILS mechanism for 11ay. 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6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Strawpoll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Do you support to </a:t>
            </a:r>
            <a:r>
              <a:rPr lang="en-US" altLang="ja-JP" dirty="0" smtClean="0"/>
              <a:t>incorporate FILS function to 11ay to reduce the link setup time?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Yes</a:t>
            </a:r>
          </a:p>
          <a:p>
            <a:r>
              <a:rPr kumimoji="1" lang="en-US" altLang="ja-JP" dirty="0" smtClean="0"/>
              <a:t>No</a:t>
            </a:r>
          </a:p>
          <a:p>
            <a:r>
              <a:rPr lang="en-US" altLang="ja-JP" dirty="0" smtClean="0"/>
              <a:t>Don’t care</a:t>
            </a:r>
          </a:p>
          <a:p>
            <a:r>
              <a:rPr lang="en-US" altLang="ja-JP" dirty="0" smtClean="0"/>
              <a:t>Need more information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3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515189"/>
          </a:xfrm>
        </p:spPr>
        <p:txBody>
          <a:bodyPr/>
          <a:lstStyle/>
          <a:p>
            <a:r>
              <a:rPr kumimoji="1" lang="en-US" altLang="ja-JP" dirty="0" smtClean="0"/>
              <a:t>Bottle neck of legacy 802.11</a:t>
            </a:r>
            <a:endParaRPr kumimoji="1" lang="ja-JP" altLang="en-US" dirty="0"/>
          </a:p>
        </p:txBody>
      </p:sp>
      <p:sp>
        <p:nvSpPr>
          <p:cNvPr id="62" name="コンテンツ プレースホルダー 61"/>
          <p:cNvSpPr>
            <a:spLocks noGrp="1"/>
          </p:cNvSpPr>
          <p:nvPr>
            <p:ph idx="1"/>
          </p:nvPr>
        </p:nvSpPr>
        <p:spPr>
          <a:xfrm>
            <a:off x="685800" y="1364060"/>
            <a:ext cx="7858124" cy="4731940"/>
          </a:xfrm>
        </p:spPr>
        <p:txBody>
          <a:bodyPr/>
          <a:lstStyle/>
          <a:p>
            <a:r>
              <a:rPr kumimoji="1" lang="en-US" altLang="ja-JP" dirty="0" smtClean="0"/>
              <a:t>Total </a:t>
            </a:r>
            <a:r>
              <a:rPr kumimoji="1" lang="en-US" altLang="ja-JP" dirty="0" err="1" smtClean="0"/>
              <a:t>perfromace</a:t>
            </a:r>
            <a:r>
              <a:rPr kumimoji="1" lang="en-US" altLang="ja-JP" dirty="0" smtClean="0"/>
              <a:t> of </a:t>
            </a:r>
            <a:r>
              <a:rPr kumimoji="1" lang="en-US" altLang="ja-JP" dirty="0" err="1" smtClean="0"/>
              <a:t>communiation</a:t>
            </a:r>
            <a:r>
              <a:rPr kumimoji="1" lang="en-US" altLang="ja-JP" dirty="0" smtClean="0"/>
              <a:t> is required.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Hiroshi Mano (Koden-Techno-Info K.K.)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Slide </a:t>
            </a:r>
            <a:fld id="{7ADBB542-38F7-9C45-BCDD-DCC7B823100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957768" y="2506266"/>
            <a:ext cx="3822466" cy="162877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cxnSp>
        <p:nvCxnSpPr>
          <p:cNvPr id="9" name="直線コネクタ 8"/>
          <p:cNvCxnSpPr>
            <a:stCxn id="7" idx="1"/>
            <a:endCxn id="7" idx="3"/>
          </p:cNvCxnSpPr>
          <p:nvPr/>
        </p:nvCxnSpPr>
        <p:spPr bwMode="auto">
          <a:xfrm>
            <a:off x="957768" y="3320654"/>
            <a:ext cx="3822466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" name="正方形/長方形 10"/>
          <p:cNvSpPr/>
          <p:nvPr/>
        </p:nvSpPr>
        <p:spPr bwMode="auto">
          <a:xfrm>
            <a:off x="957768" y="4145526"/>
            <a:ext cx="3822466" cy="162877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279672" y="4994089"/>
            <a:ext cx="4500562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7" name="正方形/長方形 16"/>
          <p:cNvSpPr/>
          <p:nvPr/>
        </p:nvSpPr>
        <p:spPr bwMode="auto">
          <a:xfrm>
            <a:off x="5570183" y="3772507"/>
            <a:ext cx="3461209" cy="8143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sp>
        <p:nvSpPr>
          <p:cNvPr id="18" name="三角形 17"/>
          <p:cNvSpPr/>
          <p:nvPr/>
        </p:nvSpPr>
        <p:spPr bwMode="auto">
          <a:xfrm rot="5400000">
            <a:off x="4494358" y="2815831"/>
            <a:ext cx="1639260" cy="1067509"/>
          </a:xfrm>
          <a:prstGeom prst="triangle">
            <a:avLst>
              <a:gd name="adj" fmla="val 99675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sp>
        <p:nvSpPr>
          <p:cNvPr id="19" name="三角形 18"/>
          <p:cNvSpPr/>
          <p:nvPr/>
        </p:nvSpPr>
        <p:spPr bwMode="auto">
          <a:xfrm rot="5400000">
            <a:off x="4511445" y="4438005"/>
            <a:ext cx="1605085" cy="1067509"/>
          </a:xfrm>
          <a:prstGeom prst="triangle">
            <a:avLst>
              <a:gd name="adj" fmla="val 5234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cxnSp>
        <p:nvCxnSpPr>
          <p:cNvPr id="20" name="直線コネクタ 19"/>
          <p:cNvCxnSpPr>
            <a:endCxn id="17" idx="3"/>
          </p:cNvCxnSpPr>
          <p:nvPr/>
        </p:nvCxnSpPr>
        <p:spPr bwMode="auto">
          <a:xfrm>
            <a:off x="279672" y="4169216"/>
            <a:ext cx="8751720" cy="10485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22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88537" y="2742784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2111" y="3471048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96690" y="4379127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31296" y="4392346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17754" y="5087453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88672" y="5110308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29667" y="5132061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25225" y="4359121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0211" y="3558960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61129" y="3581815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673" y="2713517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46591" y="2736372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88708" y="3909821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07745" y="3919271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70960" y="3916236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直線コネクタ 41"/>
          <p:cNvCxnSpPr/>
          <p:nvPr/>
        </p:nvCxnSpPr>
        <p:spPr bwMode="auto">
          <a:xfrm flipV="1">
            <a:off x="5462233" y="3728833"/>
            <a:ext cx="523499" cy="830324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flipV="1">
            <a:off x="5465710" y="3728833"/>
            <a:ext cx="489171" cy="833386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FF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左中かっこ 49"/>
          <p:cNvSpPr/>
          <p:nvPr/>
        </p:nvSpPr>
        <p:spPr bwMode="auto">
          <a:xfrm>
            <a:off x="428390" y="2529955"/>
            <a:ext cx="475403" cy="324434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 rot="10800000">
            <a:off x="0" y="2088168"/>
            <a:ext cx="461665" cy="30221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800" dirty="0" smtClean="0">
                <a:solidFill>
                  <a:srgbClr val="000000"/>
                </a:solidFill>
                <a:latin typeface="Times New Roman"/>
                <a:ea typeface=""/>
              </a:rPr>
              <a:t>Wide Band Spectrum</a:t>
            </a:r>
            <a:endParaRPr kumimoji="1" lang="ja-JP" altLang="en-US" sz="1800" dirty="0">
              <a:solidFill>
                <a:srgbClr val="000000"/>
              </a:solidFill>
              <a:latin typeface="Times New Roman"/>
              <a:ea typeface=""/>
            </a:endParaRPr>
          </a:p>
        </p:txBody>
      </p:sp>
      <p:sp>
        <p:nvSpPr>
          <p:cNvPr id="54" name="線吹き出し 1 (枠付き) 53"/>
          <p:cNvSpPr/>
          <p:nvPr/>
        </p:nvSpPr>
        <p:spPr bwMode="auto">
          <a:xfrm>
            <a:off x="2180032" y="5890519"/>
            <a:ext cx="1552079" cy="423410"/>
          </a:xfrm>
          <a:prstGeom prst="borderCallout1">
            <a:avLst>
              <a:gd name="adj1" fmla="val 18750"/>
              <a:gd name="adj2" fmla="val -8333"/>
              <a:gd name="adj3" fmla="val -96906"/>
              <a:gd name="adj4" fmla="val -2146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ja-JP" sz="1600" dirty="0" smtClean="0">
                <a:solidFill>
                  <a:srgbClr val="000000"/>
                </a:solidFill>
                <a:latin typeface="Times New Roman" charset="0"/>
                <a:ea typeface=""/>
              </a:rPr>
              <a:t>High Data rate</a:t>
            </a:r>
            <a:endParaRPr lang="ja-JP" altLang="en-US" sz="1600" dirty="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sp>
        <p:nvSpPr>
          <p:cNvPr id="55" name="線吹き出し 1 (枠付き) 54"/>
          <p:cNvSpPr/>
          <p:nvPr/>
        </p:nvSpPr>
        <p:spPr bwMode="auto">
          <a:xfrm>
            <a:off x="5975186" y="5024849"/>
            <a:ext cx="1514843" cy="371065"/>
          </a:xfrm>
          <a:prstGeom prst="borderCallout1">
            <a:avLst>
              <a:gd name="adj1" fmla="val 18750"/>
              <a:gd name="adj2" fmla="val -8333"/>
              <a:gd name="adj3" fmla="val -96906"/>
              <a:gd name="adj4" fmla="val -2146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ja-JP" sz="1600" dirty="0" smtClean="0">
                <a:solidFill>
                  <a:srgbClr val="000000"/>
                </a:solidFill>
                <a:latin typeface="Times New Roman" charset="0"/>
                <a:ea typeface=""/>
              </a:rPr>
              <a:t>Link Setup time</a:t>
            </a:r>
            <a:endParaRPr lang="ja-JP" altLang="en-US" sz="1600" dirty="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sp>
        <p:nvSpPr>
          <p:cNvPr id="56" name="右中かっこ 55"/>
          <p:cNvSpPr/>
          <p:nvPr/>
        </p:nvSpPr>
        <p:spPr bwMode="auto">
          <a:xfrm rot="16200000">
            <a:off x="4543284" y="-1692974"/>
            <a:ext cx="636485" cy="7817237"/>
          </a:xfrm>
          <a:prstGeom prst="rightBrace">
            <a:avLst>
              <a:gd name="adj1" fmla="val 8333"/>
              <a:gd name="adj2" fmla="val 498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ja-JP" altLang="en-US" sz="160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  <p:pic>
        <p:nvPicPr>
          <p:cNvPr id="57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7100" flipH="1">
            <a:off x="8088857" y="2464052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1632" flipH="1">
            <a:off x="8171702" y="4952396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3369" flipH="1">
            <a:off x="8029973" y="3087241"/>
            <a:ext cx="1048124" cy="35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3" descr="C:\WINDOWS\Application Data\Microsoft\Media Catalog\Downloaded Clips\cl2\BD057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3923" flipH="1">
            <a:off x="8247586" y="5702345"/>
            <a:ext cx="1048124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線吹き出し 1 (枠付き) 39"/>
          <p:cNvSpPr/>
          <p:nvPr/>
        </p:nvSpPr>
        <p:spPr bwMode="auto">
          <a:xfrm>
            <a:off x="6395022" y="6028728"/>
            <a:ext cx="1514843" cy="371065"/>
          </a:xfrm>
          <a:prstGeom prst="borderCallout1">
            <a:avLst>
              <a:gd name="adj1" fmla="val 18750"/>
              <a:gd name="adj2" fmla="val -8333"/>
              <a:gd name="adj3" fmla="val -190148"/>
              <a:gd name="adj4" fmla="val 10986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ja-JP" sz="1600" dirty="0" smtClean="0">
                <a:solidFill>
                  <a:srgbClr val="000000"/>
                </a:solidFill>
                <a:latin typeface="Times New Roman" charset="0"/>
                <a:ea typeface=""/>
              </a:rPr>
              <a:t>Discovery time</a:t>
            </a:r>
            <a:endParaRPr lang="ja-JP" altLang="en-US" sz="1600" dirty="0">
              <a:solidFill>
                <a:srgbClr val="000000"/>
              </a:solidFill>
              <a:latin typeface="Times New Roman" charset="0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133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5715"/>
          </a:xfrm>
        </p:spPr>
        <p:txBody>
          <a:bodyPr/>
          <a:lstStyle/>
          <a:p>
            <a:r>
              <a:rPr lang="en-GB" dirty="0" smtClean="0"/>
              <a:t>TGai Technical Highlights</a:t>
            </a:r>
            <a:endParaRPr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540D16-EBF5-0D44-A21F-B32E9F60957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テキスト ボックス 287"/>
          <p:cNvSpPr txBox="1">
            <a:spLocks noChangeArrowheads="1"/>
          </p:cNvSpPr>
          <p:nvPr/>
        </p:nvSpPr>
        <p:spPr bwMode="auto">
          <a:xfrm>
            <a:off x="6955562" y="1396140"/>
            <a:ext cx="436563" cy="277812"/>
          </a:xfrm>
          <a:prstGeom prst="rect">
            <a:avLst/>
          </a:prstGeom>
          <a:gradFill rotWithShape="1">
            <a:gsLst>
              <a:gs pos="0">
                <a:srgbClr val="D1403C"/>
              </a:gs>
              <a:gs pos="100000">
                <a:srgbClr val="FF9A99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defTabSz="685800" eaLnBrk="1" hangingPunct="1">
              <a:lnSpc>
                <a:spcPct val="90000"/>
              </a:lnSpc>
            </a:pPr>
            <a:r>
              <a:rPr kumimoji="1" lang="en-US" altLang="ja-JP" sz="13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AP</a:t>
            </a:r>
            <a:endParaRPr kumimoji="1" lang="ja-JP" altLang="en-US" sz="13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9" name="テキスト ボックス 288"/>
          <p:cNvSpPr txBox="1">
            <a:spLocks noChangeArrowheads="1"/>
          </p:cNvSpPr>
          <p:nvPr/>
        </p:nvSpPr>
        <p:spPr bwMode="auto">
          <a:xfrm>
            <a:off x="4760050" y="1396140"/>
            <a:ext cx="519112" cy="277812"/>
          </a:xfrm>
          <a:prstGeom prst="rect">
            <a:avLst/>
          </a:prstGeom>
          <a:gradFill rotWithShape="1">
            <a:gsLst>
              <a:gs pos="0">
                <a:srgbClr val="D1403C"/>
              </a:gs>
              <a:gs pos="100000">
                <a:srgbClr val="FF9A99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defTabSz="685800" eaLnBrk="1" hangingPunct="1">
              <a:lnSpc>
                <a:spcPct val="90000"/>
              </a:lnSpc>
            </a:pPr>
            <a:r>
              <a:rPr lang="en-US" altLang="ja-JP" sz="13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STA</a:t>
            </a:r>
            <a:endParaRPr kumimoji="1" lang="ja-JP" altLang="en-US" sz="13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0" name="テキスト ボックス 289"/>
          <p:cNvSpPr txBox="1">
            <a:spLocks noChangeArrowheads="1"/>
          </p:cNvSpPr>
          <p:nvPr/>
        </p:nvSpPr>
        <p:spPr bwMode="auto">
          <a:xfrm>
            <a:off x="8225562" y="1397727"/>
            <a:ext cx="712788" cy="276225"/>
          </a:xfrm>
          <a:prstGeom prst="rect">
            <a:avLst/>
          </a:prstGeom>
          <a:gradFill rotWithShape="1">
            <a:gsLst>
              <a:gs pos="0">
                <a:srgbClr val="D1403C"/>
              </a:gs>
              <a:gs pos="100000">
                <a:srgbClr val="FF9A99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defTabSz="685800" eaLnBrk="1" hangingPunct="1">
              <a:lnSpc>
                <a:spcPct val="90000"/>
              </a:lnSpc>
            </a:pPr>
            <a:r>
              <a:rPr kumimoji="1" lang="en-US" altLang="ja-JP" sz="13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DHCP</a:t>
            </a:r>
            <a:endParaRPr kumimoji="1" lang="ja-JP" altLang="en-US" sz="1300" dirty="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11" name="直線コネクタ 290"/>
          <p:cNvCxnSpPr>
            <a:cxnSpLocks noChangeShapeType="1"/>
            <a:stCxn id="9" idx="2"/>
          </p:cNvCxnSpPr>
          <p:nvPr/>
        </p:nvCxnSpPr>
        <p:spPr bwMode="auto">
          <a:xfrm rot="5400000">
            <a:off x="4249668" y="2443096"/>
            <a:ext cx="1539875" cy="1588"/>
          </a:xfrm>
          <a:prstGeom prst="line">
            <a:avLst/>
          </a:prstGeom>
          <a:noFill/>
          <a:ln w="25400">
            <a:solidFill>
              <a:srgbClr val="4F81BD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2" name="直線コネクタ 291"/>
          <p:cNvCxnSpPr>
            <a:cxnSpLocks noChangeShapeType="1"/>
            <a:stCxn id="8" idx="2"/>
          </p:cNvCxnSpPr>
          <p:nvPr/>
        </p:nvCxnSpPr>
        <p:spPr bwMode="auto">
          <a:xfrm rot="16200000" flipH="1">
            <a:off x="6408668" y="2439921"/>
            <a:ext cx="1538288" cy="6350"/>
          </a:xfrm>
          <a:prstGeom prst="line">
            <a:avLst/>
          </a:prstGeom>
          <a:noFill/>
          <a:ln w="25400">
            <a:solidFill>
              <a:srgbClr val="4F81BD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3" name="直線コネクタ 292"/>
          <p:cNvCxnSpPr>
            <a:cxnSpLocks noChangeShapeType="1"/>
            <a:stCxn id="10" idx="2"/>
          </p:cNvCxnSpPr>
          <p:nvPr/>
        </p:nvCxnSpPr>
        <p:spPr bwMode="auto">
          <a:xfrm rot="5400000">
            <a:off x="7864406" y="2382771"/>
            <a:ext cx="1425575" cy="7937"/>
          </a:xfrm>
          <a:prstGeom prst="line">
            <a:avLst/>
          </a:prstGeom>
          <a:noFill/>
          <a:ln w="25400">
            <a:solidFill>
              <a:srgbClr val="4F81BD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4" name="直線矢印コネクタ 294"/>
          <p:cNvCxnSpPr>
            <a:cxnSpLocks noChangeShapeType="1"/>
          </p:cNvCxnSpPr>
          <p:nvPr/>
        </p:nvCxnSpPr>
        <p:spPr bwMode="auto">
          <a:xfrm rot="10800000">
            <a:off x="5012462" y="1986690"/>
            <a:ext cx="2162175" cy="0"/>
          </a:xfrm>
          <a:prstGeom prst="straightConnector1">
            <a:avLst/>
          </a:prstGeom>
          <a:noFill/>
          <a:ln w="25400">
            <a:solidFill>
              <a:srgbClr val="4F81BD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5" name="直線矢印コネクタ 296"/>
          <p:cNvCxnSpPr>
            <a:cxnSpLocks noChangeShapeType="1"/>
          </p:cNvCxnSpPr>
          <p:nvPr/>
        </p:nvCxnSpPr>
        <p:spPr bwMode="auto">
          <a:xfrm flipV="1">
            <a:off x="5025162" y="2121627"/>
            <a:ext cx="2149475" cy="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6" name="直線矢印コネクタ 297"/>
          <p:cNvCxnSpPr>
            <a:cxnSpLocks noChangeShapeType="1"/>
          </p:cNvCxnSpPr>
          <p:nvPr/>
        </p:nvCxnSpPr>
        <p:spPr bwMode="auto">
          <a:xfrm rot="10800000">
            <a:off x="5012462" y="2226402"/>
            <a:ext cx="2162175" cy="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7" name="直線矢印コネクタ 300"/>
          <p:cNvCxnSpPr>
            <a:cxnSpLocks noChangeShapeType="1"/>
          </p:cNvCxnSpPr>
          <p:nvPr/>
        </p:nvCxnSpPr>
        <p:spPr bwMode="auto">
          <a:xfrm>
            <a:off x="5028337" y="2550252"/>
            <a:ext cx="2146300" cy="0"/>
          </a:xfrm>
          <a:prstGeom prst="straightConnector1">
            <a:avLst/>
          </a:prstGeom>
          <a:noFill/>
          <a:ln w="25400">
            <a:solidFill>
              <a:srgbClr val="C0504D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8" name="直線矢印コネクタ 301"/>
          <p:cNvCxnSpPr>
            <a:cxnSpLocks noChangeShapeType="1"/>
          </p:cNvCxnSpPr>
          <p:nvPr/>
        </p:nvCxnSpPr>
        <p:spPr bwMode="auto">
          <a:xfrm rot="10800000">
            <a:off x="5020400" y="2882040"/>
            <a:ext cx="2146300" cy="1587"/>
          </a:xfrm>
          <a:prstGeom prst="straightConnector1">
            <a:avLst/>
          </a:prstGeom>
          <a:noFill/>
          <a:ln w="25400">
            <a:solidFill>
              <a:srgbClr val="C0504D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9" name="テキスト ボックス 302"/>
          <p:cNvSpPr txBox="1">
            <a:spLocks noChangeArrowheads="1"/>
          </p:cNvSpPr>
          <p:nvPr/>
        </p:nvSpPr>
        <p:spPr bwMode="auto">
          <a:xfrm>
            <a:off x="5174387" y="1835877"/>
            <a:ext cx="1781175" cy="161925"/>
          </a:xfrm>
          <a:prstGeom prst="rect">
            <a:avLst/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tIns="0" bIns="0">
            <a:prstTxWarp prst="textNoShape">
              <a:avLst/>
            </a:prstTxWarp>
            <a:spAutoFit/>
          </a:bodyPr>
          <a:lstStyle/>
          <a:p>
            <a:pPr algn="r" defTabSz="685800" eaLnBrk="1" hangingPunct="1"/>
            <a:r>
              <a:rPr kumimoji="1" lang="en-US" altLang="ja-JP" sz="10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Beacon/Probe </a:t>
            </a:r>
            <a:r>
              <a:rPr kumimoji="1" lang="en-US" altLang="ja-JP" sz="1000" dirty="0" err="1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Resp</a:t>
            </a:r>
            <a:endParaRPr kumimoji="1" lang="ja-JP" altLang="en-US" sz="10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0" name="テキスト ボックス 303"/>
          <p:cNvSpPr txBox="1">
            <a:spLocks noChangeArrowheads="1"/>
          </p:cNvSpPr>
          <p:nvPr/>
        </p:nvSpPr>
        <p:spPr bwMode="auto">
          <a:xfrm>
            <a:off x="5572850" y="2081940"/>
            <a:ext cx="1008062" cy="161925"/>
          </a:xfrm>
          <a:prstGeom prst="rect">
            <a:avLst/>
          </a:prstGeom>
          <a:gradFill rotWithShape="1">
            <a:gsLst>
              <a:gs pos="0">
                <a:srgbClr val="A0CA4A"/>
              </a:gs>
              <a:gs pos="100000">
                <a:srgbClr val="DCFFA0"/>
              </a:gs>
            </a:gsLst>
            <a:lin ang="16200000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tIns="0" bIns="0">
            <a:prstTxWarp prst="textNoShape">
              <a:avLst/>
            </a:prstTxWarp>
            <a:spAutoFit/>
          </a:bodyPr>
          <a:lstStyle/>
          <a:p>
            <a:pPr algn="r" defTabSz="685800" eaLnBrk="1" hangingPunct="1"/>
            <a:r>
              <a:rPr kumimoji="1" lang="en-US" altLang="ja-JP" sz="1000" dirty="0" err="1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Auth</a:t>
            </a:r>
            <a:r>
              <a:rPr kumimoji="1" lang="en-US" altLang="ja-JP" sz="10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 Req/Resp</a:t>
            </a:r>
            <a:endParaRPr kumimoji="1" lang="ja-JP" altLang="en-US" sz="10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1" name="テキスト ボックス 305"/>
          <p:cNvSpPr txBox="1">
            <a:spLocks noChangeArrowheads="1"/>
          </p:cNvSpPr>
          <p:nvPr/>
        </p:nvSpPr>
        <p:spPr bwMode="auto">
          <a:xfrm>
            <a:off x="7692162" y="1396140"/>
            <a:ext cx="423863" cy="277812"/>
          </a:xfrm>
          <a:prstGeom prst="rect">
            <a:avLst/>
          </a:prstGeom>
          <a:gradFill rotWithShape="1">
            <a:gsLst>
              <a:gs pos="0">
                <a:srgbClr val="D1403C"/>
              </a:gs>
              <a:gs pos="100000">
                <a:srgbClr val="FF9A99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>
            <a:prstTxWarp prst="textNoShape">
              <a:avLst/>
            </a:prstTxWarp>
          </a:bodyPr>
          <a:lstStyle/>
          <a:p>
            <a:pPr defTabSz="685800" eaLnBrk="1" hangingPunct="1">
              <a:lnSpc>
                <a:spcPct val="90000"/>
              </a:lnSpc>
            </a:pPr>
            <a:r>
              <a:rPr kumimoji="1" lang="en-US" altLang="ja-JP" sz="13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AS</a:t>
            </a:r>
            <a:endParaRPr kumimoji="1" lang="ja-JP" altLang="en-US" sz="13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22" name="直線コネクタ 306"/>
          <p:cNvCxnSpPr>
            <a:cxnSpLocks noChangeShapeType="1"/>
            <a:stCxn id="21" idx="2"/>
          </p:cNvCxnSpPr>
          <p:nvPr/>
        </p:nvCxnSpPr>
        <p:spPr bwMode="auto">
          <a:xfrm rot="16200000" flipH="1">
            <a:off x="7200831" y="2378008"/>
            <a:ext cx="1423988" cy="15875"/>
          </a:xfrm>
          <a:prstGeom prst="line">
            <a:avLst/>
          </a:prstGeom>
          <a:noFill/>
          <a:ln w="25400">
            <a:solidFill>
              <a:srgbClr val="4F81BD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3" name="直線矢印コネクタ 307"/>
          <p:cNvCxnSpPr>
            <a:cxnSpLocks noChangeShapeType="1"/>
          </p:cNvCxnSpPr>
          <p:nvPr/>
        </p:nvCxnSpPr>
        <p:spPr bwMode="auto">
          <a:xfrm flipV="1">
            <a:off x="7120662" y="2121627"/>
            <a:ext cx="760413" cy="0"/>
          </a:xfrm>
          <a:prstGeom prst="straightConnector1">
            <a:avLst/>
          </a:prstGeom>
          <a:noFill/>
          <a:ln w="25400">
            <a:solidFill>
              <a:srgbClr val="FCD5B5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4" name="直線矢印コネクタ 308"/>
          <p:cNvCxnSpPr>
            <a:cxnSpLocks noChangeShapeType="1"/>
          </p:cNvCxnSpPr>
          <p:nvPr/>
        </p:nvCxnSpPr>
        <p:spPr bwMode="auto">
          <a:xfrm rot="10800000">
            <a:off x="7120662" y="2243865"/>
            <a:ext cx="723900" cy="1587"/>
          </a:xfrm>
          <a:prstGeom prst="straightConnector1">
            <a:avLst/>
          </a:prstGeom>
          <a:noFill/>
          <a:ln w="25400">
            <a:solidFill>
              <a:srgbClr val="FCD5B5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5" name="直線矢印コネクタ 309"/>
          <p:cNvCxnSpPr>
            <a:cxnSpLocks noChangeShapeType="1"/>
          </p:cNvCxnSpPr>
          <p:nvPr/>
        </p:nvCxnSpPr>
        <p:spPr bwMode="auto">
          <a:xfrm>
            <a:off x="7212737" y="2628040"/>
            <a:ext cx="1398588" cy="0"/>
          </a:xfrm>
          <a:prstGeom prst="straightConnector1">
            <a:avLst/>
          </a:prstGeom>
          <a:noFill/>
          <a:ln w="25400">
            <a:solidFill>
              <a:srgbClr val="D99694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6" name="直線矢印コネクタ 310"/>
          <p:cNvCxnSpPr>
            <a:cxnSpLocks noChangeShapeType="1"/>
          </p:cNvCxnSpPr>
          <p:nvPr/>
        </p:nvCxnSpPr>
        <p:spPr bwMode="auto">
          <a:xfrm rot="10800000" flipV="1">
            <a:off x="7192100" y="2777265"/>
            <a:ext cx="1400175" cy="0"/>
          </a:xfrm>
          <a:prstGeom prst="straightConnector1">
            <a:avLst/>
          </a:prstGeom>
          <a:noFill/>
          <a:ln w="25400">
            <a:solidFill>
              <a:srgbClr val="D99694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7" name="テキスト ボックス 311"/>
          <p:cNvSpPr txBox="1">
            <a:spLocks noChangeArrowheads="1"/>
          </p:cNvSpPr>
          <p:nvPr/>
        </p:nvSpPr>
        <p:spPr bwMode="auto">
          <a:xfrm>
            <a:off x="5625237" y="2655027"/>
            <a:ext cx="1344613" cy="161925"/>
          </a:xfrm>
          <a:prstGeom prst="rect">
            <a:avLst/>
          </a:prstGeom>
          <a:gradFill rotWithShape="1">
            <a:gsLst>
              <a:gs pos="0">
                <a:srgbClr val="D1403C"/>
              </a:gs>
              <a:gs pos="100000">
                <a:srgbClr val="FF9A99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wrap="none" tIns="0" bIns="0">
            <a:prstTxWarp prst="textNoShape">
              <a:avLst/>
            </a:prstTxWarp>
            <a:spAutoFit/>
          </a:bodyPr>
          <a:lstStyle/>
          <a:p>
            <a:pPr algn="r" defTabSz="685800" eaLnBrk="1" hangingPunct="1"/>
            <a:r>
              <a:rPr lang="en-US" altLang="ja-JP" sz="10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Association &amp; IP </a:t>
            </a:r>
            <a:r>
              <a:rPr lang="en-US" altLang="ja-JP" sz="1000" dirty="0" err="1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rPr>
              <a:t>addr</a:t>
            </a:r>
            <a:endParaRPr kumimoji="1" lang="ja-JP" altLang="en-US" sz="1000">
              <a:solidFill>
                <a:srgbClr val="FFFFFF"/>
              </a:solidFill>
              <a:latin typeface="Calibri" pitchFamily="-102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8" name="右矢印 360"/>
          <p:cNvSpPr>
            <a:spLocks noChangeArrowheads="1"/>
          </p:cNvSpPr>
          <p:nvPr/>
        </p:nvSpPr>
        <p:spPr bwMode="auto">
          <a:xfrm>
            <a:off x="4255225" y="2366102"/>
            <a:ext cx="642937" cy="628650"/>
          </a:xfrm>
          <a:prstGeom prst="rightArrow">
            <a:avLst>
              <a:gd name="adj1" fmla="val 50000"/>
              <a:gd name="adj2" fmla="val 50028"/>
            </a:avLst>
          </a:prstGeom>
          <a:solidFill>
            <a:srgbClr val="00B8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68598" tIns="34299" rIns="68598" bIns="34299">
            <a:prstTxWarp prst="textNoShape">
              <a:avLst/>
            </a:prstTxWarp>
          </a:bodyPr>
          <a:lstStyle/>
          <a:p>
            <a:pPr defTabSz="336550">
              <a:buClr>
                <a:srgbClr val="000000"/>
              </a:buClr>
              <a:buSzPct val="100000"/>
            </a:pPr>
            <a:endParaRPr lang="ja-JP" altLang="en-US" sz="1800" dirty="0">
              <a:solidFill>
                <a:schemeClr val="bg1"/>
              </a:solidFill>
              <a:latin typeface="Times New Roman" pitchFamily="-102" charset="0"/>
              <a:ea typeface="MS Gothic" pitchFamily="49" charset="-128"/>
              <a:cs typeface="MS Gothic" pitchFamily="49" charset="-128"/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63500" y="1470888"/>
            <a:ext cx="4278313" cy="4064000"/>
            <a:chOff x="148862" y="1033256"/>
            <a:chExt cx="5702451" cy="5417075"/>
          </a:xfrm>
        </p:grpSpPr>
        <p:sp>
          <p:nvSpPr>
            <p:cNvPr id="30" name="テキスト ボックス 312"/>
            <p:cNvSpPr txBox="1">
              <a:spLocks noChangeArrowheads="1"/>
            </p:cNvSpPr>
            <p:nvPr/>
          </p:nvSpPr>
          <p:spPr bwMode="auto">
            <a:xfrm>
              <a:off x="3074284" y="1033256"/>
              <a:ext cx="583151" cy="369332"/>
            </a:xfrm>
            <a:prstGeom prst="rect">
              <a:avLst/>
            </a:prstGeom>
            <a:gradFill rotWithShape="1">
              <a:gsLst>
                <a:gs pos="0">
                  <a:srgbClr val="D1403C"/>
                </a:gs>
                <a:gs pos="100000">
                  <a:srgbClr val="FF9A99"/>
                </a:gs>
              </a:gsLst>
              <a:lin ang="162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685800" eaLnBrk="1" hangingPunct="1">
                <a:lnSpc>
                  <a:spcPct val="90000"/>
                </a:lnSpc>
              </a:pPr>
              <a:r>
                <a:rPr kumimoji="1" lang="en-US" altLang="ja-JP" sz="13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AP</a:t>
              </a:r>
              <a:endParaRPr kumimoji="1" lang="ja-JP" altLang="en-US" sz="13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31" name="テキスト ボックス 313"/>
            <p:cNvSpPr txBox="1">
              <a:spLocks noChangeArrowheads="1"/>
            </p:cNvSpPr>
            <p:nvPr/>
          </p:nvSpPr>
          <p:spPr bwMode="auto">
            <a:xfrm>
              <a:off x="148862" y="1033259"/>
              <a:ext cx="690608" cy="369332"/>
            </a:xfrm>
            <a:prstGeom prst="rect">
              <a:avLst/>
            </a:prstGeom>
            <a:gradFill rotWithShape="1">
              <a:gsLst>
                <a:gs pos="0">
                  <a:srgbClr val="D1403C"/>
                </a:gs>
                <a:gs pos="100000">
                  <a:srgbClr val="FF9A99"/>
                </a:gs>
              </a:gsLst>
              <a:lin ang="162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685800" eaLnBrk="1" hangingPunct="1">
                <a:lnSpc>
                  <a:spcPct val="90000"/>
                </a:lnSpc>
              </a:pPr>
              <a:r>
                <a:rPr lang="en-US" altLang="ja-JP" sz="13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STA</a:t>
              </a:r>
              <a:endParaRPr kumimoji="1" lang="ja-JP" altLang="en-US" sz="13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32" name="テキスト ボックス 314"/>
            <p:cNvSpPr txBox="1">
              <a:spLocks noChangeArrowheads="1"/>
            </p:cNvSpPr>
            <p:nvPr/>
          </p:nvSpPr>
          <p:spPr bwMode="auto">
            <a:xfrm>
              <a:off x="4901120" y="1033260"/>
              <a:ext cx="950193" cy="369332"/>
            </a:xfrm>
            <a:prstGeom prst="rect">
              <a:avLst/>
            </a:prstGeom>
            <a:gradFill rotWithShape="1">
              <a:gsLst>
                <a:gs pos="0">
                  <a:srgbClr val="D1403C"/>
                </a:gs>
                <a:gs pos="100000">
                  <a:srgbClr val="FF9A99"/>
                </a:gs>
              </a:gsLst>
              <a:lin ang="162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685800" eaLnBrk="1" hangingPunct="1">
                <a:lnSpc>
                  <a:spcPct val="90000"/>
                </a:lnSpc>
              </a:pPr>
              <a:r>
                <a:rPr kumimoji="1" lang="en-US" altLang="ja-JP" sz="13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DHCP</a:t>
              </a:r>
              <a:endParaRPr kumimoji="1" lang="ja-JP" altLang="en-US" sz="13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cxnSp>
          <p:nvCxnSpPr>
            <p:cNvPr id="33" name="直線コネクタ 315"/>
            <p:cNvCxnSpPr>
              <a:cxnSpLocks noChangeShapeType="1"/>
              <a:stCxn id="31" idx="2"/>
            </p:cNvCxnSpPr>
            <p:nvPr/>
          </p:nvCxnSpPr>
          <p:spPr bwMode="auto">
            <a:xfrm rot="16200000" flipH="1">
              <a:off x="-2001153" y="3897910"/>
              <a:ext cx="5047741" cy="57101"/>
            </a:xfrm>
            <a:prstGeom prst="line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4" name="直線コネクタ 316"/>
            <p:cNvCxnSpPr>
              <a:cxnSpLocks noChangeShapeType="1"/>
              <a:stCxn id="30" idx="2"/>
            </p:cNvCxnSpPr>
            <p:nvPr/>
          </p:nvCxnSpPr>
          <p:spPr bwMode="auto">
            <a:xfrm rot="16200000" flipH="1">
              <a:off x="841993" y="3926455"/>
              <a:ext cx="5047742" cy="8"/>
            </a:xfrm>
            <a:prstGeom prst="line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5" name="直線コネクタ 317"/>
            <p:cNvCxnSpPr>
              <a:cxnSpLocks noChangeShapeType="1"/>
              <a:stCxn id="32" idx="2"/>
            </p:cNvCxnSpPr>
            <p:nvPr/>
          </p:nvCxnSpPr>
          <p:spPr bwMode="auto">
            <a:xfrm rot="5400000">
              <a:off x="2847122" y="3921233"/>
              <a:ext cx="5047736" cy="10453"/>
            </a:xfrm>
            <a:prstGeom prst="line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6" name="直線矢印コネクタ 323"/>
            <p:cNvCxnSpPr>
              <a:cxnSpLocks noChangeShapeType="1"/>
            </p:cNvCxnSpPr>
            <p:nvPr/>
          </p:nvCxnSpPr>
          <p:spPr bwMode="auto">
            <a:xfrm>
              <a:off x="501730" y="1976644"/>
              <a:ext cx="2864134" cy="1588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7" name="直線矢印コネクタ 324"/>
            <p:cNvCxnSpPr>
              <a:cxnSpLocks noChangeShapeType="1"/>
            </p:cNvCxnSpPr>
            <p:nvPr/>
          </p:nvCxnSpPr>
          <p:spPr bwMode="auto">
            <a:xfrm rot="10800000" flipV="1">
              <a:off x="483964" y="2103637"/>
              <a:ext cx="2881900" cy="1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8" name="直線矢印コネクタ 325"/>
            <p:cNvCxnSpPr>
              <a:cxnSpLocks noChangeShapeType="1"/>
            </p:cNvCxnSpPr>
            <p:nvPr/>
          </p:nvCxnSpPr>
          <p:spPr bwMode="auto">
            <a:xfrm>
              <a:off x="505525" y="2256034"/>
              <a:ext cx="2860339" cy="2"/>
            </a:xfrm>
            <a:prstGeom prst="straightConnector1">
              <a:avLst/>
            </a:prstGeom>
            <a:noFill/>
            <a:ln w="25400">
              <a:solidFill>
                <a:srgbClr val="C0504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9" name="直線矢印コネクタ 326"/>
            <p:cNvCxnSpPr>
              <a:cxnSpLocks noChangeShapeType="1"/>
            </p:cNvCxnSpPr>
            <p:nvPr/>
          </p:nvCxnSpPr>
          <p:spPr bwMode="auto">
            <a:xfrm rot="10800000">
              <a:off x="505526" y="2395734"/>
              <a:ext cx="2860339" cy="1588"/>
            </a:xfrm>
            <a:prstGeom prst="straightConnector1">
              <a:avLst/>
            </a:prstGeom>
            <a:noFill/>
            <a:ln w="25400">
              <a:solidFill>
                <a:srgbClr val="C0504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0" name="直線矢印コネクタ 327"/>
            <p:cNvCxnSpPr>
              <a:cxnSpLocks noChangeShapeType="1"/>
            </p:cNvCxnSpPr>
            <p:nvPr/>
          </p:nvCxnSpPr>
          <p:spPr bwMode="auto">
            <a:xfrm rot="10800000">
              <a:off x="505526" y="2560829"/>
              <a:ext cx="2860342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1" name="直線矢印コネクタ 328"/>
            <p:cNvCxnSpPr>
              <a:cxnSpLocks noChangeShapeType="1"/>
            </p:cNvCxnSpPr>
            <p:nvPr/>
          </p:nvCxnSpPr>
          <p:spPr bwMode="auto">
            <a:xfrm>
              <a:off x="501730" y="2700525"/>
              <a:ext cx="2864135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2" name="直線矢印コネクタ 329"/>
            <p:cNvCxnSpPr>
              <a:cxnSpLocks noChangeShapeType="1"/>
            </p:cNvCxnSpPr>
            <p:nvPr/>
          </p:nvCxnSpPr>
          <p:spPr bwMode="auto">
            <a:xfrm>
              <a:off x="483963" y="2840235"/>
              <a:ext cx="3855903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3" name="直線矢印コネクタ 330"/>
            <p:cNvCxnSpPr>
              <a:cxnSpLocks noChangeShapeType="1"/>
            </p:cNvCxnSpPr>
            <p:nvPr/>
          </p:nvCxnSpPr>
          <p:spPr bwMode="auto">
            <a:xfrm rot="10800000" flipV="1">
              <a:off x="494165" y="2979935"/>
              <a:ext cx="3845703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4" name="直線矢印コネクタ 331"/>
            <p:cNvCxnSpPr>
              <a:cxnSpLocks noChangeShapeType="1"/>
            </p:cNvCxnSpPr>
            <p:nvPr/>
          </p:nvCxnSpPr>
          <p:spPr bwMode="auto">
            <a:xfrm>
              <a:off x="562622" y="5364901"/>
              <a:ext cx="2803238" cy="1588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5" name="直線矢印コネクタ 332"/>
            <p:cNvCxnSpPr>
              <a:cxnSpLocks noChangeShapeType="1"/>
            </p:cNvCxnSpPr>
            <p:nvPr/>
          </p:nvCxnSpPr>
          <p:spPr bwMode="auto">
            <a:xfrm rot="10800000">
              <a:off x="523291" y="4890767"/>
              <a:ext cx="2842574" cy="1589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6" name="直線矢印コネクタ 333"/>
            <p:cNvCxnSpPr>
              <a:cxnSpLocks noChangeShapeType="1"/>
            </p:cNvCxnSpPr>
            <p:nvPr/>
          </p:nvCxnSpPr>
          <p:spPr bwMode="auto">
            <a:xfrm>
              <a:off x="541064" y="5050019"/>
              <a:ext cx="2824802" cy="1588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7" name="直線矢印コネクタ 334"/>
            <p:cNvCxnSpPr>
              <a:cxnSpLocks noChangeShapeType="1"/>
            </p:cNvCxnSpPr>
            <p:nvPr/>
          </p:nvCxnSpPr>
          <p:spPr bwMode="auto">
            <a:xfrm rot="10800000">
              <a:off x="505534" y="5208255"/>
              <a:ext cx="2860326" cy="1"/>
            </a:xfrm>
            <a:prstGeom prst="straightConnector1">
              <a:avLst/>
            </a:prstGeom>
            <a:noFill/>
            <a:ln w="25400">
              <a:solidFill>
                <a:srgbClr val="8064A2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8" name="直線矢印コネクタ 335"/>
            <p:cNvCxnSpPr>
              <a:cxnSpLocks noChangeShapeType="1"/>
            </p:cNvCxnSpPr>
            <p:nvPr/>
          </p:nvCxnSpPr>
          <p:spPr bwMode="auto">
            <a:xfrm>
              <a:off x="551268" y="5553812"/>
              <a:ext cx="4814496" cy="1588"/>
            </a:xfrm>
            <a:prstGeom prst="straightConnector1">
              <a:avLst/>
            </a:prstGeom>
            <a:noFill/>
            <a:ln w="25400">
              <a:solidFill>
                <a:srgbClr val="9BBB59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9" name="直線矢印コネクタ 336"/>
            <p:cNvCxnSpPr>
              <a:cxnSpLocks noChangeShapeType="1"/>
            </p:cNvCxnSpPr>
            <p:nvPr/>
          </p:nvCxnSpPr>
          <p:spPr bwMode="auto">
            <a:xfrm rot="10800000">
              <a:off x="505530" y="5709394"/>
              <a:ext cx="4860233" cy="2"/>
            </a:xfrm>
            <a:prstGeom prst="straightConnector1">
              <a:avLst/>
            </a:prstGeom>
            <a:noFill/>
            <a:ln w="25400">
              <a:solidFill>
                <a:srgbClr val="9BBB59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50" name="直線矢印コネクタ 337"/>
            <p:cNvCxnSpPr>
              <a:cxnSpLocks noChangeShapeType="1"/>
            </p:cNvCxnSpPr>
            <p:nvPr/>
          </p:nvCxnSpPr>
          <p:spPr bwMode="auto">
            <a:xfrm>
              <a:off x="505525" y="5879760"/>
              <a:ext cx="4870693" cy="1588"/>
            </a:xfrm>
            <a:prstGeom prst="straightConnector1">
              <a:avLst/>
            </a:prstGeom>
            <a:noFill/>
            <a:ln w="25400">
              <a:solidFill>
                <a:srgbClr val="9BBB59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51" name="直線矢印コネクタ 338"/>
            <p:cNvCxnSpPr>
              <a:cxnSpLocks noChangeShapeType="1"/>
            </p:cNvCxnSpPr>
            <p:nvPr/>
          </p:nvCxnSpPr>
          <p:spPr bwMode="auto">
            <a:xfrm rot="10800000">
              <a:off x="487762" y="6037993"/>
              <a:ext cx="4878002" cy="1"/>
            </a:xfrm>
            <a:prstGeom prst="straightConnector1">
              <a:avLst/>
            </a:prstGeom>
            <a:noFill/>
            <a:ln w="25400">
              <a:solidFill>
                <a:srgbClr val="9BBB59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52" name="テキスト ボックス 341"/>
            <p:cNvSpPr txBox="1">
              <a:spLocks noChangeArrowheads="1"/>
            </p:cNvSpPr>
            <p:nvPr/>
          </p:nvSpPr>
          <p:spPr bwMode="auto">
            <a:xfrm>
              <a:off x="1319393" y="1963944"/>
              <a:ext cx="1333779" cy="215388"/>
            </a:xfrm>
            <a:prstGeom prst="rect">
              <a:avLst/>
            </a:prstGeom>
            <a:gradFill rotWithShape="1">
              <a:gsLst>
                <a:gs pos="0">
                  <a:srgbClr val="7F5BAB"/>
                </a:gs>
                <a:gs pos="100000">
                  <a:srgbClr val="C8B0ED"/>
                </a:gs>
              </a:gsLst>
              <a:lin ang="16200000"/>
            </a:gradFill>
            <a:ln w="9525">
              <a:solidFill>
                <a:srgbClr val="7D60A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 tIns="0" bIns="0">
              <a:prstTxWarp prst="textNoShape">
                <a:avLst/>
              </a:prstTxWarp>
              <a:spAutoFit/>
            </a:bodyPr>
            <a:lstStyle/>
            <a:p>
              <a:pPr algn="r" defTabSz="685800" eaLnBrk="1" hangingPunct="1"/>
              <a:r>
                <a:rPr kumimoji="1"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Authentication</a:t>
              </a:r>
              <a:endParaRPr kumimoji="1" lang="ja-JP" altLang="en-US" sz="10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53" name="テキスト ボックス 342"/>
            <p:cNvSpPr txBox="1">
              <a:spLocks noChangeArrowheads="1"/>
            </p:cNvSpPr>
            <p:nvPr/>
          </p:nvSpPr>
          <p:spPr bwMode="auto">
            <a:xfrm>
              <a:off x="1258090" y="2256033"/>
              <a:ext cx="1077366" cy="215388"/>
            </a:xfrm>
            <a:prstGeom prst="rect">
              <a:avLst/>
            </a:prstGeom>
            <a:gradFill rotWithShape="1">
              <a:gsLst>
                <a:gs pos="0">
                  <a:srgbClr val="D1403C"/>
                </a:gs>
                <a:gs pos="100000">
                  <a:srgbClr val="FF9A99"/>
                </a:gs>
              </a:gsLst>
              <a:lin ang="162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 tIns="0" bIns="0">
              <a:prstTxWarp prst="textNoShape">
                <a:avLst/>
              </a:prstTxWarp>
              <a:spAutoFit/>
            </a:bodyPr>
            <a:lstStyle/>
            <a:p>
              <a:pPr algn="r" defTabSz="685800" eaLnBrk="1" hangingPunct="1"/>
              <a:r>
                <a:rPr kumimoji="1"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Association</a:t>
              </a:r>
              <a:endParaRPr kumimoji="1" lang="ja-JP" altLang="en-US" sz="10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54" name="テキスト ボックス 343"/>
            <p:cNvSpPr txBox="1">
              <a:spLocks noChangeArrowheads="1"/>
            </p:cNvSpPr>
            <p:nvPr/>
          </p:nvSpPr>
          <p:spPr bwMode="auto">
            <a:xfrm>
              <a:off x="1164124" y="4992811"/>
              <a:ext cx="1030357" cy="215388"/>
            </a:xfrm>
            <a:prstGeom prst="rect">
              <a:avLst/>
            </a:prstGeom>
            <a:gradFill rotWithShape="1">
              <a:gsLst>
                <a:gs pos="0">
                  <a:srgbClr val="7F5BAB"/>
                </a:gs>
                <a:gs pos="100000">
                  <a:srgbClr val="C8B0ED"/>
                </a:gs>
              </a:gsLst>
              <a:lin ang="16200000"/>
            </a:gradFill>
            <a:ln w="9525">
              <a:solidFill>
                <a:srgbClr val="7D60A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 tIns="0" bIns="0">
              <a:prstTxWarp prst="textNoShape">
                <a:avLst/>
              </a:prstTxWarp>
              <a:spAutoFit/>
            </a:bodyPr>
            <a:lstStyle/>
            <a:p>
              <a:pPr algn="ctr" defTabSz="685800" eaLnBrk="1" hangingPunct="1"/>
              <a:r>
                <a:rPr kumimoji="1"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EAP</a:t>
              </a:r>
              <a:r>
                <a:rPr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OL Key</a:t>
              </a:r>
              <a:endParaRPr kumimoji="1" lang="en-US" altLang="ja-JP" sz="1000" dirty="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55" name="テキスト ボックス 344"/>
            <p:cNvSpPr txBox="1">
              <a:spLocks noChangeArrowheads="1"/>
            </p:cNvSpPr>
            <p:nvPr/>
          </p:nvSpPr>
          <p:spPr bwMode="auto">
            <a:xfrm>
              <a:off x="1107156" y="5709396"/>
              <a:ext cx="656421" cy="215388"/>
            </a:xfrm>
            <a:prstGeom prst="rect">
              <a:avLst/>
            </a:prstGeom>
            <a:gradFill rotWithShape="1">
              <a:gsLst>
                <a:gs pos="0">
                  <a:srgbClr val="A0CA4A"/>
                </a:gs>
                <a:gs pos="100000">
                  <a:srgbClr val="DCFFA0"/>
                </a:gs>
              </a:gsLst>
              <a:lin ang="16200000"/>
            </a:gradFill>
            <a:ln w="9525">
              <a:solidFill>
                <a:srgbClr val="98B954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 tIns="0" bIns="0">
              <a:prstTxWarp prst="textNoShape">
                <a:avLst/>
              </a:prstTxWarp>
              <a:spAutoFit/>
            </a:bodyPr>
            <a:lstStyle/>
            <a:p>
              <a:pPr algn="ctr" defTabSz="6859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altLang="ja-JP" sz="1050" kern="0" dirty="0">
                  <a:solidFill>
                    <a:sysClr val="window" lastClr="FFFFFF"/>
                  </a:solidFill>
                  <a:latin typeface="Calibri"/>
                </a:rPr>
                <a:t>DHCP</a:t>
              </a:r>
            </a:p>
          </p:txBody>
        </p:sp>
        <p:sp>
          <p:nvSpPr>
            <p:cNvPr id="56" name="テキスト ボックス 345"/>
            <p:cNvSpPr txBox="1">
              <a:spLocks noChangeArrowheads="1"/>
            </p:cNvSpPr>
            <p:nvPr/>
          </p:nvSpPr>
          <p:spPr bwMode="auto">
            <a:xfrm>
              <a:off x="4057079" y="1033260"/>
              <a:ext cx="565573" cy="369332"/>
            </a:xfrm>
            <a:prstGeom prst="rect">
              <a:avLst/>
            </a:prstGeom>
            <a:gradFill rotWithShape="1">
              <a:gsLst>
                <a:gs pos="0">
                  <a:srgbClr val="D1403C"/>
                </a:gs>
                <a:gs pos="100000">
                  <a:srgbClr val="FF9A99"/>
                </a:gs>
              </a:gsLst>
              <a:lin ang="162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none">
              <a:prstTxWarp prst="textNoShape">
                <a:avLst/>
              </a:prstTxWarp>
            </a:bodyPr>
            <a:lstStyle/>
            <a:p>
              <a:pPr defTabSz="685800" eaLnBrk="1" hangingPunct="1">
                <a:lnSpc>
                  <a:spcPct val="90000"/>
                </a:lnSpc>
              </a:pPr>
              <a:r>
                <a:rPr kumimoji="1" lang="en-US" altLang="ja-JP" sz="13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AS</a:t>
              </a:r>
              <a:endParaRPr kumimoji="1" lang="ja-JP" altLang="en-US" sz="13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cxnSp>
          <p:nvCxnSpPr>
            <p:cNvPr id="57" name="直線コネクタ 346"/>
            <p:cNvCxnSpPr>
              <a:cxnSpLocks noChangeShapeType="1"/>
              <a:stCxn id="56" idx="2"/>
            </p:cNvCxnSpPr>
            <p:nvPr/>
          </p:nvCxnSpPr>
          <p:spPr bwMode="auto">
            <a:xfrm rot="16200000" flipH="1">
              <a:off x="1827307" y="3915150"/>
              <a:ext cx="5047734" cy="22618"/>
            </a:xfrm>
            <a:prstGeom prst="line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58" name="直線矢印コネクタ 347"/>
            <p:cNvCxnSpPr>
              <a:cxnSpLocks noChangeShapeType="1"/>
            </p:cNvCxnSpPr>
            <p:nvPr/>
          </p:nvCxnSpPr>
          <p:spPr bwMode="auto">
            <a:xfrm>
              <a:off x="503406" y="3132336"/>
              <a:ext cx="3859078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59" name="直線矢印コネクタ 348"/>
            <p:cNvCxnSpPr>
              <a:cxnSpLocks noChangeShapeType="1"/>
            </p:cNvCxnSpPr>
            <p:nvPr/>
          </p:nvCxnSpPr>
          <p:spPr bwMode="auto">
            <a:xfrm rot="10800000">
              <a:off x="487762" y="3272039"/>
              <a:ext cx="3852108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0" name="直線矢印コネクタ 349"/>
            <p:cNvCxnSpPr>
              <a:cxnSpLocks noChangeShapeType="1"/>
            </p:cNvCxnSpPr>
            <p:nvPr/>
          </p:nvCxnSpPr>
          <p:spPr bwMode="auto">
            <a:xfrm>
              <a:off x="501723" y="3425356"/>
              <a:ext cx="3895242" cy="4910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1" name="直線矢印コネクタ 350"/>
            <p:cNvCxnSpPr>
              <a:cxnSpLocks noChangeShapeType="1"/>
            </p:cNvCxnSpPr>
            <p:nvPr/>
          </p:nvCxnSpPr>
          <p:spPr bwMode="auto">
            <a:xfrm rot="10800000" flipV="1">
              <a:off x="505533" y="3565054"/>
              <a:ext cx="3834335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2" name="直線矢印コネクタ 351"/>
            <p:cNvCxnSpPr>
              <a:cxnSpLocks noChangeShapeType="1"/>
            </p:cNvCxnSpPr>
            <p:nvPr/>
          </p:nvCxnSpPr>
          <p:spPr bwMode="auto">
            <a:xfrm>
              <a:off x="523290" y="3703843"/>
              <a:ext cx="3839194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3" name="直線矢印コネクタ 352"/>
            <p:cNvCxnSpPr>
              <a:cxnSpLocks noChangeShapeType="1"/>
            </p:cNvCxnSpPr>
            <p:nvPr/>
          </p:nvCxnSpPr>
          <p:spPr bwMode="auto">
            <a:xfrm rot="10800000" flipV="1">
              <a:off x="494165" y="3843541"/>
              <a:ext cx="3881243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4" name="直線矢印コネクタ 353"/>
            <p:cNvCxnSpPr>
              <a:cxnSpLocks noChangeShapeType="1"/>
            </p:cNvCxnSpPr>
            <p:nvPr/>
          </p:nvCxnSpPr>
          <p:spPr bwMode="auto">
            <a:xfrm>
              <a:off x="505533" y="3995944"/>
              <a:ext cx="3856950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5" name="直線矢印コネクタ 354"/>
            <p:cNvCxnSpPr>
              <a:cxnSpLocks noChangeShapeType="1"/>
            </p:cNvCxnSpPr>
            <p:nvPr/>
          </p:nvCxnSpPr>
          <p:spPr bwMode="auto">
            <a:xfrm rot="10800000">
              <a:off x="551268" y="4135645"/>
              <a:ext cx="3811218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6" name="直線矢印コネクタ 355"/>
            <p:cNvCxnSpPr>
              <a:cxnSpLocks noChangeShapeType="1"/>
            </p:cNvCxnSpPr>
            <p:nvPr/>
          </p:nvCxnSpPr>
          <p:spPr bwMode="auto">
            <a:xfrm>
              <a:off x="551267" y="4290552"/>
              <a:ext cx="3788599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7" name="直線矢印コネクタ 356"/>
            <p:cNvCxnSpPr>
              <a:cxnSpLocks noChangeShapeType="1"/>
            </p:cNvCxnSpPr>
            <p:nvPr/>
          </p:nvCxnSpPr>
          <p:spPr bwMode="auto">
            <a:xfrm rot="10800000">
              <a:off x="541064" y="4428665"/>
              <a:ext cx="3798803" cy="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8" name="直線矢印コネクタ 357"/>
            <p:cNvCxnSpPr>
              <a:cxnSpLocks noChangeShapeType="1"/>
            </p:cNvCxnSpPr>
            <p:nvPr/>
          </p:nvCxnSpPr>
          <p:spPr bwMode="auto">
            <a:xfrm>
              <a:off x="523290" y="4582655"/>
              <a:ext cx="3852116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9" name="直線矢印コネクタ 358"/>
            <p:cNvCxnSpPr>
              <a:cxnSpLocks noChangeShapeType="1"/>
            </p:cNvCxnSpPr>
            <p:nvPr/>
          </p:nvCxnSpPr>
          <p:spPr bwMode="auto">
            <a:xfrm rot="10800000">
              <a:off x="523291" y="4722358"/>
              <a:ext cx="3839196" cy="158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70" name="テキスト ボックス 359"/>
            <p:cNvSpPr txBox="1">
              <a:spLocks noChangeArrowheads="1"/>
            </p:cNvSpPr>
            <p:nvPr/>
          </p:nvSpPr>
          <p:spPr bwMode="auto">
            <a:xfrm>
              <a:off x="1038497" y="3349612"/>
              <a:ext cx="1940669" cy="430774"/>
            </a:xfrm>
            <a:prstGeom prst="rect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tIns="0" bIns="0">
              <a:prstTxWarp prst="textNoShape">
                <a:avLst/>
              </a:prstTxWarp>
              <a:spAutoFit/>
            </a:bodyPr>
            <a:lstStyle/>
            <a:p>
              <a:pPr algn="ctr" defTabSz="685800" eaLnBrk="1" hangingPunct="1"/>
              <a:r>
                <a:rPr kumimoji="1"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EAP</a:t>
              </a:r>
            </a:p>
            <a:p>
              <a:pPr algn="ctr" defTabSz="685800" eaLnBrk="1" hangingPunct="1"/>
              <a:r>
                <a:rPr lang="en-US" altLang="ja-JP" sz="1000" dirty="0">
                  <a:solidFill>
                    <a:srgbClr val="FFFFFF"/>
                  </a:solidFill>
                  <a:latin typeface="Calibri" pitchFamily="-102" charset="0"/>
                  <a:ea typeface="MS PGothic" pitchFamily="34" charset="-128"/>
                  <a:cs typeface="MS PGothic" pitchFamily="34" charset="-128"/>
                </a:rPr>
                <a:t>(PEAP/MSCHAPv2)</a:t>
              </a:r>
              <a:endParaRPr kumimoji="1" lang="ja-JP" altLang="en-US" sz="1000">
                <a:solidFill>
                  <a:srgbClr val="FFFFFF"/>
                </a:solidFill>
                <a:latin typeface="Calibri" pitchFamily="-102" charset="0"/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71" name="テキスト ボックス 78"/>
            <p:cNvSpPr txBox="1">
              <a:spLocks noChangeArrowheads="1"/>
            </p:cNvSpPr>
            <p:nvPr/>
          </p:nvSpPr>
          <p:spPr bwMode="auto">
            <a:xfrm>
              <a:off x="1367745" y="1033256"/>
              <a:ext cx="1320456" cy="492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kumimoji="1" lang="en-US" altLang="ja-JP" dirty="0" smtClean="0">
                  <a:solidFill>
                    <a:schemeClr val="accent2"/>
                  </a:solidFill>
                  <a:ea typeface="MS PGothic" pitchFamily="34" charset="-128"/>
                  <a:cs typeface="MS PGothic" pitchFamily="34" charset="-128"/>
                </a:rPr>
                <a:t>11i</a:t>
              </a:r>
              <a:endParaRPr kumimoji="1" lang="ja-JP" altLang="en-US" sz="1800" dirty="0">
                <a:solidFill>
                  <a:schemeClr val="accent2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</p:grpSp>
      <p:sp>
        <p:nvSpPr>
          <p:cNvPr id="72" name="テキスト ボックス 79"/>
          <p:cNvSpPr txBox="1">
            <a:spLocks noChangeArrowheads="1"/>
          </p:cNvSpPr>
          <p:nvPr/>
        </p:nvSpPr>
        <p:spPr bwMode="auto">
          <a:xfrm>
            <a:off x="5606187" y="1397727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kumimoji="1" lang="en-US" altLang="ja-JP" dirty="0" smtClean="0">
                <a:solidFill>
                  <a:schemeClr val="accent2"/>
                </a:solidFill>
                <a:ea typeface="MS PGothic" pitchFamily="34" charset="-128"/>
                <a:cs typeface="MS PGothic" pitchFamily="34" charset="-128"/>
              </a:rPr>
              <a:t>11ai</a:t>
            </a:r>
            <a:endParaRPr kumimoji="1" lang="ja-JP" altLang="en-US" sz="1800" dirty="0">
              <a:solidFill>
                <a:schemeClr val="accent2"/>
              </a:solidFill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79162" y="4238527"/>
            <a:ext cx="3659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 smtClean="0"/>
              <a:t>Improved </a:t>
            </a:r>
            <a:r>
              <a:rPr lang="en-GB" altLang="en-US" dirty="0"/>
              <a:t>Scanning, </a:t>
            </a:r>
            <a:endParaRPr lang="en-GB" altLang="en-US" dirty="0" smtClean="0"/>
          </a:p>
          <a:p>
            <a:r>
              <a:rPr lang="en-GB" altLang="en-US" dirty="0" smtClean="0"/>
              <a:t>FILS </a:t>
            </a:r>
            <a:r>
              <a:rPr lang="en-GB" altLang="en-US" dirty="0"/>
              <a:t>Authentication and higher layer setup </a:t>
            </a:r>
            <a:r>
              <a:rPr lang="en-GB" altLang="en-US" dirty="0" smtClean="0"/>
              <a:t>established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Hiroshi Mano (Koden-Techno-Info K.K.)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Typical frame exchange sequence PEAP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17410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1741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AF5AC6-382B-6A40-931B-696718E8ED2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3108325" y="2459038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14" name="テキスト ボックス 8"/>
          <p:cNvSpPr txBox="1">
            <a:spLocks noChangeArrowheads="1"/>
          </p:cNvSpPr>
          <p:nvPr/>
        </p:nvSpPr>
        <p:spPr bwMode="auto">
          <a:xfrm>
            <a:off x="2884488" y="1981200"/>
            <a:ext cx="4635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000" b="0"/>
              <a:t>STA</a:t>
            </a:r>
            <a:endParaRPr kumimoji="1" lang="ja-JP" altLang="en-US" sz="2000" b="0"/>
          </a:p>
        </p:txBody>
      </p:sp>
      <p:sp>
        <p:nvSpPr>
          <p:cNvPr id="17415" name="テキスト ボックス 9"/>
          <p:cNvSpPr txBox="1">
            <a:spLocks noChangeArrowheads="1"/>
          </p:cNvSpPr>
          <p:nvPr/>
        </p:nvSpPr>
        <p:spPr bwMode="auto">
          <a:xfrm>
            <a:off x="4022725" y="1993900"/>
            <a:ext cx="38258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AP</a:t>
            </a:r>
            <a:endParaRPr kumimoji="1" lang="ja-JP" altLang="en-US" sz="2000" b="0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29100" y="2451100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H="1">
            <a:off x="3100388" y="3516313"/>
            <a:ext cx="11207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>
            <a:off x="3124200" y="3614738"/>
            <a:ext cx="1109663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9" name="テキスト ボックス 18"/>
          <p:cNvSpPr txBox="1">
            <a:spLocks noChangeArrowheads="1"/>
          </p:cNvSpPr>
          <p:nvPr/>
        </p:nvSpPr>
        <p:spPr bwMode="auto">
          <a:xfrm>
            <a:off x="4824413" y="1985963"/>
            <a:ext cx="103663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EAPServer</a:t>
            </a:r>
            <a:endParaRPr kumimoji="1" lang="ja-JP" altLang="en-US" sz="2000" b="0"/>
          </a:p>
        </p:txBody>
      </p:sp>
      <p:cxnSp>
        <p:nvCxnSpPr>
          <p:cNvPr id="20" name="直線矢印コネクタ 19"/>
          <p:cNvCxnSpPr/>
          <p:nvPr/>
        </p:nvCxnSpPr>
        <p:spPr bwMode="auto">
          <a:xfrm flipH="1">
            <a:off x="3108325" y="3721100"/>
            <a:ext cx="1106488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>
            <a:off x="3124200" y="3957638"/>
            <a:ext cx="1090613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 bwMode="auto">
          <a:xfrm flipH="1">
            <a:off x="3108325" y="4065588"/>
            <a:ext cx="1106488" cy="63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>
            <a:off x="3132138" y="4168775"/>
            <a:ext cx="10826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H="1">
            <a:off x="3108325" y="4298950"/>
            <a:ext cx="1106488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H="1">
            <a:off x="3100388" y="4548188"/>
            <a:ext cx="114141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6" name="テキスト ボックス 25"/>
          <p:cNvSpPr txBox="1">
            <a:spLocks noChangeArrowheads="1"/>
          </p:cNvSpPr>
          <p:nvPr/>
        </p:nvSpPr>
        <p:spPr bwMode="auto">
          <a:xfrm>
            <a:off x="6261100" y="1985963"/>
            <a:ext cx="3746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AS</a:t>
            </a:r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7620000" y="4502150"/>
            <a:ext cx="0" cy="173037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 bwMode="auto">
          <a:xfrm>
            <a:off x="3124200" y="4646613"/>
            <a:ext cx="111760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 bwMode="auto">
          <a:xfrm flipH="1">
            <a:off x="3108325" y="4760913"/>
            <a:ext cx="1125538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 bwMode="auto">
          <a:xfrm>
            <a:off x="3132138" y="4867275"/>
            <a:ext cx="11096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 bwMode="auto">
          <a:xfrm flipH="1">
            <a:off x="3116263" y="4995863"/>
            <a:ext cx="111760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 bwMode="auto">
          <a:xfrm>
            <a:off x="3132138" y="5102225"/>
            <a:ext cx="10826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flipH="1">
            <a:off x="3116263" y="5230813"/>
            <a:ext cx="1098550" cy="952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 bwMode="auto">
          <a:xfrm flipH="1">
            <a:off x="3128963" y="5408613"/>
            <a:ext cx="111283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3128963" y="5519738"/>
            <a:ext cx="110490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H="1">
            <a:off x="3113088" y="5630863"/>
            <a:ext cx="11207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>
            <a:off x="3144838" y="5854700"/>
            <a:ext cx="44751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 bwMode="auto">
          <a:xfrm flipH="1">
            <a:off x="3092450" y="6000750"/>
            <a:ext cx="452755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>
            <a:off x="3132138" y="6092825"/>
            <a:ext cx="44878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 bwMode="auto">
          <a:xfrm flipH="1">
            <a:off x="3108325" y="6184900"/>
            <a:ext cx="4511675" cy="36513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1" name="テキスト ボックス 40"/>
          <p:cNvSpPr txBox="1">
            <a:spLocks noChangeArrowheads="1"/>
          </p:cNvSpPr>
          <p:nvPr/>
        </p:nvSpPr>
        <p:spPr bwMode="auto">
          <a:xfrm>
            <a:off x="2220913" y="2459038"/>
            <a:ext cx="7159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Beacon</a:t>
            </a:r>
          </a:p>
        </p:txBody>
      </p:sp>
      <p:sp>
        <p:nvSpPr>
          <p:cNvPr id="42" name="左中かっこ 41"/>
          <p:cNvSpPr/>
          <p:nvPr/>
        </p:nvSpPr>
        <p:spPr bwMode="auto">
          <a:xfrm>
            <a:off x="2868613" y="3867150"/>
            <a:ext cx="185737" cy="5175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3" name="左中かっこ 42"/>
          <p:cNvSpPr/>
          <p:nvPr/>
        </p:nvSpPr>
        <p:spPr bwMode="auto">
          <a:xfrm>
            <a:off x="2868613" y="4500563"/>
            <a:ext cx="193675" cy="8080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4" name="左中かっこ 43"/>
          <p:cNvSpPr/>
          <p:nvPr/>
        </p:nvSpPr>
        <p:spPr bwMode="auto">
          <a:xfrm>
            <a:off x="2890838" y="5335588"/>
            <a:ext cx="182562" cy="4540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5" name="左中かっこ 44"/>
          <p:cNvSpPr/>
          <p:nvPr/>
        </p:nvSpPr>
        <p:spPr bwMode="auto">
          <a:xfrm>
            <a:off x="2882900" y="5838825"/>
            <a:ext cx="182563" cy="4540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7446" name="テキスト ボックス 45"/>
          <p:cNvSpPr txBox="1">
            <a:spLocks noChangeArrowheads="1"/>
          </p:cNvSpPr>
          <p:nvPr/>
        </p:nvSpPr>
        <p:spPr bwMode="auto">
          <a:xfrm>
            <a:off x="1346200" y="3894138"/>
            <a:ext cx="1519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Server Certificatation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(TLS</a:t>
            </a:r>
            <a:r>
              <a:rPr lang="en-US" altLang="ja-JP" sz="1200" b="0"/>
              <a:t>Tunnel</a:t>
            </a:r>
            <a:r>
              <a:rPr kumimoji="1" lang="en-US" altLang="ja-JP" sz="1200" b="0"/>
              <a:t>)</a:t>
            </a:r>
            <a:endParaRPr kumimoji="1" lang="ja-JP" altLang="en-US" sz="1200" b="0"/>
          </a:p>
        </p:txBody>
      </p:sp>
      <p:sp>
        <p:nvSpPr>
          <p:cNvPr id="17447" name="テキスト ボックス 46"/>
          <p:cNvSpPr txBox="1">
            <a:spLocks noChangeArrowheads="1"/>
          </p:cNvSpPr>
          <p:nvPr/>
        </p:nvSpPr>
        <p:spPr bwMode="auto">
          <a:xfrm>
            <a:off x="1595438" y="4773613"/>
            <a:ext cx="1270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100" b="0"/>
              <a:t>Client Certification</a:t>
            </a:r>
          </a:p>
        </p:txBody>
      </p:sp>
      <p:sp>
        <p:nvSpPr>
          <p:cNvPr id="48" name="左中かっこ 47"/>
          <p:cNvSpPr/>
          <p:nvPr/>
        </p:nvSpPr>
        <p:spPr bwMode="auto">
          <a:xfrm>
            <a:off x="2898775" y="2525713"/>
            <a:ext cx="163513" cy="2111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9" name="左中かっこ 48"/>
          <p:cNvSpPr/>
          <p:nvPr/>
        </p:nvSpPr>
        <p:spPr bwMode="auto">
          <a:xfrm>
            <a:off x="2906713" y="2840038"/>
            <a:ext cx="163512" cy="20955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0" name="左中かっこ 49"/>
          <p:cNvSpPr/>
          <p:nvPr/>
        </p:nvSpPr>
        <p:spPr bwMode="auto">
          <a:xfrm>
            <a:off x="2914650" y="3114675"/>
            <a:ext cx="163513" cy="211138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7451" name="テキスト ボックス 50"/>
          <p:cNvSpPr txBox="1">
            <a:spLocks noChangeArrowheads="1"/>
          </p:cNvSpPr>
          <p:nvPr/>
        </p:nvSpPr>
        <p:spPr bwMode="auto">
          <a:xfrm>
            <a:off x="2355850" y="2790825"/>
            <a:ext cx="5191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Auth</a:t>
            </a:r>
          </a:p>
        </p:txBody>
      </p:sp>
      <p:sp>
        <p:nvSpPr>
          <p:cNvPr id="17452" name="テキスト ボックス 51"/>
          <p:cNvSpPr txBox="1">
            <a:spLocks noChangeArrowheads="1"/>
          </p:cNvSpPr>
          <p:nvPr/>
        </p:nvSpPr>
        <p:spPr bwMode="auto">
          <a:xfrm>
            <a:off x="2332038" y="3073400"/>
            <a:ext cx="5969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Assoc</a:t>
            </a:r>
          </a:p>
        </p:txBody>
      </p:sp>
      <p:sp>
        <p:nvSpPr>
          <p:cNvPr id="17453" name="テキスト ボックス 52"/>
          <p:cNvSpPr txBox="1">
            <a:spLocks noChangeArrowheads="1"/>
          </p:cNvSpPr>
          <p:nvPr/>
        </p:nvSpPr>
        <p:spPr bwMode="auto">
          <a:xfrm>
            <a:off x="1971675" y="5321300"/>
            <a:ext cx="893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4Way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HandShake</a:t>
            </a:r>
          </a:p>
        </p:txBody>
      </p:sp>
      <p:sp>
        <p:nvSpPr>
          <p:cNvPr id="17454" name="テキスト ボックス 53"/>
          <p:cNvSpPr txBox="1">
            <a:spLocks noChangeArrowheads="1"/>
          </p:cNvSpPr>
          <p:nvPr/>
        </p:nvSpPr>
        <p:spPr bwMode="auto">
          <a:xfrm>
            <a:off x="2273300" y="5948363"/>
            <a:ext cx="592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DHCP</a:t>
            </a:r>
          </a:p>
        </p:txBody>
      </p:sp>
      <p:sp>
        <p:nvSpPr>
          <p:cNvPr id="55" name="左中かっこ 54"/>
          <p:cNvSpPr/>
          <p:nvPr/>
        </p:nvSpPr>
        <p:spPr bwMode="auto">
          <a:xfrm>
            <a:off x="2909888" y="3455988"/>
            <a:ext cx="144462" cy="3397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7456" name="テキスト ボックス 55"/>
          <p:cNvSpPr txBox="1">
            <a:spLocks noChangeArrowheads="1"/>
          </p:cNvSpPr>
          <p:nvPr/>
        </p:nvSpPr>
        <p:spPr bwMode="auto">
          <a:xfrm>
            <a:off x="1876425" y="3467100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EAPOL Start</a:t>
            </a: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3144838" y="5741988"/>
            <a:ext cx="11064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58" name="テキスト ボックス 81"/>
          <p:cNvSpPr txBox="1">
            <a:spLocks noChangeArrowheads="1"/>
          </p:cNvSpPr>
          <p:nvPr/>
        </p:nvSpPr>
        <p:spPr bwMode="auto">
          <a:xfrm>
            <a:off x="7254875" y="3916363"/>
            <a:ext cx="73025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DHCP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Server</a:t>
            </a:r>
          </a:p>
        </p:txBody>
      </p:sp>
      <p:cxnSp>
        <p:nvCxnSpPr>
          <p:cNvPr id="96" name="直線コネクタ 95"/>
          <p:cNvCxnSpPr/>
          <p:nvPr/>
        </p:nvCxnSpPr>
        <p:spPr bwMode="auto">
          <a:xfrm>
            <a:off x="5341938" y="2459038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 bwMode="auto">
          <a:xfrm>
            <a:off x="6553200" y="2441575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 bwMode="auto">
          <a:xfrm flipH="1">
            <a:off x="3094038" y="3279775"/>
            <a:ext cx="11207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 bwMode="auto">
          <a:xfrm>
            <a:off x="3130550" y="3168650"/>
            <a:ext cx="1109663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 bwMode="auto">
          <a:xfrm flipH="1">
            <a:off x="3089275" y="2987675"/>
            <a:ext cx="11207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 bwMode="auto">
          <a:xfrm>
            <a:off x="3113088" y="2882900"/>
            <a:ext cx="11096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 bwMode="auto">
          <a:xfrm flipH="1">
            <a:off x="3094038" y="2643188"/>
            <a:ext cx="11207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 bwMode="auto">
          <a:xfrm>
            <a:off x="4240213" y="3611563"/>
            <a:ext cx="11096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 bwMode="auto">
          <a:xfrm flipH="1">
            <a:off x="4210050" y="3721100"/>
            <a:ext cx="1106488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 bwMode="auto">
          <a:xfrm>
            <a:off x="4243388" y="3954463"/>
            <a:ext cx="109061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 bwMode="auto">
          <a:xfrm flipH="1">
            <a:off x="4227513" y="4062413"/>
            <a:ext cx="1106487" cy="63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 bwMode="auto">
          <a:xfrm>
            <a:off x="4251325" y="4165600"/>
            <a:ext cx="10826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 bwMode="auto">
          <a:xfrm flipH="1">
            <a:off x="4227513" y="4295775"/>
            <a:ext cx="11064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矢印コネクタ 146"/>
          <p:cNvCxnSpPr/>
          <p:nvPr/>
        </p:nvCxnSpPr>
        <p:spPr bwMode="auto">
          <a:xfrm flipH="1">
            <a:off x="4208463" y="4548188"/>
            <a:ext cx="1141412" cy="15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 bwMode="auto">
          <a:xfrm>
            <a:off x="4232275" y="4648200"/>
            <a:ext cx="232092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49"/>
          <p:cNvCxnSpPr/>
          <p:nvPr/>
        </p:nvCxnSpPr>
        <p:spPr bwMode="auto">
          <a:xfrm flipH="1">
            <a:off x="4216400" y="4762500"/>
            <a:ext cx="233680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/>
          <p:nvPr/>
        </p:nvCxnSpPr>
        <p:spPr bwMode="auto">
          <a:xfrm>
            <a:off x="4240213" y="4868863"/>
            <a:ext cx="23129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/>
          <p:nvPr/>
        </p:nvCxnSpPr>
        <p:spPr bwMode="auto">
          <a:xfrm flipH="1">
            <a:off x="4224338" y="4997450"/>
            <a:ext cx="23288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 bwMode="auto">
          <a:xfrm>
            <a:off x="4240213" y="5103813"/>
            <a:ext cx="23129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矢印コネクタ 153"/>
          <p:cNvCxnSpPr/>
          <p:nvPr/>
        </p:nvCxnSpPr>
        <p:spPr bwMode="auto">
          <a:xfrm flipH="1">
            <a:off x="4219575" y="5230813"/>
            <a:ext cx="2328863" cy="15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0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PEAP simulation model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18434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1843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2DB3B8-80AC-1345-BA61-D8F3748C2ED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3108325" y="2459038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38" name="テキスト ボックス 8"/>
          <p:cNvSpPr txBox="1">
            <a:spLocks noChangeArrowheads="1"/>
          </p:cNvSpPr>
          <p:nvPr/>
        </p:nvSpPr>
        <p:spPr bwMode="auto">
          <a:xfrm>
            <a:off x="2884488" y="1981200"/>
            <a:ext cx="4635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000" b="0"/>
              <a:t>STA</a:t>
            </a:r>
            <a:endParaRPr kumimoji="1" lang="ja-JP" altLang="en-US" sz="2000" b="0"/>
          </a:p>
        </p:txBody>
      </p:sp>
      <p:sp>
        <p:nvSpPr>
          <p:cNvPr id="18439" name="テキスト ボックス 9"/>
          <p:cNvSpPr txBox="1">
            <a:spLocks noChangeArrowheads="1"/>
          </p:cNvSpPr>
          <p:nvPr/>
        </p:nvSpPr>
        <p:spPr bwMode="auto">
          <a:xfrm>
            <a:off x="4022725" y="1993900"/>
            <a:ext cx="38258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AP</a:t>
            </a:r>
            <a:endParaRPr kumimoji="1" lang="ja-JP" altLang="en-US" sz="2000" b="0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4229100" y="2451100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flipH="1">
            <a:off x="3108325" y="2647950"/>
            <a:ext cx="111283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 bwMode="auto">
          <a:xfrm>
            <a:off x="3108325" y="2903538"/>
            <a:ext cx="110648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 bwMode="auto">
          <a:xfrm flipH="1">
            <a:off x="3092450" y="2994025"/>
            <a:ext cx="1122363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 bwMode="auto">
          <a:xfrm>
            <a:off x="3108325" y="3178175"/>
            <a:ext cx="111283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 bwMode="auto">
          <a:xfrm flipH="1">
            <a:off x="3108325" y="3268663"/>
            <a:ext cx="111283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H="1">
            <a:off x="3100388" y="3516313"/>
            <a:ext cx="112077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>
            <a:off x="3124200" y="3614738"/>
            <a:ext cx="1109663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flipH="1">
            <a:off x="3108325" y="3721100"/>
            <a:ext cx="110648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>
            <a:off x="3124200" y="3957638"/>
            <a:ext cx="1090613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 bwMode="auto">
          <a:xfrm flipH="1">
            <a:off x="3108325" y="4065588"/>
            <a:ext cx="1106488" cy="635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>
            <a:off x="3132138" y="4168775"/>
            <a:ext cx="108267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H="1">
            <a:off x="3108325" y="4298950"/>
            <a:ext cx="110648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H="1">
            <a:off x="3100388" y="4548188"/>
            <a:ext cx="1141412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 bwMode="auto">
          <a:xfrm>
            <a:off x="3124200" y="4646613"/>
            <a:ext cx="1117600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 bwMode="auto">
          <a:xfrm flipH="1">
            <a:off x="3108325" y="4760913"/>
            <a:ext cx="1125538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 bwMode="auto">
          <a:xfrm>
            <a:off x="3132138" y="4867275"/>
            <a:ext cx="1109662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 bwMode="auto">
          <a:xfrm flipH="1">
            <a:off x="3116263" y="4995863"/>
            <a:ext cx="1117600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 bwMode="auto">
          <a:xfrm>
            <a:off x="3132138" y="5102225"/>
            <a:ext cx="108267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flipH="1">
            <a:off x="3116263" y="5230813"/>
            <a:ext cx="1098550" cy="9525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 bwMode="auto">
          <a:xfrm flipH="1">
            <a:off x="3128963" y="5408613"/>
            <a:ext cx="1112837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>
            <a:off x="3128963" y="5519738"/>
            <a:ext cx="1104900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H="1">
            <a:off x="3113088" y="5630863"/>
            <a:ext cx="112077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>
            <a:off x="3116263" y="5905500"/>
            <a:ext cx="4051300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 bwMode="auto">
          <a:xfrm flipH="1">
            <a:off x="3092450" y="6016625"/>
            <a:ext cx="4075113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>
            <a:off x="3132138" y="6115050"/>
            <a:ext cx="4062412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 bwMode="auto">
          <a:xfrm flipH="1">
            <a:off x="3108325" y="6219825"/>
            <a:ext cx="4035425" cy="3175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7" name="テキスト ボックス 40"/>
          <p:cNvSpPr txBox="1">
            <a:spLocks noChangeArrowheads="1"/>
          </p:cNvSpPr>
          <p:nvPr/>
        </p:nvSpPr>
        <p:spPr bwMode="auto">
          <a:xfrm>
            <a:off x="2220913" y="2459038"/>
            <a:ext cx="7159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Beacon</a:t>
            </a:r>
          </a:p>
        </p:txBody>
      </p:sp>
      <p:sp>
        <p:nvSpPr>
          <p:cNvPr id="42" name="左中かっこ 41"/>
          <p:cNvSpPr/>
          <p:nvPr/>
        </p:nvSpPr>
        <p:spPr bwMode="auto">
          <a:xfrm>
            <a:off x="2868613" y="3867150"/>
            <a:ext cx="185737" cy="5175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3" name="左中かっこ 42"/>
          <p:cNvSpPr/>
          <p:nvPr/>
        </p:nvSpPr>
        <p:spPr bwMode="auto">
          <a:xfrm>
            <a:off x="2868613" y="4500563"/>
            <a:ext cx="193675" cy="8080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4" name="左中かっこ 43"/>
          <p:cNvSpPr/>
          <p:nvPr/>
        </p:nvSpPr>
        <p:spPr bwMode="auto">
          <a:xfrm>
            <a:off x="2890838" y="5335588"/>
            <a:ext cx="182562" cy="4540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5" name="左中かっこ 44"/>
          <p:cNvSpPr/>
          <p:nvPr/>
        </p:nvSpPr>
        <p:spPr bwMode="auto">
          <a:xfrm>
            <a:off x="2882900" y="5838825"/>
            <a:ext cx="182563" cy="4540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8472" name="テキスト ボックス 45"/>
          <p:cNvSpPr txBox="1">
            <a:spLocks noChangeArrowheads="1"/>
          </p:cNvSpPr>
          <p:nvPr/>
        </p:nvSpPr>
        <p:spPr bwMode="auto">
          <a:xfrm>
            <a:off x="1346200" y="3894138"/>
            <a:ext cx="1519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Server Certificatation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(TLS</a:t>
            </a:r>
            <a:r>
              <a:rPr lang="en-US" altLang="ja-JP" sz="1200" b="0"/>
              <a:t>Tunnel</a:t>
            </a:r>
            <a:r>
              <a:rPr kumimoji="1" lang="en-US" altLang="ja-JP" sz="1200" b="0"/>
              <a:t>)</a:t>
            </a:r>
            <a:endParaRPr kumimoji="1" lang="ja-JP" altLang="en-US" sz="1200" b="0"/>
          </a:p>
        </p:txBody>
      </p:sp>
      <p:sp>
        <p:nvSpPr>
          <p:cNvPr id="18473" name="テキスト ボックス 46"/>
          <p:cNvSpPr txBox="1">
            <a:spLocks noChangeArrowheads="1"/>
          </p:cNvSpPr>
          <p:nvPr/>
        </p:nvSpPr>
        <p:spPr bwMode="auto">
          <a:xfrm>
            <a:off x="1595438" y="4773613"/>
            <a:ext cx="1270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100" b="0"/>
              <a:t>Client Certification</a:t>
            </a:r>
          </a:p>
        </p:txBody>
      </p:sp>
      <p:sp>
        <p:nvSpPr>
          <p:cNvPr id="48" name="左中かっこ 47"/>
          <p:cNvSpPr/>
          <p:nvPr/>
        </p:nvSpPr>
        <p:spPr bwMode="auto">
          <a:xfrm>
            <a:off x="2898775" y="2525713"/>
            <a:ext cx="163513" cy="211137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49" name="左中かっこ 48"/>
          <p:cNvSpPr/>
          <p:nvPr/>
        </p:nvSpPr>
        <p:spPr bwMode="auto">
          <a:xfrm>
            <a:off x="2906713" y="2840038"/>
            <a:ext cx="163512" cy="20955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0" name="左中かっこ 49"/>
          <p:cNvSpPr/>
          <p:nvPr/>
        </p:nvSpPr>
        <p:spPr bwMode="auto">
          <a:xfrm>
            <a:off x="2914650" y="3114675"/>
            <a:ext cx="163513" cy="211138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8477" name="テキスト ボックス 50"/>
          <p:cNvSpPr txBox="1">
            <a:spLocks noChangeArrowheads="1"/>
          </p:cNvSpPr>
          <p:nvPr/>
        </p:nvSpPr>
        <p:spPr bwMode="auto">
          <a:xfrm>
            <a:off x="2355850" y="2790825"/>
            <a:ext cx="5191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Auth</a:t>
            </a:r>
          </a:p>
        </p:txBody>
      </p:sp>
      <p:sp>
        <p:nvSpPr>
          <p:cNvPr id="18478" name="テキスト ボックス 51"/>
          <p:cNvSpPr txBox="1">
            <a:spLocks noChangeArrowheads="1"/>
          </p:cNvSpPr>
          <p:nvPr/>
        </p:nvSpPr>
        <p:spPr bwMode="auto">
          <a:xfrm>
            <a:off x="2332038" y="3073400"/>
            <a:ext cx="5969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Assoc</a:t>
            </a:r>
          </a:p>
        </p:txBody>
      </p:sp>
      <p:sp>
        <p:nvSpPr>
          <p:cNvPr id="18479" name="テキスト ボックス 52"/>
          <p:cNvSpPr txBox="1">
            <a:spLocks noChangeArrowheads="1"/>
          </p:cNvSpPr>
          <p:nvPr/>
        </p:nvSpPr>
        <p:spPr bwMode="auto">
          <a:xfrm>
            <a:off x="1971675" y="5321300"/>
            <a:ext cx="893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4Way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HandShake</a:t>
            </a:r>
          </a:p>
        </p:txBody>
      </p:sp>
      <p:sp>
        <p:nvSpPr>
          <p:cNvPr id="18480" name="テキスト ボックス 53"/>
          <p:cNvSpPr txBox="1">
            <a:spLocks noChangeArrowheads="1"/>
          </p:cNvSpPr>
          <p:nvPr/>
        </p:nvSpPr>
        <p:spPr bwMode="auto">
          <a:xfrm>
            <a:off x="2273300" y="5948363"/>
            <a:ext cx="592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ja-JP" sz="1200" b="0"/>
              <a:t>DHCP</a:t>
            </a:r>
          </a:p>
        </p:txBody>
      </p:sp>
      <p:sp>
        <p:nvSpPr>
          <p:cNvPr id="55" name="左中かっこ 54"/>
          <p:cNvSpPr/>
          <p:nvPr/>
        </p:nvSpPr>
        <p:spPr bwMode="auto">
          <a:xfrm>
            <a:off x="2909888" y="3455988"/>
            <a:ext cx="144462" cy="339725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8482" name="テキスト ボックス 55"/>
          <p:cNvSpPr txBox="1">
            <a:spLocks noChangeArrowheads="1"/>
          </p:cNvSpPr>
          <p:nvPr/>
        </p:nvSpPr>
        <p:spPr bwMode="auto">
          <a:xfrm>
            <a:off x="1876425" y="3467100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0"/>
              <a:t>EAPOL Start</a:t>
            </a: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3144838" y="5741988"/>
            <a:ext cx="1106487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84" name="テキスト ボックス 81"/>
          <p:cNvSpPr txBox="1">
            <a:spLocks noChangeArrowheads="1"/>
          </p:cNvSpPr>
          <p:nvPr/>
        </p:nvSpPr>
        <p:spPr bwMode="auto">
          <a:xfrm>
            <a:off x="6816725" y="3946525"/>
            <a:ext cx="728663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DHCP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Server</a:t>
            </a:r>
          </a:p>
        </p:txBody>
      </p:sp>
      <p:cxnSp>
        <p:nvCxnSpPr>
          <p:cNvPr id="18485" name="直線コネクタ 86"/>
          <p:cNvCxnSpPr>
            <a:cxnSpLocks noChangeShapeType="1"/>
          </p:cNvCxnSpPr>
          <p:nvPr/>
        </p:nvCxnSpPr>
        <p:spPr bwMode="auto">
          <a:xfrm>
            <a:off x="3111500" y="2882900"/>
            <a:ext cx="4732338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 type="diamond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6" name="直線コネクタ 87"/>
          <p:cNvCxnSpPr>
            <a:cxnSpLocks noChangeShapeType="1"/>
          </p:cNvCxnSpPr>
          <p:nvPr/>
        </p:nvCxnSpPr>
        <p:spPr bwMode="auto">
          <a:xfrm>
            <a:off x="3100388" y="6251575"/>
            <a:ext cx="4732337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 type="diamond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7" name="直線矢印コネクタ 89"/>
          <p:cNvCxnSpPr>
            <a:cxnSpLocks noChangeShapeType="1"/>
          </p:cNvCxnSpPr>
          <p:nvPr/>
        </p:nvCxnSpPr>
        <p:spPr bwMode="auto">
          <a:xfrm>
            <a:off x="7772400" y="2882900"/>
            <a:ext cx="0" cy="3341688"/>
          </a:xfrm>
          <a:prstGeom prst="straightConnector1">
            <a:avLst/>
          </a:prstGeom>
          <a:noFill/>
          <a:ln w="9525">
            <a:solidFill>
              <a:srgbClr val="0070C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88" name="テキスト ボックス 51"/>
          <p:cNvSpPr txBox="1">
            <a:spLocks noChangeArrowheads="1"/>
          </p:cNvSpPr>
          <p:nvPr/>
        </p:nvSpPr>
        <p:spPr bwMode="auto">
          <a:xfrm rot="5400000">
            <a:off x="7169151" y="4535487"/>
            <a:ext cx="1631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>
                <a:solidFill>
                  <a:srgbClr val="0070C0"/>
                </a:solidFill>
              </a:rPr>
              <a:t>Initial Link Setup Time</a:t>
            </a:r>
            <a:endParaRPr kumimoji="1" lang="ja-JP" altLang="en-US" sz="1200" b="0">
              <a:solidFill>
                <a:srgbClr val="0070C0"/>
              </a:solidFill>
            </a:endParaRPr>
          </a:p>
        </p:txBody>
      </p:sp>
      <p:cxnSp>
        <p:nvCxnSpPr>
          <p:cNvPr id="205" name="直線コネクタ 204"/>
          <p:cNvCxnSpPr/>
          <p:nvPr/>
        </p:nvCxnSpPr>
        <p:spPr bwMode="auto">
          <a:xfrm>
            <a:off x="7181850" y="4494213"/>
            <a:ext cx="0" cy="178435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直線コネクタ 205"/>
          <p:cNvCxnSpPr/>
          <p:nvPr/>
        </p:nvCxnSpPr>
        <p:spPr bwMode="auto">
          <a:xfrm>
            <a:off x="5341938" y="2459038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/>
          <p:nvPr/>
        </p:nvCxnSpPr>
        <p:spPr bwMode="auto">
          <a:xfrm>
            <a:off x="6553200" y="2441575"/>
            <a:ext cx="0" cy="3819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直線矢印コネクタ 207"/>
          <p:cNvCxnSpPr/>
          <p:nvPr/>
        </p:nvCxnSpPr>
        <p:spPr bwMode="auto">
          <a:xfrm>
            <a:off x="4240213" y="3611563"/>
            <a:ext cx="11096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 bwMode="auto">
          <a:xfrm flipH="1">
            <a:off x="4210050" y="3721100"/>
            <a:ext cx="1106488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/>
          <p:cNvCxnSpPr/>
          <p:nvPr/>
        </p:nvCxnSpPr>
        <p:spPr bwMode="auto">
          <a:xfrm>
            <a:off x="4243388" y="3954463"/>
            <a:ext cx="109061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矢印コネクタ 210"/>
          <p:cNvCxnSpPr/>
          <p:nvPr/>
        </p:nvCxnSpPr>
        <p:spPr bwMode="auto">
          <a:xfrm flipH="1">
            <a:off x="4227513" y="4062413"/>
            <a:ext cx="1106487" cy="63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矢印コネクタ 211"/>
          <p:cNvCxnSpPr/>
          <p:nvPr/>
        </p:nvCxnSpPr>
        <p:spPr bwMode="auto">
          <a:xfrm>
            <a:off x="4251325" y="4165600"/>
            <a:ext cx="108267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 bwMode="auto">
          <a:xfrm flipH="1">
            <a:off x="4227513" y="4295775"/>
            <a:ext cx="11064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矢印コネクタ 213"/>
          <p:cNvCxnSpPr/>
          <p:nvPr/>
        </p:nvCxnSpPr>
        <p:spPr bwMode="auto">
          <a:xfrm flipH="1">
            <a:off x="4208463" y="4548188"/>
            <a:ext cx="1141412" cy="15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 bwMode="auto">
          <a:xfrm>
            <a:off x="4232275" y="4648200"/>
            <a:ext cx="2320925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/>
          <p:nvPr/>
        </p:nvCxnSpPr>
        <p:spPr bwMode="auto">
          <a:xfrm flipH="1">
            <a:off x="4216400" y="4762500"/>
            <a:ext cx="2336800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 bwMode="auto">
          <a:xfrm>
            <a:off x="4240213" y="4868863"/>
            <a:ext cx="23129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矢印コネクタ 217"/>
          <p:cNvCxnSpPr/>
          <p:nvPr/>
        </p:nvCxnSpPr>
        <p:spPr bwMode="auto">
          <a:xfrm flipH="1">
            <a:off x="4224338" y="4997450"/>
            <a:ext cx="2328862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矢印コネクタ 218"/>
          <p:cNvCxnSpPr/>
          <p:nvPr/>
        </p:nvCxnSpPr>
        <p:spPr bwMode="auto">
          <a:xfrm>
            <a:off x="4240213" y="5103813"/>
            <a:ext cx="231298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矢印コネクタ 219"/>
          <p:cNvCxnSpPr/>
          <p:nvPr/>
        </p:nvCxnSpPr>
        <p:spPr bwMode="auto">
          <a:xfrm flipH="1">
            <a:off x="4219575" y="5230813"/>
            <a:ext cx="2328863" cy="15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05" name="テキスト ボックス 18"/>
          <p:cNvSpPr txBox="1">
            <a:spLocks noChangeArrowheads="1"/>
          </p:cNvSpPr>
          <p:nvPr/>
        </p:nvSpPr>
        <p:spPr bwMode="auto">
          <a:xfrm>
            <a:off x="4824413" y="1985963"/>
            <a:ext cx="103663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EAPServer</a:t>
            </a:r>
            <a:endParaRPr kumimoji="1" lang="ja-JP" altLang="en-US" sz="2000" b="0"/>
          </a:p>
        </p:txBody>
      </p:sp>
      <p:sp>
        <p:nvSpPr>
          <p:cNvPr id="18506" name="テキスト ボックス 25"/>
          <p:cNvSpPr txBox="1">
            <a:spLocks noChangeArrowheads="1"/>
          </p:cNvSpPr>
          <p:nvPr/>
        </p:nvSpPr>
        <p:spPr bwMode="auto">
          <a:xfrm>
            <a:off x="6261100" y="1985963"/>
            <a:ext cx="512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AS</a:t>
            </a:r>
          </a:p>
        </p:txBody>
      </p:sp>
      <p:sp>
        <p:nvSpPr>
          <p:cNvPr id="18507" name="テキスト ボックス 8"/>
          <p:cNvSpPr txBox="1">
            <a:spLocks noChangeArrowheads="1"/>
          </p:cNvSpPr>
          <p:nvPr/>
        </p:nvSpPr>
        <p:spPr bwMode="auto">
          <a:xfrm>
            <a:off x="5511800" y="3151188"/>
            <a:ext cx="9318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>
                <a:solidFill>
                  <a:srgbClr val="FF0000"/>
                </a:solidFill>
              </a:rPr>
              <a:t>No delay</a:t>
            </a:r>
          </a:p>
        </p:txBody>
      </p:sp>
      <p:sp>
        <p:nvSpPr>
          <p:cNvPr id="18508" name="正方形/長方形 9"/>
          <p:cNvSpPr>
            <a:spLocks noChangeArrowheads="1"/>
          </p:cNvSpPr>
          <p:nvPr/>
        </p:nvSpPr>
        <p:spPr bwMode="auto">
          <a:xfrm>
            <a:off x="3990975" y="3498850"/>
            <a:ext cx="2686050" cy="2182813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</p:spTree>
    <p:extLst>
      <p:ext uri="{BB962C8B-B14F-4D97-AF65-F5344CB8AC3E}">
        <p14:creationId xmlns:p14="http://schemas.microsoft.com/office/powerpoint/2010/main" val="4829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57" name="直線コネクタ 48"/>
          <p:cNvCxnSpPr>
            <a:cxnSpLocks noChangeShapeType="1"/>
          </p:cNvCxnSpPr>
          <p:nvPr/>
        </p:nvCxnSpPr>
        <p:spPr bwMode="auto">
          <a:xfrm>
            <a:off x="3324225" y="5027613"/>
            <a:ext cx="4733925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 type="diamond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FILS (EAP-RP) Simulation Model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19459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1946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05791A9-863C-7A47-99AB-0767BEA9816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3290888" y="2198688"/>
            <a:ext cx="0" cy="186055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63" name="テキスト ボックス 7"/>
          <p:cNvSpPr txBox="1">
            <a:spLocks noChangeArrowheads="1"/>
          </p:cNvSpPr>
          <p:nvPr/>
        </p:nvSpPr>
        <p:spPr bwMode="auto">
          <a:xfrm>
            <a:off x="3040063" y="1809750"/>
            <a:ext cx="517525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000" b="0"/>
              <a:t>STA</a:t>
            </a:r>
            <a:endParaRPr kumimoji="1" lang="ja-JP" altLang="en-US" sz="2000" b="0"/>
          </a:p>
        </p:txBody>
      </p:sp>
      <p:sp>
        <p:nvSpPr>
          <p:cNvPr id="19464" name="テキスト ボックス 8"/>
          <p:cNvSpPr txBox="1">
            <a:spLocks noChangeArrowheads="1"/>
          </p:cNvSpPr>
          <p:nvPr/>
        </p:nvSpPr>
        <p:spPr bwMode="auto">
          <a:xfrm>
            <a:off x="4310063" y="1824038"/>
            <a:ext cx="42545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AP</a:t>
            </a:r>
            <a:endParaRPr kumimoji="1" lang="ja-JP" altLang="en-US" sz="2000" b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4540250" y="2189163"/>
            <a:ext cx="0" cy="187007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66" name="テキスト ボックス 10"/>
          <p:cNvSpPr txBox="1">
            <a:spLocks noChangeArrowheads="1"/>
          </p:cNvSpPr>
          <p:nvPr/>
        </p:nvSpPr>
        <p:spPr bwMode="auto">
          <a:xfrm>
            <a:off x="5570538" y="1814513"/>
            <a:ext cx="4191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AS</a:t>
            </a:r>
            <a:endParaRPr kumimoji="1" lang="ja-JP" altLang="en-US" sz="2000" b="0"/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5794375" y="2181225"/>
            <a:ext cx="0" cy="1878013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 bwMode="auto">
          <a:xfrm>
            <a:off x="3290888" y="2671763"/>
            <a:ext cx="1268412" cy="650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 bwMode="auto">
          <a:xfrm flipH="1">
            <a:off x="4552950" y="3021013"/>
            <a:ext cx="1222375" cy="523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 bwMode="auto">
          <a:xfrm flipH="1">
            <a:off x="3290888" y="2422525"/>
            <a:ext cx="1239837" cy="952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1" name="テキスト ボックス 17"/>
          <p:cNvSpPr txBox="1">
            <a:spLocks noChangeArrowheads="1"/>
          </p:cNvSpPr>
          <p:nvPr/>
        </p:nvSpPr>
        <p:spPr bwMode="auto">
          <a:xfrm>
            <a:off x="2190750" y="2241550"/>
            <a:ext cx="7254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Beacon</a:t>
            </a:r>
          </a:p>
        </p:txBody>
      </p:sp>
      <p:sp>
        <p:nvSpPr>
          <p:cNvPr id="19" name="左中かっこ 18"/>
          <p:cNvSpPr/>
          <p:nvPr/>
        </p:nvSpPr>
        <p:spPr bwMode="auto">
          <a:xfrm>
            <a:off x="3024188" y="2298700"/>
            <a:ext cx="182562" cy="23495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9473" name="テキスト ボックス 19"/>
          <p:cNvSpPr txBox="1">
            <a:spLocks noChangeArrowheads="1"/>
          </p:cNvSpPr>
          <p:nvPr/>
        </p:nvSpPr>
        <p:spPr bwMode="auto">
          <a:xfrm>
            <a:off x="1243013" y="2678113"/>
            <a:ext cx="1992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AuthReq/Res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&amp; Client Certification</a:t>
            </a:r>
          </a:p>
        </p:txBody>
      </p:sp>
      <p:sp>
        <p:nvSpPr>
          <p:cNvPr id="21" name="左中かっこ 20"/>
          <p:cNvSpPr/>
          <p:nvPr/>
        </p:nvSpPr>
        <p:spPr bwMode="auto">
          <a:xfrm>
            <a:off x="3027363" y="3468688"/>
            <a:ext cx="182562" cy="233362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9475" name="テキスト ボックス 21"/>
          <p:cNvSpPr txBox="1">
            <a:spLocks noChangeArrowheads="1"/>
          </p:cNvSpPr>
          <p:nvPr/>
        </p:nvSpPr>
        <p:spPr bwMode="auto">
          <a:xfrm>
            <a:off x="1885950" y="3335338"/>
            <a:ext cx="10604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Associasion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Req/Res</a:t>
            </a: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3294063" y="4556125"/>
            <a:ext cx="0" cy="1862138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 bwMode="auto">
          <a:xfrm>
            <a:off x="4543425" y="4548188"/>
            <a:ext cx="0" cy="187007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78" name="テキスト ボックス 30"/>
          <p:cNvSpPr txBox="1">
            <a:spLocks noChangeArrowheads="1"/>
          </p:cNvSpPr>
          <p:nvPr/>
        </p:nvSpPr>
        <p:spPr bwMode="auto">
          <a:xfrm>
            <a:off x="2192338" y="4600575"/>
            <a:ext cx="7270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Beacon</a:t>
            </a:r>
          </a:p>
        </p:txBody>
      </p:sp>
      <p:sp>
        <p:nvSpPr>
          <p:cNvPr id="32" name="左中かっこ 31"/>
          <p:cNvSpPr/>
          <p:nvPr/>
        </p:nvSpPr>
        <p:spPr bwMode="auto">
          <a:xfrm>
            <a:off x="3027363" y="4657725"/>
            <a:ext cx="182562" cy="233363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9480" name="テキスト ボックス 32"/>
          <p:cNvSpPr txBox="1">
            <a:spLocks noChangeArrowheads="1"/>
          </p:cNvSpPr>
          <p:nvPr/>
        </p:nvSpPr>
        <p:spPr bwMode="auto">
          <a:xfrm>
            <a:off x="1206500" y="5000625"/>
            <a:ext cx="19415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AuthReq/Res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&amp;Client Certification</a:t>
            </a:r>
          </a:p>
        </p:txBody>
      </p:sp>
      <p:sp>
        <p:nvSpPr>
          <p:cNvPr id="34" name="左中かっこ 33"/>
          <p:cNvSpPr/>
          <p:nvPr/>
        </p:nvSpPr>
        <p:spPr bwMode="auto">
          <a:xfrm>
            <a:off x="3028950" y="5826125"/>
            <a:ext cx="182563" cy="23495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9482" name="テキスト ボックス 34"/>
          <p:cNvSpPr txBox="1">
            <a:spLocks noChangeArrowheads="1"/>
          </p:cNvSpPr>
          <p:nvPr/>
        </p:nvSpPr>
        <p:spPr bwMode="auto">
          <a:xfrm>
            <a:off x="1887538" y="5694363"/>
            <a:ext cx="10604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Associasion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600" b="0"/>
              <a:t>Req/Res</a:t>
            </a:r>
          </a:p>
        </p:txBody>
      </p:sp>
      <p:sp>
        <p:nvSpPr>
          <p:cNvPr id="36" name="下矢印 35"/>
          <p:cNvSpPr/>
          <p:nvPr/>
        </p:nvSpPr>
        <p:spPr bwMode="auto">
          <a:xfrm>
            <a:off x="4406900" y="4179888"/>
            <a:ext cx="265113" cy="274637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9484" name="テキスト ボックス 43"/>
          <p:cNvSpPr txBox="1">
            <a:spLocks noChangeArrowheads="1"/>
          </p:cNvSpPr>
          <p:nvPr/>
        </p:nvSpPr>
        <p:spPr bwMode="auto">
          <a:xfrm>
            <a:off x="206375" y="4260850"/>
            <a:ext cx="213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>
                <a:ea typeface="Hiragino Kaku Gothic Pro W6" charset="-128"/>
                <a:cs typeface="Hiragino Kaku Gothic Pro W6" charset="-128"/>
              </a:rPr>
              <a:t>Simulation Model</a:t>
            </a:r>
            <a:endParaRPr kumimoji="1" lang="ja-JP" altLang="en-US" sz="2000">
              <a:ea typeface="Hiragino Kaku Gothic Pro W6" charset="-128"/>
              <a:cs typeface="Hiragino Kaku Gothic Pro W6" charset="-128"/>
            </a:endParaRPr>
          </a:p>
        </p:txBody>
      </p:sp>
      <p:sp>
        <p:nvSpPr>
          <p:cNvPr id="19485" name="テキスト ボックス 43"/>
          <p:cNvSpPr txBox="1">
            <a:spLocks noChangeArrowheads="1"/>
          </p:cNvSpPr>
          <p:nvPr/>
        </p:nvSpPr>
        <p:spPr bwMode="auto">
          <a:xfrm>
            <a:off x="304800" y="1504950"/>
            <a:ext cx="425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>
                <a:ea typeface="Hiragino Kaku Gothic Pro W6" charset="-128"/>
                <a:cs typeface="Hiragino Kaku Gothic Pro W6" charset="-128"/>
              </a:rPr>
              <a:t>EAP-RP Frame Exchange Sequence</a:t>
            </a:r>
            <a:endParaRPr kumimoji="1" lang="ja-JP" altLang="en-US" sz="2000">
              <a:ea typeface="Hiragino Kaku Gothic Pro W6" charset="-128"/>
              <a:cs typeface="Hiragino Kaku Gothic Pro W6" charset="-128"/>
            </a:endParaRPr>
          </a:p>
        </p:txBody>
      </p:sp>
      <p:cxnSp>
        <p:nvCxnSpPr>
          <p:cNvPr id="19486" name="直線矢印コネクタ 46"/>
          <p:cNvCxnSpPr>
            <a:cxnSpLocks noChangeShapeType="1"/>
          </p:cNvCxnSpPr>
          <p:nvPr/>
        </p:nvCxnSpPr>
        <p:spPr bwMode="auto">
          <a:xfrm>
            <a:off x="7781925" y="5000625"/>
            <a:ext cx="0" cy="1195388"/>
          </a:xfrm>
          <a:prstGeom prst="straightConnector1">
            <a:avLst/>
          </a:prstGeom>
          <a:noFill/>
          <a:ln w="9525">
            <a:solidFill>
              <a:srgbClr val="0070C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7" name="直線コネクタ 50"/>
          <p:cNvCxnSpPr>
            <a:cxnSpLocks noChangeShapeType="1"/>
          </p:cNvCxnSpPr>
          <p:nvPr/>
        </p:nvCxnSpPr>
        <p:spPr bwMode="auto">
          <a:xfrm>
            <a:off x="3287713" y="6196013"/>
            <a:ext cx="4733925" cy="0"/>
          </a:xfrm>
          <a:prstGeom prst="line">
            <a:avLst/>
          </a:prstGeom>
          <a:noFill/>
          <a:ln w="9525">
            <a:solidFill>
              <a:srgbClr val="0070C0"/>
            </a:solidFill>
            <a:round/>
            <a:headEnd type="diamond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88" name="テキスト ボックス 51"/>
          <p:cNvSpPr txBox="1">
            <a:spLocks noChangeArrowheads="1"/>
          </p:cNvSpPr>
          <p:nvPr/>
        </p:nvSpPr>
        <p:spPr bwMode="auto">
          <a:xfrm rot="5400000">
            <a:off x="7462838" y="5402262"/>
            <a:ext cx="1631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>
                <a:solidFill>
                  <a:srgbClr val="0070C0"/>
                </a:solidFill>
              </a:rPr>
              <a:t>Initial Link Setup Time</a:t>
            </a:r>
            <a:endParaRPr kumimoji="1" lang="ja-JP" altLang="en-US" sz="1200" b="0">
              <a:solidFill>
                <a:srgbClr val="0070C0"/>
              </a:solidFill>
            </a:endParaRPr>
          </a:p>
        </p:txBody>
      </p:sp>
      <p:sp>
        <p:nvSpPr>
          <p:cNvPr id="19489" name="テキスト ボックス 51"/>
          <p:cNvSpPr txBox="1">
            <a:spLocks noChangeArrowheads="1"/>
          </p:cNvSpPr>
          <p:nvPr/>
        </p:nvSpPr>
        <p:spPr bwMode="auto">
          <a:xfrm>
            <a:off x="5435600" y="4271963"/>
            <a:ext cx="17970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Beacon Interval: 100msec</a:t>
            </a:r>
            <a:endParaRPr kumimoji="1" lang="ja-JP" altLang="en-US" sz="1200" b="0"/>
          </a:p>
        </p:txBody>
      </p:sp>
      <p:cxnSp>
        <p:nvCxnSpPr>
          <p:cNvPr id="62" name="直線矢印コネクタ 61"/>
          <p:cNvCxnSpPr/>
          <p:nvPr/>
        </p:nvCxnSpPr>
        <p:spPr bwMode="auto">
          <a:xfrm>
            <a:off x="4535488" y="2741613"/>
            <a:ext cx="1268412" cy="635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 bwMode="auto">
          <a:xfrm flipH="1">
            <a:off x="3300413" y="3079750"/>
            <a:ext cx="1222375" cy="5397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2" name="テキスト ボックス 10"/>
          <p:cNvSpPr txBox="1">
            <a:spLocks noChangeArrowheads="1"/>
          </p:cNvSpPr>
          <p:nvPr/>
        </p:nvSpPr>
        <p:spPr bwMode="auto">
          <a:xfrm>
            <a:off x="6221413" y="2503488"/>
            <a:ext cx="2125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2000" b="0"/>
              <a:t>Server(DHCP etc)</a:t>
            </a:r>
            <a:endParaRPr kumimoji="1" lang="ja-JP" altLang="en-US" sz="2000" b="0"/>
          </a:p>
        </p:txBody>
      </p:sp>
      <p:cxnSp>
        <p:nvCxnSpPr>
          <p:cNvPr id="67" name="直線矢印コネクタ 66"/>
          <p:cNvCxnSpPr/>
          <p:nvPr/>
        </p:nvCxnSpPr>
        <p:spPr bwMode="auto">
          <a:xfrm>
            <a:off x="3295650" y="3379788"/>
            <a:ext cx="1270000" cy="650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 bwMode="auto">
          <a:xfrm>
            <a:off x="4540250" y="3449638"/>
            <a:ext cx="2774950" cy="1412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 bwMode="auto">
          <a:xfrm>
            <a:off x="7315200" y="3133725"/>
            <a:ext cx="0" cy="89852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 bwMode="auto">
          <a:xfrm flipH="1">
            <a:off x="4540250" y="3725863"/>
            <a:ext cx="2774950" cy="119062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 bwMode="auto">
          <a:xfrm flipH="1">
            <a:off x="3287713" y="3844925"/>
            <a:ext cx="1384300" cy="6032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 bwMode="auto">
          <a:xfrm>
            <a:off x="3279775" y="5040313"/>
            <a:ext cx="1268413" cy="650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 bwMode="auto">
          <a:xfrm flipH="1">
            <a:off x="3279775" y="4668838"/>
            <a:ext cx="1239838" cy="9525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 bwMode="auto">
          <a:xfrm flipH="1">
            <a:off x="3287713" y="5373688"/>
            <a:ext cx="1222375" cy="6667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 bwMode="auto">
          <a:xfrm>
            <a:off x="3282950" y="5748338"/>
            <a:ext cx="1270000" cy="6508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 bwMode="auto">
          <a:xfrm flipH="1">
            <a:off x="3284538" y="6075363"/>
            <a:ext cx="1254125" cy="889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 bwMode="auto">
          <a:xfrm>
            <a:off x="5778500" y="4510088"/>
            <a:ext cx="0" cy="1878012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 bwMode="auto">
          <a:xfrm flipH="1" flipV="1">
            <a:off x="4514850" y="5345113"/>
            <a:ext cx="1244600" cy="4762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 bwMode="auto">
          <a:xfrm>
            <a:off x="4519613" y="5106988"/>
            <a:ext cx="1284287" cy="1270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 bwMode="auto">
          <a:xfrm>
            <a:off x="7299325" y="5461000"/>
            <a:ext cx="0" cy="90011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 bwMode="auto">
          <a:xfrm flipH="1">
            <a:off x="4548188" y="6061075"/>
            <a:ext cx="2751137" cy="0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 bwMode="auto">
          <a:xfrm>
            <a:off x="4552950" y="5822950"/>
            <a:ext cx="2746375" cy="2857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ot"/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9" name="テキスト ボックス 100"/>
          <p:cNvSpPr txBox="1">
            <a:spLocks noChangeArrowheads="1"/>
          </p:cNvSpPr>
          <p:nvPr/>
        </p:nvSpPr>
        <p:spPr bwMode="auto">
          <a:xfrm>
            <a:off x="6353175" y="4610100"/>
            <a:ext cx="9318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>
                <a:solidFill>
                  <a:srgbClr val="FF0000"/>
                </a:solidFill>
              </a:rPr>
              <a:t>No delay</a:t>
            </a:r>
          </a:p>
        </p:txBody>
      </p:sp>
      <p:sp>
        <p:nvSpPr>
          <p:cNvPr id="19510" name="正方形/長方形 101"/>
          <p:cNvSpPr>
            <a:spLocks noChangeArrowheads="1"/>
          </p:cNvSpPr>
          <p:nvPr/>
        </p:nvSpPr>
        <p:spPr bwMode="auto">
          <a:xfrm>
            <a:off x="4452938" y="4940300"/>
            <a:ext cx="2970212" cy="1416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</p:spTree>
    <p:extLst>
      <p:ext uri="{BB962C8B-B14F-4D97-AF65-F5344CB8AC3E}">
        <p14:creationId xmlns:p14="http://schemas.microsoft.com/office/powerpoint/2010/main" val="10546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テキスト ボックス 18"/>
          <p:cNvSpPr txBox="1">
            <a:spLocks noChangeArrowheads="1"/>
          </p:cNvSpPr>
          <p:nvPr/>
        </p:nvSpPr>
        <p:spPr bwMode="auto">
          <a:xfrm>
            <a:off x="3206750" y="3200400"/>
            <a:ext cx="271621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AssociationRequestFrameForAi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ExistingAssociationRequestFrame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11:   FILSSession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79:   KeyConfirmation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15:   FILSHlpContainer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366: HLPPacket(DHCPv4)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3:     IpAddressAssignment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}</a:t>
            </a:r>
            <a:endParaRPr kumimoji="1" lang="en-US" altLang="ja-JP" sz="1200" b="0"/>
          </a:p>
        </p:txBody>
      </p:sp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Payload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20483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048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37050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65172D-D43E-3949-8720-42C007AB510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0486" name="正方形/長方形 2"/>
          <p:cNvSpPr>
            <a:spLocks noChangeArrowheads="1"/>
          </p:cNvSpPr>
          <p:nvPr/>
        </p:nvSpPr>
        <p:spPr bwMode="auto">
          <a:xfrm>
            <a:off x="762000" y="3211513"/>
            <a:ext cx="2590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AuthenticationFrameForAi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ExistingAuthenticationFrame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 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44:      RSNEInformation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19:      FILSNonce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11:      FILSSession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115:    WrappedData(TTP)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}</a:t>
            </a:r>
            <a:endParaRPr lang="ja-JP" altLang="en-US" sz="1400" b="0"/>
          </a:p>
        </p:txBody>
      </p:sp>
      <p:sp>
        <p:nvSpPr>
          <p:cNvPr id="20487" name="テキスト ボックス 5"/>
          <p:cNvSpPr txBox="1">
            <a:spLocks noChangeArrowheads="1"/>
          </p:cNvSpPr>
          <p:nvPr/>
        </p:nvSpPr>
        <p:spPr bwMode="auto">
          <a:xfrm>
            <a:off x="862013" y="5092700"/>
            <a:ext cx="647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[octets]</a:t>
            </a:r>
            <a:endParaRPr kumimoji="1" lang="ja-JP" altLang="en-US" sz="1200" b="0"/>
          </a:p>
        </p:txBody>
      </p:sp>
      <p:sp>
        <p:nvSpPr>
          <p:cNvPr id="20488" name="テキスト ボックス 17"/>
          <p:cNvSpPr txBox="1">
            <a:spLocks noChangeArrowheads="1"/>
          </p:cNvSpPr>
          <p:nvPr/>
        </p:nvSpPr>
        <p:spPr bwMode="auto">
          <a:xfrm>
            <a:off x="3306763" y="5116513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[octets]</a:t>
            </a:r>
            <a:endParaRPr kumimoji="1" lang="ja-JP" altLang="en-US" sz="1200" b="0"/>
          </a:p>
        </p:txBody>
      </p:sp>
      <p:sp>
        <p:nvSpPr>
          <p:cNvPr id="20489" name="テキスト ボックス 19"/>
          <p:cNvSpPr txBox="1">
            <a:spLocks noChangeArrowheads="1"/>
          </p:cNvSpPr>
          <p:nvPr/>
        </p:nvSpPr>
        <p:spPr bwMode="auto">
          <a:xfrm>
            <a:off x="5886450" y="3211513"/>
            <a:ext cx="279082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AssociationResponseForAi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EsistingASsociationResponseFrame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11:   FILSSession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79:   KeyConfirmation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15:   FILSHlpContainer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8:     IpAddressAssignment(IPv4)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36:   KeyDelivery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400" b="0"/>
              <a:t>}</a:t>
            </a:r>
          </a:p>
        </p:txBody>
      </p:sp>
      <p:sp>
        <p:nvSpPr>
          <p:cNvPr id="20490" name="テキスト ボックス 20"/>
          <p:cNvSpPr txBox="1">
            <a:spLocks noChangeArrowheads="1"/>
          </p:cNvSpPr>
          <p:nvPr/>
        </p:nvSpPr>
        <p:spPr bwMode="auto">
          <a:xfrm>
            <a:off x="5934075" y="5370513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[octets]</a:t>
            </a:r>
            <a:endParaRPr kumimoji="1" lang="ja-JP" altLang="en-US" sz="1200" b="0"/>
          </a:p>
        </p:txBody>
      </p:sp>
      <p:graphicFrame>
        <p:nvGraphicFramePr>
          <p:cNvPr id="28" name="コンテンツ プレースホルダー 6"/>
          <p:cNvGraphicFramePr>
            <a:graphicFrameLocks noGrp="1"/>
          </p:cNvGraphicFramePr>
          <p:nvPr>
            <p:ph idx="1"/>
          </p:nvPr>
        </p:nvGraphicFramePr>
        <p:xfrm>
          <a:off x="914400" y="2052638"/>
          <a:ext cx="7772400" cy="741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3100">
                  <a:extLst>
                    <a:ext uri="{9D8B030D-6E8A-4147-A177-3AD203B41FA5}"/>
                  </a:extLst>
                </a:gridCol>
                <a:gridCol w="1943100">
                  <a:extLst>
                    <a:ext uri="{9D8B030D-6E8A-4147-A177-3AD203B41FA5}"/>
                  </a:extLst>
                </a:gridCol>
                <a:gridCol w="1943100">
                  <a:extLst>
                    <a:ext uri="{9D8B030D-6E8A-4147-A177-3AD203B41FA5}"/>
                  </a:extLst>
                </a:gridCol>
                <a:gridCol w="1943100">
                  <a:extLst>
                    <a:ext uri="{9D8B030D-6E8A-4147-A177-3AD203B41FA5}"/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err="1"/>
                        <a:t>Auth.Frame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err="1"/>
                        <a:t>Assoc.Req.Frame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err="1"/>
                        <a:t>Assoc.Res.Frame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extLst>
                  <a:ext uri="{0D108BD9-81ED-4DB2-BD59-A6C34878D82A}"/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Total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224Bytes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576Bytes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215Bytes</a:t>
                      </a:r>
                      <a:endParaRPr kumimoji="1" lang="ja-JP" altLang="en-US" sz="1800" dirty="0"/>
                    </a:p>
                  </a:txBody>
                  <a:tcPr marT="45700" marB="4570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7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Simulation Parameters</a:t>
            </a:r>
            <a:endParaRPr kumimoji="1" lang="ja-JP" altLang="en-US">
              <a:ea typeface="MS PGothic" charset="-128"/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</p:nvPr>
        </p:nvGraphicFramePr>
        <p:xfrm>
          <a:off x="793750" y="1833563"/>
          <a:ext cx="7772400" cy="40782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6200">
                  <a:extLst>
                    <a:ext uri="{9D8B030D-6E8A-4147-A177-3AD203B41FA5}"/>
                  </a:extLst>
                </a:gridCol>
                <a:gridCol w="3886200">
                  <a:extLst>
                    <a:ext uri="{9D8B030D-6E8A-4147-A177-3AD203B41FA5}"/>
                  </a:extLst>
                </a:gridCol>
              </a:tblGrid>
              <a:tr h="3707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Item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Value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Path loss Model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Free Space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Center Frequency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CH1: 59.400 GHz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AP/STA</a:t>
                      </a:r>
                      <a:r>
                        <a:rPr kumimoji="1" lang="en-US" altLang="ja-JP" sz="1800" baseline="0" dirty="0"/>
                        <a:t> TX Power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20 </a:t>
                      </a:r>
                      <a:r>
                        <a:rPr kumimoji="1" lang="en-US" altLang="ja-JP" sz="1800" dirty="0" err="1"/>
                        <a:t>dBm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AP Antenna Pattern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FWHM:</a:t>
                      </a:r>
                      <a:r>
                        <a:rPr kumimoji="1" lang="en-US" altLang="ja-JP" sz="1800" baseline="0"/>
                        <a:t> 90deg, Max. Gain 8.4dBi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STA Antenna Pattern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0dBi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AP Antenna Height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2.5m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STA Antenna Height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/>
                        <a:t>1m</a:t>
                      </a:r>
                      <a:endParaRPr kumimoji="1" lang="ja-JP" altLang="en-US" sz="180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Modulation / Coding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MCS4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Authentication</a:t>
                      </a:r>
                      <a:r>
                        <a:rPr kumimoji="1" lang="en-US" altLang="ja-JP" sz="1800" baseline="0" dirty="0"/>
                        <a:t> Time Out Interval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1s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Associate Failure</a:t>
                      </a:r>
                      <a:r>
                        <a:rPr kumimoji="1" lang="en-US" altLang="ja-JP" sz="1800" baseline="0" dirty="0"/>
                        <a:t> Timeout Interval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1s</a:t>
                      </a:r>
                      <a:endParaRPr kumimoji="1" lang="ja-JP" altLang="en-US" sz="1800" dirty="0"/>
                    </a:p>
                  </a:txBody>
                  <a:tcPr marT="45709" marB="45709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544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154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9345BF-A2B1-4C45-A03F-18F22B6D041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33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円/楕円 73"/>
          <p:cNvSpPr/>
          <p:nvPr/>
        </p:nvSpPr>
        <p:spPr bwMode="auto">
          <a:xfrm>
            <a:off x="3570288" y="4233863"/>
            <a:ext cx="2012950" cy="20145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>
                <a:ea typeface="MS PGothic" charset="-128"/>
              </a:rPr>
              <a:t>Layout of an AP antenna and STA</a:t>
            </a:r>
            <a:endParaRPr kumimoji="1" lang="ja-JP" altLang="en-US">
              <a:ea typeface="MS PGothic" charset="-128"/>
            </a:endParaRPr>
          </a:p>
        </p:txBody>
      </p:sp>
      <p:sp>
        <p:nvSpPr>
          <p:cNvPr id="24579" name="日付プレースホルダー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414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800" smtClean="0"/>
              <a:t>Jan 2017</a:t>
            </a:r>
            <a:endParaRPr lang="en-US" altLang="ja-JP" sz="180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Hiroshi Mano (KDTI)</a:t>
            </a:r>
            <a:endParaRPr lang="en-US"/>
          </a:p>
        </p:txBody>
      </p:sp>
      <p:sp>
        <p:nvSpPr>
          <p:cNvPr id="2458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7FFB58C-0198-9642-89FB-B941FC1A0FD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24582" name="三角形 6"/>
          <p:cNvSpPr>
            <a:spLocks noChangeArrowheads="1"/>
          </p:cNvSpPr>
          <p:nvPr/>
        </p:nvSpPr>
        <p:spPr bwMode="auto">
          <a:xfrm>
            <a:off x="4419600" y="1908175"/>
            <a:ext cx="303213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8" name="三角形 7"/>
          <p:cNvSpPr/>
          <p:nvPr/>
        </p:nvSpPr>
        <p:spPr bwMode="auto">
          <a:xfrm>
            <a:off x="2689225" y="2209800"/>
            <a:ext cx="3773488" cy="1830388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latin typeface="Times New Roman" panose="02020603050405020304" pitchFamily="18" charset="0"/>
            </a:endParaRPr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5095875" y="2552700"/>
            <a:ext cx="3019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FWHM: 90deg, Max. Gain 8.4dBi</a:t>
            </a:r>
            <a:endParaRPr kumimoji="1" lang="ja-JP" altLang="en-US" sz="1600" b="0"/>
          </a:p>
        </p:txBody>
      </p:sp>
      <p:cxnSp>
        <p:nvCxnSpPr>
          <p:cNvPr id="24585" name="直線矢印コネクタ 10"/>
          <p:cNvCxnSpPr>
            <a:cxnSpLocks noChangeShapeType="1"/>
          </p:cNvCxnSpPr>
          <p:nvPr/>
        </p:nvCxnSpPr>
        <p:spPr bwMode="auto">
          <a:xfrm>
            <a:off x="2460625" y="2227263"/>
            <a:ext cx="0" cy="1093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6" name="直線コネクタ 16"/>
          <p:cNvCxnSpPr>
            <a:cxnSpLocks noChangeShapeType="1"/>
          </p:cNvCxnSpPr>
          <p:nvPr/>
        </p:nvCxnSpPr>
        <p:spPr bwMode="auto">
          <a:xfrm flipH="1">
            <a:off x="2155825" y="2212975"/>
            <a:ext cx="43068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7" name="直線矢印コネクタ 20"/>
          <p:cNvCxnSpPr>
            <a:cxnSpLocks noChangeShapeType="1"/>
          </p:cNvCxnSpPr>
          <p:nvPr/>
        </p:nvCxnSpPr>
        <p:spPr bwMode="auto">
          <a:xfrm>
            <a:off x="2012950" y="2217738"/>
            <a:ext cx="0" cy="1822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4588" name="図形グループ 23"/>
          <p:cNvGrpSpPr>
            <a:grpSpLocks/>
          </p:cNvGrpSpPr>
          <p:nvPr/>
        </p:nvGrpSpPr>
        <p:grpSpPr bwMode="auto">
          <a:xfrm>
            <a:off x="1485900" y="2217738"/>
            <a:ext cx="5805488" cy="1822450"/>
            <a:chOff x="1387812" y="2540541"/>
            <a:chExt cx="4926682" cy="1821487"/>
          </a:xfrm>
        </p:grpSpPr>
        <p:cxnSp>
          <p:nvCxnSpPr>
            <p:cNvPr id="24602" name="直線コネクタ 18"/>
            <p:cNvCxnSpPr>
              <a:cxnSpLocks noChangeShapeType="1"/>
            </p:cNvCxnSpPr>
            <p:nvPr/>
          </p:nvCxnSpPr>
          <p:spPr bwMode="auto">
            <a:xfrm flipH="1">
              <a:off x="1387812" y="2540541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3" name="直線コネクタ 22"/>
            <p:cNvCxnSpPr>
              <a:cxnSpLocks noChangeShapeType="1"/>
            </p:cNvCxnSpPr>
            <p:nvPr/>
          </p:nvCxnSpPr>
          <p:spPr bwMode="auto">
            <a:xfrm flipH="1">
              <a:off x="1387813" y="4362028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04" name="直線コネクタ 39"/>
            <p:cNvCxnSpPr>
              <a:cxnSpLocks noChangeShapeType="1"/>
            </p:cNvCxnSpPr>
            <p:nvPr/>
          </p:nvCxnSpPr>
          <p:spPr bwMode="auto">
            <a:xfrm flipH="1">
              <a:off x="1387812" y="3642895"/>
              <a:ext cx="4926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589" name="正方形/長方形 24"/>
          <p:cNvSpPr>
            <a:spLocks noChangeArrowheads="1"/>
          </p:cNvSpPr>
          <p:nvPr/>
        </p:nvSpPr>
        <p:spPr bwMode="auto">
          <a:xfrm>
            <a:off x="4686300" y="1649413"/>
            <a:ext cx="1319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AP’s Antenna</a:t>
            </a:r>
            <a:endParaRPr kumimoji="1" lang="ja-JP" altLang="en-US" sz="1600" b="0"/>
          </a:p>
        </p:txBody>
      </p:sp>
      <p:sp>
        <p:nvSpPr>
          <p:cNvPr id="24590" name="円/楕円 25"/>
          <p:cNvSpPr>
            <a:spLocks noChangeArrowheads="1"/>
          </p:cNvSpPr>
          <p:nvPr/>
        </p:nvSpPr>
        <p:spPr bwMode="auto">
          <a:xfrm>
            <a:off x="889000" y="3005138"/>
            <a:ext cx="198438" cy="2000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4591" name="直線コネクタ 27"/>
          <p:cNvCxnSpPr>
            <a:cxnSpLocks noChangeShapeType="1"/>
            <a:stCxn id="24590" idx="4"/>
          </p:cNvCxnSpPr>
          <p:nvPr/>
        </p:nvCxnSpPr>
        <p:spPr bwMode="auto">
          <a:xfrm flipH="1">
            <a:off x="982663" y="3205163"/>
            <a:ext cx="635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2" name="直線コネクタ 28"/>
          <p:cNvCxnSpPr>
            <a:cxnSpLocks noChangeShapeType="1"/>
          </p:cNvCxnSpPr>
          <p:nvPr/>
        </p:nvCxnSpPr>
        <p:spPr bwMode="auto">
          <a:xfrm flipH="1">
            <a:off x="792163" y="3675063"/>
            <a:ext cx="193675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3" name="直線コネクタ 35"/>
          <p:cNvCxnSpPr>
            <a:cxnSpLocks noChangeShapeType="1"/>
          </p:cNvCxnSpPr>
          <p:nvPr/>
        </p:nvCxnSpPr>
        <p:spPr bwMode="auto">
          <a:xfrm>
            <a:off x="982663" y="3675063"/>
            <a:ext cx="192087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4" name="直線コネクタ 81"/>
          <p:cNvCxnSpPr>
            <a:cxnSpLocks noChangeShapeType="1"/>
          </p:cNvCxnSpPr>
          <p:nvPr/>
        </p:nvCxnSpPr>
        <p:spPr bwMode="auto">
          <a:xfrm flipH="1">
            <a:off x="820738" y="3348038"/>
            <a:ext cx="165100" cy="309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5" name="直線コネクタ 82"/>
          <p:cNvCxnSpPr>
            <a:cxnSpLocks noChangeShapeType="1"/>
          </p:cNvCxnSpPr>
          <p:nvPr/>
        </p:nvCxnSpPr>
        <p:spPr bwMode="auto">
          <a:xfrm>
            <a:off x="984250" y="3355975"/>
            <a:ext cx="188913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6" name="正方形/長方形 37"/>
          <p:cNvSpPr>
            <a:spLocks noChangeArrowheads="1"/>
          </p:cNvSpPr>
          <p:nvPr/>
        </p:nvSpPr>
        <p:spPr bwMode="auto">
          <a:xfrm>
            <a:off x="4518025" y="3321050"/>
            <a:ext cx="123825" cy="90488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cxnSp>
        <p:nvCxnSpPr>
          <p:cNvPr id="24597" name="直線矢印コネクタ 44"/>
          <p:cNvCxnSpPr>
            <a:cxnSpLocks noChangeShapeType="1"/>
          </p:cNvCxnSpPr>
          <p:nvPr/>
        </p:nvCxnSpPr>
        <p:spPr bwMode="auto">
          <a:xfrm>
            <a:off x="2460625" y="3321050"/>
            <a:ext cx="0" cy="717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8" name="テキスト ボックス 54"/>
          <p:cNvSpPr txBox="1">
            <a:spLocks noChangeArrowheads="1"/>
          </p:cNvSpPr>
          <p:nvPr/>
        </p:nvSpPr>
        <p:spPr bwMode="auto">
          <a:xfrm rot="-5400000">
            <a:off x="1648619" y="2688431"/>
            <a:ext cx="4984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2.5m</a:t>
            </a:r>
            <a:endParaRPr kumimoji="1" lang="ja-JP" altLang="en-US" sz="1200" b="0"/>
          </a:p>
        </p:txBody>
      </p:sp>
      <p:sp>
        <p:nvSpPr>
          <p:cNvPr id="24599" name="テキスト ボックス 55"/>
          <p:cNvSpPr txBox="1">
            <a:spLocks noChangeArrowheads="1"/>
          </p:cNvSpPr>
          <p:nvPr/>
        </p:nvSpPr>
        <p:spPr bwMode="auto">
          <a:xfrm rot="-5400000">
            <a:off x="2066925" y="3482976"/>
            <a:ext cx="496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200" b="0"/>
              <a:t>1.0m</a:t>
            </a:r>
            <a:endParaRPr kumimoji="1" lang="ja-JP" altLang="en-US" sz="1200" b="0"/>
          </a:p>
        </p:txBody>
      </p:sp>
      <p:sp>
        <p:nvSpPr>
          <p:cNvPr id="24600" name="正方形/長方形 60"/>
          <p:cNvSpPr>
            <a:spLocks noChangeArrowheads="1"/>
          </p:cNvSpPr>
          <p:nvPr/>
        </p:nvSpPr>
        <p:spPr bwMode="auto">
          <a:xfrm>
            <a:off x="4514850" y="5195888"/>
            <a:ext cx="123825" cy="9048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200" b="0"/>
          </a:p>
        </p:txBody>
      </p:sp>
      <p:sp>
        <p:nvSpPr>
          <p:cNvPr id="24601" name="正方形/長方形 74"/>
          <p:cNvSpPr>
            <a:spLocks noChangeArrowheads="1"/>
          </p:cNvSpPr>
          <p:nvPr/>
        </p:nvSpPr>
        <p:spPr bwMode="auto">
          <a:xfrm>
            <a:off x="2198688" y="5006975"/>
            <a:ext cx="981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600" b="0"/>
              <a:t>Top View</a:t>
            </a:r>
            <a:endParaRPr kumimoji="1" lang="ja-JP" altLang="en-US" sz="1600" b="0"/>
          </a:p>
        </p:txBody>
      </p:sp>
    </p:spTree>
    <p:extLst>
      <p:ext uri="{BB962C8B-B14F-4D97-AF65-F5344CB8AC3E}">
        <p14:creationId xmlns:p14="http://schemas.microsoft.com/office/powerpoint/2010/main" val="120952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1778</TotalTime>
  <Words>821</Words>
  <Application>Microsoft Macintosh PowerPoint</Application>
  <PresentationFormat>画面に合わせる (4:3)</PresentationFormat>
  <Paragraphs>322</Paragraphs>
  <Slides>16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8" baseType="lpstr">
      <vt:lpstr>Arial Unicode MS</vt:lpstr>
      <vt:lpstr>Calibri</vt:lpstr>
      <vt:lpstr>Hiragino Kaku Gothic Pro W6</vt:lpstr>
      <vt:lpstr>MS Gothic</vt:lpstr>
      <vt:lpstr>MS PGothic</vt:lpstr>
      <vt:lpstr>ＭＳ Ｐゴシック</vt:lpstr>
      <vt:lpstr>ヒラギノ角ゴ ProN W3</vt:lpstr>
      <vt:lpstr>Times New Roman</vt:lpstr>
      <vt:lpstr>Wingdings</vt:lpstr>
      <vt:lpstr>ホワイト</vt:lpstr>
      <vt:lpstr>802-11-Submission</vt:lpstr>
      <vt:lpstr>Microsoft Word 97 - 2004 文書</vt:lpstr>
      <vt:lpstr>FILS for 11ay</vt:lpstr>
      <vt:lpstr>Bottle neck of legacy 802.11</vt:lpstr>
      <vt:lpstr>TGai Technical Highlights</vt:lpstr>
      <vt:lpstr>Typical frame exchange sequence PEAP</vt:lpstr>
      <vt:lpstr>PEAP simulation model</vt:lpstr>
      <vt:lpstr>FILS (EAP-RP) Simulation Model</vt:lpstr>
      <vt:lpstr>Payload</vt:lpstr>
      <vt:lpstr>Simulation Parameters</vt:lpstr>
      <vt:lpstr>Layout of an AP antenna and STA</vt:lpstr>
      <vt:lpstr>Initial Link Setup Time of 1 STAs</vt:lpstr>
      <vt:lpstr>Layout of an AP antenna and STAs</vt:lpstr>
      <vt:lpstr>CDF of Initial Link Setup Time of 9 STAs</vt:lpstr>
      <vt:lpstr>Layout of an AP antenna and STAs</vt:lpstr>
      <vt:lpstr>CDF of Initial Link Setup Time of 25 STAs</vt:lpstr>
      <vt:lpstr>Conclusion</vt:lpstr>
      <vt:lpstr>Strawpoll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for 11ay</dc:title>
  <dc:subject/>
  <dc:creator>Hiroshi Mano</dc:creator>
  <cp:keywords/>
  <dc:description/>
  <cp:lastModifiedBy>h.mano@every-sense.com</cp:lastModifiedBy>
  <cp:revision>12</cp:revision>
  <cp:lastPrinted>1601-01-01T00:00:00Z</cp:lastPrinted>
  <dcterms:created xsi:type="dcterms:W3CDTF">2017-01-17T16:54:10Z</dcterms:created>
  <dcterms:modified xsi:type="dcterms:W3CDTF">2017-01-19T16:02:06Z</dcterms:modified>
  <cp:category/>
</cp:coreProperties>
</file>