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4" r:id="rId1"/>
  </p:sldMasterIdLst>
  <p:notesMasterIdLst>
    <p:notesMasterId r:id="rId14"/>
  </p:notesMasterIdLst>
  <p:handoutMasterIdLst>
    <p:handoutMasterId r:id="rId15"/>
  </p:handoutMasterIdLst>
  <p:sldIdLst>
    <p:sldId id="382" r:id="rId2"/>
    <p:sldId id="368" r:id="rId3"/>
    <p:sldId id="360" r:id="rId4"/>
    <p:sldId id="362" r:id="rId5"/>
    <p:sldId id="364" r:id="rId6"/>
    <p:sldId id="374" r:id="rId7"/>
    <p:sldId id="378" r:id="rId8"/>
    <p:sldId id="375" r:id="rId9"/>
    <p:sldId id="363" r:id="rId10"/>
    <p:sldId id="365" r:id="rId11"/>
    <p:sldId id="366" r:id="rId12"/>
    <p:sldId id="367" r:id="rId13"/>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Segev, Jonathan" initials="SJ" lastIdx="7" clrIdx="2">
    <p:extLst>
      <p:ext uri="{19B8F6BF-5375-455C-9EA6-DF929625EA0E}">
        <p15:presenceInfo xmlns:p15="http://schemas.microsoft.com/office/powerpoint/2012/main" userId="S-1-5-21-2052111302-1275210071-1644491937-3811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2" autoAdjust="0"/>
    <p:restoredTop sz="82225" autoAdjust="0"/>
  </p:normalViewPr>
  <p:slideViewPr>
    <p:cSldViewPr>
      <p:cViewPr varScale="1">
        <p:scale>
          <a:sx n="73" d="100"/>
          <a:sy n="73" d="100"/>
        </p:scale>
        <p:origin x="2006"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694"/>
    </p:cViewPr>
  </p:sorterViewPr>
  <p:notesViewPr>
    <p:cSldViewPr>
      <p:cViewPr varScale="1">
        <p:scale>
          <a:sx n="67" d="100"/>
          <a:sy n="67" d="100"/>
        </p:scale>
        <p:origin x="2246" y="53"/>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03800" y="8982075"/>
            <a:ext cx="131445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Jonathan Segev, </a:t>
            </a:r>
            <a:r>
              <a:rPr lang="en-GB" dirty="0"/>
              <a:t>Intel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GB"/>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802.11-yy/xxxxr0</a:t>
            </a:r>
            <a:endParaRPr lang="en-GB"/>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505325" y="8985250"/>
            <a:ext cx="17764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GB" dirty="0" smtClean="0"/>
              <a:t>Jonathan Segev, </a:t>
            </a:r>
            <a:r>
              <a:rPr lang="en-GB" dirty="0"/>
              <a:t>Intel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z="1400" dirty="0" smtClean="0"/>
              <a:t>doc.: IEEE 802.11-yy/xxxxr0</a:t>
            </a:r>
          </a:p>
        </p:txBody>
      </p:sp>
      <p:sp>
        <p:nvSpPr>
          <p:cNvPr id="143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z="1400" dirty="0" smtClean="0"/>
              <a:t>Month Year</a:t>
            </a:r>
          </a:p>
        </p:txBody>
      </p:sp>
      <p:sp>
        <p:nvSpPr>
          <p:cNvPr id="143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dirty="0" smtClean="0"/>
              <a:t>Page </a:t>
            </a:r>
            <a:fld id="{84EAE0F3-2EDE-462F-B412-67CDAA37783B}" type="slidenum">
              <a:rPr lang="en-GB" smtClean="0"/>
              <a:pPr/>
              <a:t>1</a:t>
            </a:fld>
            <a:endParaRPr lang="en-GB" dirty="0"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136069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3</a:t>
            </a:fld>
            <a:endParaRPr lang="en-GB"/>
          </a:p>
        </p:txBody>
      </p:sp>
    </p:spTree>
    <p:extLst>
      <p:ext uri="{BB962C8B-B14F-4D97-AF65-F5344CB8AC3E}">
        <p14:creationId xmlns:p14="http://schemas.microsoft.com/office/powerpoint/2010/main" val="403603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4</a:t>
            </a:fld>
            <a:endParaRPr lang="en-GB"/>
          </a:p>
        </p:txBody>
      </p:sp>
    </p:spTree>
    <p:extLst>
      <p:ext uri="{BB962C8B-B14F-4D97-AF65-F5344CB8AC3E}">
        <p14:creationId xmlns:p14="http://schemas.microsoft.com/office/powerpoint/2010/main" val="2043828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Slide Number Placeholder 5"/>
          <p:cNvSpPr>
            <a:spLocks noGrp="1"/>
          </p:cNvSpPr>
          <p:nvPr>
            <p:ph type="sldNum" sz="quarter" idx="12"/>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3042540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numCol="1"/>
          <a:lstStyle/>
          <a:p>
            <a:r>
              <a:rPr lang="en-US" smtClean="0"/>
              <a:t>Click to edit Master title style</a:t>
            </a:r>
            <a:endParaRPr lang="en-GB" altLang="en-GB"/>
          </a:p>
        </p:txBody>
      </p:sp>
      <p:sp>
        <p:nvSpPr>
          <p:cNvPr id="3" name="Subtitle 2"/>
          <p:cNvSpPr>
            <a:spLocks noGrp="1"/>
          </p:cNvSpPr>
          <p:nvPr>
            <p:ph type="subTitle" idx="1"/>
          </p:nvPr>
        </p:nvSpPr>
        <p:spPr>
          <a:xfrm>
            <a:off x="1371600" y="3886200"/>
            <a:ext cx="6400800" cy="1752600"/>
          </a:xfrm>
        </p:spPr>
        <p:txBody>
          <a:bodyPr numCol="1"/>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ltLang="en-GB"/>
          </a:p>
        </p:txBody>
      </p:sp>
      <p:sp>
        <p:nvSpPr>
          <p:cNvPr id="4" name="Rectangle 5"/>
          <p:cNvSpPr>
            <a:spLocks noGrp="1" noChangeArrowheads="1"/>
          </p:cNvSpPr>
          <p:nvPr>
            <p:ph type="ftr" sz="quarter" idx="10"/>
          </p:nvPr>
        </p:nvSpPr>
        <p:spPr>
          <a:xfrm>
            <a:off x="7181373" y="6475413"/>
            <a:ext cx="1362552" cy="184666"/>
          </a:xfrm>
        </p:spPr>
        <p:txBody>
          <a:bodyPr numCol="1"/>
          <a:lstStyle>
            <a:lvl1pPr>
              <a:defRPr/>
            </a:lvl1pPr>
          </a:lstStyle>
          <a:p>
            <a:pPr>
              <a:defRPr/>
            </a:pPr>
            <a:r>
              <a:rPr lang="en-US" smtClean="0"/>
              <a:t>Yuval Amizur, et al, Intel Corporation </a:t>
            </a:r>
            <a:endParaRPr lang="en-US" dirty="0"/>
          </a:p>
        </p:txBody>
      </p:sp>
      <p:sp>
        <p:nvSpPr>
          <p:cNvPr id="5" name="Rectangle 6"/>
          <p:cNvSpPr>
            <a:spLocks noGrp="1" noChangeArrowheads="1"/>
          </p:cNvSpPr>
          <p:nvPr>
            <p:ph type="sldNum" sz="quarter" idx="11"/>
          </p:nvPr>
        </p:nvSpPr>
        <p:spPr/>
        <p:txBody>
          <a:bodyPr numCol="1"/>
          <a:lstStyle>
            <a:lvl1pPr>
              <a:defRPr/>
            </a:lvl1pPr>
          </a:lstStyle>
          <a:p>
            <a:pPr>
              <a:defRPr/>
            </a:pPr>
            <a:r>
              <a:rPr lang="en-GB" smtClean="0"/>
              <a:t>Slide </a:t>
            </a:r>
            <a:fld id="{4BB4356B-64A4-49A3-9180-D4060259403F}" type="slidenum">
              <a:rPr lang="en-GB" smtClean="0"/>
              <a:pPr>
                <a:defRPr/>
              </a:pPr>
              <a:t>‹#›</a:t>
            </a:fld>
            <a:endParaRPr lang="en-GB"/>
          </a:p>
        </p:txBody>
      </p:sp>
      <p:sp>
        <p:nvSpPr>
          <p:cNvPr id="6" name="Rectangle 5"/>
          <p:cNvSpPr/>
          <p:nvPr userDrawn="1"/>
        </p:nvSpPr>
        <p:spPr>
          <a:xfrm>
            <a:off x="6510484" y="6428194"/>
            <a:ext cx="2523832" cy="276999"/>
          </a:xfrm>
          <a:prstGeom prst="rect">
            <a:avLst/>
          </a:prstGeom>
        </p:spPr>
        <p:txBody>
          <a:bodyPr wrap="none">
            <a:spAutoFit/>
          </a:bodyPr>
          <a:lstStyle/>
          <a:p>
            <a:pPr>
              <a:defRPr/>
            </a:pPr>
            <a:r>
              <a:rPr lang="en-GB" dirty="0" smtClean="0"/>
              <a:t>Yuval Amizur, et al, Intel Corporation</a:t>
            </a:r>
          </a:p>
        </p:txBody>
      </p:sp>
      <p:sp>
        <p:nvSpPr>
          <p:cNvPr id="8" name="Rectangle 4"/>
          <p:cNvSpPr>
            <a:spLocks noGrp="1" noChangeArrowheads="1"/>
          </p:cNvSpPr>
          <p:nvPr>
            <p:ph type="dt" sz="half" idx="2"/>
          </p:nvPr>
        </p:nvSpPr>
        <p:spPr>
          <a:xfrm>
            <a:off x="726945" y="274320"/>
            <a:ext cx="1340110" cy="276999"/>
          </a:xfrm>
          <a:prstGeom prst="rect">
            <a:avLst/>
          </a:prstGeom>
          <a:ln/>
        </p:spPr>
        <p:txBody>
          <a:bodyPr numCol="1"/>
          <a:lstStyle>
            <a:lvl1pPr>
              <a:defRPr sz="1800">
                <a:solidFill>
                  <a:schemeClr val="tx1"/>
                </a:solidFill>
              </a:defRPr>
            </a:lvl1pPr>
          </a:lstStyle>
          <a:p>
            <a:pPr>
              <a:defRPr/>
            </a:pPr>
            <a:r>
              <a:rPr lang="en-US" smtClean="0"/>
              <a:t>Jan. 2017</a:t>
            </a:r>
            <a:endParaRPr lang="en-US" dirty="0"/>
          </a:p>
        </p:txBody>
      </p:sp>
    </p:spTree>
    <p:extLst>
      <p:ext uri="{BB962C8B-B14F-4D97-AF65-F5344CB8AC3E}">
        <p14:creationId xmlns:p14="http://schemas.microsoft.com/office/powerpoint/2010/main" val="183333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GB" altLang="en-GB"/>
          </a:p>
        </p:txBody>
      </p:sp>
      <p:sp>
        <p:nvSpPr>
          <p:cNvPr id="3" name="Vertical Text Placeholder 2"/>
          <p:cNvSpPr>
            <a:spLocks noGrp="1"/>
          </p:cNvSpPr>
          <p:nvPr>
            <p:ph type="body" orient="vert" idx="1"/>
          </p:nvPr>
        </p:nvSpPr>
        <p:spPr/>
        <p:txBody>
          <a:bodyPr vert="eaVert"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4"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5"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6" name="Rectangle 6"/>
          <p:cNvSpPr>
            <a:spLocks noGrp="1" noChangeArrowheads="1"/>
          </p:cNvSpPr>
          <p:nvPr>
            <p:ph type="sldNum" sz="quarter" idx="12"/>
          </p:nvPr>
        </p:nvSpPr>
        <p:spPr>
          <a:ln/>
        </p:spPr>
        <p:txBody>
          <a:bodyPr numCol="1"/>
          <a:lstStyle>
            <a:lvl1pPr>
              <a:defRPr/>
            </a:lvl1pPr>
          </a:lstStyle>
          <a:p>
            <a:pPr>
              <a:defRPr/>
            </a:pPr>
            <a:r>
              <a:rPr lang="en-GB" smtClean="0"/>
              <a:t>Slide </a:t>
            </a:r>
            <a:fld id="{6AE19327-4C68-46D6-BDB6-D6C46F595B13}" type="slidenum">
              <a:rPr lang="en-GB" smtClean="0"/>
              <a:pPr>
                <a:defRPr/>
              </a:pPr>
              <a:t>‹#›</a:t>
            </a:fld>
            <a:endParaRPr lang="en-GB"/>
          </a:p>
        </p:txBody>
      </p:sp>
    </p:spTree>
    <p:extLst>
      <p:ext uri="{BB962C8B-B14F-4D97-AF65-F5344CB8AC3E}">
        <p14:creationId xmlns:p14="http://schemas.microsoft.com/office/powerpoint/2010/main" val="311555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numCol="1"/>
          <a:lstStyle/>
          <a:p>
            <a:r>
              <a:rPr lang="en-US" smtClean="0"/>
              <a:t>Click to edit Master title style</a:t>
            </a:r>
            <a:endParaRPr lang="en-GB" altLang="en-GB"/>
          </a:p>
        </p:txBody>
      </p:sp>
      <p:sp>
        <p:nvSpPr>
          <p:cNvPr id="3" name="Vertical Text Placeholder 2"/>
          <p:cNvSpPr>
            <a:spLocks noGrp="1"/>
          </p:cNvSpPr>
          <p:nvPr>
            <p:ph type="body" orient="vert" idx="1"/>
          </p:nvPr>
        </p:nvSpPr>
        <p:spPr>
          <a:xfrm>
            <a:off x="685800" y="685800"/>
            <a:ext cx="5676900" cy="5410200"/>
          </a:xfrm>
        </p:spPr>
        <p:txBody>
          <a:bodyPr vert="eaVert"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4"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5"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6" name="Rectangle 6"/>
          <p:cNvSpPr>
            <a:spLocks noGrp="1" noChangeArrowheads="1"/>
          </p:cNvSpPr>
          <p:nvPr>
            <p:ph type="sldNum" sz="quarter" idx="12"/>
          </p:nvPr>
        </p:nvSpPr>
        <p:spPr>
          <a:ln/>
        </p:spPr>
        <p:txBody>
          <a:bodyPr numCol="1"/>
          <a:lstStyle>
            <a:lvl1pPr>
              <a:defRPr/>
            </a:lvl1pPr>
          </a:lstStyle>
          <a:p>
            <a:pPr>
              <a:defRPr/>
            </a:pPr>
            <a:r>
              <a:rPr lang="en-GB" smtClean="0"/>
              <a:t>Slide </a:t>
            </a:r>
            <a:fld id="{98770FBA-13FD-45A2-B02A-86C02E5AF2C8}" type="slidenum">
              <a:rPr lang="en-GB" smtClean="0"/>
              <a:pPr>
                <a:defRPr/>
              </a:pPr>
              <a:t>‹#›</a:t>
            </a:fld>
            <a:endParaRPr lang="en-GB"/>
          </a:p>
        </p:txBody>
      </p:sp>
    </p:spTree>
    <p:extLst>
      <p:ext uri="{BB962C8B-B14F-4D97-AF65-F5344CB8AC3E}">
        <p14:creationId xmlns:p14="http://schemas.microsoft.com/office/powerpoint/2010/main" val="1368280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numCol="1"/>
          <a:lstStyle/>
          <a:p>
            <a:r>
              <a:rPr lang="en-US" smtClean="0"/>
              <a:t>Click to edit Master title style</a:t>
            </a:r>
            <a:endParaRPr lang="en-GB" altLang="en-GB"/>
          </a:p>
        </p:txBody>
      </p:sp>
      <p:sp>
        <p:nvSpPr>
          <p:cNvPr id="3" name="Table Placeholder 2"/>
          <p:cNvSpPr>
            <a:spLocks noGrp="1"/>
          </p:cNvSpPr>
          <p:nvPr>
            <p:ph type="tbl" idx="1"/>
          </p:nvPr>
        </p:nvSpPr>
        <p:spPr>
          <a:xfrm>
            <a:off x="685800" y="1981200"/>
            <a:ext cx="7772400" cy="4114800"/>
          </a:xfrm>
        </p:spPr>
        <p:txBody>
          <a:bodyPr numCol="1"/>
          <a:lstStyle/>
          <a:p>
            <a:pPr lvl="0"/>
            <a:r>
              <a:rPr lang="en-US" altLang="en-GB" noProof="0" smtClean="0"/>
              <a:t>Click icon to add table</a:t>
            </a:r>
            <a:endParaRPr lang="en-GB" altLang="en-GB" noProof="0" smtClean="0"/>
          </a:p>
        </p:txBody>
      </p:sp>
      <p:sp>
        <p:nvSpPr>
          <p:cNvPr id="4"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r>
              <a:rPr lang="en-US" smtClean="0"/>
              <a:t>Jan. 2017</a:t>
            </a:r>
            <a:endParaRPr lang="en-CA" dirty="0"/>
          </a:p>
        </p:txBody>
      </p:sp>
      <p:sp>
        <p:nvSpPr>
          <p:cNvPr id="5"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6" name="Rectangle 6"/>
          <p:cNvSpPr>
            <a:spLocks noGrp="1" noChangeArrowheads="1"/>
          </p:cNvSpPr>
          <p:nvPr>
            <p:ph type="sldNum" sz="quarter" idx="12"/>
          </p:nvPr>
        </p:nvSpPr>
        <p:spPr>
          <a:ln/>
        </p:spPr>
        <p:txBody>
          <a:bodyPr numCol="1"/>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10332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GB" altLang="en-GB" dirty="0"/>
          </a:p>
        </p:txBody>
      </p:sp>
      <p:sp>
        <p:nvSpPr>
          <p:cNvPr id="3" name="Content Placeholder 2"/>
          <p:cNvSpPr>
            <a:spLocks noGrp="1"/>
          </p:cNvSpPr>
          <p:nvPr>
            <p:ph idx="1"/>
          </p:nvPr>
        </p:nvSpPr>
        <p:spPr/>
        <p:txBody>
          <a:bodyPr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dirty="0"/>
          </a:p>
        </p:txBody>
      </p:sp>
      <p:sp>
        <p:nvSpPr>
          <p:cNvPr id="5" name="Rectangle 5"/>
          <p:cNvSpPr>
            <a:spLocks noGrp="1" noChangeArrowheads="1"/>
          </p:cNvSpPr>
          <p:nvPr>
            <p:ph type="ftr" sz="quarter" idx="11"/>
          </p:nvPr>
        </p:nvSpPr>
        <p:spPr>
          <a:xfrm>
            <a:off x="7142899" y="6475413"/>
            <a:ext cx="1401026" cy="184666"/>
          </a:xfrm>
          <a:ln/>
        </p:spPr>
        <p:txBody>
          <a:bodyPr numCol="1"/>
          <a:lstStyle>
            <a:lvl1pPr>
              <a:defRPr/>
            </a:lvl1pPr>
          </a:lstStyle>
          <a:p>
            <a:pPr>
              <a:defRPr/>
            </a:pPr>
            <a:r>
              <a:rPr lang="en-GB" smtClean="0"/>
              <a:t>Yuval Amizur, et al, Intel Corporation</a:t>
            </a:r>
          </a:p>
          <a:p>
            <a:pPr>
              <a:defRPr/>
            </a:pPr>
            <a:endParaRPr lang="en-GB" dirty="0" smtClean="0"/>
          </a:p>
        </p:txBody>
      </p:sp>
      <p:sp>
        <p:nvSpPr>
          <p:cNvPr id="6" name="Rectangle 6"/>
          <p:cNvSpPr>
            <a:spLocks noGrp="1" noChangeArrowheads="1"/>
          </p:cNvSpPr>
          <p:nvPr>
            <p:ph type="sldNum" sz="quarter" idx="12"/>
          </p:nvPr>
        </p:nvSpPr>
        <p:spPr>
          <a:ln/>
        </p:spPr>
        <p:txBody>
          <a:bodyPr numCol="1"/>
          <a:lstStyle>
            <a:lvl1pPr>
              <a:defRPr/>
            </a:lvl1pPr>
          </a:lstStyle>
          <a:p>
            <a:pPr>
              <a:defRPr/>
            </a:pPr>
            <a:r>
              <a:rPr lang="en-GB" smtClean="0"/>
              <a:t>Slide </a:t>
            </a:r>
            <a:fld id="{291230A6-1ED8-40C7-B3D0-82B1B9814FDB}" type="slidenum">
              <a:rPr lang="en-GB" smtClean="0"/>
              <a:pPr>
                <a:defRPr/>
              </a:pPr>
              <a:t>‹#›</a:t>
            </a:fld>
            <a:endParaRPr lang="en-GB" dirty="0"/>
          </a:p>
        </p:txBody>
      </p:sp>
      <p:sp>
        <p:nvSpPr>
          <p:cNvPr id="7" name="Rectangle 4"/>
          <p:cNvSpPr>
            <a:spLocks noGrp="1" noChangeArrowheads="1"/>
          </p:cNvSpPr>
          <p:nvPr>
            <p:ph type="dt" sz="half" idx="2"/>
          </p:nvPr>
        </p:nvSpPr>
        <p:spPr>
          <a:xfrm>
            <a:off x="726945" y="274320"/>
            <a:ext cx="1340110" cy="276999"/>
          </a:xfrm>
          <a:prstGeom prst="rect">
            <a:avLst/>
          </a:prstGeom>
          <a:ln/>
        </p:spPr>
        <p:txBody>
          <a:bodyPr numCol="1"/>
          <a:lstStyle>
            <a:lvl1pPr>
              <a:defRPr sz="1800">
                <a:solidFill>
                  <a:schemeClr val="tx1"/>
                </a:solidFill>
              </a:defRPr>
            </a:lvl1pPr>
          </a:lstStyle>
          <a:p>
            <a:pPr>
              <a:defRPr/>
            </a:pPr>
            <a:r>
              <a:rPr lang="en-US" smtClean="0"/>
              <a:t>Jan. 2017</a:t>
            </a:r>
            <a:endParaRPr lang="en-US" dirty="0"/>
          </a:p>
        </p:txBody>
      </p:sp>
    </p:spTree>
    <p:extLst>
      <p:ext uri="{BB962C8B-B14F-4D97-AF65-F5344CB8AC3E}">
        <p14:creationId xmlns:p14="http://schemas.microsoft.com/office/powerpoint/2010/main" val="37690637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numCol="1" anchor="t"/>
          <a:lstStyle>
            <a:lvl1pPr algn="l">
              <a:defRPr sz="4000" b="1" cap="all"/>
            </a:lvl1pPr>
          </a:lstStyle>
          <a:p>
            <a:r>
              <a:rPr lang="en-US" smtClean="0"/>
              <a:t>Click to edit Master title style</a:t>
            </a:r>
            <a:endParaRPr lang="en-GB" altLang="en-GB"/>
          </a:p>
        </p:txBody>
      </p:sp>
      <p:sp>
        <p:nvSpPr>
          <p:cNvPr id="3" name="Text Placeholder 2"/>
          <p:cNvSpPr>
            <a:spLocks noGrp="1"/>
          </p:cNvSpPr>
          <p:nvPr>
            <p:ph type="body" idx="1"/>
          </p:nvPr>
        </p:nvSpPr>
        <p:spPr>
          <a:xfrm>
            <a:off x="722313" y="2906713"/>
            <a:ext cx="7772400" cy="1500187"/>
          </a:xfrm>
        </p:spPr>
        <p:txBody>
          <a:bodyPr numCol="1"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5" name="Rectangle 5"/>
          <p:cNvSpPr>
            <a:spLocks noGrp="1" noChangeArrowheads="1"/>
          </p:cNvSpPr>
          <p:nvPr>
            <p:ph type="ftr" sz="quarter" idx="11"/>
          </p:nvPr>
        </p:nvSpPr>
        <p:spPr>
          <a:xfrm>
            <a:off x="7142899" y="6475413"/>
            <a:ext cx="1401026" cy="184666"/>
          </a:xfrm>
          <a:ln/>
        </p:spPr>
        <p:txBody>
          <a:bodyPr numCol="1"/>
          <a:lstStyle>
            <a:lvl1pPr>
              <a:defRPr/>
            </a:lvl1pPr>
          </a:lstStyle>
          <a:p>
            <a:pPr>
              <a:defRPr/>
            </a:pPr>
            <a:r>
              <a:rPr lang="en-US" smtClean="0"/>
              <a:t>Yuval Amizur, et al, Intel Corporation </a:t>
            </a:r>
            <a:endParaRPr lang="en-US" dirty="0"/>
          </a:p>
        </p:txBody>
      </p:sp>
      <p:sp>
        <p:nvSpPr>
          <p:cNvPr id="6" name="Rectangle 6"/>
          <p:cNvSpPr>
            <a:spLocks noGrp="1" noChangeArrowheads="1"/>
          </p:cNvSpPr>
          <p:nvPr>
            <p:ph type="sldNum" sz="quarter" idx="12"/>
          </p:nvPr>
        </p:nvSpPr>
        <p:spPr>
          <a:ln/>
        </p:spPr>
        <p:txBody>
          <a:bodyPr numCol="1"/>
          <a:lstStyle>
            <a:lvl1pPr>
              <a:defRPr/>
            </a:lvl1pPr>
          </a:lstStyle>
          <a:p>
            <a:pPr>
              <a:defRPr/>
            </a:pPr>
            <a:r>
              <a:rPr lang="en-GB" smtClean="0"/>
              <a:t>Slide </a:t>
            </a:r>
            <a:fld id="{A1594516-5E1A-4508-A168-C8B6B68557E7}" type="slidenum">
              <a:rPr lang="en-GB" smtClean="0"/>
              <a:pPr>
                <a:defRPr/>
              </a:pPr>
              <a:t>‹#›</a:t>
            </a:fld>
            <a:endParaRPr lang="en-GB"/>
          </a:p>
        </p:txBody>
      </p:sp>
      <p:sp>
        <p:nvSpPr>
          <p:cNvPr id="7" name="Rectangle 6"/>
          <p:cNvSpPr/>
          <p:nvPr userDrawn="1"/>
        </p:nvSpPr>
        <p:spPr>
          <a:xfrm>
            <a:off x="6228184" y="6428194"/>
            <a:ext cx="2523832" cy="276999"/>
          </a:xfrm>
          <a:prstGeom prst="rect">
            <a:avLst/>
          </a:prstGeom>
        </p:spPr>
        <p:txBody>
          <a:bodyPr wrap="none">
            <a:spAutoFit/>
          </a:bodyPr>
          <a:lstStyle/>
          <a:p>
            <a:pPr>
              <a:defRPr/>
            </a:pPr>
            <a:r>
              <a:rPr lang="en-GB" dirty="0" smtClean="0"/>
              <a:t>Yuval Amizur, et al, Intel Corporation</a:t>
            </a:r>
          </a:p>
        </p:txBody>
      </p:sp>
    </p:spTree>
    <p:extLst>
      <p:ext uri="{BB962C8B-B14F-4D97-AF65-F5344CB8AC3E}">
        <p14:creationId xmlns:p14="http://schemas.microsoft.com/office/powerpoint/2010/main" val="4064491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GB" altLang="en-GB"/>
          </a:p>
        </p:txBody>
      </p:sp>
      <p:sp>
        <p:nvSpPr>
          <p:cNvPr id="3" name="Content Placeholder 2"/>
          <p:cNvSpPr>
            <a:spLocks noGrp="1"/>
          </p:cNvSpPr>
          <p:nvPr>
            <p:ph sz="half" idx="1"/>
          </p:nvPr>
        </p:nvSpPr>
        <p:spPr>
          <a:xfrm>
            <a:off x="685800" y="1981200"/>
            <a:ext cx="3810000" cy="4114800"/>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4" name="Content Placeholder 3"/>
          <p:cNvSpPr>
            <a:spLocks noGrp="1"/>
          </p:cNvSpPr>
          <p:nvPr>
            <p:ph sz="half" idx="2"/>
          </p:nvPr>
        </p:nvSpPr>
        <p:spPr>
          <a:xfrm>
            <a:off x="4648200" y="1981200"/>
            <a:ext cx="3810000" cy="4114800"/>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5" name="Date Placeholder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6"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7" name="Rectangle 6"/>
          <p:cNvSpPr>
            <a:spLocks noGrp="1" noChangeArrowheads="1"/>
          </p:cNvSpPr>
          <p:nvPr>
            <p:ph type="sldNum" sz="quarter" idx="12"/>
          </p:nvPr>
        </p:nvSpPr>
        <p:spPr>
          <a:ln/>
        </p:spPr>
        <p:txBody>
          <a:bodyPr numCol="1"/>
          <a:lstStyle>
            <a:lvl1pPr>
              <a:defRPr/>
            </a:lvl1pPr>
          </a:lstStyle>
          <a:p>
            <a:pPr>
              <a:defRPr/>
            </a:pPr>
            <a:r>
              <a:rPr lang="en-GB" smtClean="0"/>
              <a:t>Slide </a:t>
            </a:r>
            <a:fld id="{F117D05D-D0C9-4B34-B1ED-C9E95193EB2E}" type="slidenum">
              <a:rPr lang="en-GB" smtClean="0"/>
              <a:pPr>
                <a:defRPr/>
              </a:pPr>
              <a:t>‹#›</a:t>
            </a:fld>
            <a:endParaRPr lang="en-GB"/>
          </a:p>
        </p:txBody>
      </p:sp>
    </p:spTree>
    <p:extLst>
      <p:ext uri="{BB962C8B-B14F-4D97-AF65-F5344CB8AC3E}">
        <p14:creationId xmlns:p14="http://schemas.microsoft.com/office/powerpoint/2010/main" val="204392253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numCol="1"/>
          <a:lstStyle>
            <a:lvl1pPr>
              <a:defRPr/>
            </a:lvl1pPr>
          </a:lstStyle>
          <a:p>
            <a:r>
              <a:rPr lang="en-US" smtClean="0"/>
              <a:t>Click to edit Master title style</a:t>
            </a:r>
            <a:endParaRPr lang="en-GB" altLang="en-GB"/>
          </a:p>
        </p:txBody>
      </p:sp>
      <p:sp>
        <p:nvSpPr>
          <p:cNvPr id="3" name="Text Placeholder 2"/>
          <p:cNvSpPr>
            <a:spLocks noGrp="1"/>
          </p:cNvSpPr>
          <p:nvPr>
            <p:ph type="body" idx="1"/>
          </p:nvPr>
        </p:nvSpPr>
        <p:spPr>
          <a:xfrm>
            <a:off x="457200" y="1535113"/>
            <a:ext cx="4040188"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5" name="Text Placeholder 4"/>
          <p:cNvSpPr>
            <a:spLocks noGrp="1"/>
          </p:cNvSpPr>
          <p:nvPr>
            <p:ph type="body" sz="quarter" idx="3"/>
          </p:nvPr>
        </p:nvSpPr>
        <p:spPr>
          <a:xfrm>
            <a:off x="4645025" y="1535113"/>
            <a:ext cx="4041775"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7"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8"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9" name="Rectangle 6"/>
          <p:cNvSpPr>
            <a:spLocks noGrp="1" noChangeArrowheads="1"/>
          </p:cNvSpPr>
          <p:nvPr>
            <p:ph type="sldNum" sz="quarter" idx="12"/>
          </p:nvPr>
        </p:nvSpPr>
        <p:spPr>
          <a:ln/>
        </p:spPr>
        <p:txBody>
          <a:bodyPr numCol="1"/>
          <a:lstStyle>
            <a:lvl1pPr>
              <a:defRPr/>
            </a:lvl1pPr>
          </a:lstStyle>
          <a:p>
            <a:pPr>
              <a:defRPr/>
            </a:pPr>
            <a:r>
              <a:rPr lang="en-GB" smtClean="0"/>
              <a:t>Slide </a:t>
            </a:r>
            <a:fld id="{0D9E2F85-1C86-4BD5-B173-39EEDF247EAD}" type="slidenum">
              <a:rPr lang="en-GB" smtClean="0"/>
              <a:pPr>
                <a:defRPr/>
              </a:pPr>
              <a:t>‹#›</a:t>
            </a:fld>
            <a:endParaRPr lang="en-GB"/>
          </a:p>
        </p:txBody>
      </p:sp>
    </p:spTree>
    <p:extLst>
      <p:ext uri="{BB962C8B-B14F-4D97-AF65-F5344CB8AC3E}">
        <p14:creationId xmlns:p14="http://schemas.microsoft.com/office/powerpoint/2010/main" val="4948801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GB" altLang="en-GB"/>
          </a:p>
        </p:txBody>
      </p:sp>
      <p:sp>
        <p:nvSpPr>
          <p:cNvPr id="3"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4"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5" name="Rectangle 6"/>
          <p:cNvSpPr>
            <a:spLocks noGrp="1" noChangeArrowheads="1"/>
          </p:cNvSpPr>
          <p:nvPr>
            <p:ph type="sldNum" sz="quarter" idx="12"/>
          </p:nvPr>
        </p:nvSpPr>
        <p:spPr>
          <a:ln/>
        </p:spPr>
        <p:txBody>
          <a:bodyPr numCol="1"/>
          <a:lstStyle>
            <a:lvl1pPr>
              <a:defRPr/>
            </a:lvl1pPr>
          </a:lstStyle>
          <a:p>
            <a:pPr>
              <a:defRPr/>
            </a:pPr>
            <a:r>
              <a:rPr lang="en-GB" smtClean="0"/>
              <a:t>Slide </a:t>
            </a:r>
            <a:fld id="{F122555B-E558-466E-8574-043BF9D9A5F0}" type="slidenum">
              <a:rPr lang="en-GB" smtClean="0"/>
              <a:pPr>
                <a:defRPr/>
              </a:pPr>
              <a:t>‹#›</a:t>
            </a:fld>
            <a:endParaRPr lang="en-GB"/>
          </a:p>
        </p:txBody>
      </p:sp>
    </p:spTree>
    <p:extLst>
      <p:ext uri="{BB962C8B-B14F-4D97-AF65-F5344CB8AC3E}">
        <p14:creationId xmlns:p14="http://schemas.microsoft.com/office/powerpoint/2010/main" val="23674707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3"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4" name="Rectangle 6"/>
          <p:cNvSpPr>
            <a:spLocks noGrp="1" noChangeArrowheads="1"/>
          </p:cNvSpPr>
          <p:nvPr>
            <p:ph type="sldNum" sz="quarter" idx="12"/>
          </p:nvPr>
        </p:nvSpPr>
        <p:spPr>
          <a:ln/>
        </p:spPr>
        <p:txBody>
          <a:bodyPr numCol="1"/>
          <a:lstStyle>
            <a:lvl1pPr>
              <a:defRPr/>
            </a:lvl1pPr>
          </a:lstStyle>
          <a:p>
            <a:pPr>
              <a:defRPr/>
            </a:pPr>
            <a:r>
              <a:rPr lang="en-GB" smtClean="0"/>
              <a:t>Slide </a:t>
            </a:r>
            <a:fld id="{35C880F8-9C7D-4760-B738-53F7D5677438}" type="slidenum">
              <a:rPr lang="en-GB" smtClean="0"/>
              <a:pPr>
                <a:defRPr/>
              </a:pPr>
              <a:t>‹#›</a:t>
            </a:fld>
            <a:endParaRPr lang="en-GB"/>
          </a:p>
        </p:txBody>
      </p:sp>
    </p:spTree>
    <p:extLst>
      <p:ext uri="{BB962C8B-B14F-4D97-AF65-F5344CB8AC3E}">
        <p14:creationId xmlns:p14="http://schemas.microsoft.com/office/powerpoint/2010/main" val="33436608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numCol="1" anchor="b"/>
          <a:lstStyle>
            <a:lvl1pPr algn="l">
              <a:defRPr sz="2000" b="1"/>
            </a:lvl1pPr>
          </a:lstStyle>
          <a:p>
            <a:r>
              <a:rPr lang="en-US" smtClean="0"/>
              <a:t>Click to edit Master title style</a:t>
            </a:r>
            <a:endParaRPr lang="en-GB" altLang="en-GB"/>
          </a:p>
        </p:txBody>
      </p:sp>
      <p:sp>
        <p:nvSpPr>
          <p:cNvPr id="3" name="Content Placeholder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ltLang="en-GB"/>
          </a:p>
        </p:txBody>
      </p:sp>
      <p:sp>
        <p:nvSpPr>
          <p:cNvPr id="4" name="Text Placeholder 3"/>
          <p:cNvSpPr>
            <a:spLocks noGrp="1"/>
          </p:cNvSpPr>
          <p:nvPr>
            <p:ph type="body" sz="half" idx="2"/>
          </p:nvPr>
        </p:nvSpPr>
        <p:spPr>
          <a:xfrm>
            <a:off x="457200" y="1435100"/>
            <a:ext cx="3008313" cy="4691063"/>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6"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7" name="Rectangle 6"/>
          <p:cNvSpPr>
            <a:spLocks noGrp="1" noChangeArrowheads="1"/>
          </p:cNvSpPr>
          <p:nvPr>
            <p:ph type="sldNum" sz="quarter" idx="12"/>
          </p:nvPr>
        </p:nvSpPr>
        <p:spPr>
          <a:ln/>
        </p:spPr>
        <p:txBody>
          <a:bodyPr numCol="1"/>
          <a:lstStyle>
            <a:lvl1pPr>
              <a:defRPr/>
            </a:lvl1pPr>
          </a:lstStyle>
          <a:p>
            <a:pPr>
              <a:defRPr/>
            </a:pPr>
            <a:r>
              <a:rPr lang="en-GB" smtClean="0"/>
              <a:t>Slide </a:t>
            </a:r>
            <a:fld id="{5AC5C183-5979-48EE-9F16-AA28435B14DC}" type="slidenum">
              <a:rPr lang="en-GB" smtClean="0"/>
              <a:pPr>
                <a:defRPr/>
              </a:pPr>
              <a:t>‹#›</a:t>
            </a:fld>
            <a:endParaRPr lang="en-GB"/>
          </a:p>
        </p:txBody>
      </p:sp>
    </p:spTree>
    <p:extLst>
      <p:ext uri="{BB962C8B-B14F-4D97-AF65-F5344CB8AC3E}">
        <p14:creationId xmlns:p14="http://schemas.microsoft.com/office/powerpoint/2010/main" val="38577445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numCol="1" anchor="b"/>
          <a:lstStyle>
            <a:lvl1pPr algn="l">
              <a:defRPr sz="2000" b="1"/>
            </a:lvl1pPr>
          </a:lstStyle>
          <a:p>
            <a:r>
              <a:rPr lang="en-US" smtClean="0"/>
              <a:t>Click to edit Master title style</a:t>
            </a:r>
            <a:endParaRPr lang="en-GB" altLang="en-GB"/>
          </a:p>
        </p:txBody>
      </p:sp>
      <p:sp>
        <p:nvSpPr>
          <p:cNvPr id="3" name="Picture Placeholder 2"/>
          <p:cNvSpPr>
            <a:spLocks noGrp="1"/>
          </p:cNvSpPr>
          <p:nvPr>
            <p:ph type="pic" idx="1"/>
          </p:nvPr>
        </p:nvSpPr>
        <p:spPr>
          <a:xfrm>
            <a:off x="1792288" y="612775"/>
            <a:ext cx="5486400" cy="4114800"/>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en-GB" noProof="0" smtClean="0"/>
              <a:t>Click icon to add picture</a:t>
            </a:r>
            <a:endParaRPr lang="en-GB" altLang="en-GB" noProof="0" smtClean="0"/>
          </a:p>
        </p:txBody>
      </p:sp>
      <p:sp>
        <p:nvSpPr>
          <p:cNvPr id="4" name="Text Placeholder 3"/>
          <p:cNvSpPr>
            <a:spLocks noGrp="1"/>
          </p:cNvSpPr>
          <p:nvPr>
            <p:ph type="body" sz="half" idx="2"/>
          </p:nvPr>
        </p:nvSpPr>
        <p:spPr>
          <a:xfrm>
            <a:off x="1792288" y="5367338"/>
            <a:ext cx="5486400" cy="804862"/>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96913" y="332601"/>
            <a:ext cx="1340110" cy="276999"/>
          </a:xfrm>
          <a:prstGeom prst="rect">
            <a:avLst/>
          </a:prstGeom>
          <a:ln/>
        </p:spPr>
        <p:txBody>
          <a:bodyPr numCol="1"/>
          <a:lstStyle>
            <a:lvl1pPr>
              <a:defRPr/>
            </a:lvl1pPr>
          </a:lstStyle>
          <a:p>
            <a:pPr>
              <a:defRPr/>
            </a:pPr>
            <a:r>
              <a:rPr lang="en-US" smtClean="0"/>
              <a:t>Jan. 2017</a:t>
            </a:r>
            <a:endParaRPr lang="en-US" dirty="0"/>
          </a:p>
        </p:txBody>
      </p:sp>
      <p:sp>
        <p:nvSpPr>
          <p:cNvPr id="6" name="Rectangle 5"/>
          <p:cNvSpPr>
            <a:spLocks noGrp="1" noChangeArrowheads="1"/>
          </p:cNvSpPr>
          <p:nvPr>
            <p:ph type="ftr" sz="quarter" idx="11"/>
          </p:nvPr>
        </p:nvSpPr>
        <p:spPr>
          <a:ln/>
        </p:spPr>
        <p:txBody>
          <a:bodyPr numCol="1"/>
          <a:lstStyle>
            <a:lvl1pPr>
              <a:defRPr/>
            </a:lvl1pPr>
          </a:lstStyle>
          <a:p>
            <a:pPr>
              <a:defRPr/>
            </a:pPr>
            <a:r>
              <a:rPr lang="en-GB" smtClean="0"/>
              <a:t>Yuval Amizur, et al, Intel Corporation </a:t>
            </a:r>
            <a:endParaRPr lang="en-GB" dirty="0" smtClean="0"/>
          </a:p>
        </p:txBody>
      </p:sp>
      <p:sp>
        <p:nvSpPr>
          <p:cNvPr id="7" name="Rectangle 6"/>
          <p:cNvSpPr>
            <a:spLocks noGrp="1" noChangeArrowheads="1"/>
          </p:cNvSpPr>
          <p:nvPr>
            <p:ph type="sldNum" sz="quarter" idx="12"/>
          </p:nvPr>
        </p:nvSpPr>
        <p:spPr>
          <a:ln/>
        </p:spPr>
        <p:txBody>
          <a:bodyPr numCol="1"/>
          <a:lstStyle>
            <a:lvl1pPr>
              <a:defRPr/>
            </a:lvl1pPr>
          </a:lstStyle>
          <a:p>
            <a:pPr>
              <a:defRPr/>
            </a:pPr>
            <a:r>
              <a:rPr lang="en-GB" smtClean="0"/>
              <a:t>Slide </a:t>
            </a:r>
            <a:fld id="{F6356C7F-401A-452F-A03B-44C52A153C7F}" type="slidenum">
              <a:rPr lang="en-GB" smtClean="0"/>
              <a:pPr>
                <a:defRPr/>
              </a:pPr>
              <a:t>‹#›</a:t>
            </a:fld>
            <a:endParaRPr lang="en-GB"/>
          </a:p>
        </p:txBody>
      </p:sp>
    </p:spTree>
    <p:extLst>
      <p:ext uri="{BB962C8B-B14F-4D97-AF65-F5344CB8AC3E}">
        <p14:creationId xmlns:p14="http://schemas.microsoft.com/office/powerpoint/2010/main" val="34426501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a:xfrm>
            <a:off x="7104428" y="6475413"/>
            <a:ext cx="14394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GB" dirty="0" smtClean="0"/>
              <a:t>Yuval Amizur, et al, Intel Corporation </a:t>
            </a:r>
          </a:p>
        </p:txBody>
      </p:sp>
      <p:sp>
        <p:nvSpPr>
          <p:cNvPr id="1030" name="Rectangle 6"/>
          <p:cNvSpPr>
            <a:spLocks noGrp="1" noChangeArrowheads="1"/>
          </p:cNvSpPr>
          <p:nvPr>
            <p:ph type="sldNum" sz="quarter" idx="4"/>
          </p:nvPr>
        </p:nvSpPr>
        <p:spPr>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GB" smtClean="0"/>
              <a:t>Slide </a:t>
            </a:r>
            <a:fld id="{C229C781-9868-4EAE-9E92-FD9A8F450C8C}" type="slidenum">
              <a:rPr lang="en-GB" smtClean="0"/>
              <a:pPr>
                <a:defRPr/>
              </a:pPr>
              <a:t>‹#›</a:t>
            </a:fld>
            <a:endParaRPr lang="en-GB"/>
          </a:p>
        </p:txBody>
      </p:sp>
      <p:sp>
        <p:nvSpPr>
          <p:cNvPr id="1031" name="Rectangle 7"/>
          <p:cNvSpPr>
            <a:spLocks noChangeArrowheads="1"/>
          </p:cNvSpPr>
          <p:nvPr/>
        </p:nvSpPr>
        <p:spPr>
          <a:xfrm>
            <a:off x="4427984" y="274320"/>
            <a:ext cx="401751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numCol="1" anchor="b">
            <a:spAutoFit/>
          </a:bodyPr>
          <a:lstStyle/>
          <a:p>
            <a:pPr marL="457200" lvl="4" algn="r"/>
            <a:r>
              <a:rPr lang="en-US" sz="1800" b="1" dirty="0"/>
              <a:t>D</a:t>
            </a:r>
            <a:r>
              <a:rPr lang="en-US" sz="1800" b="1" dirty="0" smtClean="0"/>
              <a:t>oc</a:t>
            </a:r>
            <a:r>
              <a:rPr lang="en-US" sz="1800" b="1" dirty="0"/>
              <a:t>.: IEEE </a:t>
            </a:r>
            <a:r>
              <a:rPr lang="en-US" sz="1800" b="1" dirty="0" smtClean="0"/>
              <a:t>802.11-17-0144-00-00az</a:t>
            </a:r>
            <a:endParaRPr lang="en-US" sz="1800" b="1" dirty="0"/>
          </a:p>
        </p:txBody>
      </p:sp>
      <p:sp>
        <p:nvSpPr>
          <p:cNvPr id="1032" name="Line 8"/>
          <p:cNvSpPr>
            <a:spLocks noChangeShapeType="1"/>
          </p:cNvSpPr>
          <p:nvPr/>
        </p:nvSpPr>
        <p:spPr>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numCol="1" anchor="ctr"/>
          <a:lstStyle/>
          <a:p>
            <a:endParaRPr lang="en-GB" altLang="en-GB"/>
          </a:p>
        </p:txBody>
      </p:sp>
      <p:sp>
        <p:nvSpPr>
          <p:cNvPr id="1033" name="Rectangle 9"/>
          <p:cNvSpPr>
            <a:spLocks noChangeArrowheads="1"/>
          </p:cNvSpPr>
          <p:nvPr/>
        </p:nvSpPr>
        <p:spPr>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numCol="1">
            <a:spAutoFit/>
          </a:bodyPr>
          <a:lstStyle/>
          <a:p>
            <a:r>
              <a:rPr lang="en-US" sz="1200" b="0"/>
              <a:t>Submission</a:t>
            </a:r>
          </a:p>
        </p:txBody>
      </p:sp>
      <p:sp>
        <p:nvSpPr>
          <p:cNvPr id="1034" name="Line 10"/>
          <p:cNvSpPr>
            <a:spLocks noChangeShapeType="1"/>
          </p:cNvSpPr>
          <p:nvPr/>
        </p:nvSpPr>
        <p:spPr>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numCol="1" anchor="ctr"/>
          <a:lstStyle/>
          <a:p>
            <a:endParaRPr lang="en-GB" altLang="en-GB"/>
          </a:p>
        </p:txBody>
      </p:sp>
      <p:sp>
        <p:nvSpPr>
          <p:cNvPr id="12" name="Rectangle 4"/>
          <p:cNvSpPr>
            <a:spLocks noGrp="1" noChangeArrowheads="1"/>
          </p:cNvSpPr>
          <p:nvPr>
            <p:ph type="dt" sz="half" idx="2"/>
          </p:nvPr>
        </p:nvSpPr>
        <p:spPr>
          <a:xfrm>
            <a:off x="726945" y="274320"/>
            <a:ext cx="1340110" cy="276999"/>
          </a:xfrm>
          <a:prstGeom prst="rect">
            <a:avLst/>
          </a:prstGeom>
          <a:ln/>
        </p:spPr>
        <p:txBody>
          <a:bodyPr numCol="1"/>
          <a:lstStyle>
            <a:lvl1pPr>
              <a:defRPr sz="1800" b="1">
                <a:solidFill>
                  <a:schemeClr val="tx1"/>
                </a:solidFill>
              </a:defRPr>
            </a:lvl1pPr>
          </a:lstStyle>
          <a:p>
            <a:pPr>
              <a:defRPr/>
            </a:pPr>
            <a:r>
              <a:rPr lang="en-US" dirty="0" smtClean="0"/>
              <a:t>Jan. 2017</a:t>
            </a:r>
            <a:endParaRPr lang="en-US" dirty="0"/>
          </a:p>
        </p:txBody>
      </p:sp>
    </p:spTree>
    <p:extLst>
      <p:ext uri="{BB962C8B-B14F-4D97-AF65-F5344CB8AC3E}">
        <p14:creationId xmlns:p14="http://schemas.microsoft.com/office/powerpoint/2010/main" val="16799429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5.emf"/><Relationship Id="rId13" Type="http://schemas.openxmlformats.org/officeDocument/2006/relationships/image" Target="../media/image20.emf"/><Relationship Id="rId3" Type="http://schemas.openxmlformats.org/officeDocument/2006/relationships/image" Target="../media/image10.emf"/><Relationship Id="rId7" Type="http://schemas.openxmlformats.org/officeDocument/2006/relationships/image" Target="../media/image14.emf"/><Relationship Id="rId12" Type="http://schemas.openxmlformats.org/officeDocument/2006/relationships/image" Target="../media/image19.emf"/><Relationship Id="rId2"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13.emf"/><Relationship Id="rId11" Type="http://schemas.openxmlformats.org/officeDocument/2006/relationships/image" Target="../media/image18.emf"/><Relationship Id="rId5" Type="http://schemas.openxmlformats.org/officeDocument/2006/relationships/image" Target="../media/image12.emf"/><Relationship Id="rId10" Type="http://schemas.openxmlformats.org/officeDocument/2006/relationships/image" Target="../media/image17.emf"/><Relationship Id="rId4" Type="http://schemas.openxmlformats.org/officeDocument/2006/relationships/image" Target="../media/image11.emf"/><Relationship Id="rId9"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US" dirty="0" smtClean="0"/>
              <a:t>HE-FTM Measurement Phase</a:t>
            </a:r>
            <a:endParaRPr lang="en-GB" dirty="0" smtClean="0"/>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smtClean="0"/>
              <a:t>Date:</a:t>
            </a:r>
            <a:r>
              <a:rPr lang="en-GB" sz="2000" b="0" dirty="0" smtClean="0"/>
              <a:t> 2016-10-24</a:t>
            </a:r>
          </a:p>
        </p:txBody>
      </p:sp>
      <p:sp>
        <p:nvSpPr>
          <p:cNvPr id="3074" name="Footer Placeholder 3"/>
          <p:cNvSpPr>
            <a:spLocks noGrp="1"/>
          </p:cNvSpPr>
          <p:nvPr>
            <p:ph type="ftr" sz="quarter" idx="11"/>
          </p:nvPr>
        </p:nvSpPr>
        <p:spPr>
          <a:xfrm>
            <a:off x="6204758" y="6475413"/>
            <a:ext cx="2339167"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dirty="0" smtClean="0"/>
              <a:t>Yuval Amizur, et al, Intel Corporation </a:t>
            </a:r>
            <a:endParaRPr lang="en-GB" dirty="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dirty="0" smtClean="0"/>
              <a:t>Slide </a:t>
            </a:r>
            <a:fld id="{09260846-F612-4166-AE8A-DF99C3DBA102}" type="slidenum">
              <a:rPr lang="en-GB" smtClean="0"/>
              <a:pPr/>
              <a:t>1</a:t>
            </a:fld>
            <a:endParaRPr lang="en-GB" dirty="0" smtClean="0"/>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dirty="0"/>
              <a:t>Authors:</a:t>
            </a:r>
            <a:endParaRPr lang="en-GB" sz="2000" dirty="0"/>
          </a:p>
        </p:txBody>
      </p:sp>
      <p:graphicFrame>
        <p:nvGraphicFramePr>
          <p:cNvPr id="9" name="Object 11"/>
          <p:cNvGraphicFramePr>
            <a:graphicFrameLocks noChangeAspect="1"/>
          </p:cNvGraphicFramePr>
          <p:nvPr>
            <p:extLst/>
          </p:nvPr>
        </p:nvGraphicFramePr>
        <p:xfrm>
          <a:off x="1501775" y="2867025"/>
          <a:ext cx="6931025" cy="3217863"/>
        </p:xfrm>
        <a:graphic>
          <a:graphicData uri="http://schemas.openxmlformats.org/presentationml/2006/ole">
            <mc:AlternateContent xmlns:mc="http://schemas.openxmlformats.org/markup-compatibility/2006">
              <mc:Choice xmlns:v="urn:schemas-microsoft-com:vml" Requires="v">
                <p:oleObj spid="_x0000_s2079" name="Document" r:id="rId4" imgW="9198857" imgH="4263151" progId="Word.Document.8">
                  <p:embed/>
                </p:oleObj>
              </mc:Choice>
              <mc:Fallback>
                <p:oleObj name="Document" r:id="rId4" imgW="9198857" imgH="4263151" progId="Word.Document.8">
                  <p:embed/>
                  <p:pic>
                    <p:nvPicPr>
                      <p:cNvPr id="0" name=""/>
                      <p:cNvPicPr>
                        <a:picLocks noChangeAspect="1" noChangeArrowheads="1"/>
                      </p:cNvPicPr>
                      <p:nvPr/>
                    </p:nvPicPr>
                    <p:blipFill>
                      <a:blip r:embed="rId5"/>
                      <a:srcRect/>
                      <a:stretch>
                        <a:fillRect/>
                      </a:stretch>
                    </p:blipFill>
                    <p:spPr bwMode="auto">
                      <a:xfrm>
                        <a:off x="1501775" y="2867025"/>
                        <a:ext cx="6931025" cy="321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Date Placeholder 3"/>
          <p:cNvSpPr>
            <a:spLocks noGrp="1"/>
          </p:cNvSpPr>
          <p:nvPr>
            <p:ph type="dt" sz="half" idx="2"/>
          </p:nvPr>
        </p:nvSpPr>
        <p:spPr/>
        <p:txBody>
          <a:bodyPr/>
          <a:lstStyle/>
          <a:p>
            <a:pPr>
              <a:defRPr/>
            </a:pPr>
            <a:r>
              <a:rPr lang="en-US" dirty="0" smtClean="0"/>
              <a:t>Jan. 2017</a:t>
            </a:r>
            <a:endParaRPr lang="en-US" dirty="0"/>
          </a:p>
        </p:txBody>
      </p:sp>
    </p:spTree>
    <p:extLst>
      <p:ext uri="{BB962C8B-B14F-4D97-AF65-F5344CB8AC3E}">
        <p14:creationId xmlns:p14="http://schemas.microsoft.com/office/powerpoint/2010/main" val="407214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Compressed NDP Optimization</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b="0" dirty="0"/>
              <a:t>Compressed NDPs</a:t>
            </a:r>
          </a:p>
          <a:p>
            <a:pPr marL="568325" lvl="1"/>
            <a:r>
              <a:rPr lang="en-US" dirty="0">
                <a:ea typeface="+mn-ea"/>
                <a:cs typeface="+mn-cs"/>
              </a:rPr>
              <a:t>Removing all redundant preambles (</a:t>
            </a:r>
            <a:r>
              <a:rPr lang="en-US" dirty="0" err="1">
                <a:ea typeface="+mn-ea"/>
                <a:cs typeface="+mn-cs"/>
              </a:rPr>
              <a:t>legacy+signaling</a:t>
            </a:r>
            <a:r>
              <a:rPr lang="en-US" dirty="0">
                <a:ea typeface="+mn-ea"/>
                <a:cs typeface="+mn-cs"/>
              </a:rPr>
              <a:t>)</a:t>
            </a:r>
          </a:p>
          <a:p>
            <a:pPr marL="568325" lvl="1"/>
            <a:r>
              <a:rPr lang="en-US" dirty="0">
                <a:ea typeface="+mn-ea"/>
                <a:cs typeface="+mn-cs"/>
              </a:rPr>
              <a:t>Solving near-far problem</a:t>
            </a:r>
          </a:p>
          <a:p>
            <a:pPr marL="857250" lvl="2">
              <a:buFont typeface="Arial" panose="020B0604020202020204" pitchFamily="34" charset="0"/>
              <a:buChar char="•"/>
            </a:pPr>
            <a:r>
              <a:rPr lang="en-US" dirty="0"/>
              <a:t>Keeping </a:t>
            </a:r>
            <a:r>
              <a:rPr lang="en-US" dirty="0" smtClean="0"/>
              <a:t>HE-STF for AGC purpose</a:t>
            </a:r>
            <a:endParaRPr lang="en-US" dirty="0"/>
          </a:p>
          <a:p>
            <a:pPr marL="857250" lvl="2">
              <a:buFont typeface="Arial" panose="020B0604020202020204" pitchFamily="34" charset="0"/>
              <a:buChar char="•"/>
            </a:pPr>
            <a:r>
              <a:rPr lang="en-US" dirty="0"/>
              <a:t>Time domain multiplexing</a:t>
            </a:r>
          </a:p>
          <a:p>
            <a:pPr marL="568325" lvl="1" algn="just"/>
            <a:r>
              <a:rPr lang="en-US" dirty="0">
                <a:ea typeface="+mn-ea"/>
                <a:cs typeface="+mn-cs"/>
              </a:rPr>
              <a:t>Preamble after each HE-STF is like in the regular NDP case</a:t>
            </a:r>
          </a:p>
          <a:p>
            <a:pPr marL="568325" lvl="1" algn="just"/>
            <a:r>
              <a:rPr lang="en-US" dirty="0">
                <a:ea typeface="+mn-ea"/>
                <a:cs typeface="+mn-cs"/>
              </a:rPr>
              <a:t>Still the P matrix is according to the number of Tx antenna similar to any MIMO transmission</a:t>
            </a:r>
          </a:p>
          <a:p>
            <a:pPr marL="285750" indent="-285750">
              <a:buFont typeface="Arial" panose="020B0604020202020204" pitchFamily="34" charset="0"/>
              <a:buChar char="•"/>
            </a:pPr>
            <a:r>
              <a:rPr lang="en-US" b="0" dirty="0"/>
              <a:t>The order of preambles is according to the trigger frame</a:t>
            </a:r>
          </a:p>
          <a:p>
            <a:pPr marL="285750" indent="-285750">
              <a:buFont typeface="Arial" panose="020B0604020202020204" pitchFamily="34" charset="0"/>
              <a:buChar char="•"/>
            </a:pPr>
            <a:r>
              <a:rPr lang="en-US" b="0" dirty="0"/>
              <a:t>Responder send NDP frame to all STAs</a:t>
            </a:r>
          </a:p>
          <a:p>
            <a:endParaRPr lang="en-US"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10</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2196446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b="0" dirty="0" smtClean="0"/>
              <a:t>We’ve demonstrated use of NDP based sounding that:</a:t>
            </a:r>
          </a:p>
          <a:p>
            <a:pPr lvl="1" indent="-342900"/>
            <a:r>
              <a:rPr lang="en-US" b="0" dirty="0" smtClean="0"/>
              <a:t>Supports 11ax </a:t>
            </a:r>
            <a:r>
              <a:rPr lang="en-US" b="0" dirty="0"/>
              <a:t>MU </a:t>
            </a:r>
            <a:r>
              <a:rPr lang="en-US" b="0" dirty="0" smtClean="0"/>
              <a:t>mode featuring:</a:t>
            </a:r>
            <a:endParaRPr lang="en-US" b="0" dirty="0"/>
          </a:p>
          <a:p>
            <a:pPr marL="1028700" lvl="2">
              <a:buFont typeface="Arial" panose="020B0604020202020204" pitchFamily="34" charset="0"/>
              <a:buChar char="•"/>
            </a:pPr>
            <a:r>
              <a:rPr lang="en-US" dirty="0"/>
              <a:t>Full BW measurement </a:t>
            </a:r>
            <a:endParaRPr lang="en-US" dirty="0" smtClean="0"/>
          </a:p>
          <a:p>
            <a:pPr marL="1028700" lvl="2">
              <a:buFont typeface="Arial" panose="020B0604020202020204" pitchFamily="34" charset="0"/>
              <a:buChar char="•"/>
            </a:pPr>
            <a:r>
              <a:rPr lang="en-US" dirty="0" smtClean="0"/>
              <a:t>Full </a:t>
            </a:r>
            <a:r>
              <a:rPr lang="en-US" dirty="0"/>
              <a:t>MIMO measurement</a:t>
            </a:r>
          </a:p>
          <a:p>
            <a:pPr marL="1028700" lvl="2">
              <a:buFont typeface="Arial" panose="020B0604020202020204" pitchFamily="34" charset="0"/>
              <a:buChar char="•"/>
            </a:pPr>
            <a:r>
              <a:rPr lang="en-US" b="0" dirty="0"/>
              <a:t>Insensitivity to near-far </a:t>
            </a:r>
            <a:r>
              <a:rPr lang="en-US" b="0" dirty="0" smtClean="0"/>
              <a:t>problem</a:t>
            </a:r>
            <a:endParaRPr lang="en-US" b="0" dirty="0"/>
          </a:p>
          <a:p>
            <a:pPr marL="1028700" lvl="2">
              <a:buFont typeface="Arial" panose="020B0604020202020204" pitchFamily="34" charset="0"/>
              <a:buChar char="•"/>
            </a:pPr>
            <a:r>
              <a:rPr lang="en-US" b="0" dirty="0" smtClean="0"/>
              <a:t>Medium efficient by supporting a large number of STAs in a single measurement sequence, and by this minimizes the overhead</a:t>
            </a:r>
          </a:p>
          <a:p>
            <a:pPr marL="285750" indent="-285750" algn="just">
              <a:buFont typeface="Arial" panose="020B0604020202020204" pitchFamily="34" charset="0"/>
              <a:buChar char="•"/>
            </a:pPr>
            <a:r>
              <a:rPr lang="en-US" b="0" dirty="0" smtClean="0"/>
              <a:t>Propose to reuse the MU-RTS/CTS in 11ax to </a:t>
            </a:r>
            <a:r>
              <a:rPr lang="en-US" altLang="zh-CN" b="0" dirty="0" smtClean="0"/>
              <a:t>avoid</a:t>
            </a:r>
            <a:r>
              <a:rPr lang="en-US" b="0" dirty="0" smtClean="0"/>
              <a:t> </a:t>
            </a:r>
            <a:r>
              <a:rPr lang="en-US" b="0" dirty="0"/>
              <a:t>the third party STAs </a:t>
            </a:r>
            <a:r>
              <a:rPr lang="en-US" altLang="zh-CN" b="0" dirty="0"/>
              <a:t>occupying the medium </a:t>
            </a:r>
            <a:r>
              <a:rPr lang="en-US" altLang="zh-CN" b="0" dirty="0" smtClean="0"/>
              <a:t>during the uplink sounding </a:t>
            </a:r>
            <a:endParaRPr lang="en-US" b="0" dirty="0"/>
          </a:p>
          <a:p>
            <a:endParaRPr lang="en-US" b="0"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11</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3496234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Air Time Comparison</a:t>
            </a:r>
            <a:endParaRPr lang="en-US" dirty="0"/>
          </a:p>
        </p:txBody>
      </p:sp>
      <p:sp>
        <p:nvSpPr>
          <p:cNvPr id="3" name="Content Placeholder 2"/>
          <p:cNvSpPr>
            <a:spLocks noGrp="1"/>
          </p:cNvSpPr>
          <p:nvPr>
            <p:ph idx="1"/>
          </p:nvPr>
        </p:nvSpPr>
        <p:spPr>
          <a:xfrm>
            <a:off x="685800" y="1981200"/>
            <a:ext cx="8350696" cy="4114800"/>
          </a:xfrm>
        </p:spPr>
        <p:txBody>
          <a:bodyPr/>
          <a:lstStyle/>
          <a:p>
            <a:pPr marL="0" indent="0">
              <a:buNone/>
            </a:pPr>
            <a:r>
              <a:rPr lang="en-US" b="0" dirty="0" smtClean="0"/>
              <a:t>Assume </a:t>
            </a:r>
            <a:r>
              <a:rPr lang="en-US" b="0" dirty="0"/>
              <a:t>6</a:t>
            </a:r>
            <a:r>
              <a:rPr lang="en-US" b="0" dirty="0" smtClean="0"/>
              <a:t> STAs each with 2 </a:t>
            </a:r>
            <a:r>
              <a:rPr lang="en-US" b="0" dirty="0" err="1" smtClean="0"/>
              <a:t>Tx</a:t>
            </a:r>
            <a:r>
              <a:rPr lang="en-US" b="0" dirty="0" smtClean="0"/>
              <a:t> antennas and 2xLTF+1.6CP</a:t>
            </a:r>
          </a:p>
          <a:p>
            <a:r>
              <a:rPr lang="en-US" b="0" dirty="0" smtClean="0"/>
              <a:t>Staggered NDP</a:t>
            </a:r>
          </a:p>
          <a:p>
            <a:pPr lvl="1"/>
            <a:r>
              <a:rPr lang="en-US" sz="1800" dirty="0" smtClean="0"/>
              <a:t>6SIFS+6HE_NDP_header+6HE_STF+6HE_LTF = 6*(16+28+4+16) = 384us</a:t>
            </a:r>
            <a:endParaRPr lang="en-US" dirty="0" smtClean="0"/>
          </a:p>
          <a:p>
            <a:r>
              <a:rPr lang="en-US" b="0" dirty="0" smtClean="0"/>
              <a:t>Compressed NDP</a:t>
            </a:r>
          </a:p>
          <a:p>
            <a:pPr lvl="1"/>
            <a:r>
              <a:rPr lang="en-US" sz="1800" dirty="0" smtClean="0"/>
              <a:t>SIFS+HE_NDP_header+6HE_STF+6HE_LTF </a:t>
            </a:r>
            <a:r>
              <a:rPr lang="en-US" sz="1800" dirty="0"/>
              <a:t>= </a:t>
            </a:r>
            <a:r>
              <a:rPr lang="en-US" sz="1800" dirty="0" smtClean="0"/>
              <a:t>16+28+6*(4+16</a:t>
            </a:r>
            <a:r>
              <a:rPr lang="en-US" sz="1800" dirty="0"/>
              <a:t>) = </a:t>
            </a:r>
            <a:r>
              <a:rPr lang="en-US" sz="1800" dirty="0" smtClean="0"/>
              <a:t>164us</a:t>
            </a:r>
          </a:p>
          <a:p>
            <a:r>
              <a:rPr lang="en-US" sz="2200" b="0" dirty="0" smtClean="0"/>
              <a:t>Compressed NDP uses about 60% less air time for the UL sounding interval</a:t>
            </a:r>
          </a:p>
          <a:p>
            <a:endParaRPr lang="en-US" sz="2200" dirty="0"/>
          </a:p>
          <a:p>
            <a:pPr marL="457200" lvl="1"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12</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3593841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t>
            </a:r>
            <a:endParaRPr lang="en-US" dirty="0"/>
          </a:p>
        </p:txBody>
      </p:sp>
      <p:sp>
        <p:nvSpPr>
          <p:cNvPr id="3" name="Content Placeholder 2"/>
          <p:cNvSpPr>
            <a:spLocks noGrp="1"/>
          </p:cNvSpPr>
          <p:nvPr>
            <p:ph idx="1"/>
          </p:nvPr>
        </p:nvSpPr>
        <p:spPr/>
        <p:txBody>
          <a:bodyPr/>
          <a:lstStyle/>
          <a:p>
            <a:pPr algn="just"/>
            <a:r>
              <a:rPr lang="en-US" b="0" dirty="0" smtClean="0"/>
              <a:t>We present </a:t>
            </a:r>
            <a:r>
              <a:rPr lang="en-US" b="0" dirty="0" smtClean="0"/>
              <a:t>a TDMA based sounding which allowed a large number of STAs to perform range measurement while taking advantage of the full available BW, </a:t>
            </a:r>
            <a:r>
              <a:rPr lang="en-US" b="0" dirty="0" smtClean="0"/>
              <a:t>allowing </a:t>
            </a:r>
            <a:r>
              <a:rPr lang="en-US" b="0" dirty="0" smtClean="0"/>
              <a:t>MIMO and </a:t>
            </a:r>
            <a:r>
              <a:rPr lang="en-US" b="0" dirty="0" smtClean="0"/>
              <a:t>avoiding </a:t>
            </a:r>
            <a:r>
              <a:rPr lang="en-US" b="0" dirty="0" smtClean="0"/>
              <a:t>the near far problem of using the P-matrix. </a:t>
            </a:r>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2</a:t>
            </a:fld>
            <a:endParaRPr lang="en-GB"/>
          </a:p>
        </p:txBody>
      </p:sp>
      <p:sp>
        <p:nvSpPr>
          <p:cNvPr id="7" name="Date Placeholder 6"/>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1760332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Sounding Phase Protocol Design Considerations</a:t>
            </a:r>
            <a:endParaRPr lang="en-US" dirty="0"/>
          </a:p>
        </p:txBody>
      </p:sp>
      <p:sp>
        <p:nvSpPr>
          <p:cNvPr id="3" name="Content Placeholder 2"/>
          <p:cNvSpPr>
            <a:spLocks noGrp="1"/>
          </p:cNvSpPr>
          <p:nvPr>
            <p:ph idx="1"/>
          </p:nvPr>
        </p:nvSpPr>
        <p:spPr>
          <a:xfrm>
            <a:off x="685800" y="1981200"/>
            <a:ext cx="7772400" cy="4400128"/>
          </a:xfrm>
        </p:spPr>
        <p:txBody>
          <a:bodyPr/>
          <a:lstStyle/>
          <a:p>
            <a:pPr marL="285750" indent="-285750">
              <a:buFont typeface="Arial" panose="020B0604020202020204" pitchFamily="34" charset="0"/>
              <a:buChar char="•"/>
            </a:pPr>
            <a:r>
              <a:rPr lang="en-US" b="0" dirty="0" smtClean="0"/>
              <a:t>Design considerations for any ranging protocol</a:t>
            </a:r>
          </a:p>
          <a:p>
            <a:pPr lvl="1" indent="-342900" algn="just"/>
            <a:r>
              <a:rPr lang="en-US" dirty="0" smtClean="0"/>
              <a:t>Operate in the </a:t>
            </a:r>
            <a:r>
              <a:rPr lang="en-US" b="0" dirty="0" smtClean="0"/>
              <a:t>MU mode </a:t>
            </a:r>
            <a:r>
              <a:rPr lang="en-US" dirty="0" smtClean="0"/>
              <a:t>to allow efficient medium usage by having large number of STAs to range using the same TF and DL NDP </a:t>
            </a:r>
            <a:r>
              <a:rPr lang="en-US" dirty="0"/>
              <a:t>without performance degradation as in other methods. </a:t>
            </a:r>
            <a:endParaRPr lang="en-US" b="0" dirty="0"/>
          </a:p>
          <a:p>
            <a:pPr lvl="1" indent="-342900" algn="just"/>
            <a:r>
              <a:rPr lang="en-US" b="0" dirty="0"/>
              <a:t>Full BW measurement - Accuracy is highly dependent on the BW</a:t>
            </a:r>
          </a:p>
          <a:p>
            <a:pPr lvl="1" indent="-342900" algn="just"/>
            <a:r>
              <a:rPr lang="en-US" dirty="0" smtClean="0"/>
              <a:t>Minimize the multi-path induced errors by making use of all transmission chains (MIMO) </a:t>
            </a:r>
            <a:endParaRPr lang="en-US" b="0" dirty="0"/>
          </a:p>
          <a:p>
            <a:pPr lvl="1" indent="-342900" algn="just"/>
            <a:r>
              <a:rPr lang="en-US" b="0" dirty="0" smtClean="0"/>
              <a:t>Insensitive </a:t>
            </a:r>
            <a:r>
              <a:rPr lang="en-US" b="0" dirty="0"/>
              <a:t>to </a:t>
            </a:r>
            <a:r>
              <a:rPr lang="en-US" b="0" dirty="0" smtClean="0"/>
              <a:t>the near-far problem by avoiding mixing the </a:t>
            </a:r>
            <a:r>
              <a:rPr lang="en-US" b="0" dirty="0" err="1" smtClean="0"/>
              <a:t>Tx</a:t>
            </a:r>
            <a:r>
              <a:rPr lang="en-US" b="0" dirty="0" smtClean="0"/>
              <a:t> chains of different STAs in the sam</a:t>
            </a:r>
            <a:r>
              <a:rPr lang="en-US" dirty="0" smtClean="0"/>
              <a:t>e symbol interval (P-matrix multiplexing within the single STA)</a:t>
            </a:r>
            <a:r>
              <a:rPr lang="en-US" b="0" dirty="0" smtClean="0"/>
              <a:t> </a:t>
            </a:r>
            <a:endParaRPr lang="en-US" dirty="0" smtClean="0"/>
          </a:p>
          <a:p>
            <a:pPr marL="457200" lvl="1" indent="0">
              <a:buNone/>
            </a:pPr>
            <a:endParaRPr lang="en-US" dirty="0" smtClean="0"/>
          </a:p>
        </p:txBody>
      </p:sp>
      <p:sp>
        <p:nvSpPr>
          <p:cNvPr id="4" name="Footer Placeholder 3"/>
          <p:cNvSpPr>
            <a:spLocks noGrp="1"/>
          </p:cNvSpPr>
          <p:nvPr>
            <p:ph type="ftr" sz="quarter" idx="11"/>
          </p:nvPr>
        </p:nvSpPr>
        <p:spPr>
          <a:xfrm>
            <a:off x="6204759" y="6475413"/>
            <a:ext cx="2339167" cy="184666"/>
          </a:xfrm>
        </p:spPr>
        <p:txBody>
          <a:bodyPr/>
          <a:lstStyle/>
          <a:p>
            <a:pPr>
              <a:defRPr/>
            </a:pPr>
            <a:r>
              <a:rPr lang="en-GB" smtClean="0"/>
              <a:t>Yuval Amizur, et al, Intel Corporation </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3</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795060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Suggested FTM </a:t>
            </a:r>
            <a:r>
              <a:rPr lang="en-US" sz="2800" dirty="0" smtClean="0"/>
              <a:t>Measurement phase – </a:t>
            </a:r>
            <a:r>
              <a:rPr lang="en-US" sz="2800" dirty="0"/>
              <a:t>with staggered NDP</a:t>
            </a:r>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4</a:t>
            </a:fld>
            <a:endParaRPr lang="en-GB"/>
          </a:p>
        </p:txBody>
      </p:sp>
      <p:sp>
        <p:nvSpPr>
          <p:cNvPr id="29" name="Line 30"/>
          <p:cNvSpPr>
            <a:spLocks noChangeShapeType="1"/>
          </p:cNvSpPr>
          <p:nvPr/>
        </p:nvSpPr>
        <p:spPr bwMode="auto">
          <a:xfrm>
            <a:off x="381001" y="2971800"/>
            <a:ext cx="83661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33"/>
          <p:cNvSpPr>
            <a:spLocks noChangeShapeType="1"/>
          </p:cNvSpPr>
          <p:nvPr/>
        </p:nvSpPr>
        <p:spPr bwMode="auto">
          <a:xfrm>
            <a:off x="381001" y="3908425"/>
            <a:ext cx="83280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5" name="Rectangle 52"/>
          <p:cNvSpPr>
            <a:spLocks noChangeArrowheads="1"/>
          </p:cNvSpPr>
          <p:nvPr/>
        </p:nvSpPr>
        <p:spPr bwMode="auto">
          <a:xfrm>
            <a:off x="7817167" y="2154238"/>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2066" name="Rectangle 53"/>
          <p:cNvSpPr>
            <a:spLocks noChangeArrowheads="1"/>
          </p:cNvSpPr>
          <p:nvPr/>
        </p:nvSpPr>
        <p:spPr bwMode="auto">
          <a:xfrm>
            <a:off x="7946826" y="2402127"/>
            <a:ext cx="4365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102" name="Picture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2551" y="3035300"/>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7" name="Line 56"/>
          <p:cNvSpPr>
            <a:spLocks noChangeShapeType="1"/>
          </p:cNvSpPr>
          <p:nvPr/>
        </p:nvSpPr>
        <p:spPr bwMode="auto">
          <a:xfrm>
            <a:off x="2682876" y="3076575"/>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8" name="Freeform 57"/>
          <p:cNvSpPr>
            <a:spLocks/>
          </p:cNvSpPr>
          <p:nvPr/>
        </p:nvSpPr>
        <p:spPr bwMode="auto">
          <a:xfrm>
            <a:off x="2605088" y="3024188"/>
            <a:ext cx="103188" cy="104775"/>
          </a:xfrm>
          <a:custGeom>
            <a:avLst/>
            <a:gdLst>
              <a:gd name="T0" fmla="*/ 0 w 171"/>
              <a:gd name="T1" fmla="*/ 86 h 171"/>
              <a:gd name="T2" fmla="*/ 171 w 171"/>
              <a:gd name="T3" fmla="*/ 0 h 171"/>
              <a:gd name="T4" fmla="*/ 171 w 171"/>
              <a:gd name="T5" fmla="*/ 171 h 171"/>
              <a:gd name="T6" fmla="*/ 0 w 171"/>
              <a:gd name="T7" fmla="*/ 86 h 171"/>
            </a:gdLst>
            <a:ahLst/>
            <a:cxnLst>
              <a:cxn ang="0">
                <a:pos x="T0" y="T1"/>
              </a:cxn>
              <a:cxn ang="0">
                <a:pos x="T2" y="T3"/>
              </a:cxn>
              <a:cxn ang="0">
                <a:pos x="T4" y="T5"/>
              </a:cxn>
              <a:cxn ang="0">
                <a:pos x="T6" y="T7"/>
              </a:cxn>
            </a:cxnLst>
            <a:rect l="0" t="0" r="r" b="b"/>
            <a:pathLst>
              <a:path w="171" h="171">
                <a:moveTo>
                  <a:pt x="0" y="86"/>
                </a:moveTo>
                <a:lnTo>
                  <a:pt x="171" y="0"/>
                </a:lnTo>
                <a:cubicBezTo>
                  <a:pt x="144" y="54"/>
                  <a:pt x="144" y="117"/>
                  <a:pt x="171" y="171"/>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9" name="Freeform 58"/>
          <p:cNvSpPr>
            <a:spLocks/>
          </p:cNvSpPr>
          <p:nvPr/>
        </p:nvSpPr>
        <p:spPr bwMode="auto">
          <a:xfrm>
            <a:off x="2967038" y="3024188"/>
            <a:ext cx="104775" cy="104775"/>
          </a:xfrm>
          <a:custGeom>
            <a:avLst/>
            <a:gdLst>
              <a:gd name="T0" fmla="*/ 172 w 172"/>
              <a:gd name="T1" fmla="*/ 86 h 171"/>
              <a:gd name="T2" fmla="*/ 0 w 172"/>
              <a:gd name="T3" fmla="*/ 171 h 171"/>
              <a:gd name="T4" fmla="*/ 0 w 172"/>
              <a:gd name="T5" fmla="*/ 0 h 171"/>
              <a:gd name="T6" fmla="*/ 172 w 172"/>
              <a:gd name="T7" fmla="*/ 86 h 171"/>
            </a:gdLst>
            <a:ahLst/>
            <a:cxnLst>
              <a:cxn ang="0">
                <a:pos x="T0" y="T1"/>
              </a:cxn>
              <a:cxn ang="0">
                <a:pos x="T2" y="T3"/>
              </a:cxn>
              <a:cxn ang="0">
                <a:pos x="T4" y="T5"/>
              </a:cxn>
              <a:cxn ang="0">
                <a:pos x="T6" y="T7"/>
              </a:cxn>
            </a:cxnLst>
            <a:rect l="0" t="0" r="r" b="b"/>
            <a:pathLst>
              <a:path w="172" h="171">
                <a:moveTo>
                  <a:pt x="172" y="86"/>
                </a:moveTo>
                <a:lnTo>
                  <a:pt x="0" y="171"/>
                </a:lnTo>
                <a:cubicBezTo>
                  <a:pt x="27" y="117"/>
                  <a:pt x="27" y="54"/>
                  <a:pt x="0" y="0"/>
                </a:cubicBezTo>
                <a:lnTo>
                  <a:pt x="172"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0" name="Rectangle 59"/>
          <p:cNvSpPr>
            <a:spLocks noChangeArrowheads="1"/>
          </p:cNvSpPr>
          <p:nvPr/>
        </p:nvSpPr>
        <p:spPr bwMode="auto">
          <a:xfrm>
            <a:off x="2673351" y="3125788"/>
            <a:ext cx="4572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SIFS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108" name="Picture 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576" y="3054350"/>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1" name="Line 62"/>
          <p:cNvSpPr>
            <a:spLocks noChangeShapeType="1"/>
          </p:cNvSpPr>
          <p:nvPr/>
        </p:nvSpPr>
        <p:spPr bwMode="auto">
          <a:xfrm>
            <a:off x="3654426" y="3089275"/>
            <a:ext cx="307975"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2" name="Freeform 63"/>
          <p:cNvSpPr>
            <a:spLocks/>
          </p:cNvSpPr>
          <p:nvPr/>
        </p:nvSpPr>
        <p:spPr bwMode="auto">
          <a:xfrm>
            <a:off x="3575051" y="3036888"/>
            <a:ext cx="103188" cy="104775"/>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3" name="Freeform 64"/>
          <p:cNvSpPr>
            <a:spLocks/>
          </p:cNvSpPr>
          <p:nvPr/>
        </p:nvSpPr>
        <p:spPr bwMode="auto">
          <a:xfrm>
            <a:off x="3937001" y="3036888"/>
            <a:ext cx="104775" cy="104775"/>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4" name="Rectangle 65"/>
          <p:cNvSpPr>
            <a:spLocks noChangeArrowheads="1"/>
          </p:cNvSpPr>
          <p:nvPr/>
        </p:nvSpPr>
        <p:spPr bwMode="auto">
          <a:xfrm>
            <a:off x="3643313" y="3138488"/>
            <a:ext cx="4572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75" name="Rectangle 66"/>
          <p:cNvSpPr>
            <a:spLocks noChangeArrowheads="1"/>
          </p:cNvSpPr>
          <p:nvPr/>
        </p:nvSpPr>
        <p:spPr bwMode="auto">
          <a:xfrm>
            <a:off x="3684588" y="5683250"/>
            <a:ext cx="10985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Calibri" panose="020F0502020204030204" pitchFamily="34" charset="0"/>
              </a:rPr>
              <a:t>Staggered NDP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78" name="Rectangle 69"/>
          <p:cNvSpPr>
            <a:spLocks noChangeArrowheads="1"/>
          </p:cNvSpPr>
          <p:nvPr/>
        </p:nvSpPr>
        <p:spPr bwMode="auto">
          <a:xfrm>
            <a:off x="3060701" y="2147888"/>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8" name="Rectangle 85"/>
          <p:cNvSpPr>
            <a:spLocks noChangeArrowheads="1"/>
          </p:cNvSpPr>
          <p:nvPr/>
        </p:nvSpPr>
        <p:spPr bwMode="auto">
          <a:xfrm>
            <a:off x="3068638" y="2152650"/>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2099" name="Rectangle 86"/>
          <p:cNvSpPr>
            <a:spLocks noChangeArrowheads="1"/>
          </p:cNvSpPr>
          <p:nvPr/>
        </p:nvSpPr>
        <p:spPr bwMode="auto">
          <a:xfrm>
            <a:off x="3111500" y="2315370"/>
            <a:ext cx="4281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Trigger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smtClean="0">
                <a:solidFill>
                  <a:srgbClr val="000000"/>
                </a:solidFill>
                <a:latin typeface="Calibri" panose="020F0502020204030204" pitchFamily="34" charset="0"/>
              </a:rPr>
              <a:t>Frame</a:t>
            </a: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01" name="Line 90"/>
          <p:cNvSpPr>
            <a:spLocks noChangeShapeType="1"/>
          </p:cNvSpPr>
          <p:nvPr/>
        </p:nvSpPr>
        <p:spPr bwMode="auto">
          <a:xfrm>
            <a:off x="381001" y="4725988"/>
            <a:ext cx="83280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139" name="Picture 9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763" y="5570538"/>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0" name="Picture 9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763" y="5570538"/>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4" name="Line 93"/>
          <p:cNvSpPr>
            <a:spLocks noChangeShapeType="1"/>
          </p:cNvSpPr>
          <p:nvPr/>
        </p:nvSpPr>
        <p:spPr bwMode="auto">
          <a:xfrm>
            <a:off x="381001" y="5565775"/>
            <a:ext cx="83280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148" name="Picture 10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45164" y="305101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1" name="Line 102"/>
          <p:cNvSpPr>
            <a:spLocks noChangeShapeType="1"/>
          </p:cNvSpPr>
          <p:nvPr/>
        </p:nvSpPr>
        <p:spPr bwMode="auto">
          <a:xfrm>
            <a:off x="7408664" y="3085940"/>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2" name="Freeform 103"/>
          <p:cNvSpPr>
            <a:spLocks/>
          </p:cNvSpPr>
          <p:nvPr/>
        </p:nvSpPr>
        <p:spPr bwMode="auto">
          <a:xfrm>
            <a:off x="7330877" y="3033553"/>
            <a:ext cx="104775" cy="104775"/>
          </a:xfrm>
          <a:custGeom>
            <a:avLst/>
            <a:gdLst>
              <a:gd name="T0" fmla="*/ 0 w 172"/>
              <a:gd name="T1" fmla="*/ 85 h 171"/>
              <a:gd name="T2" fmla="*/ 172 w 172"/>
              <a:gd name="T3" fmla="*/ 0 h 171"/>
              <a:gd name="T4" fmla="*/ 172 w 172"/>
              <a:gd name="T5" fmla="*/ 171 h 171"/>
              <a:gd name="T6" fmla="*/ 0 w 172"/>
              <a:gd name="T7" fmla="*/ 85 h 171"/>
            </a:gdLst>
            <a:ahLst/>
            <a:cxnLst>
              <a:cxn ang="0">
                <a:pos x="T0" y="T1"/>
              </a:cxn>
              <a:cxn ang="0">
                <a:pos x="T2" y="T3"/>
              </a:cxn>
              <a:cxn ang="0">
                <a:pos x="T4" y="T5"/>
              </a:cxn>
              <a:cxn ang="0">
                <a:pos x="T6" y="T7"/>
              </a:cxn>
            </a:cxnLst>
            <a:rect l="0" t="0" r="r" b="b"/>
            <a:pathLst>
              <a:path w="172" h="171">
                <a:moveTo>
                  <a:pt x="0" y="85"/>
                </a:moveTo>
                <a:lnTo>
                  <a:pt x="172" y="0"/>
                </a:lnTo>
                <a:cubicBezTo>
                  <a:pt x="145" y="54"/>
                  <a:pt x="145" y="117"/>
                  <a:pt x="172"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3" name="Freeform 104"/>
          <p:cNvSpPr>
            <a:spLocks/>
          </p:cNvSpPr>
          <p:nvPr/>
        </p:nvSpPr>
        <p:spPr bwMode="auto">
          <a:xfrm>
            <a:off x="7692827" y="3033553"/>
            <a:ext cx="104775" cy="104775"/>
          </a:xfrm>
          <a:custGeom>
            <a:avLst/>
            <a:gdLst>
              <a:gd name="T0" fmla="*/ 171 w 171"/>
              <a:gd name="T1" fmla="*/ 85 h 171"/>
              <a:gd name="T2" fmla="*/ 0 w 171"/>
              <a:gd name="T3" fmla="*/ 171 h 171"/>
              <a:gd name="T4" fmla="*/ 0 w 171"/>
              <a:gd name="T5" fmla="*/ 0 h 171"/>
              <a:gd name="T6" fmla="*/ 171 w 171"/>
              <a:gd name="T7" fmla="*/ 85 h 171"/>
            </a:gdLst>
            <a:ahLst/>
            <a:cxnLst>
              <a:cxn ang="0">
                <a:pos x="T0" y="T1"/>
              </a:cxn>
              <a:cxn ang="0">
                <a:pos x="T2" y="T3"/>
              </a:cxn>
              <a:cxn ang="0">
                <a:pos x="T4" y="T5"/>
              </a:cxn>
              <a:cxn ang="0">
                <a:pos x="T6" y="T7"/>
              </a:cxn>
            </a:cxnLst>
            <a:rect l="0" t="0" r="r" b="b"/>
            <a:pathLst>
              <a:path w="171" h="171">
                <a:moveTo>
                  <a:pt x="171" y="85"/>
                </a:moveTo>
                <a:lnTo>
                  <a:pt x="0" y="171"/>
                </a:lnTo>
                <a:cubicBezTo>
                  <a:pt x="27" y="117"/>
                  <a:pt x="27" y="54"/>
                  <a:pt x="0" y="0"/>
                </a:cubicBezTo>
                <a:lnTo>
                  <a:pt x="171"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4" name="Rectangle 105"/>
          <p:cNvSpPr>
            <a:spLocks noChangeArrowheads="1"/>
          </p:cNvSpPr>
          <p:nvPr/>
        </p:nvSpPr>
        <p:spPr bwMode="auto">
          <a:xfrm>
            <a:off x="7388027" y="3135153"/>
            <a:ext cx="4572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17" name="Rectangle 106"/>
          <p:cNvSpPr>
            <a:spLocks noChangeArrowheads="1"/>
          </p:cNvSpPr>
          <p:nvPr/>
        </p:nvSpPr>
        <p:spPr bwMode="auto">
          <a:xfrm>
            <a:off x="882651" y="2309813"/>
            <a:ext cx="1089025"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Responder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18" name="Rectangle 107"/>
          <p:cNvSpPr>
            <a:spLocks noChangeArrowheads="1"/>
          </p:cNvSpPr>
          <p:nvPr/>
        </p:nvSpPr>
        <p:spPr bwMode="auto">
          <a:xfrm>
            <a:off x="1109663" y="2559050"/>
            <a:ext cx="5730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or AP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19" name="Rectangle 108"/>
          <p:cNvSpPr>
            <a:spLocks noChangeArrowheads="1"/>
          </p:cNvSpPr>
          <p:nvPr/>
        </p:nvSpPr>
        <p:spPr bwMode="auto">
          <a:xfrm>
            <a:off x="1155701" y="3589338"/>
            <a:ext cx="485775"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20" name="Rectangle 109"/>
          <p:cNvSpPr>
            <a:spLocks noChangeArrowheads="1"/>
          </p:cNvSpPr>
          <p:nvPr/>
        </p:nvSpPr>
        <p:spPr bwMode="auto">
          <a:xfrm>
            <a:off x="1517651" y="3589338"/>
            <a:ext cx="214313"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21" name="Rectangle 110"/>
          <p:cNvSpPr>
            <a:spLocks noChangeArrowheads="1"/>
          </p:cNvSpPr>
          <p:nvPr/>
        </p:nvSpPr>
        <p:spPr bwMode="auto">
          <a:xfrm>
            <a:off x="1155701" y="4289425"/>
            <a:ext cx="485775"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22" name="Rectangle 111"/>
          <p:cNvSpPr>
            <a:spLocks noChangeArrowheads="1"/>
          </p:cNvSpPr>
          <p:nvPr/>
        </p:nvSpPr>
        <p:spPr bwMode="auto">
          <a:xfrm>
            <a:off x="1517651" y="4289425"/>
            <a:ext cx="214313"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23" name="Rectangle 112"/>
          <p:cNvSpPr>
            <a:spLocks noChangeArrowheads="1"/>
          </p:cNvSpPr>
          <p:nvPr/>
        </p:nvSpPr>
        <p:spPr bwMode="auto">
          <a:xfrm>
            <a:off x="1155701" y="5227638"/>
            <a:ext cx="485775"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24" name="Rectangle 113"/>
          <p:cNvSpPr>
            <a:spLocks noChangeArrowheads="1"/>
          </p:cNvSpPr>
          <p:nvPr/>
        </p:nvSpPr>
        <p:spPr bwMode="auto">
          <a:xfrm>
            <a:off x="1517651" y="5227638"/>
            <a:ext cx="214313"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47" name="Rectangle 132"/>
          <p:cNvSpPr>
            <a:spLocks noChangeArrowheads="1"/>
          </p:cNvSpPr>
          <p:nvPr/>
        </p:nvSpPr>
        <p:spPr bwMode="auto">
          <a:xfrm>
            <a:off x="4068084" y="3355975"/>
            <a:ext cx="449263"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2150" name="Rectangle 133"/>
          <p:cNvSpPr>
            <a:spLocks noChangeArrowheads="1"/>
          </p:cNvSpPr>
          <p:nvPr/>
        </p:nvSpPr>
        <p:spPr bwMode="auto">
          <a:xfrm>
            <a:off x="4114120" y="3517106"/>
            <a:ext cx="43815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51" name="Line 136"/>
          <p:cNvSpPr>
            <a:spLocks noChangeShapeType="1"/>
          </p:cNvSpPr>
          <p:nvPr/>
        </p:nvSpPr>
        <p:spPr bwMode="auto">
          <a:xfrm>
            <a:off x="4556126" y="3995738"/>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 name="Freeform 137"/>
          <p:cNvSpPr>
            <a:spLocks/>
          </p:cNvSpPr>
          <p:nvPr/>
        </p:nvSpPr>
        <p:spPr bwMode="auto">
          <a:xfrm>
            <a:off x="4478338" y="3943350"/>
            <a:ext cx="104775" cy="104775"/>
          </a:xfrm>
          <a:custGeom>
            <a:avLst/>
            <a:gdLst>
              <a:gd name="T0" fmla="*/ 0 w 172"/>
              <a:gd name="T1" fmla="*/ 86 h 172"/>
              <a:gd name="T2" fmla="*/ 172 w 172"/>
              <a:gd name="T3" fmla="*/ 0 h 172"/>
              <a:gd name="T4" fmla="*/ 172 w 172"/>
              <a:gd name="T5" fmla="*/ 172 h 172"/>
              <a:gd name="T6" fmla="*/ 0 w 172"/>
              <a:gd name="T7" fmla="*/ 86 h 172"/>
            </a:gdLst>
            <a:ahLst/>
            <a:cxnLst>
              <a:cxn ang="0">
                <a:pos x="T0" y="T1"/>
              </a:cxn>
              <a:cxn ang="0">
                <a:pos x="T2" y="T3"/>
              </a:cxn>
              <a:cxn ang="0">
                <a:pos x="T4" y="T5"/>
              </a:cxn>
              <a:cxn ang="0">
                <a:pos x="T6" y="T7"/>
              </a:cxn>
            </a:cxnLst>
            <a:rect l="0" t="0" r="r" b="b"/>
            <a:pathLst>
              <a:path w="172" h="172">
                <a:moveTo>
                  <a:pt x="0" y="86"/>
                </a:moveTo>
                <a:lnTo>
                  <a:pt x="172" y="0"/>
                </a:lnTo>
                <a:cubicBezTo>
                  <a:pt x="145" y="54"/>
                  <a:pt x="145" y="118"/>
                  <a:pt x="172" y="172"/>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 name="Freeform 138"/>
          <p:cNvSpPr>
            <a:spLocks/>
          </p:cNvSpPr>
          <p:nvPr/>
        </p:nvSpPr>
        <p:spPr bwMode="auto">
          <a:xfrm>
            <a:off x="4840288" y="3943350"/>
            <a:ext cx="104775" cy="104775"/>
          </a:xfrm>
          <a:custGeom>
            <a:avLst/>
            <a:gdLst>
              <a:gd name="T0" fmla="*/ 171 w 171"/>
              <a:gd name="T1" fmla="*/ 86 h 172"/>
              <a:gd name="T2" fmla="*/ 0 w 171"/>
              <a:gd name="T3" fmla="*/ 172 h 172"/>
              <a:gd name="T4" fmla="*/ 0 w 171"/>
              <a:gd name="T5" fmla="*/ 0 h 172"/>
              <a:gd name="T6" fmla="*/ 171 w 171"/>
              <a:gd name="T7" fmla="*/ 86 h 172"/>
            </a:gdLst>
            <a:ahLst/>
            <a:cxnLst>
              <a:cxn ang="0">
                <a:pos x="T0" y="T1"/>
              </a:cxn>
              <a:cxn ang="0">
                <a:pos x="T2" y="T3"/>
              </a:cxn>
              <a:cxn ang="0">
                <a:pos x="T4" y="T5"/>
              </a:cxn>
              <a:cxn ang="0">
                <a:pos x="T6" y="T7"/>
              </a:cxn>
            </a:cxnLst>
            <a:rect l="0" t="0" r="r" b="b"/>
            <a:pathLst>
              <a:path w="171" h="172">
                <a:moveTo>
                  <a:pt x="171" y="86"/>
                </a:moveTo>
                <a:lnTo>
                  <a:pt x="0" y="172"/>
                </a:lnTo>
                <a:cubicBezTo>
                  <a:pt x="27" y="118"/>
                  <a:pt x="27" y="54"/>
                  <a:pt x="0" y="0"/>
                </a:cubicBezTo>
                <a:lnTo>
                  <a:pt x="171"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 name="Rectangle 139"/>
          <p:cNvSpPr>
            <a:spLocks noChangeArrowheads="1"/>
          </p:cNvSpPr>
          <p:nvPr/>
        </p:nvSpPr>
        <p:spPr bwMode="auto">
          <a:xfrm>
            <a:off x="4532313" y="4051300"/>
            <a:ext cx="4572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73" name="Rectangle 158"/>
          <p:cNvSpPr>
            <a:spLocks noChangeArrowheads="1"/>
          </p:cNvSpPr>
          <p:nvPr/>
        </p:nvSpPr>
        <p:spPr bwMode="auto">
          <a:xfrm>
            <a:off x="4948238" y="4172694"/>
            <a:ext cx="450850"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2174" name="Rectangle 159"/>
          <p:cNvSpPr>
            <a:spLocks noChangeArrowheads="1"/>
          </p:cNvSpPr>
          <p:nvPr/>
        </p:nvSpPr>
        <p:spPr bwMode="auto">
          <a:xfrm>
            <a:off x="5013326" y="4337844"/>
            <a:ext cx="43815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208" name="Picture 16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64163" y="47990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09" name="Picture 16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64163" y="47990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5" name="Line 162"/>
          <p:cNvSpPr>
            <a:spLocks noChangeShapeType="1"/>
          </p:cNvSpPr>
          <p:nvPr/>
        </p:nvSpPr>
        <p:spPr bwMode="auto">
          <a:xfrm>
            <a:off x="5426076" y="4833938"/>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6" name="Freeform 163"/>
          <p:cNvSpPr>
            <a:spLocks/>
          </p:cNvSpPr>
          <p:nvPr/>
        </p:nvSpPr>
        <p:spPr bwMode="auto">
          <a:xfrm>
            <a:off x="5346701" y="4783138"/>
            <a:ext cx="104775" cy="103187"/>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7" name="Freeform 164"/>
          <p:cNvSpPr>
            <a:spLocks/>
          </p:cNvSpPr>
          <p:nvPr/>
        </p:nvSpPr>
        <p:spPr bwMode="auto">
          <a:xfrm>
            <a:off x="5710238" y="4783138"/>
            <a:ext cx="103188" cy="103187"/>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8" name="Rectangle 165"/>
          <p:cNvSpPr>
            <a:spLocks noChangeArrowheads="1"/>
          </p:cNvSpPr>
          <p:nvPr/>
        </p:nvSpPr>
        <p:spPr bwMode="auto">
          <a:xfrm>
            <a:off x="5402263" y="4892675"/>
            <a:ext cx="4572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99" name="Rectangle 184"/>
          <p:cNvSpPr>
            <a:spLocks noChangeArrowheads="1"/>
          </p:cNvSpPr>
          <p:nvPr/>
        </p:nvSpPr>
        <p:spPr bwMode="auto">
          <a:xfrm>
            <a:off x="5833458" y="5015707"/>
            <a:ext cx="450850"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2200" name="Rectangle 185"/>
          <p:cNvSpPr>
            <a:spLocks noChangeArrowheads="1"/>
          </p:cNvSpPr>
          <p:nvPr/>
        </p:nvSpPr>
        <p:spPr bwMode="auto">
          <a:xfrm>
            <a:off x="5877125" y="5181602"/>
            <a:ext cx="4381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01" name="Rectangle 52"/>
          <p:cNvSpPr>
            <a:spLocks noChangeArrowheads="1"/>
          </p:cNvSpPr>
          <p:nvPr/>
        </p:nvSpPr>
        <p:spPr bwMode="auto">
          <a:xfrm>
            <a:off x="6808589" y="2150903"/>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202" name="Rectangle 53"/>
          <p:cNvSpPr>
            <a:spLocks noChangeArrowheads="1"/>
          </p:cNvSpPr>
          <p:nvPr/>
        </p:nvSpPr>
        <p:spPr bwMode="auto">
          <a:xfrm>
            <a:off x="6870404" y="2398069"/>
            <a:ext cx="43787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09" name="Picture 10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4611" y="304942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 name="Line 102"/>
          <p:cNvSpPr>
            <a:spLocks noChangeShapeType="1"/>
          </p:cNvSpPr>
          <p:nvPr/>
        </p:nvSpPr>
        <p:spPr bwMode="auto">
          <a:xfrm>
            <a:off x="6368111" y="3084352"/>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Freeform 103"/>
          <p:cNvSpPr>
            <a:spLocks/>
          </p:cNvSpPr>
          <p:nvPr/>
        </p:nvSpPr>
        <p:spPr bwMode="auto">
          <a:xfrm>
            <a:off x="6290324" y="3031965"/>
            <a:ext cx="104775" cy="104775"/>
          </a:xfrm>
          <a:custGeom>
            <a:avLst/>
            <a:gdLst>
              <a:gd name="T0" fmla="*/ 0 w 172"/>
              <a:gd name="T1" fmla="*/ 85 h 171"/>
              <a:gd name="T2" fmla="*/ 172 w 172"/>
              <a:gd name="T3" fmla="*/ 0 h 171"/>
              <a:gd name="T4" fmla="*/ 172 w 172"/>
              <a:gd name="T5" fmla="*/ 171 h 171"/>
              <a:gd name="T6" fmla="*/ 0 w 172"/>
              <a:gd name="T7" fmla="*/ 85 h 171"/>
            </a:gdLst>
            <a:ahLst/>
            <a:cxnLst>
              <a:cxn ang="0">
                <a:pos x="T0" y="T1"/>
              </a:cxn>
              <a:cxn ang="0">
                <a:pos x="T2" y="T3"/>
              </a:cxn>
              <a:cxn ang="0">
                <a:pos x="T4" y="T5"/>
              </a:cxn>
              <a:cxn ang="0">
                <a:pos x="T6" y="T7"/>
              </a:cxn>
            </a:cxnLst>
            <a:rect l="0" t="0" r="r" b="b"/>
            <a:pathLst>
              <a:path w="172" h="171">
                <a:moveTo>
                  <a:pt x="0" y="85"/>
                </a:moveTo>
                <a:lnTo>
                  <a:pt x="172" y="0"/>
                </a:lnTo>
                <a:cubicBezTo>
                  <a:pt x="145" y="54"/>
                  <a:pt x="145" y="117"/>
                  <a:pt x="172"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 name="Freeform 104"/>
          <p:cNvSpPr>
            <a:spLocks/>
          </p:cNvSpPr>
          <p:nvPr/>
        </p:nvSpPr>
        <p:spPr bwMode="auto">
          <a:xfrm>
            <a:off x="6652274" y="3031965"/>
            <a:ext cx="104775" cy="104775"/>
          </a:xfrm>
          <a:custGeom>
            <a:avLst/>
            <a:gdLst>
              <a:gd name="T0" fmla="*/ 171 w 171"/>
              <a:gd name="T1" fmla="*/ 85 h 171"/>
              <a:gd name="T2" fmla="*/ 0 w 171"/>
              <a:gd name="T3" fmla="*/ 171 h 171"/>
              <a:gd name="T4" fmla="*/ 0 w 171"/>
              <a:gd name="T5" fmla="*/ 0 h 171"/>
              <a:gd name="T6" fmla="*/ 171 w 171"/>
              <a:gd name="T7" fmla="*/ 85 h 171"/>
            </a:gdLst>
            <a:ahLst/>
            <a:cxnLst>
              <a:cxn ang="0">
                <a:pos x="T0" y="T1"/>
              </a:cxn>
              <a:cxn ang="0">
                <a:pos x="T2" y="T3"/>
              </a:cxn>
              <a:cxn ang="0">
                <a:pos x="T4" y="T5"/>
              </a:cxn>
              <a:cxn ang="0">
                <a:pos x="T6" y="T7"/>
              </a:cxn>
            </a:cxnLst>
            <a:rect l="0" t="0" r="r" b="b"/>
            <a:pathLst>
              <a:path w="171" h="171">
                <a:moveTo>
                  <a:pt x="171" y="85"/>
                </a:moveTo>
                <a:lnTo>
                  <a:pt x="0" y="171"/>
                </a:lnTo>
                <a:cubicBezTo>
                  <a:pt x="27" y="117"/>
                  <a:pt x="27" y="54"/>
                  <a:pt x="0" y="0"/>
                </a:cubicBezTo>
                <a:lnTo>
                  <a:pt x="171"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 name="Rectangle 105"/>
          <p:cNvSpPr>
            <a:spLocks noChangeArrowheads="1"/>
          </p:cNvSpPr>
          <p:nvPr/>
        </p:nvSpPr>
        <p:spPr bwMode="auto">
          <a:xfrm>
            <a:off x="6347474" y="3133565"/>
            <a:ext cx="4572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 name="Date Placeholder 5"/>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1459354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HE-FTM Measurement</a:t>
            </a:r>
            <a:endParaRPr lang="en-US" dirty="0"/>
          </a:p>
        </p:txBody>
      </p:sp>
      <p:sp>
        <p:nvSpPr>
          <p:cNvPr id="3" name="Content Placeholder 2"/>
          <p:cNvSpPr>
            <a:spLocks noGrp="1"/>
          </p:cNvSpPr>
          <p:nvPr>
            <p:ph idx="1"/>
          </p:nvPr>
        </p:nvSpPr>
        <p:spPr/>
        <p:txBody>
          <a:bodyPr/>
          <a:lstStyle/>
          <a:p>
            <a:pPr marL="285750" indent="-285750" algn="just">
              <a:buFont typeface="Arial" panose="020B0604020202020204" pitchFamily="34" charset="0"/>
              <a:buChar char="•"/>
            </a:pPr>
            <a:r>
              <a:rPr lang="en-US" b="0" dirty="0"/>
              <a:t>Each </a:t>
            </a:r>
            <a:r>
              <a:rPr lang="en-US" b="0" dirty="0" smtClean="0"/>
              <a:t>STA sends </a:t>
            </a:r>
            <a:r>
              <a:rPr lang="en-US" b="0" dirty="0"/>
              <a:t>an NDP</a:t>
            </a:r>
          </a:p>
          <a:p>
            <a:pPr marL="911225" lvl="2" indent="-342900" algn="just">
              <a:buFont typeface="Times New Roman" panose="02020603050405020304" pitchFamily="18" charset="0"/>
              <a:buChar char="‒"/>
            </a:pPr>
            <a:r>
              <a:rPr lang="en-US" sz="2200" dirty="0"/>
              <a:t>Insensitive to the near-far problem by avoiding mixing </a:t>
            </a:r>
            <a:r>
              <a:rPr lang="en-US" sz="2200" dirty="0" smtClean="0"/>
              <a:t>of </a:t>
            </a:r>
            <a:r>
              <a:rPr lang="en-US" sz="2200" dirty="0" err="1" smtClean="0"/>
              <a:t>Tx</a:t>
            </a:r>
            <a:r>
              <a:rPr lang="en-US" sz="2200" dirty="0" smtClean="0"/>
              <a:t> chains from </a:t>
            </a:r>
            <a:r>
              <a:rPr lang="en-US" sz="2200" dirty="0"/>
              <a:t>different STAs in the same symbol interval (P-matrix multiplexing </a:t>
            </a:r>
            <a:r>
              <a:rPr lang="en-US" sz="2200" dirty="0" smtClean="0"/>
              <a:t>limited to a </a:t>
            </a:r>
            <a:r>
              <a:rPr lang="en-US" sz="2200" dirty="0"/>
              <a:t>single STA) </a:t>
            </a:r>
          </a:p>
          <a:p>
            <a:pPr marL="911225" lvl="2" indent="-285750" algn="just">
              <a:buFont typeface="Times New Roman" panose="02020603050405020304" pitchFamily="18" charset="0"/>
              <a:buChar char="‒"/>
            </a:pPr>
            <a:r>
              <a:rPr lang="en-US" sz="2200" dirty="0" smtClean="0"/>
              <a:t>Lower overhead as a single TF and single DL sounding NDP are used by a large number of STAs.</a:t>
            </a:r>
            <a:endParaRPr lang="en-US" sz="2200" dirty="0"/>
          </a:p>
          <a:p>
            <a:pPr marL="285750" indent="-285750" algn="just">
              <a:buFont typeface="Arial" panose="020B0604020202020204" pitchFamily="34" charset="0"/>
              <a:buChar char="•"/>
            </a:pPr>
            <a:r>
              <a:rPr lang="en-US" b="0" dirty="0"/>
              <a:t>The order of NDPs is </a:t>
            </a:r>
            <a:r>
              <a:rPr lang="en-US" b="0" dirty="0" smtClean="0"/>
              <a:t>set by the AP in </a:t>
            </a:r>
            <a:r>
              <a:rPr lang="en-US" b="0" dirty="0"/>
              <a:t>the trigger frame</a:t>
            </a:r>
          </a:p>
          <a:p>
            <a:pPr marL="285750" indent="-285750" algn="just">
              <a:buFont typeface="Arial" panose="020B0604020202020204" pitchFamily="34" charset="0"/>
              <a:buChar char="•"/>
            </a:pPr>
            <a:r>
              <a:rPr lang="en-US" b="0" dirty="0" smtClean="0"/>
              <a:t>AP sends a single NDP </a:t>
            </a:r>
            <a:r>
              <a:rPr lang="en-US" b="0" dirty="0"/>
              <a:t>frame to all </a:t>
            </a:r>
            <a:r>
              <a:rPr lang="en-US" b="0" dirty="0" smtClean="0"/>
              <a:t>STAs</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5</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1349780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 about Staggered </a:t>
            </a:r>
            <a:r>
              <a:rPr lang="en-US" dirty="0"/>
              <a:t>NDP</a:t>
            </a:r>
          </a:p>
        </p:txBody>
      </p:sp>
      <p:sp>
        <p:nvSpPr>
          <p:cNvPr id="3" name="Content Placeholder 2"/>
          <p:cNvSpPr>
            <a:spLocks noGrp="1"/>
          </p:cNvSpPr>
          <p:nvPr>
            <p:ph idx="1"/>
          </p:nvPr>
        </p:nvSpPr>
        <p:spPr>
          <a:xfrm>
            <a:off x="685800" y="1844824"/>
            <a:ext cx="7772400" cy="4784949"/>
          </a:xfrm>
        </p:spPr>
        <p:txBody>
          <a:bodyPr/>
          <a:lstStyle/>
          <a:p>
            <a:pPr algn="just"/>
            <a:r>
              <a:rPr lang="en-US" b="0" dirty="0" smtClean="0"/>
              <a:t>The </a:t>
            </a:r>
            <a:r>
              <a:rPr lang="en-US" b="0" dirty="0"/>
              <a:t>staggered uplink sounding NDP transmission will require the </a:t>
            </a:r>
            <a:r>
              <a:rPr lang="en-US" b="0" dirty="0" smtClean="0"/>
              <a:t>STAs </a:t>
            </a:r>
            <a:r>
              <a:rPr lang="en-US" b="0" dirty="0"/>
              <a:t>to take turns to occupy the </a:t>
            </a:r>
            <a:r>
              <a:rPr lang="en-US" b="0" dirty="0" smtClean="0"/>
              <a:t>medium</a:t>
            </a:r>
          </a:p>
          <a:p>
            <a:pPr algn="just"/>
            <a:r>
              <a:rPr lang="en-US" b="0" dirty="0" smtClean="0"/>
              <a:t>The </a:t>
            </a:r>
            <a:r>
              <a:rPr lang="en-US" b="0" dirty="0"/>
              <a:t>medium could be </a:t>
            </a:r>
            <a:r>
              <a:rPr lang="en-US" b="0" dirty="0" smtClean="0"/>
              <a:t>potentially observed to be idle by a third </a:t>
            </a:r>
            <a:r>
              <a:rPr lang="en-US" b="0" dirty="0"/>
              <a:t>party </a:t>
            </a:r>
            <a:r>
              <a:rPr lang="en-US" b="0" dirty="0" smtClean="0"/>
              <a:t>STA</a:t>
            </a:r>
          </a:p>
          <a:p>
            <a:pPr lvl="1" algn="just"/>
            <a:r>
              <a:rPr lang="en-US" dirty="0" smtClean="0"/>
              <a:t>if </a:t>
            </a:r>
            <a:r>
              <a:rPr lang="en-US" dirty="0"/>
              <a:t>the third party STA doesn’t hear the TF, and also is far away from the STAs sending UL sounding NDP, then the third party STA may occupy the medium, such that </a:t>
            </a:r>
            <a:r>
              <a:rPr lang="en-US" dirty="0" smtClean="0"/>
              <a:t>the following transmissions </a:t>
            </a:r>
            <a:r>
              <a:rPr lang="en-US" dirty="0"/>
              <a:t>of </a:t>
            </a:r>
            <a:r>
              <a:rPr lang="en-US" dirty="0" smtClean="0"/>
              <a:t>UL/DL </a:t>
            </a:r>
            <a:r>
              <a:rPr lang="en-US" dirty="0"/>
              <a:t>NDP </a:t>
            </a:r>
            <a:r>
              <a:rPr lang="en-US" dirty="0" smtClean="0"/>
              <a:t>may suffer.</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6</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3322370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 about Staggered NDP (Cont’d)</a:t>
            </a:r>
            <a:endParaRPr lang="en-US" dirty="0"/>
          </a:p>
        </p:txBody>
      </p:sp>
      <p:sp>
        <p:nvSpPr>
          <p:cNvPr id="3" name="Content Placeholder 2"/>
          <p:cNvSpPr>
            <a:spLocks noGrp="1"/>
          </p:cNvSpPr>
          <p:nvPr>
            <p:ph idx="1"/>
          </p:nvPr>
        </p:nvSpPr>
        <p:spPr>
          <a:xfrm>
            <a:off x="685800" y="1844824"/>
            <a:ext cx="7772400" cy="4784949"/>
          </a:xfrm>
        </p:spPr>
        <p:txBody>
          <a:bodyPr/>
          <a:lstStyle/>
          <a:p>
            <a:pPr algn="just"/>
            <a:r>
              <a:rPr lang="en-US" b="0" dirty="0" smtClean="0"/>
              <a:t>To provide </a:t>
            </a:r>
            <a:r>
              <a:rPr lang="en-US" b="0" dirty="0"/>
              <a:t>more protection for the UL sounding NDP transmission, </a:t>
            </a:r>
            <a:r>
              <a:rPr lang="en-US" b="0" dirty="0" smtClean="0"/>
              <a:t>MU-RTS/CTS in 11ax can be reused (AP implementation dependent)</a:t>
            </a:r>
          </a:p>
          <a:p>
            <a:pPr algn="just"/>
            <a:r>
              <a:rPr lang="en-US" b="0" dirty="0" smtClean="0"/>
              <a:t>The likelihood </a:t>
            </a:r>
            <a:r>
              <a:rPr lang="en-US" sz="2000" b="0" dirty="0"/>
              <a:t>of</a:t>
            </a:r>
            <a:r>
              <a:rPr lang="en-US" b="0" dirty="0" smtClean="0"/>
              <a:t> the scenario is low:</a:t>
            </a:r>
          </a:p>
          <a:p>
            <a:pPr lvl="1" algn="just"/>
            <a:r>
              <a:rPr lang="en-US" dirty="0" smtClean="0"/>
              <a:t>Require a STA to not observe the TF transmitted at low MCS.</a:t>
            </a:r>
          </a:p>
          <a:p>
            <a:pPr lvl="1" algn="just"/>
            <a:r>
              <a:rPr lang="en-US" dirty="0"/>
              <a:t>Activation of the MU-RTS/CTS is implementation dependent </a:t>
            </a:r>
          </a:p>
          <a:p>
            <a:pPr lvl="1" algn="just"/>
            <a:r>
              <a:rPr lang="en-US" dirty="0" smtClean="0"/>
              <a:t>The loss of medium is offset by gain due to lower overhead for the entire measurement:</a:t>
            </a:r>
          </a:p>
          <a:p>
            <a:pPr lvl="2" algn="just"/>
            <a:r>
              <a:rPr lang="en-US" dirty="0" smtClean="0"/>
              <a:t>Single DL NDP serves large number of clients</a:t>
            </a:r>
          </a:p>
          <a:p>
            <a:pPr lvl="2" algn="just"/>
            <a:r>
              <a:rPr lang="en-US" dirty="0" smtClean="0"/>
              <a:t>Single TF frame serves large number of clients</a:t>
            </a:r>
          </a:p>
          <a:p>
            <a:pPr lvl="2" algn="just"/>
            <a:endParaRPr lang="en-US" dirty="0" smtClean="0"/>
          </a:p>
          <a:p>
            <a:pPr algn="just"/>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7</a:t>
            </a:fld>
            <a:endParaRPr lang="en-GB"/>
          </a:p>
        </p:txBody>
      </p:sp>
      <p:sp>
        <p:nvSpPr>
          <p:cNvPr id="8" name="Date Placeholder 7"/>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4289593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MU-RTS/CTS Protection </a:t>
            </a:r>
            <a:endParaRPr lang="en-US" dirty="0"/>
          </a:p>
        </p:txBody>
      </p:sp>
      <p:sp>
        <p:nvSpPr>
          <p:cNvPr id="4" name="Footer Placeholder 3"/>
          <p:cNvSpPr>
            <a:spLocks noGrp="1"/>
          </p:cNvSpPr>
          <p:nvPr>
            <p:ph type="ftr" sz="quarter" idx="11"/>
          </p:nvPr>
        </p:nvSpPr>
        <p:spPr/>
        <p:txBody>
          <a:bodyPr/>
          <a:lstStyle/>
          <a:p>
            <a:pPr>
              <a:defRPr/>
            </a:pPr>
            <a:r>
              <a:rPr lang="en-GB" dirty="0"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8</a:t>
            </a:fld>
            <a:endParaRPr lang="en-GB"/>
          </a:p>
        </p:txBody>
      </p:sp>
      <p:grpSp>
        <p:nvGrpSpPr>
          <p:cNvPr id="194" name="Group 193"/>
          <p:cNvGrpSpPr/>
          <p:nvPr/>
        </p:nvGrpSpPr>
        <p:grpSpPr>
          <a:xfrm>
            <a:off x="299033" y="2204864"/>
            <a:ext cx="8622133" cy="3447771"/>
            <a:chOff x="91439" y="967207"/>
            <a:chExt cx="8622133" cy="3447771"/>
          </a:xfrm>
        </p:grpSpPr>
        <p:sp>
          <p:nvSpPr>
            <p:cNvPr id="195" name="Line 30"/>
            <p:cNvSpPr>
              <a:spLocks noChangeShapeType="1"/>
            </p:cNvSpPr>
            <p:nvPr/>
          </p:nvSpPr>
          <p:spPr bwMode="auto">
            <a:xfrm>
              <a:off x="347446" y="1820542"/>
              <a:ext cx="8366126"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Line 33"/>
            <p:cNvSpPr>
              <a:spLocks noChangeShapeType="1"/>
            </p:cNvSpPr>
            <p:nvPr/>
          </p:nvSpPr>
          <p:spPr bwMode="auto">
            <a:xfrm>
              <a:off x="291883" y="2760342"/>
              <a:ext cx="8328026"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Line 56"/>
            <p:cNvSpPr>
              <a:spLocks noChangeShapeType="1"/>
            </p:cNvSpPr>
            <p:nvPr/>
          </p:nvSpPr>
          <p:spPr bwMode="auto">
            <a:xfrm>
              <a:off x="1546755" y="1925317"/>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Freeform 57"/>
            <p:cNvSpPr>
              <a:spLocks/>
            </p:cNvSpPr>
            <p:nvPr/>
          </p:nvSpPr>
          <p:spPr bwMode="auto">
            <a:xfrm>
              <a:off x="1468967" y="1872929"/>
              <a:ext cx="103188" cy="103188"/>
            </a:xfrm>
            <a:custGeom>
              <a:avLst/>
              <a:gdLst>
                <a:gd name="T0" fmla="*/ 0 w 171"/>
                <a:gd name="T1" fmla="*/ 86 h 171"/>
                <a:gd name="T2" fmla="*/ 171 w 171"/>
                <a:gd name="T3" fmla="*/ 0 h 171"/>
                <a:gd name="T4" fmla="*/ 171 w 171"/>
                <a:gd name="T5" fmla="*/ 171 h 171"/>
                <a:gd name="T6" fmla="*/ 0 w 171"/>
                <a:gd name="T7" fmla="*/ 86 h 171"/>
              </a:gdLst>
              <a:ahLst/>
              <a:cxnLst>
                <a:cxn ang="0">
                  <a:pos x="T0" y="T1"/>
                </a:cxn>
                <a:cxn ang="0">
                  <a:pos x="T2" y="T3"/>
                </a:cxn>
                <a:cxn ang="0">
                  <a:pos x="T4" y="T5"/>
                </a:cxn>
                <a:cxn ang="0">
                  <a:pos x="T6" y="T7"/>
                </a:cxn>
              </a:cxnLst>
              <a:rect l="0" t="0" r="r" b="b"/>
              <a:pathLst>
                <a:path w="171" h="171">
                  <a:moveTo>
                    <a:pt x="0" y="86"/>
                  </a:moveTo>
                  <a:lnTo>
                    <a:pt x="171" y="0"/>
                  </a:lnTo>
                  <a:cubicBezTo>
                    <a:pt x="144" y="54"/>
                    <a:pt x="144" y="117"/>
                    <a:pt x="171" y="171"/>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9" name="Freeform 58"/>
            <p:cNvSpPr>
              <a:spLocks/>
            </p:cNvSpPr>
            <p:nvPr/>
          </p:nvSpPr>
          <p:spPr bwMode="auto">
            <a:xfrm>
              <a:off x="1830917" y="1872929"/>
              <a:ext cx="104775" cy="103188"/>
            </a:xfrm>
            <a:custGeom>
              <a:avLst/>
              <a:gdLst>
                <a:gd name="T0" fmla="*/ 172 w 172"/>
                <a:gd name="T1" fmla="*/ 86 h 171"/>
                <a:gd name="T2" fmla="*/ 0 w 172"/>
                <a:gd name="T3" fmla="*/ 171 h 171"/>
                <a:gd name="T4" fmla="*/ 0 w 172"/>
                <a:gd name="T5" fmla="*/ 0 h 171"/>
                <a:gd name="T6" fmla="*/ 172 w 172"/>
                <a:gd name="T7" fmla="*/ 86 h 171"/>
              </a:gdLst>
              <a:ahLst/>
              <a:cxnLst>
                <a:cxn ang="0">
                  <a:pos x="T0" y="T1"/>
                </a:cxn>
                <a:cxn ang="0">
                  <a:pos x="T2" y="T3"/>
                </a:cxn>
                <a:cxn ang="0">
                  <a:pos x="T4" y="T5"/>
                </a:cxn>
                <a:cxn ang="0">
                  <a:pos x="T6" y="T7"/>
                </a:cxn>
              </a:cxnLst>
              <a:rect l="0" t="0" r="r" b="b"/>
              <a:pathLst>
                <a:path w="172" h="171">
                  <a:moveTo>
                    <a:pt x="172" y="86"/>
                  </a:moveTo>
                  <a:lnTo>
                    <a:pt x="0" y="171"/>
                  </a:lnTo>
                  <a:cubicBezTo>
                    <a:pt x="27" y="117"/>
                    <a:pt x="27" y="54"/>
                    <a:pt x="0" y="0"/>
                  </a:cubicBezTo>
                  <a:lnTo>
                    <a:pt x="172"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0" name="Rectangle 59"/>
            <p:cNvSpPr>
              <a:spLocks noChangeArrowheads="1"/>
            </p:cNvSpPr>
            <p:nvPr/>
          </p:nvSpPr>
          <p:spPr bwMode="auto">
            <a:xfrm>
              <a:off x="1537230" y="1971354"/>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1" name="Line 90"/>
            <p:cNvSpPr>
              <a:spLocks noChangeShapeType="1"/>
            </p:cNvSpPr>
            <p:nvPr/>
          </p:nvSpPr>
          <p:spPr bwMode="auto">
            <a:xfrm>
              <a:off x="347446" y="3574729"/>
              <a:ext cx="8328026"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Line 93"/>
            <p:cNvSpPr>
              <a:spLocks noChangeShapeType="1"/>
            </p:cNvSpPr>
            <p:nvPr/>
          </p:nvSpPr>
          <p:spPr bwMode="auto">
            <a:xfrm>
              <a:off x="347446" y="4412929"/>
              <a:ext cx="8328026"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Line 102"/>
            <p:cNvSpPr>
              <a:spLocks noChangeShapeType="1"/>
            </p:cNvSpPr>
            <p:nvPr/>
          </p:nvSpPr>
          <p:spPr bwMode="auto">
            <a:xfrm>
              <a:off x="3361195" y="1966145"/>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Freeform 103"/>
            <p:cNvSpPr>
              <a:spLocks/>
            </p:cNvSpPr>
            <p:nvPr/>
          </p:nvSpPr>
          <p:spPr bwMode="auto">
            <a:xfrm>
              <a:off x="3283407" y="1906636"/>
              <a:ext cx="104775" cy="103188"/>
            </a:xfrm>
            <a:custGeom>
              <a:avLst/>
              <a:gdLst>
                <a:gd name="T0" fmla="*/ 0 w 172"/>
                <a:gd name="T1" fmla="*/ 85 h 171"/>
                <a:gd name="T2" fmla="*/ 172 w 172"/>
                <a:gd name="T3" fmla="*/ 0 h 171"/>
                <a:gd name="T4" fmla="*/ 172 w 172"/>
                <a:gd name="T5" fmla="*/ 171 h 171"/>
                <a:gd name="T6" fmla="*/ 0 w 172"/>
                <a:gd name="T7" fmla="*/ 85 h 171"/>
              </a:gdLst>
              <a:ahLst/>
              <a:cxnLst>
                <a:cxn ang="0">
                  <a:pos x="T0" y="T1"/>
                </a:cxn>
                <a:cxn ang="0">
                  <a:pos x="T2" y="T3"/>
                </a:cxn>
                <a:cxn ang="0">
                  <a:pos x="T4" y="T5"/>
                </a:cxn>
                <a:cxn ang="0">
                  <a:pos x="T6" y="T7"/>
                </a:cxn>
              </a:cxnLst>
              <a:rect l="0" t="0" r="r" b="b"/>
              <a:pathLst>
                <a:path w="172" h="171">
                  <a:moveTo>
                    <a:pt x="0" y="85"/>
                  </a:moveTo>
                  <a:lnTo>
                    <a:pt x="172" y="0"/>
                  </a:lnTo>
                  <a:cubicBezTo>
                    <a:pt x="145" y="54"/>
                    <a:pt x="145" y="117"/>
                    <a:pt x="172"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 name="Freeform 104"/>
            <p:cNvSpPr>
              <a:spLocks/>
            </p:cNvSpPr>
            <p:nvPr/>
          </p:nvSpPr>
          <p:spPr bwMode="auto">
            <a:xfrm>
              <a:off x="3645357" y="1906636"/>
              <a:ext cx="104775" cy="103188"/>
            </a:xfrm>
            <a:custGeom>
              <a:avLst/>
              <a:gdLst>
                <a:gd name="T0" fmla="*/ 171 w 171"/>
                <a:gd name="T1" fmla="*/ 85 h 171"/>
                <a:gd name="T2" fmla="*/ 0 w 171"/>
                <a:gd name="T3" fmla="*/ 171 h 171"/>
                <a:gd name="T4" fmla="*/ 0 w 171"/>
                <a:gd name="T5" fmla="*/ 0 h 171"/>
                <a:gd name="T6" fmla="*/ 171 w 171"/>
                <a:gd name="T7" fmla="*/ 85 h 171"/>
              </a:gdLst>
              <a:ahLst/>
              <a:cxnLst>
                <a:cxn ang="0">
                  <a:pos x="T0" y="T1"/>
                </a:cxn>
                <a:cxn ang="0">
                  <a:pos x="T2" y="T3"/>
                </a:cxn>
                <a:cxn ang="0">
                  <a:pos x="T4" y="T5"/>
                </a:cxn>
                <a:cxn ang="0">
                  <a:pos x="T6" y="T7"/>
                </a:cxn>
              </a:cxnLst>
              <a:rect l="0" t="0" r="r" b="b"/>
              <a:pathLst>
                <a:path w="171" h="171">
                  <a:moveTo>
                    <a:pt x="171" y="85"/>
                  </a:moveTo>
                  <a:lnTo>
                    <a:pt x="0" y="171"/>
                  </a:lnTo>
                  <a:cubicBezTo>
                    <a:pt x="27" y="117"/>
                    <a:pt x="27" y="54"/>
                    <a:pt x="0" y="0"/>
                  </a:cubicBezTo>
                  <a:lnTo>
                    <a:pt x="171"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 name="Rectangle 105"/>
            <p:cNvSpPr>
              <a:spLocks noChangeArrowheads="1"/>
            </p:cNvSpPr>
            <p:nvPr/>
          </p:nvSpPr>
          <p:spPr bwMode="auto">
            <a:xfrm>
              <a:off x="3340557" y="2005061"/>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7" name="Rectangle 106"/>
            <p:cNvSpPr>
              <a:spLocks noChangeArrowheads="1"/>
            </p:cNvSpPr>
            <p:nvPr/>
          </p:nvSpPr>
          <p:spPr bwMode="auto">
            <a:xfrm>
              <a:off x="91439" y="1158554"/>
              <a:ext cx="108902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Responder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8" name="Rectangle 107"/>
            <p:cNvSpPr>
              <a:spLocks noChangeArrowheads="1"/>
            </p:cNvSpPr>
            <p:nvPr/>
          </p:nvSpPr>
          <p:spPr bwMode="auto">
            <a:xfrm>
              <a:off x="318451" y="1407792"/>
              <a:ext cx="57308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or AP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9" name="Rectangle 108"/>
            <p:cNvSpPr>
              <a:spLocks noChangeArrowheads="1"/>
            </p:cNvSpPr>
            <p:nvPr/>
          </p:nvSpPr>
          <p:spPr bwMode="auto">
            <a:xfrm>
              <a:off x="364489" y="2439667"/>
              <a:ext cx="48577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0" name="Rectangle 109"/>
            <p:cNvSpPr>
              <a:spLocks noChangeArrowheads="1"/>
            </p:cNvSpPr>
            <p:nvPr/>
          </p:nvSpPr>
          <p:spPr bwMode="auto">
            <a:xfrm>
              <a:off x="726439" y="2439667"/>
              <a:ext cx="21431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1" name="Rectangle 110"/>
            <p:cNvSpPr>
              <a:spLocks noChangeArrowheads="1"/>
            </p:cNvSpPr>
            <p:nvPr/>
          </p:nvSpPr>
          <p:spPr bwMode="auto">
            <a:xfrm>
              <a:off x="364489" y="3136579"/>
              <a:ext cx="48577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2" name="Rectangle 111"/>
            <p:cNvSpPr>
              <a:spLocks noChangeArrowheads="1"/>
            </p:cNvSpPr>
            <p:nvPr/>
          </p:nvSpPr>
          <p:spPr bwMode="auto">
            <a:xfrm>
              <a:off x="726439" y="3136579"/>
              <a:ext cx="214313"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3" name="Rectangle 112"/>
            <p:cNvSpPr>
              <a:spLocks noChangeArrowheads="1"/>
            </p:cNvSpPr>
            <p:nvPr/>
          </p:nvSpPr>
          <p:spPr bwMode="auto">
            <a:xfrm>
              <a:off x="364489" y="4074792"/>
              <a:ext cx="48577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4" name="Rectangle 113"/>
            <p:cNvSpPr>
              <a:spLocks noChangeArrowheads="1"/>
            </p:cNvSpPr>
            <p:nvPr/>
          </p:nvSpPr>
          <p:spPr bwMode="auto">
            <a:xfrm>
              <a:off x="726439" y="4074792"/>
              <a:ext cx="214313"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5" name="Rectangle 132"/>
            <p:cNvSpPr>
              <a:spLocks noChangeArrowheads="1"/>
            </p:cNvSpPr>
            <p:nvPr/>
          </p:nvSpPr>
          <p:spPr bwMode="auto">
            <a:xfrm>
              <a:off x="3831988" y="2207024"/>
              <a:ext cx="449263" cy="552450"/>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 name="Rectangle 133"/>
            <p:cNvSpPr>
              <a:spLocks noChangeArrowheads="1"/>
            </p:cNvSpPr>
            <p:nvPr/>
          </p:nvSpPr>
          <p:spPr bwMode="auto">
            <a:xfrm>
              <a:off x="3895528" y="2368261"/>
              <a:ext cx="34143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7" name="Rectangle 139"/>
            <p:cNvSpPr>
              <a:spLocks noChangeArrowheads="1"/>
            </p:cNvSpPr>
            <p:nvPr/>
          </p:nvSpPr>
          <p:spPr bwMode="auto">
            <a:xfrm>
              <a:off x="4359406" y="2901629"/>
              <a:ext cx="43815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SIFS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8" name="Line 162"/>
            <p:cNvSpPr>
              <a:spLocks noChangeShapeType="1"/>
            </p:cNvSpPr>
            <p:nvPr/>
          </p:nvSpPr>
          <p:spPr bwMode="auto">
            <a:xfrm>
              <a:off x="5339619" y="3682679"/>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Freeform 163"/>
            <p:cNvSpPr>
              <a:spLocks/>
            </p:cNvSpPr>
            <p:nvPr/>
          </p:nvSpPr>
          <p:spPr bwMode="auto">
            <a:xfrm>
              <a:off x="5260244" y="3630292"/>
              <a:ext cx="104775" cy="104775"/>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0" name="Freeform 164"/>
            <p:cNvSpPr>
              <a:spLocks/>
            </p:cNvSpPr>
            <p:nvPr/>
          </p:nvSpPr>
          <p:spPr bwMode="auto">
            <a:xfrm>
              <a:off x="5623782" y="3630292"/>
              <a:ext cx="103188" cy="104775"/>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Rectangle 165"/>
            <p:cNvSpPr>
              <a:spLocks noChangeArrowheads="1"/>
            </p:cNvSpPr>
            <p:nvPr/>
          </p:nvSpPr>
          <p:spPr bwMode="auto">
            <a:xfrm>
              <a:off x="5315807" y="3738242"/>
              <a:ext cx="4572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SIFS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22" name="Freeform 137"/>
            <p:cNvSpPr>
              <a:spLocks/>
            </p:cNvSpPr>
            <p:nvPr/>
          </p:nvSpPr>
          <p:spPr bwMode="auto">
            <a:xfrm>
              <a:off x="4282373" y="2811142"/>
              <a:ext cx="104775" cy="104775"/>
            </a:xfrm>
            <a:custGeom>
              <a:avLst/>
              <a:gdLst>
                <a:gd name="T0" fmla="*/ 0 w 172"/>
                <a:gd name="T1" fmla="*/ 86 h 172"/>
                <a:gd name="T2" fmla="*/ 172 w 172"/>
                <a:gd name="T3" fmla="*/ 0 h 172"/>
                <a:gd name="T4" fmla="*/ 172 w 172"/>
                <a:gd name="T5" fmla="*/ 172 h 172"/>
                <a:gd name="T6" fmla="*/ 0 w 172"/>
                <a:gd name="T7" fmla="*/ 86 h 172"/>
              </a:gdLst>
              <a:ahLst/>
              <a:cxnLst>
                <a:cxn ang="0">
                  <a:pos x="T0" y="T1"/>
                </a:cxn>
                <a:cxn ang="0">
                  <a:pos x="T2" y="T3"/>
                </a:cxn>
                <a:cxn ang="0">
                  <a:pos x="T4" y="T5"/>
                </a:cxn>
                <a:cxn ang="0">
                  <a:pos x="T6" y="T7"/>
                </a:cxn>
              </a:cxnLst>
              <a:rect l="0" t="0" r="r" b="b"/>
              <a:pathLst>
                <a:path w="172" h="172">
                  <a:moveTo>
                    <a:pt x="0" y="86"/>
                  </a:moveTo>
                  <a:lnTo>
                    <a:pt x="172" y="0"/>
                  </a:lnTo>
                  <a:cubicBezTo>
                    <a:pt x="145" y="54"/>
                    <a:pt x="145" y="118"/>
                    <a:pt x="172" y="172"/>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Line 136"/>
            <p:cNvSpPr>
              <a:spLocks noChangeShapeType="1"/>
            </p:cNvSpPr>
            <p:nvPr/>
          </p:nvSpPr>
          <p:spPr bwMode="auto">
            <a:xfrm>
              <a:off x="4379211" y="2868292"/>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Freeform 138"/>
            <p:cNvSpPr>
              <a:spLocks/>
            </p:cNvSpPr>
            <p:nvPr/>
          </p:nvSpPr>
          <p:spPr bwMode="auto">
            <a:xfrm>
              <a:off x="4685598" y="2806379"/>
              <a:ext cx="104775" cy="104775"/>
            </a:xfrm>
            <a:custGeom>
              <a:avLst/>
              <a:gdLst>
                <a:gd name="T0" fmla="*/ 171 w 171"/>
                <a:gd name="T1" fmla="*/ 86 h 172"/>
                <a:gd name="T2" fmla="*/ 0 w 171"/>
                <a:gd name="T3" fmla="*/ 172 h 172"/>
                <a:gd name="T4" fmla="*/ 0 w 171"/>
                <a:gd name="T5" fmla="*/ 0 h 172"/>
                <a:gd name="T6" fmla="*/ 171 w 171"/>
                <a:gd name="T7" fmla="*/ 86 h 172"/>
              </a:gdLst>
              <a:ahLst/>
              <a:cxnLst>
                <a:cxn ang="0">
                  <a:pos x="T0" y="T1"/>
                </a:cxn>
                <a:cxn ang="0">
                  <a:pos x="T2" y="T3"/>
                </a:cxn>
                <a:cxn ang="0">
                  <a:pos x="T4" y="T5"/>
                </a:cxn>
                <a:cxn ang="0">
                  <a:pos x="T6" y="T7"/>
                </a:cxn>
              </a:cxnLst>
              <a:rect l="0" t="0" r="r" b="b"/>
              <a:pathLst>
                <a:path w="171" h="172">
                  <a:moveTo>
                    <a:pt x="171" y="86"/>
                  </a:moveTo>
                  <a:lnTo>
                    <a:pt x="0" y="172"/>
                  </a:lnTo>
                  <a:cubicBezTo>
                    <a:pt x="27" y="118"/>
                    <a:pt x="27" y="54"/>
                    <a:pt x="0" y="0"/>
                  </a:cubicBezTo>
                  <a:lnTo>
                    <a:pt x="171"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 name="Rectangle 132"/>
            <p:cNvSpPr>
              <a:spLocks noChangeArrowheads="1"/>
            </p:cNvSpPr>
            <p:nvPr/>
          </p:nvSpPr>
          <p:spPr bwMode="auto">
            <a:xfrm>
              <a:off x="4806510" y="3021887"/>
              <a:ext cx="449263" cy="552450"/>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 name="Rectangle 133"/>
            <p:cNvSpPr>
              <a:spLocks noChangeArrowheads="1"/>
            </p:cNvSpPr>
            <p:nvPr/>
          </p:nvSpPr>
          <p:spPr bwMode="auto">
            <a:xfrm>
              <a:off x="4860421" y="3188995"/>
              <a:ext cx="34143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27" name="Rectangle 132"/>
            <p:cNvSpPr>
              <a:spLocks noChangeArrowheads="1"/>
            </p:cNvSpPr>
            <p:nvPr/>
          </p:nvSpPr>
          <p:spPr bwMode="auto">
            <a:xfrm>
              <a:off x="5772643" y="3862528"/>
              <a:ext cx="449263" cy="552450"/>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8" name="Rectangle 133"/>
            <p:cNvSpPr>
              <a:spLocks noChangeArrowheads="1"/>
            </p:cNvSpPr>
            <p:nvPr/>
          </p:nvSpPr>
          <p:spPr bwMode="auto">
            <a:xfrm>
              <a:off x="5826737" y="4017053"/>
              <a:ext cx="34143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29" name="Rectangle 132"/>
            <p:cNvSpPr>
              <a:spLocks noChangeArrowheads="1"/>
            </p:cNvSpPr>
            <p:nvPr/>
          </p:nvSpPr>
          <p:spPr bwMode="auto">
            <a:xfrm>
              <a:off x="7877986" y="973662"/>
              <a:ext cx="542519" cy="847654"/>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0" name="Rectangle 133"/>
            <p:cNvSpPr>
              <a:spLocks noChangeArrowheads="1"/>
            </p:cNvSpPr>
            <p:nvPr/>
          </p:nvSpPr>
          <p:spPr bwMode="auto">
            <a:xfrm>
              <a:off x="7964763" y="1287101"/>
              <a:ext cx="34143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1" name="Rectangle 132"/>
            <p:cNvSpPr>
              <a:spLocks noChangeArrowheads="1"/>
            </p:cNvSpPr>
            <p:nvPr/>
          </p:nvSpPr>
          <p:spPr bwMode="auto">
            <a:xfrm>
              <a:off x="2750194" y="967207"/>
              <a:ext cx="542519" cy="847654"/>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Rectangle 86"/>
            <p:cNvSpPr>
              <a:spLocks noChangeArrowheads="1"/>
            </p:cNvSpPr>
            <p:nvPr/>
          </p:nvSpPr>
          <p:spPr bwMode="auto">
            <a:xfrm>
              <a:off x="2784585" y="1201756"/>
              <a:ext cx="59213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Trigger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3" name="Rectangle 87"/>
            <p:cNvSpPr>
              <a:spLocks noChangeArrowheads="1"/>
            </p:cNvSpPr>
            <p:nvPr/>
          </p:nvSpPr>
          <p:spPr bwMode="auto">
            <a:xfrm>
              <a:off x="2804082" y="1392257"/>
              <a:ext cx="5143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Frame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4" name="Line 56"/>
            <p:cNvSpPr>
              <a:spLocks noChangeShapeType="1"/>
            </p:cNvSpPr>
            <p:nvPr/>
          </p:nvSpPr>
          <p:spPr bwMode="auto">
            <a:xfrm>
              <a:off x="7469214" y="1947951"/>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Freeform 57"/>
            <p:cNvSpPr>
              <a:spLocks/>
            </p:cNvSpPr>
            <p:nvPr/>
          </p:nvSpPr>
          <p:spPr bwMode="auto">
            <a:xfrm>
              <a:off x="7391426" y="1895563"/>
              <a:ext cx="103188" cy="103188"/>
            </a:xfrm>
            <a:custGeom>
              <a:avLst/>
              <a:gdLst>
                <a:gd name="T0" fmla="*/ 0 w 171"/>
                <a:gd name="T1" fmla="*/ 86 h 171"/>
                <a:gd name="T2" fmla="*/ 171 w 171"/>
                <a:gd name="T3" fmla="*/ 0 h 171"/>
                <a:gd name="T4" fmla="*/ 171 w 171"/>
                <a:gd name="T5" fmla="*/ 171 h 171"/>
                <a:gd name="T6" fmla="*/ 0 w 171"/>
                <a:gd name="T7" fmla="*/ 86 h 171"/>
              </a:gdLst>
              <a:ahLst/>
              <a:cxnLst>
                <a:cxn ang="0">
                  <a:pos x="T0" y="T1"/>
                </a:cxn>
                <a:cxn ang="0">
                  <a:pos x="T2" y="T3"/>
                </a:cxn>
                <a:cxn ang="0">
                  <a:pos x="T4" y="T5"/>
                </a:cxn>
                <a:cxn ang="0">
                  <a:pos x="T6" y="T7"/>
                </a:cxn>
              </a:cxnLst>
              <a:rect l="0" t="0" r="r" b="b"/>
              <a:pathLst>
                <a:path w="171" h="171">
                  <a:moveTo>
                    <a:pt x="0" y="86"/>
                  </a:moveTo>
                  <a:lnTo>
                    <a:pt x="171" y="0"/>
                  </a:lnTo>
                  <a:cubicBezTo>
                    <a:pt x="144" y="54"/>
                    <a:pt x="144" y="117"/>
                    <a:pt x="171" y="171"/>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58"/>
            <p:cNvSpPr>
              <a:spLocks/>
            </p:cNvSpPr>
            <p:nvPr/>
          </p:nvSpPr>
          <p:spPr bwMode="auto">
            <a:xfrm>
              <a:off x="7753376" y="1887814"/>
              <a:ext cx="104775" cy="103188"/>
            </a:xfrm>
            <a:custGeom>
              <a:avLst/>
              <a:gdLst>
                <a:gd name="T0" fmla="*/ 172 w 172"/>
                <a:gd name="T1" fmla="*/ 86 h 171"/>
                <a:gd name="T2" fmla="*/ 0 w 172"/>
                <a:gd name="T3" fmla="*/ 171 h 171"/>
                <a:gd name="T4" fmla="*/ 0 w 172"/>
                <a:gd name="T5" fmla="*/ 0 h 171"/>
                <a:gd name="T6" fmla="*/ 172 w 172"/>
                <a:gd name="T7" fmla="*/ 86 h 171"/>
              </a:gdLst>
              <a:ahLst/>
              <a:cxnLst>
                <a:cxn ang="0">
                  <a:pos x="T0" y="T1"/>
                </a:cxn>
                <a:cxn ang="0">
                  <a:pos x="T2" y="T3"/>
                </a:cxn>
                <a:cxn ang="0">
                  <a:pos x="T4" y="T5"/>
                </a:cxn>
                <a:cxn ang="0">
                  <a:pos x="T6" y="T7"/>
                </a:cxn>
              </a:cxnLst>
              <a:rect l="0" t="0" r="r" b="b"/>
              <a:pathLst>
                <a:path w="172" h="171">
                  <a:moveTo>
                    <a:pt x="172" y="86"/>
                  </a:moveTo>
                  <a:lnTo>
                    <a:pt x="0" y="171"/>
                  </a:lnTo>
                  <a:cubicBezTo>
                    <a:pt x="27" y="117"/>
                    <a:pt x="27" y="54"/>
                    <a:pt x="0" y="0"/>
                  </a:cubicBezTo>
                  <a:lnTo>
                    <a:pt x="172"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Rectangle 59"/>
            <p:cNvSpPr>
              <a:spLocks noChangeArrowheads="1"/>
            </p:cNvSpPr>
            <p:nvPr/>
          </p:nvSpPr>
          <p:spPr bwMode="auto">
            <a:xfrm>
              <a:off x="7468398" y="1993988"/>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SIFS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8" name="Rectangle 132"/>
            <p:cNvSpPr>
              <a:spLocks noChangeArrowheads="1"/>
            </p:cNvSpPr>
            <p:nvPr/>
          </p:nvSpPr>
          <p:spPr bwMode="auto">
            <a:xfrm>
              <a:off x="1162751" y="978087"/>
              <a:ext cx="321332" cy="844403"/>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Rectangle 133"/>
            <p:cNvSpPr>
              <a:spLocks noChangeArrowheads="1"/>
            </p:cNvSpPr>
            <p:nvPr/>
          </p:nvSpPr>
          <p:spPr bwMode="auto">
            <a:xfrm>
              <a:off x="1182160" y="1263753"/>
              <a:ext cx="28251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500" dirty="0" smtClean="0">
                  <a:solidFill>
                    <a:srgbClr val="000000"/>
                  </a:solidFill>
                  <a:latin typeface="Calibri" panose="020F0502020204030204" pitchFamily="34" charset="0"/>
                </a:rPr>
                <a:t>RTS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0" name="Rectangle 132"/>
            <p:cNvSpPr>
              <a:spLocks noChangeArrowheads="1"/>
            </p:cNvSpPr>
            <p:nvPr/>
          </p:nvSpPr>
          <p:spPr bwMode="auto">
            <a:xfrm>
              <a:off x="1933709" y="2213287"/>
              <a:ext cx="321332" cy="551205"/>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Rectangle 133"/>
            <p:cNvSpPr>
              <a:spLocks noChangeArrowheads="1"/>
            </p:cNvSpPr>
            <p:nvPr/>
          </p:nvSpPr>
          <p:spPr bwMode="auto">
            <a:xfrm>
              <a:off x="1952509" y="2338568"/>
              <a:ext cx="2837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500" dirty="0">
                  <a:solidFill>
                    <a:srgbClr val="000000"/>
                  </a:solidFill>
                  <a:latin typeface="Calibri" panose="020F0502020204030204" pitchFamily="34" charset="0"/>
                </a:rPr>
                <a:t>C</a:t>
              </a:r>
              <a:r>
                <a:rPr lang="en-US" altLang="en-US" sz="1500" dirty="0" smtClean="0">
                  <a:solidFill>
                    <a:srgbClr val="000000"/>
                  </a:solidFill>
                  <a:latin typeface="Calibri" panose="020F0502020204030204" pitchFamily="34" charset="0"/>
                </a:rPr>
                <a:t>TS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2" name="Rectangle 132"/>
            <p:cNvSpPr>
              <a:spLocks noChangeArrowheads="1"/>
            </p:cNvSpPr>
            <p:nvPr/>
          </p:nvSpPr>
          <p:spPr bwMode="auto">
            <a:xfrm>
              <a:off x="1927874" y="3024405"/>
              <a:ext cx="321332" cy="551205"/>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Rectangle 133"/>
            <p:cNvSpPr>
              <a:spLocks noChangeArrowheads="1"/>
            </p:cNvSpPr>
            <p:nvPr/>
          </p:nvSpPr>
          <p:spPr bwMode="auto">
            <a:xfrm>
              <a:off x="1946674" y="3141937"/>
              <a:ext cx="2837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500" dirty="0">
                  <a:solidFill>
                    <a:srgbClr val="000000"/>
                  </a:solidFill>
                  <a:latin typeface="Calibri" panose="020F0502020204030204" pitchFamily="34" charset="0"/>
                </a:rPr>
                <a:t>C</a:t>
              </a:r>
              <a:r>
                <a:rPr lang="en-US" altLang="en-US" sz="1500" dirty="0" smtClean="0">
                  <a:solidFill>
                    <a:srgbClr val="000000"/>
                  </a:solidFill>
                  <a:latin typeface="Calibri" panose="020F0502020204030204" pitchFamily="34" charset="0"/>
                </a:rPr>
                <a:t>TS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4" name="Rectangle 132"/>
            <p:cNvSpPr>
              <a:spLocks noChangeArrowheads="1"/>
            </p:cNvSpPr>
            <p:nvPr/>
          </p:nvSpPr>
          <p:spPr bwMode="auto">
            <a:xfrm>
              <a:off x="1929984" y="3861409"/>
              <a:ext cx="321332" cy="551205"/>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Rectangle 133"/>
            <p:cNvSpPr>
              <a:spLocks noChangeArrowheads="1"/>
            </p:cNvSpPr>
            <p:nvPr/>
          </p:nvSpPr>
          <p:spPr bwMode="auto">
            <a:xfrm>
              <a:off x="1948784" y="3995399"/>
              <a:ext cx="2837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500" dirty="0">
                  <a:solidFill>
                    <a:srgbClr val="000000"/>
                  </a:solidFill>
                  <a:latin typeface="Calibri" panose="020F0502020204030204" pitchFamily="34" charset="0"/>
                </a:rPr>
                <a:t>C</a:t>
              </a:r>
              <a:r>
                <a:rPr lang="en-US" altLang="en-US" sz="1500" dirty="0" smtClean="0">
                  <a:solidFill>
                    <a:srgbClr val="000000"/>
                  </a:solidFill>
                  <a:latin typeface="Calibri" panose="020F0502020204030204" pitchFamily="34" charset="0"/>
                </a:rPr>
                <a:t>TS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6" name="Line 56"/>
            <p:cNvSpPr>
              <a:spLocks noChangeShapeType="1"/>
            </p:cNvSpPr>
            <p:nvPr/>
          </p:nvSpPr>
          <p:spPr bwMode="auto">
            <a:xfrm>
              <a:off x="2339272" y="1945509"/>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Freeform 57"/>
            <p:cNvSpPr>
              <a:spLocks/>
            </p:cNvSpPr>
            <p:nvPr/>
          </p:nvSpPr>
          <p:spPr bwMode="auto">
            <a:xfrm>
              <a:off x="2261484" y="1893121"/>
              <a:ext cx="103188" cy="103188"/>
            </a:xfrm>
            <a:custGeom>
              <a:avLst/>
              <a:gdLst>
                <a:gd name="T0" fmla="*/ 0 w 171"/>
                <a:gd name="T1" fmla="*/ 86 h 171"/>
                <a:gd name="T2" fmla="*/ 171 w 171"/>
                <a:gd name="T3" fmla="*/ 0 h 171"/>
                <a:gd name="T4" fmla="*/ 171 w 171"/>
                <a:gd name="T5" fmla="*/ 171 h 171"/>
                <a:gd name="T6" fmla="*/ 0 w 171"/>
                <a:gd name="T7" fmla="*/ 86 h 171"/>
              </a:gdLst>
              <a:ahLst/>
              <a:cxnLst>
                <a:cxn ang="0">
                  <a:pos x="T0" y="T1"/>
                </a:cxn>
                <a:cxn ang="0">
                  <a:pos x="T2" y="T3"/>
                </a:cxn>
                <a:cxn ang="0">
                  <a:pos x="T4" y="T5"/>
                </a:cxn>
                <a:cxn ang="0">
                  <a:pos x="T6" y="T7"/>
                </a:cxn>
              </a:cxnLst>
              <a:rect l="0" t="0" r="r" b="b"/>
              <a:pathLst>
                <a:path w="171" h="171">
                  <a:moveTo>
                    <a:pt x="0" y="86"/>
                  </a:moveTo>
                  <a:lnTo>
                    <a:pt x="171" y="0"/>
                  </a:lnTo>
                  <a:cubicBezTo>
                    <a:pt x="144" y="54"/>
                    <a:pt x="144" y="117"/>
                    <a:pt x="171" y="171"/>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58"/>
            <p:cNvSpPr>
              <a:spLocks/>
            </p:cNvSpPr>
            <p:nvPr/>
          </p:nvSpPr>
          <p:spPr bwMode="auto">
            <a:xfrm>
              <a:off x="2623434" y="1893121"/>
              <a:ext cx="104775" cy="103188"/>
            </a:xfrm>
            <a:custGeom>
              <a:avLst/>
              <a:gdLst>
                <a:gd name="T0" fmla="*/ 172 w 172"/>
                <a:gd name="T1" fmla="*/ 86 h 171"/>
                <a:gd name="T2" fmla="*/ 0 w 172"/>
                <a:gd name="T3" fmla="*/ 171 h 171"/>
                <a:gd name="T4" fmla="*/ 0 w 172"/>
                <a:gd name="T5" fmla="*/ 0 h 171"/>
                <a:gd name="T6" fmla="*/ 172 w 172"/>
                <a:gd name="T7" fmla="*/ 86 h 171"/>
              </a:gdLst>
              <a:ahLst/>
              <a:cxnLst>
                <a:cxn ang="0">
                  <a:pos x="T0" y="T1"/>
                </a:cxn>
                <a:cxn ang="0">
                  <a:pos x="T2" y="T3"/>
                </a:cxn>
                <a:cxn ang="0">
                  <a:pos x="T4" y="T5"/>
                </a:cxn>
                <a:cxn ang="0">
                  <a:pos x="T6" y="T7"/>
                </a:cxn>
              </a:cxnLst>
              <a:rect l="0" t="0" r="r" b="b"/>
              <a:pathLst>
                <a:path w="172" h="171">
                  <a:moveTo>
                    <a:pt x="172" y="86"/>
                  </a:moveTo>
                  <a:lnTo>
                    <a:pt x="0" y="171"/>
                  </a:lnTo>
                  <a:cubicBezTo>
                    <a:pt x="27" y="117"/>
                    <a:pt x="27" y="54"/>
                    <a:pt x="0" y="0"/>
                  </a:cubicBezTo>
                  <a:lnTo>
                    <a:pt x="172"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Rectangle 59"/>
            <p:cNvSpPr>
              <a:spLocks noChangeArrowheads="1"/>
            </p:cNvSpPr>
            <p:nvPr/>
          </p:nvSpPr>
          <p:spPr bwMode="auto">
            <a:xfrm>
              <a:off x="2338456" y="1991546"/>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SIFS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0" name="Rectangle 132"/>
            <p:cNvSpPr>
              <a:spLocks noChangeArrowheads="1"/>
            </p:cNvSpPr>
            <p:nvPr/>
          </p:nvSpPr>
          <p:spPr bwMode="auto">
            <a:xfrm>
              <a:off x="6787776" y="973403"/>
              <a:ext cx="542519" cy="847654"/>
            </a:xfrm>
            <a:prstGeom prst="rect">
              <a:avLst/>
            </a:prstGeom>
            <a:solidFill>
              <a:schemeClr val="bg2">
                <a:lumMod val="20000"/>
                <a:lumOff val="80000"/>
              </a:schemeClr>
            </a:solidFill>
            <a:ln w="9525" cap="rnd">
              <a:solidFill>
                <a:srgbClr val="40404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Rectangle 133"/>
            <p:cNvSpPr>
              <a:spLocks noChangeArrowheads="1"/>
            </p:cNvSpPr>
            <p:nvPr/>
          </p:nvSpPr>
          <p:spPr bwMode="auto">
            <a:xfrm>
              <a:off x="6826334" y="1273649"/>
              <a:ext cx="43787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2" name="Line 56"/>
            <p:cNvSpPr>
              <a:spLocks noChangeShapeType="1"/>
            </p:cNvSpPr>
            <p:nvPr/>
          </p:nvSpPr>
          <p:spPr bwMode="auto">
            <a:xfrm>
              <a:off x="6365019" y="1968137"/>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 name="Freeform 57"/>
            <p:cNvSpPr>
              <a:spLocks/>
            </p:cNvSpPr>
            <p:nvPr/>
          </p:nvSpPr>
          <p:spPr bwMode="auto">
            <a:xfrm>
              <a:off x="6287231" y="1915749"/>
              <a:ext cx="103188" cy="103188"/>
            </a:xfrm>
            <a:custGeom>
              <a:avLst/>
              <a:gdLst>
                <a:gd name="T0" fmla="*/ 0 w 171"/>
                <a:gd name="T1" fmla="*/ 86 h 171"/>
                <a:gd name="T2" fmla="*/ 171 w 171"/>
                <a:gd name="T3" fmla="*/ 0 h 171"/>
                <a:gd name="T4" fmla="*/ 171 w 171"/>
                <a:gd name="T5" fmla="*/ 171 h 171"/>
                <a:gd name="T6" fmla="*/ 0 w 171"/>
                <a:gd name="T7" fmla="*/ 86 h 171"/>
              </a:gdLst>
              <a:ahLst/>
              <a:cxnLst>
                <a:cxn ang="0">
                  <a:pos x="T0" y="T1"/>
                </a:cxn>
                <a:cxn ang="0">
                  <a:pos x="T2" y="T3"/>
                </a:cxn>
                <a:cxn ang="0">
                  <a:pos x="T4" y="T5"/>
                </a:cxn>
                <a:cxn ang="0">
                  <a:pos x="T6" y="T7"/>
                </a:cxn>
              </a:cxnLst>
              <a:rect l="0" t="0" r="r" b="b"/>
              <a:pathLst>
                <a:path w="171" h="171">
                  <a:moveTo>
                    <a:pt x="0" y="86"/>
                  </a:moveTo>
                  <a:lnTo>
                    <a:pt x="171" y="0"/>
                  </a:lnTo>
                  <a:cubicBezTo>
                    <a:pt x="144" y="54"/>
                    <a:pt x="144" y="117"/>
                    <a:pt x="171" y="171"/>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 name="Freeform 58"/>
            <p:cNvSpPr>
              <a:spLocks/>
            </p:cNvSpPr>
            <p:nvPr/>
          </p:nvSpPr>
          <p:spPr bwMode="auto">
            <a:xfrm>
              <a:off x="6649181" y="1915749"/>
              <a:ext cx="104775" cy="103188"/>
            </a:xfrm>
            <a:custGeom>
              <a:avLst/>
              <a:gdLst>
                <a:gd name="T0" fmla="*/ 172 w 172"/>
                <a:gd name="T1" fmla="*/ 86 h 171"/>
                <a:gd name="T2" fmla="*/ 0 w 172"/>
                <a:gd name="T3" fmla="*/ 171 h 171"/>
                <a:gd name="T4" fmla="*/ 0 w 172"/>
                <a:gd name="T5" fmla="*/ 0 h 171"/>
                <a:gd name="T6" fmla="*/ 172 w 172"/>
                <a:gd name="T7" fmla="*/ 86 h 171"/>
              </a:gdLst>
              <a:ahLst/>
              <a:cxnLst>
                <a:cxn ang="0">
                  <a:pos x="T0" y="T1"/>
                </a:cxn>
                <a:cxn ang="0">
                  <a:pos x="T2" y="T3"/>
                </a:cxn>
                <a:cxn ang="0">
                  <a:pos x="T4" y="T5"/>
                </a:cxn>
                <a:cxn ang="0">
                  <a:pos x="T6" y="T7"/>
                </a:cxn>
              </a:cxnLst>
              <a:rect l="0" t="0" r="r" b="b"/>
              <a:pathLst>
                <a:path w="172" h="171">
                  <a:moveTo>
                    <a:pt x="172" y="86"/>
                  </a:moveTo>
                  <a:lnTo>
                    <a:pt x="0" y="171"/>
                  </a:lnTo>
                  <a:cubicBezTo>
                    <a:pt x="27" y="117"/>
                    <a:pt x="27" y="54"/>
                    <a:pt x="0" y="0"/>
                  </a:cubicBezTo>
                  <a:lnTo>
                    <a:pt x="172"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5" name="Rectangle 59"/>
            <p:cNvSpPr>
              <a:spLocks noChangeArrowheads="1"/>
            </p:cNvSpPr>
            <p:nvPr/>
          </p:nvSpPr>
          <p:spPr bwMode="auto">
            <a:xfrm>
              <a:off x="6364203" y="2014174"/>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Calibri" panose="020F0502020204030204" pitchFamily="34" charset="0"/>
                </a:rPr>
                <a:t>SIFS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6" name="Date Placeholder 5"/>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2282899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Compressed NDP optimization</a:t>
            </a:r>
            <a:endParaRPr lang="en-US" dirty="0"/>
          </a:p>
        </p:txBody>
      </p:sp>
      <p:sp>
        <p:nvSpPr>
          <p:cNvPr id="4" name="Footer Placeholder 3"/>
          <p:cNvSpPr>
            <a:spLocks noGrp="1"/>
          </p:cNvSpPr>
          <p:nvPr>
            <p:ph type="ftr" sz="quarter" idx="11"/>
          </p:nvPr>
        </p:nvSpPr>
        <p:spPr/>
        <p:txBody>
          <a:bodyPr/>
          <a:lstStyle/>
          <a:p>
            <a:pPr>
              <a:defRPr/>
            </a:pPr>
            <a:r>
              <a:rPr lang="en-GB" smtClean="0"/>
              <a:t>Yuval Amizur, et al, Intel Corporation</a:t>
            </a:r>
          </a:p>
          <a:p>
            <a:pPr>
              <a:defRPr/>
            </a:pPr>
            <a:endParaRPr lang="en-GB" dirty="0" smtClean="0"/>
          </a:p>
        </p:txBody>
      </p:sp>
      <p:sp>
        <p:nvSpPr>
          <p:cNvPr id="5" name="Slide Number Placeholder 4"/>
          <p:cNvSpPr>
            <a:spLocks noGrp="1"/>
          </p:cNvSpPr>
          <p:nvPr>
            <p:ph type="sldNum" sz="quarter" idx="12"/>
          </p:nvPr>
        </p:nvSpPr>
        <p:spPr/>
        <p:txBody>
          <a:bodyPr/>
          <a:lstStyle/>
          <a:p>
            <a:pPr>
              <a:defRPr/>
            </a:pPr>
            <a:r>
              <a:rPr lang="en-GB" smtClean="0"/>
              <a:t>Slide </a:t>
            </a:r>
            <a:fld id="{291230A6-1ED8-40C7-B3D0-82B1B9814FDB}" type="slidenum">
              <a:rPr lang="en-GB" smtClean="0"/>
              <a:pPr>
                <a:defRPr/>
              </a:pPr>
              <a:t>9</a:t>
            </a:fld>
            <a:endParaRPr lang="en-GB"/>
          </a:p>
        </p:txBody>
      </p:sp>
      <p:pic>
        <p:nvPicPr>
          <p:cNvPr id="7" name="Picture 6"/>
          <p:cNvPicPr>
            <a:picLocks noChangeAspect="1"/>
          </p:cNvPicPr>
          <p:nvPr/>
        </p:nvPicPr>
        <p:blipFill>
          <a:blip r:embed="rId2"/>
          <a:stretch>
            <a:fillRect/>
          </a:stretch>
        </p:blipFill>
        <p:spPr>
          <a:xfrm>
            <a:off x="971600" y="5460176"/>
            <a:ext cx="6925013" cy="952560"/>
          </a:xfrm>
          <a:prstGeom prst="rect">
            <a:avLst/>
          </a:prstGeom>
        </p:spPr>
      </p:pic>
      <p:sp>
        <p:nvSpPr>
          <p:cNvPr id="8" name="AutoShape 3"/>
          <p:cNvSpPr>
            <a:spLocks noChangeAspect="1" noChangeArrowheads="1" noTextEdit="1"/>
          </p:cNvSpPr>
          <p:nvPr/>
        </p:nvSpPr>
        <p:spPr bwMode="auto">
          <a:xfrm>
            <a:off x="790575" y="1628775"/>
            <a:ext cx="755491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3100"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888" y="2466975"/>
            <a:ext cx="73406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888" y="2466975"/>
            <a:ext cx="73406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Line 30"/>
          <p:cNvSpPr>
            <a:spLocks noChangeShapeType="1"/>
          </p:cNvSpPr>
          <p:nvPr/>
        </p:nvSpPr>
        <p:spPr bwMode="auto">
          <a:xfrm>
            <a:off x="868363" y="2462213"/>
            <a:ext cx="7308850"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33"/>
          <p:cNvSpPr>
            <a:spLocks noChangeShapeType="1"/>
          </p:cNvSpPr>
          <p:nvPr/>
        </p:nvSpPr>
        <p:spPr bwMode="auto">
          <a:xfrm>
            <a:off x="868363" y="3397250"/>
            <a:ext cx="7275513"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0" name="Rectangle 52"/>
          <p:cNvSpPr>
            <a:spLocks noChangeArrowheads="1"/>
          </p:cNvSpPr>
          <p:nvPr/>
        </p:nvSpPr>
        <p:spPr bwMode="auto">
          <a:xfrm>
            <a:off x="6359525" y="1643063"/>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3091" name="Rectangle 53"/>
          <p:cNvSpPr>
            <a:spLocks noChangeArrowheads="1"/>
          </p:cNvSpPr>
          <p:nvPr/>
        </p:nvSpPr>
        <p:spPr bwMode="auto">
          <a:xfrm>
            <a:off x="6397241" y="1912144"/>
            <a:ext cx="43787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126" name="Picture 5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5150" y="2525713"/>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7" name="Picture 5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05150" y="2525713"/>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2" name="Line 56"/>
          <p:cNvSpPr>
            <a:spLocks noChangeShapeType="1"/>
          </p:cNvSpPr>
          <p:nvPr/>
        </p:nvSpPr>
        <p:spPr bwMode="auto">
          <a:xfrm>
            <a:off x="3170238" y="2566988"/>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3" name="Freeform 57"/>
          <p:cNvSpPr>
            <a:spLocks/>
          </p:cNvSpPr>
          <p:nvPr/>
        </p:nvSpPr>
        <p:spPr bwMode="auto">
          <a:xfrm>
            <a:off x="3090863" y="2514600"/>
            <a:ext cx="104775" cy="103188"/>
          </a:xfrm>
          <a:custGeom>
            <a:avLst/>
            <a:gdLst>
              <a:gd name="T0" fmla="*/ 0 w 172"/>
              <a:gd name="T1" fmla="*/ 86 h 171"/>
              <a:gd name="T2" fmla="*/ 172 w 172"/>
              <a:gd name="T3" fmla="*/ 0 h 171"/>
              <a:gd name="T4" fmla="*/ 172 w 172"/>
              <a:gd name="T5" fmla="*/ 171 h 171"/>
              <a:gd name="T6" fmla="*/ 0 w 172"/>
              <a:gd name="T7" fmla="*/ 86 h 171"/>
            </a:gdLst>
            <a:ahLst/>
            <a:cxnLst>
              <a:cxn ang="0">
                <a:pos x="T0" y="T1"/>
              </a:cxn>
              <a:cxn ang="0">
                <a:pos x="T2" y="T3"/>
              </a:cxn>
              <a:cxn ang="0">
                <a:pos x="T4" y="T5"/>
              </a:cxn>
              <a:cxn ang="0">
                <a:pos x="T6" y="T7"/>
              </a:cxn>
            </a:cxnLst>
            <a:rect l="0" t="0" r="r" b="b"/>
            <a:pathLst>
              <a:path w="172" h="171">
                <a:moveTo>
                  <a:pt x="0" y="86"/>
                </a:moveTo>
                <a:lnTo>
                  <a:pt x="172" y="0"/>
                </a:lnTo>
                <a:cubicBezTo>
                  <a:pt x="145" y="54"/>
                  <a:pt x="145" y="117"/>
                  <a:pt x="172" y="171"/>
                </a:cubicBezTo>
                <a:lnTo>
                  <a:pt x="0"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4" name="Freeform 58"/>
          <p:cNvSpPr>
            <a:spLocks/>
          </p:cNvSpPr>
          <p:nvPr/>
        </p:nvSpPr>
        <p:spPr bwMode="auto">
          <a:xfrm>
            <a:off x="3452813" y="2514600"/>
            <a:ext cx="104775" cy="103188"/>
          </a:xfrm>
          <a:custGeom>
            <a:avLst/>
            <a:gdLst>
              <a:gd name="T0" fmla="*/ 171 w 171"/>
              <a:gd name="T1" fmla="*/ 86 h 171"/>
              <a:gd name="T2" fmla="*/ 0 w 171"/>
              <a:gd name="T3" fmla="*/ 171 h 171"/>
              <a:gd name="T4" fmla="*/ 0 w 171"/>
              <a:gd name="T5" fmla="*/ 0 h 171"/>
              <a:gd name="T6" fmla="*/ 171 w 171"/>
              <a:gd name="T7" fmla="*/ 86 h 171"/>
            </a:gdLst>
            <a:ahLst/>
            <a:cxnLst>
              <a:cxn ang="0">
                <a:pos x="T0" y="T1"/>
              </a:cxn>
              <a:cxn ang="0">
                <a:pos x="T2" y="T3"/>
              </a:cxn>
              <a:cxn ang="0">
                <a:pos x="T4" y="T5"/>
              </a:cxn>
              <a:cxn ang="0">
                <a:pos x="T6" y="T7"/>
              </a:cxn>
            </a:cxnLst>
            <a:rect l="0" t="0" r="r" b="b"/>
            <a:pathLst>
              <a:path w="171" h="171">
                <a:moveTo>
                  <a:pt x="171" y="86"/>
                </a:moveTo>
                <a:lnTo>
                  <a:pt x="0" y="171"/>
                </a:lnTo>
                <a:cubicBezTo>
                  <a:pt x="27" y="117"/>
                  <a:pt x="27" y="54"/>
                  <a:pt x="0" y="0"/>
                </a:cubicBezTo>
                <a:lnTo>
                  <a:pt x="171" y="86"/>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5" name="Rectangle 59"/>
          <p:cNvSpPr>
            <a:spLocks noChangeArrowheads="1"/>
          </p:cNvSpPr>
          <p:nvPr/>
        </p:nvSpPr>
        <p:spPr bwMode="auto">
          <a:xfrm>
            <a:off x="3159125" y="2613025"/>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3154" name="Picture 8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6700" y="254476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5" name="Picture 8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76700" y="254476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22" name="Line 84"/>
          <p:cNvSpPr>
            <a:spLocks noChangeShapeType="1"/>
          </p:cNvSpPr>
          <p:nvPr/>
        </p:nvSpPr>
        <p:spPr bwMode="auto">
          <a:xfrm>
            <a:off x="4140200" y="2578100"/>
            <a:ext cx="307975"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3" name="Freeform 85"/>
          <p:cNvSpPr>
            <a:spLocks/>
          </p:cNvSpPr>
          <p:nvPr/>
        </p:nvSpPr>
        <p:spPr bwMode="auto">
          <a:xfrm>
            <a:off x="4060825" y="2527300"/>
            <a:ext cx="104775" cy="103188"/>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4" name="Freeform 86"/>
          <p:cNvSpPr>
            <a:spLocks/>
          </p:cNvSpPr>
          <p:nvPr/>
        </p:nvSpPr>
        <p:spPr bwMode="auto">
          <a:xfrm>
            <a:off x="4422775" y="2527300"/>
            <a:ext cx="104775" cy="103188"/>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5" name="Rectangle 87"/>
          <p:cNvSpPr>
            <a:spLocks noChangeArrowheads="1"/>
          </p:cNvSpPr>
          <p:nvPr/>
        </p:nvSpPr>
        <p:spPr bwMode="auto">
          <a:xfrm>
            <a:off x="4130675" y="2625725"/>
            <a:ext cx="455613"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28" name="Rectangle 88"/>
          <p:cNvSpPr>
            <a:spLocks noChangeArrowheads="1"/>
          </p:cNvSpPr>
          <p:nvPr/>
        </p:nvSpPr>
        <p:spPr bwMode="auto">
          <a:xfrm>
            <a:off x="4097338" y="5170488"/>
            <a:ext cx="125412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Compressed 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47" name="Rectangle 107"/>
          <p:cNvSpPr>
            <a:spLocks noChangeArrowheads="1"/>
          </p:cNvSpPr>
          <p:nvPr/>
        </p:nvSpPr>
        <p:spPr bwMode="auto">
          <a:xfrm>
            <a:off x="3554413" y="1643063"/>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3148" name="Rectangle 108"/>
          <p:cNvSpPr>
            <a:spLocks noChangeArrowheads="1"/>
          </p:cNvSpPr>
          <p:nvPr/>
        </p:nvSpPr>
        <p:spPr bwMode="auto">
          <a:xfrm>
            <a:off x="3616325" y="1887537"/>
            <a:ext cx="593725"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Trigger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49" name="Rectangle 109"/>
          <p:cNvSpPr>
            <a:spLocks noChangeArrowheads="1"/>
          </p:cNvSpPr>
          <p:nvPr/>
        </p:nvSpPr>
        <p:spPr bwMode="auto">
          <a:xfrm>
            <a:off x="3632199" y="2048669"/>
            <a:ext cx="515938"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Frame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183" name="Picture 1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7888" y="4221163"/>
            <a:ext cx="73025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50" name="Line 112"/>
          <p:cNvSpPr>
            <a:spLocks noChangeShapeType="1"/>
          </p:cNvSpPr>
          <p:nvPr/>
        </p:nvSpPr>
        <p:spPr bwMode="auto">
          <a:xfrm>
            <a:off x="868363" y="4216400"/>
            <a:ext cx="7275513"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5" name="Line 137"/>
          <p:cNvSpPr>
            <a:spLocks noChangeShapeType="1"/>
          </p:cNvSpPr>
          <p:nvPr/>
        </p:nvSpPr>
        <p:spPr bwMode="auto">
          <a:xfrm>
            <a:off x="868363" y="5054600"/>
            <a:ext cx="7275513"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6" name="Rectangle 156"/>
          <p:cNvSpPr>
            <a:spLocks noChangeArrowheads="1"/>
          </p:cNvSpPr>
          <p:nvPr/>
        </p:nvSpPr>
        <p:spPr bwMode="auto">
          <a:xfrm>
            <a:off x="4552950" y="4501832"/>
            <a:ext cx="1312863"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3199" name="Rectangle 159"/>
          <p:cNvSpPr>
            <a:spLocks noChangeArrowheads="1"/>
          </p:cNvSpPr>
          <p:nvPr/>
        </p:nvSpPr>
        <p:spPr bwMode="auto">
          <a:xfrm>
            <a:off x="4888233" y="4640262"/>
            <a:ext cx="68929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500" dirty="0" smtClean="0">
                <a:solidFill>
                  <a:srgbClr val="000000"/>
                </a:solidFill>
                <a:latin typeface="Calibri" panose="020F0502020204030204" pitchFamily="34" charset="0"/>
              </a:rPr>
              <a:t>MU-</a:t>
            </a: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232" name="Picture 16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05625" y="2544763"/>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33" name="Picture 16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05625" y="2544763"/>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00" name="Line 162"/>
          <p:cNvSpPr>
            <a:spLocks noChangeShapeType="1"/>
          </p:cNvSpPr>
          <p:nvPr/>
        </p:nvSpPr>
        <p:spPr bwMode="auto">
          <a:xfrm>
            <a:off x="6973888" y="2578100"/>
            <a:ext cx="307975"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1" name="Freeform 163"/>
          <p:cNvSpPr>
            <a:spLocks/>
          </p:cNvSpPr>
          <p:nvPr/>
        </p:nvSpPr>
        <p:spPr bwMode="auto">
          <a:xfrm>
            <a:off x="6894513" y="2527300"/>
            <a:ext cx="104775" cy="103188"/>
          </a:xfrm>
          <a:custGeom>
            <a:avLst/>
            <a:gdLst>
              <a:gd name="T0" fmla="*/ 0 w 172"/>
              <a:gd name="T1" fmla="*/ 85 h 171"/>
              <a:gd name="T2" fmla="*/ 172 w 172"/>
              <a:gd name="T3" fmla="*/ 0 h 171"/>
              <a:gd name="T4" fmla="*/ 172 w 172"/>
              <a:gd name="T5" fmla="*/ 171 h 171"/>
              <a:gd name="T6" fmla="*/ 0 w 172"/>
              <a:gd name="T7" fmla="*/ 85 h 171"/>
            </a:gdLst>
            <a:ahLst/>
            <a:cxnLst>
              <a:cxn ang="0">
                <a:pos x="T0" y="T1"/>
              </a:cxn>
              <a:cxn ang="0">
                <a:pos x="T2" y="T3"/>
              </a:cxn>
              <a:cxn ang="0">
                <a:pos x="T4" y="T5"/>
              </a:cxn>
              <a:cxn ang="0">
                <a:pos x="T6" y="T7"/>
              </a:cxn>
            </a:cxnLst>
            <a:rect l="0" t="0" r="r" b="b"/>
            <a:pathLst>
              <a:path w="172" h="171">
                <a:moveTo>
                  <a:pt x="0" y="85"/>
                </a:moveTo>
                <a:lnTo>
                  <a:pt x="172" y="0"/>
                </a:lnTo>
                <a:cubicBezTo>
                  <a:pt x="145" y="54"/>
                  <a:pt x="145" y="117"/>
                  <a:pt x="172"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2" name="Freeform 164"/>
          <p:cNvSpPr>
            <a:spLocks/>
          </p:cNvSpPr>
          <p:nvPr/>
        </p:nvSpPr>
        <p:spPr bwMode="auto">
          <a:xfrm>
            <a:off x="7256463" y="2527300"/>
            <a:ext cx="104775" cy="103188"/>
          </a:xfrm>
          <a:custGeom>
            <a:avLst/>
            <a:gdLst>
              <a:gd name="T0" fmla="*/ 171 w 171"/>
              <a:gd name="T1" fmla="*/ 85 h 171"/>
              <a:gd name="T2" fmla="*/ 0 w 171"/>
              <a:gd name="T3" fmla="*/ 171 h 171"/>
              <a:gd name="T4" fmla="*/ 0 w 171"/>
              <a:gd name="T5" fmla="*/ 0 h 171"/>
              <a:gd name="T6" fmla="*/ 171 w 171"/>
              <a:gd name="T7" fmla="*/ 85 h 171"/>
            </a:gdLst>
            <a:ahLst/>
            <a:cxnLst>
              <a:cxn ang="0">
                <a:pos x="T0" y="T1"/>
              </a:cxn>
              <a:cxn ang="0">
                <a:pos x="T2" y="T3"/>
              </a:cxn>
              <a:cxn ang="0">
                <a:pos x="T4" y="T5"/>
              </a:cxn>
              <a:cxn ang="0">
                <a:pos x="T6" y="T7"/>
              </a:cxn>
            </a:cxnLst>
            <a:rect l="0" t="0" r="r" b="b"/>
            <a:pathLst>
              <a:path w="171" h="171">
                <a:moveTo>
                  <a:pt x="171" y="85"/>
                </a:moveTo>
                <a:lnTo>
                  <a:pt x="0" y="171"/>
                </a:lnTo>
                <a:cubicBezTo>
                  <a:pt x="27" y="117"/>
                  <a:pt x="27" y="54"/>
                  <a:pt x="0" y="0"/>
                </a:cubicBezTo>
                <a:lnTo>
                  <a:pt x="171"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3" name="Rectangle 165"/>
          <p:cNvSpPr>
            <a:spLocks noChangeArrowheads="1"/>
          </p:cNvSpPr>
          <p:nvPr/>
        </p:nvSpPr>
        <p:spPr bwMode="auto">
          <a:xfrm>
            <a:off x="6962775" y="2625725"/>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3238" name="Picture 16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75338" y="2544763"/>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39" name="Picture 16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875338" y="2544763"/>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04" name="Line 168"/>
          <p:cNvSpPr>
            <a:spLocks noChangeShapeType="1"/>
          </p:cNvSpPr>
          <p:nvPr/>
        </p:nvSpPr>
        <p:spPr bwMode="auto">
          <a:xfrm>
            <a:off x="5942013" y="2578100"/>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5" name="Freeform 169"/>
          <p:cNvSpPr>
            <a:spLocks/>
          </p:cNvSpPr>
          <p:nvPr/>
        </p:nvSpPr>
        <p:spPr bwMode="auto">
          <a:xfrm>
            <a:off x="5864225" y="2527300"/>
            <a:ext cx="103188" cy="103188"/>
          </a:xfrm>
          <a:custGeom>
            <a:avLst/>
            <a:gdLst>
              <a:gd name="T0" fmla="*/ 0 w 172"/>
              <a:gd name="T1" fmla="*/ 85 h 171"/>
              <a:gd name="T2" fmla="*/ 172 w 172"/>
              <a:gd name="T3" fmla="*/ 0 h 171"/>
              <a:gd name="T4" fmla="*/ 172 w 172"/>
              <a:gd name="T5" fmla="*/ 171 h 171"/>
              <a:gd name="T6" fmla="*/ 0 w 172"/>
              <a:gd name="T7" fmla="*/ 85 h 171"/>
            </a:gdLst>
            <a:ahLst/>
            <a:cxnLst>
              <a:cxn ang="0">
                <a:pos x="T0" y="T1"/>
              </a:cxn>
              <a:cxn ang="0">
                <a:pos x="T2" y="T3"/>
              </a:cxn>
              <a:cxn ang="0">
                <a:pos x="T4" y="T5"/>
              </a:cxn>
              <a:cxn ang="0">
                <a:pos x="T6" y="T7"/>
              </a:cxn>
            </a:cxnLst>
            <a:rect l="0" t="0" r="r" b="b"/>
            <a:pathLst>
              <a:path w="172" h="171">
                <a:moveTo>
                  <a:pt x="0" y="85"/>
                </a:moveTo>
                <a:lnTo>
                  <a:pt x="172" y="0"/>
                </a:lnTo>
                <a:cubicBezTo>
                  <a:pt x="145" y="54"/>
                  <a:pt x="145" y="117"/>
                  <a:pt x="172" y="171"/>
                </a:cubicBezTo>
                <a:lnTo>
                  <a:pt x="0"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6" name="Freeform 170"/>
          <p:cNvSpPr>
            <a:spLocks/>
          </p:cNvSpPr>
          <p:nvPr/>
        </p:nvSpPr>
        <p:spPr bwMode="auto">
          <a:xfrm>
            <a:off x="6226175" y="2527300"/>
            <a:ext cx="104775" cy="103188"/>
          </a:xfrm>
          <a:custGeom>
            <a:avLst/>
            <a:gdLst>
              <a:gd name="T0" fmla="*/ 171 w 171"/>
              <a:gd name="T1" fmla="*/ 85 h 171"/>
              <a:gd name="T2" fmla="*/ 0 w 171"/>
              <a:gd name="T3" fmla="*/ 171 h 171"/>
              <a:gd name="T4" fmla="*/ 0 w 171"/>
              <a:gd name="T5" fmla="*/ 0 h 171"/>
              <a:gd name="T6" fmla="*/ 171 w 171"/>
              <a:gd name="T7" fmla="*/ 85 h 171"/>
            </a:gdLst>
            <a:ahLst/>
            <a:cxnLst>
              <a:cxn ang="0">
                <a:pos x="T0" y="T1"/>
              </a:cxn>
              <a:cxn ang="0">
                <a:pos x="T2" y="T3"/>
              </a:cxn>
              <a:cxn ang="0">
                <a:pos x="T4" y="T5"/>
              </a:cxn>
              <a:cxn ang="0">
                <a:pos x="T6" y="T7"/>
              </a:cxn>
            </a:cxnLst>
            <a:rect l="0" t="0" r="r" b="b"/>
            <a:pathLst>
              <a:path w="171" h="171">
                <a:moveTo>
                  <a:pt x="171" y="85"/>
                </a:moveTo>
                <a:lnTo>
                  <a:pt x="0" y="171"/>
                </a:lnTo>
                <a:cubicBezTo>
                  <a:pt x="27" y="117"/>
                  <a:pt x="27" y="54"/>
                  <a:pt x="0" y="0"/>
                </a:cubicBezTo>
                <a:lnTo>
                  <a:pt x="171" y="85"/>
                </a:lnTo>
                <a:close/>
              </a:path>
            </a:pathLst>
          </a:custGeom>
          <a:solidFill>
            <a:srgbClr val="40404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9" name="Rectangle 171"/>
          <p:cNvSpPr>
            <a:spLocks noChangeArrowheads="1"/>
          </p:cNvSpPr>
          <p:nvPr/>
        </p:nvSpPr>
        <p:spPr bwMode="auto">
          <a:xfrm>
            <a:off x="5919788" y="2625725"/>
            <a:ext cx="4572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SIFS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2" name="Rectangle 172"/>
          <p:cNvSpPr>
            <a:spLocks noChangeArrowheads="1"/>
          </p:cNvSpPr>
          <p:nvPr/>
        </p:nvSpPr>
        <p:spPr bwMode="auto">
          <a:xfrm>
            <a:off x="909638" y="1897063"/>
            <a:ext cx="1087438"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Responder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3" name="Rectangle 173"/>
          <p:cNvSpPr>
            <a:spLocks noChangeArrowheads="1"/>
          </p:cNvSpPr>
          <p:nvPr/>
        </p:nvSpPr>
        <p:spPr bwMode="auto">
          <a:xfrm>
            <a:off x="1135063" y="2146300"/>
            <a:ext cx="57467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or AP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4" name="Rectangle 174"/>
          <p:cNvSpPr>
            <a:spLocks noChangeArrowheads="1"/>
          </p:cNvSpPr>
          <p:nvPr/>
        </p:nvSpPr>
        <p:spPr bwMode="auto">
          <a:xfrm>
            <a:off x="1128713" y="3014663"/>
            <a:ext cx="48577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5" name="Rectangle 175"/>
          <p:cNvSpPr>
            <a:spLocks noChangeArrowheads="1"/>
          </p:cNvSpPr>
          <p:nvPr/>
        </p:nvSpPr>
        <p:spPr bwMode="auto">
          <a:xfrm>
            <a:off x="1492250" y="3014663"/>
            <a:ext cx="21431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6" name="Rectangle 176"/>
          <p:cNvSpPr>
            <a:spLocks noChangeArrowheads="1"/>
          </p:cNvSpPr>
          <p:nvPr/>
        </p:nvSpPr>
        <p:spPr bwMode="auto">
          <a:xfrm>
            <a:off x="1128713" y="3871913"/>
            <a:ext cx="48577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7" name="Rectangle 177"/>
          <p:cNvSpPr>
            <a:spLocks noChangeArrowheads="1"/>
          </p:cNvSpPr>
          <p:nvPr/>
        </p:nvSpPr>
        <p:spPr bwMode="auto">
          <a:xfrm>
            <a:off x="1492250" y="3871913"/>
            <a:ext cx="214313"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8" name="Rectangle 178"/>
          <p:cNvSpPr>
            <a:spLocks noChangeArrowheads="1"/>
          </p:cNvSpPr>
          <p:nvPr/>
        </p:nvSpPr>
        <p:spPr bwMode="auto">
          <a:xfrm>
            <a:off x="1128713" y="4732338"/>
            <a:ext cx="48577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STA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19" name="Rectangle 179"/>
          <p:cNvSpPr>
            <a:spLocks noChangeArrowheads="1"/>
          </p:cNvSpPr>
          <p:nvPr/>
        </p:nvSpPr>
        <p:spPr bwMode="auto">
          <a:xfrm>
            <a:off x="1492250" y="4732338"/>
            <a:ext cx="21431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alibri" panose="020F0502020204030204" pitchFamily="34" charset="0"/>
              </a:rPr>
              <a:t>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 name="Rectangle 156"/>
          <p:cNvSpPr>
            <a:spLocks noChangeArrowheads="1"/>
          </p:cNvSpPr>
          <p:nvPr/>
        </p:nvSpPr>
        <p:spPr bwMode="auto">
          <a:xfrm>
            <a:off x="4544934" y="3662909"/>
            <a:ext cx="1312863"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81" name="Rectangle 159"/>
          <p:cNvSpPr>
            <a:spLocks noChangeArrowheads="1"/>
          </p:cNvSpPr>
          <p:nvPr/>
        </p:nvSpPr>
        <p:spPr bwMode="auto">
          <a:xfrm>
            <a:off x="4880217" y="3801339"/>
            <a:ext cx="68929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500" dirty="0" smtClean="0">
                <a:solidFill>
                  <a:srgbClr val="000000"/>
                </a:solidFill>
                <a:latin typeface="Calibri" panose="020F0502020204030204" pitchFamily="34" charset="0"/>
              </a:rPr>
              <a:t>MU-</a:t>
            </a: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2" name="Rectangle 156"/>
          <p:cNvSpPr>
            <a:spLocks noChangeArrowheads="1"/>
          </p:cNvSpPr>
          <p:nvPr/>
        </p:nvSpPr>
        <p:spPr bwMode="auto">
          <a:xfrm>
            <a:off x="4529138" y="2846388"/>
            <a:ext cx="1312863"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83" name="Rectangle 159"/>
          <p:cNvSpPr>
            <a:spLocks noChangeArrowheads="1"/>
          </p:cNvSpPr>
          <p:nvPr/>
        </p:nvSpPr>
        <p:spPr bwMode="auto">
          <a:xfrm>
            <a:off x="4871328" y="2978468"/>
            <a:ext cx="68929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500" dirty="0" smtClean="0">
                <a:solidFill>
                  <a:srgbClr val="000000"/>
                </a:solidFill>
                <a:latin typeface="Calibri" panose="020F0502020204030204" pitchFamily="34" charset="0"/>
              </a:rPr>
              <a:t>MU-</a:t>
            </a: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6" name="Rectangle 52"/>
          <p:cNvSpPr>
            <a:spLocks noChangeArrowheads="1"/>
          </p:cNvSpPr>
          <p:nvPr/>
        </p:nvSpPr>
        <p:spPr bwMode="auto">
          <a:xfrm>
            <a:off x="7366000" y="16454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87" name="Rectangle 53"/>
          <p:cNvSpPr>
            <a:spLocks noChangeArrowheads="1"/>
          </p:cNvSpPr>
          <p:nvPr/>
        </p:nvSpPr>
        <p:spPr bwMode="auto">
          <a:xfrm>
            <a:off x="7472446" y="1921123"/>
            <a:ext cx="4365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000000"/>
                </a:solidFill>
                <a:effectLst/>
                <a:latin typeface="Calibri" panose="020F0502020204030204" pitchFamily="34" charset="0"/>
              </a:rPr>
              <a:t>NDP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Date Placeholder 5"/>
          <p:cNvSpPr>
            <a:spLocks noGrp="1"/>
          </p:cNvSpPr>
          <p:nvPr>
            <p:ph type="dt" sz="half" idx="2"/>
          </p:nvPr>
        </p:nvSpPr>
        <p:spPr/>
        <p:txBody>
          <a:bodyPr/>
          <a:lstStyle/>
          <a:p>
            <a:pPr>
              <a:defRPr/>
            </a:pPr>
            <a:r>
              <a:rPr lang="en-US" smtClean="0"/>
              <a:t>Jan. 2017</a:t>
            </a:r>
            <a:endParaRPr lang="en-US" dirty="0"/>
          </a:p>
        </p:txBody>
      </p:sp>
    </p:spTree>
    <p:extLst>
      <p:ext uri="{BB962C8B-B14F-4D97-AF65-F5344CB8AC3E}">
        <p14:creationId xmlns:p14="http://schemas.microsoft.com/office/powerpoint/2010/main" val="327788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2">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2" id="{2362B49B-C518-4A46-AFA6-BDDE338E877C}" vid="{BDAB5CA8-E34C-4534-A0AA-34FF58FB7FF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155135</TotalTime>
  <Words>849</Words>
  <Application>Microsoft Office PowerPoint</Application>
  <PresentationFormat>On-screen Show (4:3)</PresentationFormat>
  <Paragraphs>175</Paragraphs>
  <Slides>12</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Calibri</vt:lpstr>
      <vt:lpstr>Times New Roman</vt:lpstr>
      <vt:lpstr>Theme2</vt:lpstr>
      <vt:lpstr>Document</vt:lpstr>
      <vt:lpstr>HE-FTM Measurement Phase</vt:lpstr>
      <vt:lpstr>Abstract </vt:lpstr>
      <vt:lpstr>Sounding Phase Protocol Design Considerations</vt:lpstr>
      <vt:lpstr>Suggested FTM Measurement phase – with staggered NDP</vt:lpstr>
      <vt:lpstr>HE-FTM Measurement</vt:lpstr>
      <vt:lpstr>Concerns about Staggered NDP</vt:lpstr>
      <vt:lpstr>Concerns about Staggered NDP (Cont’d)</vt:lpstr>
      <vt:lpstr>MU-RTS/CTS Protection </vt:lpstr>
      <vt:lpstr>Compressed NDP optimization</vt:lpstr>
      <vt:lpstr>Compressed NDP Optimization</vt:lpstr>
      <vt:lpstr>Summary</vt:lpstr>
      <vt:lpstr>Appendix: Air Time Comparison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cp:keywords>
  <cp:lastModifiedBy>Jiang, Feng1</cp:lastModifiedBy>
  <cp:revision>882</cp:revision>
  <cp:lastPrinted>1998-02-10T13:28:06Z</cp:lastPrinted>
  <dcterms:created xsi:type="dcterms:W3CDTF">2009-11-13T19:11:16Z</dcterms:created>
  <dcterms:modified xsi:type="dcterms:W3CDTF">2017-01-17T14:47:45Z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280f117f-5395-4503-ac7d-2497282f2a39</vt:lpwstr>
  </property>
  <property fmtid="{D5CDD505-2E9C-101B-9397-08002B2CF9AE}" pid="4" name="CTP_BU">
    <vt:lpwstr>NA</vt:lpwstr>
  </property>
  <property fmtid="{D5CDD505-2E9C-101B-9397-08002B2CF9AE}" pid="5" name="CTP_TimeStamp">
    <vt:lpwstr>2016-12-07 10:42:53Z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