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91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3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71" autoAdjust="0"/>
    <p:restoredTop sz="98109" autoAdjust="0"/>
  </p:normalViewPr>
  <p:slideViewPr>
    <p:cSldViewPr>
      <p:cViewPr varScale="1">
        <p:scale>
          <a:sx n="87" d="100"/>
          <a:sy n="87" d="100"/>
        </p:scale>
        <p:origin x="398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7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03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16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7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372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4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9200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P802.11-17-0141r1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smtClean="0"/>
              <a:t>802.11az Negotiation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2017-01-16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538163" y="2752725"/>
          <a:ext cx="737711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5" imgW="9104721" imgH="4144206" progId="Word.Document.8">
                  <p:embed/>
                </p:oleObj>
              </mc:Choice>
              <mc:Fallback>
                <p:oleObj name="Document" r:id="rId5" imgW="9104721" imgH="41442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37711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6887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Negotiation: Parameters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02832"/>
          </a:xfrm>
        </p:spPr>
        <p:txBody>
          <a:bodyPr/>
          <a:lstStyle/>
          <a:p>
            <a:r>
              <a:rPr lang="en-US" sz="1600" dirty="0" smtClean="0"/>
              <a:t>Determine specific capabilities, configuration</a:t>
            </a:r>
          </a:p>
          <a:p>
            <a:pPr lvl="1"/>
            <a:r>
              <a:rPr lang="en-US" sz="1400" dirty="0" smtClean="0"/>
              <a:t>E.g., ASAP versus non-ASAP,, etc.</a:t>
            </a:r>
          </a:p>
          <a:p>
            <a:pPr lvl="1"/>
            <a:r>
              <a:rPr lang="en-US" sz="1400" dirty="0" smtClean="0"/>
              <a:t>Number of antennas</a:t>
            </a:r>
          </a:p>
          <a:p>
            <a:pPr lvl="1"/>
            <a:r>
              <a:rPr lang="en-US" sz="1400" dirty="0" smtClean="0"/>
              <a:t>LCI/Civic (with LCI includes offsets to individual antenna positions)</a:t>
            </a:r>
          </a:p>
          <a:p>
            <a:pPr lvl="1"/>
            <a:r>
              <a:rPr lang="en-US" sz="1400" dirty="0" smtClean="0"/>
              <a:t>What measurements are supported – </a:t>
            </a:r>
            <a:r>
              <a:rPr lang="en-US" sz="1400" dirty="0" err="1" smtClean="0"/>
              <a:t>ToF</a:t>
            </a:r>
            <a:r>
              <a:rPr lang="en-US" sz="1400" dirty="0" smtClean="0"/>
              <a:t>, Angular,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pPr lvl="1"/>
            <a:r>
              <a:rPr lang="en-US" sz="1400" dirty="0" smtClean="0"/>
              <a:t>Security – key negotiation/derivation protocols – </a:t>
            </a:r>
            <a:r>
              <a:rPr lang="en-US" sz="1400" dirty="0" smtClean="0">
                <a:solidFill>
                  <a:srgbClr val="FF0000"/>
                </a:solidFill>
              </a:rPr>
              <a:t>would this be in FTM Parameters element?</a:t>
            </a:r>
          </a:p>
          <a:p>
            <a:pPr lvl="1"/>
            <a:r>
              <a:rPr lang="en-US" sz="1400" dirty="0" smtClean="0"/>
              <a:t>MIMO Support</a:t>
            </a:r>
          </a:p>
          <a:p>
            <a:r>
              <a:rPr lang="en-US" sz="1600" dirty="0" smtClean="0"/>
              <a:t>Resource Allocation</a:t>
            </a:r>
          </a:p>
          <a:p>
            <a:pPr lvl="1"/>
            <a:r>
              <a:rPr lang="en-US" sz="1400" dirty="0" smtClean="0"/>
              <a:t>E.g., Schedule, memory</a:t>
            </a:r>
          </a:p>
          <a:p>
            <a:pPr lvl="1"/>
            <a:r>
              <a:rPr lang="en-US" sz="1400" dirty="0" smtClean="0"/>
              <a:t>When are results expected? (immediate/delayed depending on Initiator capabilities)</a:t>
            </a:r>
          </a:p>
          <a:p>
            <a:pPr lvl="1"/>
            <a:r>
              <a:rPr lang="en-US" sz="1400" dirty="0" smtClean="0"/>
              <a:t>SU or MU</a:t>
            </a:r>
          </a:p>
          <a:p>
            <a:pPr lvl="1"/>
            <a:r>
              <a:rPr lang="en-US" sz="1400" dirty="0" smtClean="0"/>
              <a:t>MU STA ID assignment</a:t>
            </a:r>
          </a:p>
          <a:p>
            <a:pPr lvl="1"/>
            <a:r>
              <a:rPr lang="en-US" sz="1400" dirty="0" smtClean="0"/>
              <a:t>SU/MU mode dynamics</a:t>
            </a:r>
          </a:p>
          <a:p>
            <a:r>
              <a:rPr lang="en-US" sz="1600" dirty="0" smtClean="0"/>
              <a:t>Preferred Mode of Measurement Protocol execution</a:t>
            </a:r>
          </a:p>
          <a:p>
            <a:pPr lvl="1"/>
            <a:r>
              <a:rPr lang="en-US" sz="1400" dirty="0" smtClean="0"/>
              <a:t>E.g., Band </a:t>
            </a:r>
            <a:r>
              <a:rPr lang="en-US" sz="1400" dirty="0"/>
              <a:t>and Channel Width to </a:t>
            </a:r>
            <a:r>
              <a:rPr lang="en-US" sz="1400" dirty="0" smtClean="0"/>
              <a:t>use, number of measurements in a burst, etc.</a:t>
            </a:r>
          </a:p>
          <a:p>
            <a:pPr lvl="1"/>
            <a:r>
              <a:rPr lang="en-US" sz="1400" dirty="0" smtClean="0"/>
              <a:t>Measurement Rate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On approval by Responder, use the resulting parameters to execute the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Security Parameters element that applies to all the ranging protocols proposed/approved</a:t>
            </a:r>
          </a:p>
          <a:p>
            <a:pPr lvl="1"/>
            <a:r>
              <a:rPr lang="en-US" dirty="0" smtClean="0"/>
              <a:t>Define a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 ranging protocols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we need a schedule parameter element? Or a schedule field in the ranging protocol specific sub-element?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9976" y="6477000"/>
            <a:ext cx="504048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12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8928992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+ Preference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Security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Parameters Element</a:t>
            </a:r>
            <a:br>
              <a:rPr lang="en-US" dirty="0" smtClean="0"/>
            </a:br>
            <a:r>
              <a:rPr lang="en-US" dirty="0" smtClean="0"/>
              <a:t>(TBD)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all ranging protocols including IEEE 802.11-2016 FTM</a:t>
            </a:r>
          </a:p>
          <a:p>
            <a:r>
              <a:rPr lang="en-US" dirty="0" smtClean="0"/>
              <a:t>Define this based on proposals presented so far</a:t>
            </a:r>
          </a:p>
          <a:p>
            <a:pPr lvl="1"/>
            <a:r>
              <a:rPr lang="en-US" dirty="0" smtClean="0"/>
              <a:t>Refine as the Security Proposals become more concrete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14</a:t>
            </a:fld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HEWz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11AYz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848872" cy="183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  <a:gridCol w="1080120"/>
                <a:gridCol w="1080120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Measurements Supported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Rate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 Response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Max Response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 Capable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Antenna Configuration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US" sz="1600" dirty="0" smtClean="0"/>
              <a:t>Number of Antennas</a:t>
            </a:r>
          </a:p>
          <a:p>
            <a:r>
              <a:rPr lang="en-US" sz="1600" dirty="0" smtClean="0"/>
              <a:t>Measurements Supported </a:t>
            </a:r>
          </a:p>
          <a:p>
            <a:pPr lvl="1"/>
            <a:r>
              <a:rPr lang="en-US" sz="1400" dirty="0" err="1" smtClean="0"/>
              <a:t>ToF</a:t>
            </a:r>
            <a:r>
              <a:rPr lang="en-US" sz="1400" dirty="0" smtClean="0"/>
              <a:t>, </a:t>
            </a:r>
            <a:r>
              <a:rPr lang="en-US" sz="1400" dirty="0" err="1" smtClean="0"/>
              <a:t>AoA</a:t>
            </a:r>
            <a:r>
              <a:rPr lang="en-US" sz="1400" dirty="0" smtClean="0"/>
              <a:t>, </a:t>
            </a:r>
            <a:r>
              <a:rPr lang="en-US" sz="1400" dirty="0" err="1" smtClean="0"/>
              <a:t>AoD</a:t>
            </a:r>
            <a:r>
              <a:rPr lang="en-US" sz="1400" dirty="0" smtClean="0"/>
              <a:t> – Indicates support in all Ranging protocols</a:t>
            </a:r>
          </a:p>
          <a:p>
            <a:pPr lvl="1"/>
            <a:r>
              <a:rPr lang="en-US" sz="1400" dirty="0" smtClean="0"/>
              <a:t>If a measurement is not supported in all ranging protocols, it is disabled here, and a corresponding bit is enabled in the ranging protocol-specific sub-element</a:t>
            </a:r>
          </a:p>
          <a:p>
            <a:r>
              <a:rPr lang="en-US" sz="1600" dirty="0" smtClean="0"/>
              <a:t>Measurement Rate </a:t>
            </a:r>
          </a:p>
          <a:p>
            <a:pPr lvl="1"/>
            <a:r>
              <a:rPr lang="en-US" sz="1400" dirty="0" smtClean="0"/>
              <a:t>Measurements/sec</a:t>
            </a:r>
          </a:p>
          <a:p>
            <a:r>
              <a:rPr lang="en-US" sz="1600" dirty="0" smtClean="0"/>
              <a:t>Min Response Time </a:t>
            </a:r>
          </a:p>
          <a:p>
            <a:pPr lvl="1"/>
            <a:r>
              <a:rPr lang="en-US" sz="1400" dirty="0" smtClean="0"/>
              <a:t>Minimum time (TUs) to respond, reserved if Immediate Response is Enabled</a:t>
            </a:r>
          </a:p>
          <a:p>
            <a:r>
              <a:rPr lang="en-US" sz="1600" dirty="0" smtClean="0"/>
              <a:t>Max Response Time</a:t>
            </a:r>
          </a:p>
          <a:p>
            <a:pPr lvl="1"/>
            <a:r>
              <a:rPr lang="en-US" sz="1400" dirty="0" smtClean="0"/>
              <a:t>Max time (TUs) to respond. Reserved if Immediate Response is Enabled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Immediate Response Capable </a:t>
            </a:r>
            <a:r>
              <a:rPr lang="en-US" sz="1600" dirty="0" smtClean="0"/>
              <a:t>– for each supported measurement type</a:t>
            </a:r>
          </a:p>
          <a:p>
            <a:pPr lvl="1"/>
            <a:r>
              <a:rPr lang="en-US" sz="1400" dirty="0" smtClean="0"/>
              <a:t>What does response </a:t>
            </a:r>
            <a:r>
              <a:rPr lang="en-US" sz="1400" dirty="0" err="1" smtClean="0"/>
              <a:t>meam</a:t>
            </a:r>
            <a:r>
              <a:rPr lang="en-US" sz="1400" dirty="0" smtClean="0"/>
              <a:t>? </a:t>
            </a:r>
          </a:p>
          <a:p>
            <a:r>
              <a:rPr lang="en-US" sz="1600" dirty="0" smtClean="0"/>
              <a:t>Immediate Response </a:t>
            </a:r>
          </a:p>
          <a:p>
            <a:pPr lvl="1"/>
            <a:r>
              <a:rPr lang="en-US" sz="1400" dirty="0" smtClean="0"/>
              <a:t>Enabled/Disabled</a:t>
            </a:r>
          </a:p>
          <a:p>
            <a:pPr lvl="1"/>
            <a:r>
              <a:rPr lang="en-US" sz="1400" dirty="0" smtClean="0"/>
              <a:t>Reserved in Request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Antenna Configuration </a:t>
            </a:r>
            <a:r>
              <a:rPr lang="en-US" sz="1600" dirty="0" smtClean="0"/>
              <a:t>– Linear, Circular, etc. how to parameterize  antenna configuration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 (TBD)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HEWz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/>
              <a:t>Pre-AID assigned to the initiator</a:t>
            </a:r>
          </a:p>
          <a:p>
            <a:r>
              <a:rPr lang="en-US" dirty="0" smtClean="0"/>
              <a:t>Dynamic switch between SU and MU modes Supported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11AYz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next level of details for the Negotiation Phase of the 802.11az Protocol 	</a:t>
            </a:r>
          </a:p>
          <a:p>
            <a:pPr lvl="1"/>
            <a:r>
              <a:rPr lang="en-US" dirty="0" smtClean="0"/>
              <a:t>Based on discussions in document </a:t>
            </a:r>
            <a:r>
              <a:rPr lang="en-US" dirty="0" smtClean="0"/>
              <a:t>16/1494 </a:t>
            </a:r>
            <a:r>
              <a:rPr lang="en-US" dirty="0" smtClean="0"/>
              <a:t>which outlines a 3-step .11az protocol</a:t>
            </a:r>
          </a:p>
          <a:p>
            <a:pPr lvl="1"/>
            <a:r>
              <a:rPr lang="en-US" dirty="0" smtClean="0"/>
              <a:t>This presentation is on the second step which is Negotiation</a:t>
            </a:r>
          </a:p>
          <a:p>
            <a:pPr lvl="1"/>
            <a:r>
              <a:rPr lang="en-US" dirty="0" smtClean="0"/>
              <a:t>Some of the details in this presentation will be refined iteratively as the details of the third step, Ranging/Measurement develop</a:t>
            </a:r>
          </a:p>
          <a:p>
            <a:pPr lvl="1"/>
            <a:r>
              <a:rPr lang="en-US" dirty="0" smtClean="0"/>
              <a:t>The main focus of this presentation is to get a high level agreement on how best to represent the parameters that need to be negotiated in order to efficiently do the ranging/measurement step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5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includes at least one of</a:t>
            </a:r>
          </a:p>
          <a:p>
            <a:pPr lvl="1"/>
            <a:r>
              <a:rPr lang="en-US" sz="1800" dirty="0" smtClean="0"/>
              <a:t>FTM Parameters element</a:t>
            </a:r>
          </a:p>
          <a:p>
            <a:pPr lvl="1"/>
            <a:r>
              <a:rPr lang="en-US" sz="1800" b="1" i="1" dirty="0" smtClean="0"/>
              <a:t>NGP</a:t>
            </a:r>
            <a:r>
              <a:rPr lang="en-US" sz="1800" dirty="0" smtClean="0"/>
              <a:t> Parameters element</a:t>
            </a:r>
          </a:p>
          <a:p>
            <a:r>
              <a:rPr lang="en-US" sz="2000" dirty="0" smtClean="0"/>
              <a:t>The Trigger + Preference field (do we need to express a </a:t>
            </a:r>
            <a:r>
              <a:rPr lang="en-US" sz="2000" dirty="0" err="1" smtClean="0"/>
              <a:t>srt</a:t>
            </a:r>
            <a:r>
              <a:rPr lang="en-US" sz="2000" dirty="0" smtClean="0"/>
              <a:t> of preferences)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pPr lvl="1"/>
            <a:r>
              <a:rPr lang="en-US" sz="1800" dirty="0" smtClean="0"/>
              <a:t>Preference set to 0 (indicates no preference) or a value indicating the preferred Ranging Protocol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NGP</a:t>
            </a:r>
            <a:r>
              <a:rPr lang="en-US" sz="2000" dirty="0" smtClean="0"/>
              <a:t> Parameters element</a:t>
            </a:r>
          </a:p>
          <a:p>
            <a:r>
              <a:rPr lang="en-US" sz="1800" dirty="0" smtClean="0"/>
              <a:t>Optionality of FTM Parameters element  in </a:t>
            </a:r>
            <a:r>
              <a:rPr lang="en-US" sz="1800" dirty="0" err="1" smtClean="0"/>
              <a:t>iFTMR</a:t>
            </a:r>
            <a:r>
              <a:rPr lang="en-US" sz="1800" dirty="0" smtClean="0"/>
              <a:t> and </a:t>
            </a:r>
            <a:r>
              <a:rPr lang="en-US" sz="1800" dirty="0" err="1" smtClean="0"/>
              <a:t>iFTM</a:t>
            </a:r>
            <a:r>
              <a:rPr lang="en-US" sz="1800" dirty="0" smtClean="0"/>
              <a:t> is new in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, NGP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21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22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86" y="1890073"/>
            <a:ext cx="3592650" cy="36991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Once the negotiation is complete, the subset Rn is partitioned into </a:t>
            </a:r>
          </a:p>
          <a:p>
            <a:pPr lvl="1"/>
            <a:r>
              <a:rPr lang="en-US" dirty="0" smtClean="0"/>
              <a:t>A Rr which contains the set of peers with which the negotiation was successful – both the ends agreed on a set of parameters to use </a:t>
            </a:r>
            <a:r>
              <a:rPr lang="en-US" dirty="0" err="1" smtClean="0"/>
              <a:t>fot</a:t>
            </a:r>
            <a:r>
              <a:rPr lang="en-US" dirty="0" smtClean="0"/>
              <a:t> ranging</a:t>
            </a:r>
          </a:p>
          <a:p>
            <a:pPr lvl="1"/>
            <a:r>
              <a:rPr lang="en-US" dirty="0" smtClean="0"/>
              <a:t>Rn – Rr which contains the set of peers with which the negotiation failed</a:t>
            </a:r>
          </a:p>
          <a:p>
            <a:r>
              <a:rPr lang="en-US" dirty="0" smtClean="0"/>
              <a:t>the range measurement protocol is executed with one of more members of the subset Rr using the parameters negotiation in the initial FTM request/initial FTM exchange</a:t>
            </a:r>
          </a:p>
          <a:p>
            <a:pPr lvl="1"/>
            <a:r>
              <a:rPr lang="en-US" dirty="0" smtClean="0"/>
              <a:t>Details in a separate submission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0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 (</a:t>
            </a:r>
            <a:r>
              <a:rPr lang="en-US" sz="1800" b="1" dirty="0" smtClean="0">
                <a:solidFill>
                  <a:srgbClr val="FF0000"/>
                </a:solidFill>
              </a:rPr>
              <a:t>should this apply to all ranging protocols</a:t>
            </a:r>
            <a:r>
              <a:rPr lang="en-US" sz="1800" b="1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HEW NDP Sounding-based .11az protocol (</a:t>
            </a:r>
            <a:r>
              <a:rPr lang="en-US" sz="1600" b="1" dirty="0" err="1"/>
              <a:t>HEWz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60 GHz (</a:t>
            </a:r>
            <a:r>
              <a:rPr lang="en-US" sz="1600" b="1" dirty="0" smtClean="0"/>
              <a:t>11AYz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in the Beacon?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08512"/>
          </a:xfrm>
        </p:spPr>
        <p:txBody>
          <a:bodyPr/>
          <a:lstStyle/>
          <a:p>
            <a:r>
              <a:rPr lang="en-US" dirty="0" smtClean="0"/>
              <a:t>Strategy – minimal information (to prevent bloat) in the Beacon in order for Initiator(s) to determine if the AP sending the Beacon is a candidate</a:t>
            </a:r>
            <a:endParaRPr lang="en-US" dirty="0"/>
          </a:p>
          <a:p>
            <a:r>
              <a:rPr lang="en-US" dirty="0" smtClean="0"/>
              <a:t>Propose to use these as a starting point:</a:t>
            </a:r>
          </a:p>
          <a:p>
            <a:pPr lvl="1"/>
            <a:r>
              <a:rPr lang="en-US" dirty="0" smtClean="0"/>
              <a:t>Ranging Protocol(s) Supported (e.g.,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HEWz</a:t>
            </a:r>
            <a:r>
              <a:rPr lang="en-US" dirty="0" smtClean="0"/>
              <a:t>, 11AYz)</a:t>
            </a:r>
          </a:p>
          <a:p>
            <a:pPr lvl="1"/>
            <a:r>
              <a:rPr lang="en-US" dirty="0" smtClean="0"/>
              <a:t>Security (supported/not supported)</a:t>
            </a:r>
          </a:p>
          <a:p>
            <a:r>
              <a:rPr lang="en-US" dirty="0" smtClean="0"/>
              <a:t>If the need for other information to be included in the Beacon becomes clear during the discussions of the Negotiation and Ranging/Measurement steps, we will revisit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212976"/>
            <a:ext cx="8091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Use the FTM Responder and FTM Initiator bits to indicator corresponding capability for any (FTM, </a:t>
            </a:r>
            <a:r>
              <a:rPr lang="en-US" sz="1800" dirty="0" err="1" smtClean="0"/>
              <a:t>VHTz</a:t>
            </a:r>
            <a:r>
              <a:rPr lang="en-US" sz="1800" dirty="0" smtClean="0"/>
              <a:t>, </a:t>
            </a:r>
            <a:r>
              <a:rPr lang="en-US" sz="1800" dirty="0" err="1" smtClean="0"/>
              <a:t>HEWz</a:t>
            </a:r>
            <a:r>
              <a:rPr lang="en-US" sz="18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.New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VHTz</a:t>
            </a:r>
            <a:r>
              <a:rPr lang="en-US" sz="1800" dirty="0" smtClean="0"/>
              <a:t> Capability (describe what it means to be a VHT)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= 1 &amp;&amp; FTM Responder == 1</a:t>
            </a:r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err="1" smtClean="0">
                <a:sym typeface="Wingdings" panose="05000000000000000000" pitchFamily="2" charset="2"/>
              </a:rPr>
              <a:t>VHTz</a:t>
            </a:r>
            <a:r>
              <a:rPr lang="en-US" sz="1800" dirty="0" smtClean="0">
                <a:sym typeface="Wingdings" panose="05000000000000000000" pitchFamily="2" charset="2"/>
              </a:rPr>
              <a:t> 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= 1 &amp;&amp; FTM </a:t>
            </a:r>
            <a:r>
              <a:rPr lang="en-US" sz="1800" dirty="0" smtClean="0"/>
              <a:t>Initiator </a:t>
            </a:r>
            <a:r>
              <a:rPr lang="en-US" sz="1800" dirty="0"/>
              <a:t>== 1</a:t>
            </a:r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 err="1">
                <a:sym typeface="Wingdings" panose="05000000000000000000" pitchFamily="2" charset="2"/>
              </a:rPr>
              <a:t>VHTz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Initiator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Capability (what is the sounding mechanism for SU case)</a:t>
            </a:r>
            <a:endParaRPr lang="en-US" sz="1800" dirty="0">
              <a:sym typeface="Wingdings" panose="05000000000000000000" pitchFamily="2" charset="2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= 1 &amp;&amp; FTM </a:t>
            </a:r>
            <a:r>
              <a:rPr lang="en-US" sz="1800" dirty="0" smtClean="0">
                <a:sym typeface="Wingdings" panose="05000000000000000000" pitchFamily="2" charset="2"/>
              </a:rPr>
              <a:t>Responder </a:t>
            </a:r>
            <a:r>
              <a:rPr lang="en-US" sz="1800" dirty="0">
                <a:sym typeface="Wingdings" panose="05000000000000000000" pitchFamily="2" charset="2"/>
              </a:rPr>
              <a:t>== 1 </a:t>
            </a:r>
            <a:r>
              <a:rPr lang="en-US" sz="1800" dirty="0" err="1">
                <a:sym typeface="Wingdings" panose="05000000000000000000" pitchFamily="2" charset="2"/>
              </a:rPr>
              <a:t>HEWz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= 1 &amp;&amp; FTM Initiator == 1 </a:t>
            </a: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Initiator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Should we consider Responder/Initiator bits for each supported Ranging Protocol?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</a:t>
            </a:r>
            <a:r>
              <a:rPr lang="en-US" sz="1800" dirty="0" smtClean="0"/>
              <a:t>either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or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 – NGP Parameters elements may include an optional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an optional </a:t>
            </a:r>
            <a:r>
              <a:rPr lang="en-US" sz="1800" dirty="0" err="1" smtClean="0"/>
              <a:t>HEWz</a:t>
            </a:r>
            <a:r>
              <a:rPr lang="en-US" sz="1800" dirty="0" smtClean="0"/>
              <a:t> and/or an optional 11AYz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The initiator indicates one of the following:</a:t>
            </a:r>
          </a:p>
          <a:p>
            <a:pPr lvl="1"/>
            <a:r>
              <a:rPr lang="en-US" sz="1800" dirty="0" smtClean="0"/>
              <a:t>No preference for the ranging protocol (the responder selects one based on its current operating conditions)</a:t>
            </a:r>
          </a:p>
          <a:p>
            <a:pPr lvl="1"/>
            <a:r>
              <a:rPr lang="en-US" sz="1800" b="0" dirty="0" smtClean="0"/>
              <a:t>A preferred ranging protocol (the responder may </a:t>
            </a:r>
            <a:r>
              <a:rPr lang="en-US" sz="1800" dirty="0" smtClean="0"/>
              <a:t>select a different ranging protocol </a:t>
            </a:r>
            <a:r>
              <a:rPr lang="en-US" sz="1800" b="0" dirty="0" smtClean="0"/>
              <a:t>if it has no resources to support the preferred one)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There is an implicit preference (operating band for a choice between 11AYz and {</a:t>
            </a:r>
            <a:r>
              <a:rPr lang="en-US" sz="1800" dirty="0" err="1" smtClean="0">
                <a:solidFill>
                  <a:srgbClr val="FF0000"/>
                </a:solidFill>
              </a:rPr>
              <a:t>HEWz</a:t>
            </a:r>
            <a:r>
              <a:rPr lang="en-US" sz="1800" dirty="0" smtClean="0">
                <a:solidFill>
                  <a:srgbClr val="FF0000"/>
                </a:solidFill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</a:rPr>
              <a:t>VHTz</a:t>
            </a:r>
            <a:r>
              <a:rPr lang="en-US" sz="1800" dirty="0" smtClean="0">
                <a:solidFill>
                  <a:srgbClr val="FF0000"/>
                </a:solidFill>
              </a:rPr>
              <a:t> and FTM}; </a:t>
            </a:r>
            <a:r>
              <a:rPr lang="en-US" sz="1800" dirty="0" err="1" smtClean="0">
                <a:solidFill>
                  <a:srgbClr val="FF0000"/>
                </a:solidFill>
              </a:rPr>
              <a:t>HEWz</a:t>
            </a:r>
            <a:r>
              <a:rPr lang="en-US" sz="1800" dirty="0" smtClean="0">
                <a:solidFill>
                  <a:srgbClr val="FF0000"/>
                </a:solidFill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</a:rPr>
              <a:t>VHTz</a:t>
            </a:r>
            <a:r>
              <a:rPr lang="en-US" sz="1800" dirty="0" smtClean="0">
                <a:solidFill>
                  <a:srgbClr val="FF0000"/>
                </a:solidFill>
              </a:rPr>
              <a:t> and FTM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r>
              <a:rPr lang="en-US" sz="2000" b="0" dirty="0" smtClean="0"/>
              <a:t>The </a:t>
            </a:r>
            <a:r>
              <a:rPr lang="en-US" sz="2000" b="0" dirty="0"/>
              <a:t>responder </a:t>
            </a:r>
            <a:endParaRPr lang="en-US" sz="2000" b="0" dirty="0" smtClean="0"/>
          </a:p>
          <a:p>
            <a:pPr lvl="1"/>
            <a:r>
              <a:rPr lang="en-US" sz="1800" dirty="0"/>
              <a:t>C</a:t>
            </a:r>
            <a:r>
              <a:rPr lang="en-US" sz="1800" b="0" dirty="0" smtClean="0"/>
              <a:t>hooses </a:t>
            </a:r>
            <a:r>
              <a:rPr lang="en-US" sz="1800" b="0" dirty="0"/>
              <a:t>one of the ranging protocols and responds with the corresponding {</a:t>
            </a:r>
            <a:r>
              <a:rPr lang="en-US" sz="1800" i="1" dirty="0"/>
              <a:t>FTM, </a:t>
            </a:r>
            <a:r>
              <a:rPr lang="en-US" sz="1800" i="1" dirty="0" smtClean="0"/>
              <a:t>NGP</a:t>
            </a:r>
            <a:r>
              <a:rPr lang="en-US" sz="1800" b="0" dirty="0" smtClean="0"/>
              <a:t>} parameters </a:t>
            </a:r>
            <a:r>
              <a:rPr lang="en-US" sz="1800" b="0" dirty="0"/>
              <a:t>element in the initial FTM (in response to the initial FTM request</a:t>
            </a:r>
            <a:r>
              <a:rPr lang="en-US" sz="1800" b="0" dirty="0" smtClean="0"/>
              <a:t>), or</a:t>
            </a:r>
          </a:p>
          <a:p>
            <a:pPr lvl="1"/>
            <a:r>
              <a:rPr lang="en-US" sz="1800" b="0" dirty="0" smtClean="0"/>
              <a:t>Rejects the initial FTM request and optionally includes {</a:t>
            </a:r>
            <a:r>
              <a:rPr lang="en-US" sz="1800" b="0" i="1" dirty="0" smtClean="0"/>
              <a:t>FTM. NGP</a:t>
            </a:r>
            <a:r>
              <a:rPr lang="en-US" sz="1800" b="0" dirty="0" smtClean="0"/>
              <a:t>} parameters element indicating the parameter set that it can potentially support, if requested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br>
              <a:rPr lang="en-US" dirty="0" smtClean="0"/>
            </a:br>
            <a:r>
              <a:rPr lang="en-US" sz="2000" dirty="0" smtClean="0"/>
              <a:t>(as specified in IEEE 802.11-2016)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8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6912768" cy="1315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9695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1988840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smtClean="0"/>
              <a:t>FTM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9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2204864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106696</TotalTime>
  <Words>1972</Words>
  <Application>Microsoft Office PowerPoint</Application>
  <PresentationFormat>On-screen Show (4:3)</PresentationFormat>
  <Paragraphs>435</Paragraphs>
  <Slides>23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Times New Roman</vt:lpstr>
      <vt:lpstr>Wingdings</vt:lpstr>
      <vt:lpstr>802-11-Submission</vt:lpstr>
      <vt:lpstr>Document</vt:lpstr>
      <vt:lpstr>802.11az Negotiation</vt:lpstr>
      <vt:lpstr>Motivation/Background</vt:lpstr>
      <vt:lpstr>Terminology</vt:lpstr>
      <vt:lpstr>What goes in the Beacon?</vt:lpstr>
      <vt:lpstr>Extended Capabilities Element</vt:lpstr>
      <vt:lpstr>Negotiation</vt:lpstr>
      <vt:lpstr>Negotiation (cont’d)</vt:lpstr>
      <vt:lpstr>Initial FTM Request/Initial FTM Exchange (as specified in IEEE 802.11-2016)</vt:lpstr>
      <vt:lpstr>FTM Parameters Element</vt:lpstr>
      <vt:lpstr>.11az Negotiation: Parameters to Negotiate</vt:lpstr>
      <vt:lpstr>.11az Negotiation</vt:lpstr>
      <vt:lpstr>Initial FTM Request/Initial FTM Exchange</vt:lpstr>
      <vt:lpstr>Security Parameters Element (TBD)</vt:lpstr>
      <vt:lpstr>NGP Parameters Element</vt:lpstr>
      <vt:lpstr>NGP Parameters element details</vt:lpstr>
      <vt:lpstr>VHTz Specific subelement (TBD)</vt:lpstr>
      <vt:lpstr>HEWz Specific Subelement</vt:lpstr>
      <vt:lpstr>11AYz Specific Subelement</vt:lpstr>
      <vt:lpstr>Status and Value fields (from IEEE 80211-2016)</vt:lpstr>
      <vt:lpstr>.11az Negotiation</vt:lpstr>
      <vt:lpstr>.11az Negotiation</vt:lpstr>
      <vt:lpstr>How does all this work? -- an example</vt:lpstr>
      <vt:lpstr>Ranging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1250</cp:revision>
  <cp:lastPrinted>2016-06-15T02:09:12Z</cp:lastPrinted>
  <dcterms:created xsi:type="dcterms:W3CDTF">2006-12-04T03:46:13Z</dcterms:created>
  <dcterms:modified xsi:type="dcterms:W3CDTF">2017-01-19T22:02:59Z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2017-01-19 22:02:37Z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