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3"/>
  </p:notesMasterIdLst>
  <p:handoutMasterIdLst>
    <p:handoutMasterId r:id="rId14"/>
  </p:handoutMasterIdLst>
  <p:sldIdLst>
    <p:sldId id="256" r:id="rId4"/>
    <p:sldId id="601" r:id="rId5"/>
    <p:sldId id="604" r:id="rId6"/>
    <p:sldId id="608" r:id="rId7"/>
    <p:sldId id="609" r:id="rId8"/>
    <p:sldId id="612" r:id="rId9"/>
    <p:sldId id="613" r:id="rId10"/>
    <p:sldId id="582" r:id="rId11"/>
    <p:sldId id="61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2" autoAdjust="0"/>
    <p:restoredTop sz="93881" autoAdjust="0"/>
  </p:normalViewPr>
  <p:slideViewPr>
    <p:cSldViewPr>
      <p:cViewPr varScale="1">
        <p:scale>
          <a:sx n="104" d="100"/>
          <a:sy n="104" d="100"/>
        </p:scale>
        <p:origin x="177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60" d="100"/>
          <a:sy n="160" d="100"/>
        </p:scale>
        <p:origin x="163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802.11-17/0139r0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January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802.11-17/0139r0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802.11-17/0139r0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January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Geonjung Ko,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mr-IN" smtClean="0"/>
              <a:t>doc.: IEEE 802.11-17/0139r0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41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mr-IN" smtClean="0"/>
              <a:t>doc.: IEEE 802.11-17/0139r0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Geonjung Ko,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Geonjung Ko et al., WILUS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Geonjung Ko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802.11-17/0139r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January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Geonjung Ko et al., WILUS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18" y="332601"/>
            <a:ext cx="32703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doc.: IEEE </a:t>
            </a: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802.11-11/xxxxr0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Geonjung Ko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Utilization of the </a:t>
            </a:r>
            <a:r>
              <a:rPr lang="en-US" sz="2800" dirty="0" err="1" smtClean="0"/>
              <a:t>Ack</a:t>
            </a:r>
            <a:r>
              <a:rPr lang="en-US" sz="2800" dirty="0" smtClean="0"/>
              <a:t> Type Subfield</a:t>
            </a:r>
            <a:br>
              <a:rPr lang="en-US" sz="2800" dirty="0" smtClean="0"/>
            </a:br>
            <a:r>
              <a:rPr lang="en-US" sz="2800" dirty="0" smtClean="0"/>
              <a:t>in a Multi-STA </a:t>
            </a:r>
            <a:r>
              <a:rPr lang="en-US" sz="2800" dirty="0" err="1" smtClean="0"/>
              <a:t>BlockAck</a:t>
            </a:r>
            <a:r>
              <a:rPr lang="en-US" sz="2800" dirty="0" smtClean="0"/>
              <a:t> Frame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</a:t>
            </a:r>
            <a:r>
              <a:rPr lang="en-US" altLang="ko-KR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sz="2000" b="0" dirty="0"/>
              <a:t>0</a:t>
            </a:r>
            <a:r>
              <a:rPr lang="en-US" sz="2000" b="0" dirty="0" smtClean="0"/>
              <a:t>1</a:t>
            </a:r>
            <a:r>
              <a:rPr lang="en-GB" sz="2000" b="0" dirty="0" smtClean="0"/>
              <a:t>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98100"/>
              </p:ext>
            </p:extLst>
          </p:nvPr>
        </p:nvGraphicFramePr>
        <p:xfrm>
          <a:off x="506413" y="3016250"/>
          <a:ext cx="8097837" cy="281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6" name="Document" r:id="rId5" imgW="8255000" imgH="2984500" progId="Word.Document.8">
                  <p:embed/>
                </p:oleObj>
              </mc:Choice>
              <mc:Fallback>
                <p:oleObj name="Document" r:id="rId5" imgW="8255000" imgH="2984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016250"/>
                        <a:ext cx="8097837" cy="281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We have discussed the issue that arises from the long length of the multi-STA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frame.</a:t>
            </a:r>
          </a:p>
          <a:p>
            <a:pPr lvl="1">
              <a:buFont typeface="Arial" charset="0"/>
              <a:buChar char="•"/>
            </a:pPr>
            <a:r>
              <a:rPr lang="en-US" sz="1400" dirty="0" smtClean="0"/>
              <a:t>To reduce the length of the frame, we adopted the function to omit the Block </a:t>
            </a:r>
            <a:r>
              <a:rPr lang="en-US" sz="1400" dirty="0" err="1" smtClean="0"/>
              <a:t>Ack</a:t>
            </a:r>
            <a:r>
              <a:rPr lang="en-US" sz="1400" dirty="0" smtClean="0"/>
              <a:t> Starting Sequence Control and the Block </a:t>
            </a:r>
            <a:r>
              <a:rPr lang="en-US" sz="1400" dirty="0" err="1" smtClean="0"/>
              <a:t>Ack</a:t>
            </a:r>
            <a:r>
              <a:rPr lang="en-US" sz="1400" dirty="0" smtClean="0"/>
              <a:t> Bitmap subfields using the </a:t>
            </a:r>
            <a:r>
              <a:rPr lang="en-US" sz="1400" dirty="0" err="1" smtClean="0"/>
              <a:t>Ack</a:t>
            </a:r>
            <a:r>
              <a:rPr lang="en-US" sz="1400" dirty="0" smtClean="0"/>
              <a:t> Type subfield.</a:t>
            </a:r>
          </a:p>
          <a:p>
            <a:pPr>
              <a:buFont typeface="Arial" charset="0"/>
              <a:buChar char="•"/>
            </a:pPr>
            <a:endParaRPr lang="en-US" altLang="ko-KR" sz="1800" dirty="0" smtClean="0"/>
          </a:p>
          <a:p>
            <a:pPr>
              <a:buFont typeface="Arial" charset="0"/>
              <a:buChar char="•"/>
            </a:pPr>
            <a:r>
              <a:rPr lang="en-US" altLang="ko-KR" sz="1800" dirty="0" smtClean="0"/>
              <a:t>Only when all MPDUs in an A-MPDU are successfully received, the Block </a:t>
            </a:r>
            <a:r>
              <a:rPr lang="en-US" altLang="ko-KR" sz="1800" dirty="0" err="1" smtClean="0"/>
              <a:t>Ack</a:t>
            </a:r>
            <a:r>
              <a:rPr lang="en-US" altLang="ko-KR" sz="1800" dirty="0" smtClean="0"/>
              <a:t> Starting Sequence Control and the Block </a:t>
            </a:r>
            <a:r>
              <a:rPr lang="en-US" altLang="ko-KR" sz="1800" dirty="0" err="1" smtClean="0"/>
              <a:t>Ack</a:t>
            </a:r>
            <a:r>
              <a:rPr lang="en-US" altLang="ko-KR" sz="1800" dirty="0" smtClean="0"/>
              <a:t> Bitmap subfields can be omitted.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If the reception of one MPDU fails, all Per STA Info subfields in the multi-STA </a:t>
            </a:r>
            <a:r>
              <a:rPr lang="en-US" altLang="ko-KR" sz="1400" dirty="0" err="1" smtClean="0"/>
              <a:t>BlockAck</a:t>
            </a:r>
            <a:r>
              <a:rPr lang="en-US" altLang="ko-KR" sz="1400" dirty="0" smtClean="0"/>
              <a:t> frame should include its 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Starting Sequence Control and Block </a:t>
            </a:r>
            <a:r>
              <a:rPr lang="en-US" altLang="ko-KR" sz="1400" dirty="0" err="1" smtClean="0"/>
              <a:t>Ack</a:t>
            </a:r>
            <a:r>
              <a:rPr lang="en-US" altLang="ko-KR" sz="1400" dirty="0" smtClean="0"/>
              <a:t> Bitmap subfields.</a:t>
            </a:r>
          </a:p>
          <a:p>
            <a:pPr lvl="1">
              <a:buFont typeface="Arial" charset="0"/>
              <a:buChar char="•"/>
            </a:pPr>
            <a:r>
              <a:rPr lang="en-US" altLang="ko-KR" sz="1400" dirty="0" smtClean="0"/>
              <a:t>This is because MPDUs of multiple TIDs can be in any order in an A-MPDU and the recipient does not know which TID of an MPDU is included in the A-MPDU.</a:t>
            </a:r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This contribution proposes a condition to utilize the </a:t>
            </a:r>
            <a:r>
              <a:rPr lang="en-US" sz="1800" dirty="0" err="1" smtClean="0"/>
              <a:t>Ack</a:t>
            </a:r>
            <a:r>
              <a:rPr lang="en-US" sz="1800" dirty="0" smtClean="0"/>
              <a:t> Type subfield to reduce the length of the multi-STA </a:t>
            </a:r>
            <a:r>
              <a:rPr lang="en-US" sz="1800" dirty="0" err="1" smtClean="0"/>
              <a:t>BlockAck</a:t>
            </a:r>
            <a:r>
              <a:rPr lang="en-US" sz="1800" dirty="0" smtClean="0"/>
              <a:t>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2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 </a:t>
            </a:r>
            <a:r>
              <a:rPr lang="en-US" dirty="0" err="1" smtClean="0"/>
              <a:t>BlockAck</a:t>
            </a:r>
            <a:r>
              <a:rPr lang="en-US" dirty="0"/>
              <a:t> </a:t>
            </a:r>
            <a:r>
              <a:rPr lang="en-US" dirty="0" smtClean="0"/>
              <a:t>frame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When the </a:t>
            </a:r>
            <a:r>
              <a:rPr lang="en-US" sz="1800" dirty="0" err="1" smtClean="0"/>
              <a:t>Ack</a:t>
            </a:r>
            <a:r>
              <a:rPr lang="en-US" sz="1800" dirty="0" smtClean="0"/>
              <a:t> Type subfield is 1, the corresponding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Starting Sequence Control and the Block </a:t>
            </a:r>
            <a:r>
              <a:rPr lang="en-US" sz="1800" dirty="0" err="1" smtClean="0"/>
              <a:t>Ack</a:t>
            </a:r>
            <a:r>
              <a:rPr lang="en-US" sz="1800" dirty="0" smtClean="0"/>
              <a:t> Bitmap subfields are not present.</a:t>
            </a:r>
            <a:endParaRPr lang="en-US" sz="1800" dirty="0"/>
          </a:p>
          <a:p>
            <a:pPr>
              <a:buFont typeface="Arial" charset="0"/>
              <a:buChar char="•"/>
            </a:pPr>
            <a:r>
              <a:rPr lang="en-US" sz="1800" dirty="0" err="1" smtClean="0"/>
              <a:t>Ack</a:t>
            </a:r>
            <a:r>
              <a:rPr lang="en-US" sz="1800" dirty="0" smtClean="0"/>
              <a:t> Type 1 contexts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TID &lt; 8 or TID = 15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Acknowledges successful reception of a single MPDU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TID = 14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Acknowledges successful reception of all MPDUs in the eliciting A-MPDU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54834"/>
              </p:ext>
            </p:extLst>
          </p:nvPr>
        </p:nvGraphicFramePr>
        <p:xfrm>
          <a:off x="1187624" y="1897008"/>
          <a:ext cx="5379212" cy="88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4803"/>
                <a:gridCol w="1344803"/>
                <a:gridCol w="1344803"/>
                <a:gridCol w="1344803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6128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Per AID TID</a:t>
                      </a:r>
                      <a:endParaRPr lang="en-US" sz="1000" b="1" baseline="0" dirty="0" smtClean="0"/>
                    </a:p>
                    <a:p>
                      <a:pPr algn="ctr"/>
                      <a:r>
                        <a:rPr lang="en-US" sz="1000" b="1" dirty="0" smtClean="0"/>
                        <a:t>Info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Block </a:t>
                      </a:r>
                      <a:r>
                        <a:rPr lang="en-US" sz="1000" b="1" dirty="0" err="1" smtClean="0"/>
                        <a:t>Ack</a:t>
                      </a:r>
                      <a:r>
                        <a:rPr lang="en-US" sz="1000" b="1" dirty="0" smtClean="0"/>
                        <a:t> Starting </a:t>
                      </a:r>
                    </a:p>
                    <a:p>
                      <a:pPr algn="ctr"/>
                      <a:r>
                        <a:rPr lang="en-US" sz="1000" b="1" dirty="0" smtClean="0"/>
                        <a:t>Sequence Control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Block </a:t>
                      </a:r>
                      <a:r>
                        <a:rPr lang="en-US" sz="1000" b="1" dirty="0" err="1" smtClean="0"/>
                        <a:t>Ack</a:t>
                      </a:r>
                      <a:r>
                        <a:rPr lang="en-US" sz="1000" b="1" dirty="0" smtClean="0"/>
                        <a:t> Bitmap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Octets: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2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 or 2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0, 4, 8, 16 or 32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13877"/>
              </p:ext>
            </p:extLst>
          </p:nvPr>
        </p:nvGraphicFramePr>
        <p:xfrm>
          <a:off x="827584" y="2841496"/>
          <a:ext cx="377052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2630"/>
                <a:gridCol w="942630"/>
                <a:gridCol w="942630"/>
                <a:gridCol w="94263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B0            B10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B11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B12          B15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AID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 smtClean="0"/>
                        <a:t>Ack</a:t>
                      </a:r>
                      <a:r>
                        <a:rPr lang="en-US" sz="1000" b="1" dirty="0" smtClean="0"/>
                        <a:t> Type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TID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Bits: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11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1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4</a:t>
                      </a:r>
                      <a:endParaRPr lang="en-US" sz="1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 flipH="1">
            <a:off x="1763688" y="2538774"/>
            <a:ext cx="761226" cy="518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859791" y="2538774"/>
            <a:ext cx="738313" cy="518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190037" y="1628800"/>
            <a:ext cx="2669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>
                <a:solidFill>
                  <a:schemeClr val="tx1"/>
                </a:solidFill>
              </a:rPr>
              <a:t>* Per STA Info field format</a:t>
            </a:r>
            <a:endParaRPr lang="en-US" altLang="ko-KR" sz="1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Multi-TID A-MPDU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800" dirty="0" smtClean="0"/>
              <a:t>When constructing a multi-TID A-MPDU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 multi-TID A-MPDU may contain multiple A-MPDU </a:t>
            </a:r>
            <a:r>
              <a:rPr lang="en-US" sz="1600" dirty="0" err="1" smtClean="0"/>
              <a:t>subframes</a:t>
            </a:r>
            <a:r>
              <a:rPr lang="en-US" sz="1600" dirty="0" smtClean="0"/>
              <a:t> with the EOF subfield set to 1 and the MPDU Length subfield set to nonzero value.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If the </a:t>
            </a:r>
            <a:r>
              <a:rPr lang="en-US" sz="1600" dirty="0" err="1" smtClean="0"/>
              <a:t>QoS</a:t>
            </a:r>
            <a:r>
              <a:rPr lang="en-US" sz="1600" dirty="0" smtClean="0"/>
              <a:t> Data frame or Action frame solicits an immediate </a:t>
            </a:r>
            <a:r>
              <a:rPr lang="en-US" sz="1600" dirty="0" err="1" smtClean="0"/>
              <a:t>Ack</a:t>
            </a:r>
            <a:r>
              <a:rPr lang="en-US" sz="1600" dirty="0" smtClean="0"/>
              <a:t> frame, the EOF subfield shall be set to 1 in a nonzero length MPDU delimiter that precedes the </a:t>
            </a:r>
            <a:r>
              <a:rPr lang="en-US" sz="1600" dirty="0" err="1" smtClean="0"/>
              <a:t>QoS</a:t>
            </a:r>
            <a:r>
              <a:rPr lang="en-US" sz="1600" dirty="0" smtClean="0"/>
              <a:t> Data frame or Action frame.</a:t>
            </a:r>
            <a:endParaRPr lang="en-US" sz="1600" dirty="0"/>
          </a:p>
          <a:p>
            <a:pPr>
              <a:buFont typeface="Arial" charset="0"/>
              <a:buChar char="•"/>
            </a:pP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en-US" sz="1800" dirty="0" smtClean="0"/>
              <a:t>When receiving a multi-TID A-MPDU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An HE STA shall respond with a Multi-STA </a:t>
            </a:r>
            <a:r>
              <a:rPr lang="en-US" sz="1600" dirty="0" err="1" smtClean="0"/>
              <a:t>BlockAck</a:t>
            </a:r>
            <a:r>
              <a:rPr lang="en-US" sz="1600" dirty="0" smtClean="0"/>
              <a:t> frame that contains</a:t>
            </a:r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Per STA Info field indicating an </a:t>
            </a:r>
            <a:r>
              <a:rPr lang="en-US" sz="1400" dirty="0" err="1" smtClean="0"/>
              <a:t>Ack</a:t>
            </a:r>
            <a:r>
              <a:rPr lang="en-US" sz="1400" dirty="0" smtClean="0"/>
              <a:t> (</a:t>
            </a:r>
            <a:r>
              <a:rPr lang="en-US" sz="1400" dirty="0" err="1" smtClean="0"/>
              <a:t>Ack</a:t>
            </a:r>
            <a:r>
              <a:rPr lang="en-US" sz="1400" dirty="0" smtClean="0"/>
              <a:t> Type: 1)</a:t>
            </a:r>
            <a:endParaRPr lang="en-US" sz="1400" dirty="0"/>
          </a:p>
          <a:p>
            <a:pPr lvl="3">
              <a:buFont typeface="Arial" charset="0"/>
              <a:buChar char="•"/>
            </a:pPr>
            <a:r>
              <a:rPr lang="en-US" sz="1200" dirty="0" smtClean="0"/>
              <a:t>For each successfully received MPDU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that is preceded by an MPDU delimiter whose EOF is 1</a:t>
            </a:r>
            <a:endParaRPr lang="en-US" sz="1200" dirty="0" smtClean="0"/>
          </a:p>
          <a:p>
            <a:pPr lvl="2">
              <a:buFont typeface="Arial" charset="0"/>
              <a:buChar char="•"/>
            </a:pPr>
            <a:r>
              <a:rPr lang="en-US" sz="1400" dirty="0" smtClean="0"/>
              <a:t>Per STA Info field indicating a </a:t>
            </a:r>
            <a:r>
              <a:rPr lang="en-US" sz="1400" dirty="0" err="1" smtClean="0"/>
              <a:t>BlockAck</a:t>
            </a:r>
            <a:r>
              <a:rPr lang="en-US" sz="1400" dirty="0" smtClean="0"/>
              <a:t> (</a:t>
            </a:r>
            <a:r>
              <a:rPr lang="en-US" sz="1400" dirty="0" err="1" smtClean="0"/>
              <a:t>Ack</a:t>
            </a:r>
            <a:r>
              <a:rPr lang="en-US" sz="1400" dirty="0" smtClean="0"/>
              <a:t> Type: 0)</a:t>
            </a:r>
          </a:p>
          <a:p>
            <a:pPr lvl="3">
              <a:buFont typeface="Arial" charset="0"/>
              <a:buChar char="•"/>
            </a:pPr>
            <a:r>
              <a:rPr lang="en-US" sz="1200" dirty="0" smtClean="0"/>
              <a:t>For each TID of a successfully received MPDU that is preceded by an MPDU delimiter whose EOF is 0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5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of the </a:t>
            </a:r>
            <a:r>
              <a:rPr lang="en-US" dirty="0" err="1" smtClean="0"/>
              <a:t>Ack</a:t>
            </a:r>
            <a:r>
              <a:rPr lang="en-US" dirty="0" smtClean="0"/>
              <a:t> Type subfield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 smtClean="0"/>
              <a:t>It is implied that the TID of an MPDU with the EOF subfield set to 1 is unique in an A-MPDU.</a:t>
            </a:r>
          </a:p>
          <a:p>
            <a:pPr>
              <a:buFont typeface="Arial" charset="0"/>
              <a:buChar char="•"/>
            </a:pPr>
            <a:r>
              <a:rPr lang="en-US" sz="1600" dirty="0" smtClean="0"/>
              <a:t>The MPDU delimiter and the MPDU each can be checked using the CRC and FCS fields, respectively.</a:t>
            </a:r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endParaRPr lang="en-US" altLang="ko-KR" sz="1600" dirty="0"/>
          </a:p>
          <a:p>
            <a:pPr>
              <a:buFont typeface="Arial" charset="0"/>
              <a:buChar char="•"/>
            </a:pPr>
            <a:endParaRPr lang="en-US" altLang="ko-KR" sz="1600" dirty="0" smtClean="0"/>
          </a:p>
          <a:p>
            <a:pPr>
              <a:buFont typeface="Arial" charset="0"/>
              <a:buChar char="•"/>
            </a:pPr>
            <a:r>
              <a:rPr lang="en-US" altLang="ko-KR" sz="1600" dirty="0" smtClean="0"/>
              <a:t>If the unsuccessful MPDU has the corresponding EOF subfield set to 1, it is certain for the recipient that it received all other MPDUs of different TIDs except the unsuccessful MPDU.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008173" y="3922733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2604" y="3922733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4538" y="4901098"/>
            <a:ext cx="1552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EOF: 0</a:t>
            </a:r>
          </a:p>
          <a:p>
            <a:r>
              <a:rPr lang="en-US" altLang="ko-KR" sz="1000" b="1" dirty="0" smtClean="0">
                <a:solidFill>
                  <a:schemeClr val="tx1"/>
                </a:solidFill>
              </a:rPr>
              <a:t>MPDU Length: nonzero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1269" y="2962397"/>
            <a:ext cx="909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/>
                </a:solidFill>
              </a:rPr>
              <a:t>A-MPDU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05126" y="3478909"/>
            <a:ext cx="12633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solidFill>
                  <a:schemeClr val="tx1"/>
                </a:solidFill>
              </a:rPr>
              <a:t>A-MPDU </a:t>
            </a:r>
            <a:r>
              <a:rPr lang="en-US" altLang="ko-KR" sz="1000" b="1" dirty="0" err="1" smtClean="0">
                <a:solidFill>
                  <a:schemeClr val="tx1"/>
                </a:solidFill>
              </a:rPr>
              <a:t>subframe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16200000">
            <a:off x="2052950" y="3316946"/>
            <a:ext cx="227349" cy="979097"/>
          </a:xfrm>
          <a:prstGeom prst="rightBrace">
            <a:avLst>
              <a:gd name="adj1" fmla="val 8779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16200000">
            <a:off x="4222504" y="710615"/>
            <a:ext cx="227349" cy="5291834"/>
          </a:xfrm>
          <a:prstGeom prst="rightBrace">
            <a:avLst>
              <a:gd name="adj1" fmla="val 8779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4038" y="3922733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68470" y="3922733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83978" y="4036009"/>
            <a:ext cx="568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altLang="ko-KR" sz="1200" b="1" dirty="0" smtClean="0">
                <a:solidFill>
                  <a:schemeClr val="tx1"/>
                </a:solidFill>
              </a:rPr>
              <a:t>…</a:t>
            </a:r>
            <a:endParaRPr lang="en-US" altLang="ko-KR" sz="1200" b="1" dirty="0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8226" y="3922733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2658" y="3922733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57818" y="3922733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250" y="3922733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4218" y="4036009"/>
            <a:ext cx="37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altLang="ko-KR" sz="1200" b="1" smtClean="0">
                <a:solidFill>
                  <a:schemeClr val="tx1"/>
                </a:solidFill>
              </a:rPr>
              <a:t>…</a:t>
            </a:r>
            <a:endParaRPr lang="en-US" altLang="ko-KR" sz="1200" b="1" dirty="0" smtClean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25096" y="3922733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3)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99527" y="3922733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15871" y="4901033"/>
            <a:ext cx="1498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EOF: 1</a:t>
            </a:r>
          </a:p>
          <a:p>
            <a:r>
              <a:rPr lang="en-US" altLang="ko-KR" sz="1000" b="1" dirty="0" smtClean="0">
                <a:solidFill>
                  <a:schemeClr val="tx1"/>
                </a:solidFill>
              </a:rPr>
              <a:t>MPDU Length: nonzero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171309" y="4541098"/>
            <a:ext cx="0" cy="36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300272" y="3871916"/>
            <a:ext cx="720000" cy="720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6296160" y="3871916"/>
            <a:ext cx="720000" cy="720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1845387" y="4533117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3041214" y="4533117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H="1">
            <a:off x="3995936" y="4533117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>
            <a:off x="5220072" y="4533117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H="1">
            <a:off x="1835696" y="4713109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3454629" y="4721549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289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Utilization of the </a:t>
            </a:r>
            <a:r>
              <a:rPr lang="en-US" dirty="0" err="1" smtClean="0"/>
              <a:t>Ack</a:t>
            </a:r>
            <a:r>
              <a:rPr lang="en-US" dirty="0" smtClean="0"/>
              <a:t> Type subfield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altLang="ko-KR" sz="1600" dirty="0" smtClean="0"/>
              <a:t>Therefore, the recipient can send a multi-STA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frame without the Block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Starting Sequence Control and Block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Bitmap subfields.</a:t>
            </a:r>
          </a:p>
          <a:p>
            <a:pPr>
              <a:buFont typeface="Arial" charset="0"/>
              <a:buChar char="•"/>
            </a:pPr>
            <a:r>
              <a:rPr lang="en-US" altLang="ko-KR" sz="1600" dirty="0" smtClean="0"/>
              <a:t>For example,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008173" y="3384978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82604" y="3384978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4538" y="4363343"/>
            <a:ext cx="1552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EOF: 0</a:t>
            </a:r>
          </a:p>
          <a:p>
            <a:r>
              <a:rPr lang="en-US" altLang="ko-KR" sz="1000" b="1" dirty="0" smtClean="0">
                <a:solidFill>
                  <a:schemeClr val="tx1"/>
                </a:solidFill>
              </a:rPr>
              <a:t>MPDU Length: nonzero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1269" y="2492896"/>
            <a:ext cx="909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/>
                </a:solidFill>
              </a:rPr>
              <a:t>A-MPDU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05126" y="2970509"/>
            <a:ext cx="12633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smtClean="0">
                <a:solidFill>
                  <a:schemeClr val="tx1"/>
                </a:solidFill>
              </a:rPr>
              <a:t>A-MPDU </a:t>
            </a:r>
            <a:r>
              <a:rPr lang="en-US" altLang="ko-KR" sz="1000" b="1" dirty="0" err="1" smtClean="0">
                <a:solidFill>
                  <a:schemeClr val="tx1"/>
                </a:solidFill>
              </a:rPr>
              <a:t>subframe</a:t>
            </a:r>
            <a:endParaRPr lang="en-US" altLang="ko-KR" sz="1000" b="1" dirty="0" smtClean="0">
              <a:solidFill>
                <a:schemeClr val="tx1"/>
              </a:solidFill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16200000">
            <a:off x="2052950" y="2779191"/>
            <a:ext cx="227349" cy="979097"/>
          </a:xfrm>
          <a:prstGeom prst="rightBrace">
            <a:avLst>
              <a:gd name="adj1" fmla="val 8779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16200000">
            <a:off x="4222504" y="241114"/>
            <a:ext cx="227349" cy="5291834"/>
          </a:xfrm>
          <a:prstGeom prst="rightBrace">
            <a:avLst>
              <a:gd name="adj1" fmla="val 8779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94038" y="3384978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68470" y="3384978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83978" y="3498254"/>
            <a:ext cx="568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altLang="ko-KR" sz="1200" b="1" dirty="0" smtClean="0">
                <a:solidFill>
                  <a:schemeClr val="tx1"/>
                </a:solidFill>
              </a:rPr>
              <a:t>…</a:t>
            </a:r>
            <a:endParaRPr lang="en-US" altLang="ko-KR" sz="1200" b="1" dirty="0" smtClean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8226" y="3384978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2658" y="3384978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57818" y="3384978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250" y="3384978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44218" y="3498254"/>
            <a:ext cx="376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altLang="ko-KR" sz="1200" b="1" smtClean="0">
                <a:solidFill>
                  <a:schemeClr val="tx1"/>
                </a:solidFill>
              </a:rPr>
              <a:t>…</a:t>
            </a:r>
            <a:endParaRPr lang="en-US" altLang="ko-KR" sz="1200" b="1" dirty="0" smtClean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25096" y="3384978"/>
            <a:ext cx="648000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MPDU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3)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99527" y="3384978"/>
            <a:ext cx="325567" cy="6183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vert270" wrap="square" rtlCol="0" anchor="ctr" anchorCtr="0">
            <a:noAutofit/>
          </a:bodyPr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MPDU</a:t>
            </a:r>
          </a:p>
          <a:p>
            <a:r>
              <a:rPr lang="en-US" sz="1000" b="1" dirty="0" smtClean="0">
                <a:solidFill>
                  <a:schemeClr val="tx1"/>
                </a:solidFill>
              </a:rPr>
              <a:t>delimiter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15871" y="4363278"/>
            <a:ext cx="1498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tx1"/>
                </a:solidFill>
              </a:rPr>
              <a:t>EOF: 1</a:t>
            </a:r>
          </a:p>
          <a:p>
            <a:r>
              <a:rPr lang="en-US" altLang="ko-KR" sz="1000" b="1" dirty="0" smtClean="0">
                <a:solidFill>
                  <a:schemeClr val="tx1"/>
                </a:solidFill>
              </a:rPr>
              <a:t>MPDU Length: nonzero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171309" y="4003343"/>
            <a:ext cx="0" cy="36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6300272" y="3334161"/>
            <a:ext cx="720000" cy="720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6296160" y="3334161"/>
            <a:ext cx="720000" cy="720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H="1">
            <a:off x="1845387" y="3995362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H="1">
            <a:off x="3041214" y="3995362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H="1">
            <a:off x="3995936" y="3995362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>
            <a:off x="5220072" y="3995362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H="1">
            <a:off x="1835696" y="4175354"/>
            <a:ext cx="33843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3454629" y="4183794"/>
            <a:ext cx="0" cy="1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755648" y="5006783"/>
            <a:ext cx="64800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MAC</a:t>
            </a:r>
          </a:p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Header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78708" y="5006783"/>
            <a:ext cx="64800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BA Control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26708" y="5006783"/>
            <a:ext cx="72008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Per AID TID Info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46788" y="5006783"/>
            <a:ext cx="1285606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Block </a:t>
            </a:r>
            <a:r>
              <a:rPr lang="en-US" sz="1000" b="1" dirty="0" err="1" smtClean="0">
                <a:solidFill>
                  <a:schemeClr val="tx1"/>
                </a:solidFill>
              </a:rPr>
              <a:t>Ack</a:t>
            </a:r>
            <a:r>
              <a:rPr lang="en-US" sz="1000" b="1" dirty="0" smtClean="0">
                <a:solidFill>
                  <a:schemeClr val="tx1"/>
                </a:solidFill>
              </a:rPr>
              <a:t> Starting Sequence Control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37871" y="5006783"/>
            <a:ext cx="1230406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Block </a:t>
            </a:r>
            <a:r>
              <a:rPr lang="en-US" sz="1000" b="1" dirty="0" err="1" smtClean="0">
                <a:solidFill>
                  <a:schemeClr val="tx1"/>
                </a:solidFill>
              </a:rPr>
              <a:t>Ack</a:t>
            </a:r>
            <a:r>
              <a:rPr lang="en-US" sz="1000" b="1" dirty="0" smtClean="0">
                <a:solidFill>
                  <a:schemeClr val="tx1"/>
                </a:solidFill>
              </a:rPr>
              <a:t> Bitmap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72545" y="5006783"/>
            <a:ext cx="72008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Per AID TID Info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96893" y="5006783"/>
            <a:ext cx="1285606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Block </a:t>
            </a:r>
            <a:r>
              <a:rPr lang="en-US" sz="1000" b="1" dirty="0" err="1" smtClean="0">
                <a:solidFill>
                  <a:schemeClr val="tx1"/>
                </a:solidFill>
              </a:rPr>
              <a:t>Ack</a:t>
            </a:r>
            <a:r>
              <a:rPr lang="en-US" sz="1000" b="1" dirty="0" smtClean="0">
                <a:solidFill>
                  <a:schemeClr val="tx1"/>
                </a:solidFill>
              </a:rPr>
              <a:t> Starting Sequence Control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282499" y="5006783"/>
            <a:ext cx="1230406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Block </a:t>
            </a:r>
            <a:r>
              <a:rPr lang="en-US" sz="1000" b="1" dirty="0" err="1" smtClean="0">
                <a:solidFill>
                  <a:schemeClr val="tx1"/>
                </a:solidFill>
              </a:rPr>
              <a:t>Ack</a:t>
            </a:r>
            <a:r>
              <a:rPr lang="en-US" sz="1000" b="1" dirty="0" smtClean="0">
                <a:solidFill>
                  <a:schemeClr val="tx1"/>
                </a:solidFill>
              </a:rPr>
              <a:t> Bitmap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4094" y="4725144"/>
            <a:ext cx="2669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* Current acknowledgment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5648" y="5885963"/>
            <a:ext cx="64800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MAC</a:t>
            </a:r>
          </a:p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Header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378708" y="5885963"/>
            <a:ext cx="64800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BA Control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26708" y="5885963"/>
            <a:ext cx="72008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Per AID TID Info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46788" y="5885963"/>
            <a:ext cx="720080" cy="51044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vert="horz" wrap="square" rtlCol="0" anchor="ctr" anchorCtr="0"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Per AID TID Info</a:t>
            </a:r>
          </a:p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(TID: 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4094" y="5604324"/>
            <a:ext cx="2669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* Proposed acknowledgment</a:t>
            </a:r>
          </a:p>
        </p:txBody>
      </p:sp>
    </p:spTree>
    <p:extLst>
      <p:ext uri="{BB962C8B-B14F-4D97-AF65-F5344CB8AC3E}">
        <p14:creationId xmlns:p14="http://schemas.microsoft.com/office/powerpoint/2010/main" val="161327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 STA that has the All </a:t>
            </a:r>
            <a:r>
              <a:rPr lang="en-US" dirty="0" err="1" smtClean="0"/>
              <a:t>Ack</a:t>
            </a:r>
            <a:r>
              <a:rPr lang="en-US" dirty="0" smtClean="0"/>
              <a:t> Support capability also has the capability to receive the multi-STA </a:t>
            </a:r>
            <a:r>
              <a:rPr lang="en-US" dirty="0" err="1" smtClean="0"/>
              <a:t>BlockAck</a:t>
            </a:r>
            <a:r>
              <a:rPr lang="en-US" dirty="0" smtClean="0"/>
              <a:t> frame of the proposal.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 proposed utilization of the </a:t>
            </a:r>
            <a:r>
              <a:rPr lang="en-US" dirty="0" err="1" smtClean="0"/>
              <a:t>Ack</a:t>
            </a:r>
            <a:r>
              <a:rPr lang="en-US" dirty="0" smtClean="0"/>
              <a:t> Type subfield can be additionally used to reduce the length of the multi-STA </a:t>
            </a:r>
            <a:r>
              <a:rPr lang="en-US" dirty="0" err="1" smtClean="0"/>
              <a:t>BlockAck</a:t>
            </a:r>
            <a:r>
              <a:rPr lang="en-US" dirty="0" smtClean="0"/>
              <a:t> frame.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049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Draft P802.11ax D1.0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9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dirty="0" smtClean="0"/>
              <a:t>Do you agree with the scheme to reduce the length of the multi-STA </a:t>
            </a:r>
            <a:r>
              <a:rPr lang="en-US" sz="2000" dirty="0" err="1" smtClean="0"/>
              <a:t>BlockAck</a:t>
            </a:r>
            <a:r>
              <a:rPr lang="en-US" sz="2000" dirty="0" smtClean="0"/>
              <a:t> frame in this submission?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2000" dirty="0"/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sz="1800" dirty="0" smtClean="0"/>
              <a:t>Y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sz="1800" dirty="0" smtClean="0"/>
              <a:t>N</a:t>
            </a:r>
          </a:p>
          <a:p>
            <a:pPr lvl="1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</a:pPr>
            <a:r>
              <a:rPr lang="en-US" sz="1800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Geonjung Ko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91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97742</TotalTime>
  <Words>942</Words>
  <Application>Microsoft Macintosh PowerPoint</Application>
  <PresentationFormat>On-screen Show (4:3)</PresentationFormat>
  <Paragraphs>196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Mangal</vt:lpstr>
      <vt:lpstr>MS Gothic</vt:lpstr>
      <vt:lpstr>ＭＳ Ｐゴシック</vt:lpstr>
      <vt:lpstr>Times New Roman</vt:lpstr>
      <vt:lpstr>Arial</vt:lpstr>
      <vt:lpstr>Office Theme</vt:lpstr>
      <vt:lpstr>6_802-11-Submission</vt:lpstr>
      <vt:lpstr>7_802-11-Submission</vt:lpstr>
      <vt:lpstr>Document</vt:lpstr>
      <vt:lpstr>Utilization of the Ack Type Subfield in a Multi-STA BlockAck Frame</vt:lpstr>
      <vt:lpstr>Introduction</vt:lpstr>
      <vt:lpstr>Multi-STA BlockAck frame [1]</vt:lpstr>
      <vt:lpstr>Multi-TID A-MPDU [1]</vt:lpstr>
      <vt:lpstr>Utilization of the Ack Type subfield (1)</vt:lpstr>
      <vt:lpstr>Utilization of the Ack Type subfield (2)</vt:lpstr>
      <vt:lpstr>Discussions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Greg</cp:lastModifiedBy>
  <cp:revision>3632</cp:revision>
  <cp:lastPrinted>2016-05-16T16:49:07Z</cp:lastPrinted>
  <dcterms:created xsi:type="dcterms:W3CDTF">2014-04-14T10:59:07Z</dcterms:created>
  <dcterms:modified xsi:type="dcterms:W3CDTF">2017-01-17T11:52:13Z</dcterms:modified>
</cp:coreProperties>
</file>