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9" r:id="rId3"/>
    <p:sldId id="262" r:id="rId4"/>
    <p:sldId id="265" r:id="rId5"/>
    <p:sldId id="270" r:id="rId6"/>
    <p:sldId id="266" r:id="rId7"/>
    <p:sldId id="268" r:id="rId8"/>
    <p:sldId id="267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86358" autoAdjust="0"/>
  </p:normalViewPr>
  <p:slideViewPr>
    <p:cSldViewPr>
      <p:cViewPr varScale="1">
        <p:scale>
          <a:sx n="109" d="100"/>
          <a:sy n="109" d="100"/>
        </p:scale>
        <p:origin x="-1578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588" y="355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Kazuto Yano,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802.11-17/0129r3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January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Kazuto Yano,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Kazuto Yano,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802.11-17/0129r3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Issue of </a:t>
            </a:r>
            <a:r>
              <a:rPr lang="en-GB" altLang="ja-JP" dirty="0"/>
              <a:t>Congested Primary Channel in </a:t>
            </a:r>
            <a:r>
              <a:rPr lang="en-GB" dirty="0"/>
              <a:t>802.11 WLAN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7654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2017-01-16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5300" y="2822674"/>
          <a:ext cx="7823200" cy="2622550"/>
        </p:xfrm>
        <a:graphic>
          <a:graphicData uri="http://schemas.openxmlformats.org/presentationml/2006/ole">
            <p:oleObj spid="_x0000_s3082" name="Document" r:id="rId4" imgW="8262412" imgH="2774113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9247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dirty="0"/>
              <a:t>This presentation: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/>
              <a:t>raises an issue of current IEEE 802.11 wireless LAN when the primary channel is congested,</a:t>
            </a:r>
          </a:p>
          <a:p>
            <a:pPr lvl="1"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200" b="1" dirty="0"/>
              <a:t>shows a possible way to overcome this issue.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Background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7213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/>
              <a:t>IEEE 802.11 wireless LAN has been widely and densely deployed, and now it </a:t>
            </a:r>
            <a:r>
              <a:rPr lang="en-GB" sz="2200" dirty="0" smtClean="0"/>
              <a:t>still </a:t>
            </a:r>
            <a:r>
              <a:rPr lang="en-GB" altLang="ja-JP" sz="2200" dirty="0" smtClean="0"/>
              <a:t>needs </a:t>
            </a:r>
            <a:r>
              <a:rPr lang="en-GB" altLang="ja-JP" sz="2200" dirty="0"/>
              <a:t>to </a:t>
            </a:r>
            <a:r>
              <a:rPr lang="en-GB" altLang="ja-JP" sz="2200" dirty="0" smtClean="0"/>
              <a:t>enhance its system capacity to accommodate a large amount of various traffic including </a:t>
            </a:r>
            <a:r>
              <a:rPr lang="en-GB" sz="2200" dirty="0" smtClean="0"/>
              <a:t>very-large </a:t>
            </a:r>
            <a:r>
              <a:rPr lang="en-GB" sz="2200" dirty="0"/>
              <a:t>size file </a:t>
            </a:r>
            <a:r>
              <a:rPr lang="en-GB" sz="2200" dirty="0" smtClean="0"/>
              <a:t>transfer, real-time application, and M2M/</a:t>
            </a:r>
            <a:r>
              <a:rPr lang="en-GB" sz="2200" dirty="0" err="1" smtClean="0"/>
              <a:t>IoT</a:t>
            </a:r>
            <a:r>
              <a:rPr lang="en-GB" sz="2200" dirty="0" smtClean="0"/>
              <a:t> application. </a:t>
            </a:r>
            <a:endParaRPr lang="en-GB" sz="2200" dirty="0"/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If the amount of traffic in a BSS increases, the channel used by the BSS becomes congested.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Moreover, IEEE 802.11 wireless LAN is sometimes exposed to interference from OBSS and/or other wireless system such as non-802.11 system (and LAA in future). </a:t>
            </a:r>
            <a:endParaRPr lang="en-GB" altLang="ja-JP" sz="2200" dirty="0"/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The amount of arrival interference will vary dynamically, and it may cause instantaneous heavy congestion.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 of congested primary channel on current IEEE 802.11 wireless LAN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However, a </a:t>
            </a:r>
            <a:r>
              <a:rPr lang="en-GB" sz="2200" dirty="0"/>
              <a:t>BSS sets one primary channel on which each STA invokes the back-off procedure to transmit its data [1].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If the primary channel is congested, the STA hardly transmits its data even if other channels are vacant</a:t>
            </a:r>
            <a:r>
              <a:rPr lang="ja-JP" altLang="en-US" sz="2200" dirty="0"/>
              <a:t> </a:t>
            </a:r>
            <a:r>
              <a:rPr lang="en-US" altLang="ja-JP" sz="2200" dirty="0"/>
              <a:t>[2]</a:t>
            </a:r>
            <a:r>
              <a:rPr lang="en-GB" sz="22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Since radio resources are limited, it is important to flexibly utilize temporal vacant channels to improve effective system capacity.</a:t>
            </a:r>
          </a:p>
        </p:txBody>
      </p:sp>
      <p:grpSp>
        <p:nvGrpSpPr>
          <p:cNvPr id="30" name="グループ化 29"/>
          <p:cNvGrpSpPr/>
          <p:nvPr/>
        </p:nvGrpSpPr>
        <p:grpSpPr>
          <a:xfrm>
            <a:off x="1027794" y="4869160"/>
            <a:ext cx="7628621" cy="1584176"/>
            <a:chOff x="1027794" y="4725144"/>
            <a:chExt cx="7628621" cy="1584176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1259632" y="5178678"/>
              <a:ext cx="1080120" cy="432048"/>
            </a:xfrm>
            <a:custGeom>
              <a:avLst/>
              <a:gdLst>
                <a:gd name="connsiteX0" fmla="*/ 287676 w 1571946"/>
                <a:gd name="connsiteY0" fmla="*/ 10274 h 678094"/>
                <a:gd name="connsiteX1" fmla="*/ 0 w 1571946"/>
                <a:gd name="connsiteY1" fmla="*/ 636998 h 678094"/>
                <a:gd name="connsiteX2" fmla="*/ 1571946 w 1571946"/>
                <a:gd name="connsiteY2" fmla="*/ 678094 h 678094"/>
                <a:gd name="connsiteX3" fmla="*/ 1263721 w 1571946"/>
                <a:gd name="connsiteY3" fmla="*/ 0 h 678094"/>
                <a:gd name="connsiteX4" fmla="*/ 287676 w 1571946"/>
                <a:gd name="connsiteY4" fmla="*/ 10274 h 678094"/>
                <a:gd name="connsiteX0" fmla="*/ 287676 w 1327144"/>
                <a:gd name="connsiteY0" fmla="*/ 10274 h 880920"/>
                <a:gd name="connsiteX1" fmla="*/ 0 w 1327144"/>
                <a:gd name="connsiteY1" fmla="*/ 636998 h 880920"/>
                <a:gd name="connsiteX2" fmla="*/ 1327144 w 1327144"/>
                <a:gd name="connsiteY2" fmla="*/ 880920 h 880920"/>
                <a:gd name="connsiteX3" fmla="*/ 1263721 w 1327144"/>
                <a:gd name="connsiteY3" fmla="*/ 0 h 880920"/>
                <a:gd name="connsiteX4" fmla="*/ 287676 w 1327144"/>
                <a:gd name="connsiteY4" fmla="*/ 10274 h 880920"/>
                <a:gd name="connsiteX0" fmla="*/ 40652 w 1080120"/>
                <a:gd name="connsiteY0" fmla="*/ 10274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40652 w 1080120"/>
                <a:gd name="connsiteY4" fmla="*/ 10274 h 880920"/>
                <a:gd name="connsiteX0" fmla="*/ 72008 w 1080120"/>
                <a:gd name="connsiteY0" fmla="*/ 448872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72008 w 1080120"/>
                <a:gd name="connsiteY4" fmla="*/ 448872 h 880920"/>
                <a:gd name="connsiteX0" fmla="*/ 72008 w 1080120"/>
                <a:gd name="connsiteY0" fmla="*/ 0 h 432048"/>
                <a:gd name="connsiteX1" fmla="*/ 0 w 1080120"/>
                <a:gd name="connsiteY1" fmla="*/ 432048 h 432048"/>
                <a:gd name="connsiteX2" fmla="*/ 1080120 w 1080120"/>
                <a:gd name="connsiteY2" fmla="*/ 432048 h 432048"/>
                <a:gd name="connsiteX3" fmla="*/ 1008112 w 1080120"/>
                <a:gd name="connsiteY3" fmla="*/ 0 h 432048"/>
                <a:gd name="connsiteX4" fmla="*/ 72008 w 1080120"/>
                <a:gd name="connsiteY4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432048">
                  <a:moveTo>
                    <a:pt x="72008" y="0"/>
                  </a:moveTo>
                  <a:lnTo>
                    <a:pt x="0" y="432048"/>
                  </a:lnTo>
                  <a:lnTo>
                    <a:pt x="1080120" y="432048"/>
                  </a:lnTo>
                  <a:lnTo>
                    <a:pt x="1008112" y="0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043608" y="5610726"/>
              <a:ext cx="698477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>
              <a:off x="12596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23397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341987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449999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58011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66602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1443596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5992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b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4725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c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72016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d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80749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02043" y="5682734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f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77403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/>
            <p:cNvSpPr txBox="1"/>
            <p:nvPr/>
          </p:nvSpPr>
          <p:spPr>
            <a:xfrm>
              <a:off x="1443596" y="5178678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busy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1763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9775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77787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5799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3811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27794" y="5970766"/>
              <a:ext cx="15279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rgbClr val="FF0000"/>
                  </a:solidFill>
                </a:rPr>
                <a:t>primary channel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直線コネクタ 52"/>
            <p:cNvCxnSpPr/>
            <p:nvPr/>
          </p:nvCxnSpPr>
          <p:spPr bwMode="auto">
            <a:xfrm flipV="1">
              <a:off x="2339752" y="5085184"/>
              <a:ext cx="432048" cy="21602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2195736" y="4725144"/>
              <a:ext cx="646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Another STA cannot transmit its data if the primary channel is busy.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Issue of congested primary channel on current IEEE 802.11 wireless LAN (cont.)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A BSS can change its primary channel to increase available radio resources by using the procedure of DFS or FST in several TBTTs.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 smtClean="0"/>
              <a:t>However,  it is not agile so as to: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2200" b="1" dirty="0" smtClean="0"/>
              <a:t>efficiently utilize temporal vacant channels,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altLang="ja-JP" sz="2200" b="1" dirty="0" smtClean="0"/>
              <a:t>provide enough </a:t>
            </a:r>
            <a:r>
              <a:rPr lang="en-GB" altLang="ja-JP" sz="2200" b="1" dirty="0" err="1" smtClean="0"/>
              <a:t>QoS</a:t>
            </a:r>
            <a:r>
              <a:rPr lang="en-GB" altLang="ja-JP" sz="2200" b="1" dirty="0" smtClean="0"/>
              <a:t>, especially for real-time data traffic.</a:t>
            </a:r>
          </a:p>
          <a:p>
            <a:pPr>
              <a:buFont typeface="Times New Roman" pitchFamily="16" charset="0"/>
              <a:buChar char="•"/>
            </a:pPr>
            <a:endParaRPr lang="en-GB" altLang="ja-JP" sz="2200" dirty="0"/>
          </a:p>
        </p:txBody>
      </p:sp>
      <p:grpSp>
        <p:nvGrpSpPr>
          <p:cNvPr id="2" name="グループ化 29"/>
          <p:cNvGrpSpPr/>
          <p:nvPr/>
        </p:nvGrpSpPr>
        <p:grpSpPr>
          <a:xfrm>
            <a:off x="1027794" y="4890646"/>
            <a:ext cx="7988661" cy="1562690"/>
            <a:chOff x="1027794" y="4746630"/>
            <a:chExt cx="7988661" cy="1562690"/>
          </a:xfrm>
        </p:grpSpPr>
        <p:sp>
          <p:nvSpPr>
            <p:cNvPr id="31" name="フリーフォーム 30"/>
            <p:cNvSpPr/>
            <p:nvPr/>
          </p:nvSpPr>
          <p:spPr bwMode="auto">
            <a:xfrm>
              <a:off x="1259632" y="5178678"/>
              <a:ext cx="1080120" cy="432048"/>
            </a:xfrm>
            <a:custGeom>
              <a:avLst/>
              <a:gdLst>
                <a:gd name="connsiteX0" fmla="*/ 287676 w 1571946"/>
                <a:gd name="connsiteY0" fmla="*/ 10274 h 678094"/>
                <a:gd name="connsiteX1" fmla="*/ 0 w 1571946"/>
                <a:gd name="connsiteY1" fmla="*/ 636998 h 678094"/>
                <a:gd name="connsiteX2" fmla="*/ 1571946 w 1571946"/>
                <a:gd name="connsiteY2" fmla="*/ 678094 h 678094"/>
                <a:gd name="connsiteX3" fmla="*/ 1263721 w 1571946"/>
                <a:gd name="connsiteY3" fmla="*/ 0 h 678094"/>
                <a:gd name="connsiteX4" fmla="*/ 287676 w 1571946"/>
                <a:gd name="connsiteY4" fmla="*/ 10274 h 678094"/>
                <a:gd name="connsiteX0" fmla="*/ 287676 w 1327144"/>
                <a:gd name="connsiteY0" fmla="*/ 10274 h 880920"/>
                <a:gd name="connsiteX1" fmla="*/ 0 w 1327144"/>
                <a:gd name="connsiteY1" fmla="*/ 636998 h 880920"/>
                <a:gd name="connsiteX2" fmla="*/ 1327144 w 1327144"/>
                <a:gd name="connsiteY2" fmla="*/ 880920 h 880920"/>
                <a:gd name="connsiteX3" fmla="*/ 1263721 w 1327144"/>
                <a:gd name="connsiteY3" fmla="*/ 0 h 880920"/>
                <a:gd name="connsiteX4" fmla="*/ 287676 w 1327144"/>
                <a:gd name="connsiteY4" fmla="*/ 10274 h 880920"/>
                <a:gd name="connsiteX0" fmla="*/ 40652 w 1080120"/>
                <a:gd name="connsiteY0" fmla="*/ 10274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40652 w 1080120"/>
                <a:gd name="connsiteY4" fmla="*/ 10274 h 880920"/>
                <a:gd name="connsiteX0" fmla="*/ 72008 w 1080120"/>
                <a:gd name="connsiteY0" fmla="*/ 448872 h 880920"/>
                <a:gd name="connsiteX1" fmla="*/ 0 w 1080120"/>
                <a:gd name="connsiteY1" fmla="*/ 880920 h 880920"/>
                <a:gd name="connsiteX2" fmla="*/ 1080120 w 1080120"/>
                <a:gd name="connsiteY2" fmla="*/ 880920 h 880920"/>
                <a:gd name="connsiteX3" fmla="*/ 1016697 w 1080120"/>
                <a:gd name="connsiteY3" fmla="*/ 0 h 880920"/>
                <a:gd name="connsiteX4" fmla="*/ 72008 w 1080120"/>
                <a:gd name="connsiteY4" fmla="*/ 448872 h 880920"/>
                <a:gd name="connsiteX0" fmla="*/ 72008 w 1080120"/>
                <a:gd name="connsiteY0" fmla="*/ 0 h 432048"/>
                <a:gd name="connsiteX1" fmla="*/ 0 w 1080120"/>
                <a:gd name="connsiteY1" fmla="*/ 432048 h 432048"/>
                <a:gd name="connsiteX2" fmla="*/ 1080120 w 1080120"/>
                <a:gd name="connsiteY2" fmla="*/ 432048 h 432048"/>
                <a:gd name="connsiteX3" fmla="*/ 1008112 w 1080120"/>
                <a:gd name="connsiteY3" fmla="*/ 0 h 432048"/>
                <a:gd name="connsiteX4" fmla="*/ 72008 w 1080120"/>
                <a:gd name="connsiteY4" fmla="*/ 0 h 432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80120" h="432048">
                  <a:moveTo>
                    <a:pt x="72008" y="0"/>
                  </a:moveTo>
                  <a:lnTo>
                    <a:pt x="0" y="432048"/>
                  </a:lnTo>
                  <a:lnTo>
                    <a:pt x="1080120" y="432048"/>
                  </a:lnTo>
                  <a:lnTo>
                    <a:pt x="1008112" y="0"/>
                  </a:lnTo>
                  <a:lnTo>
                    <a:pt x="72008" y="0"/>
                  </a:lnTo>
                  <a:close/>
                </a:path>
              </a:pathLst>
            </a:custGeom>
            <a:solidFill>
              <a:srgbClr val="FFFF0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2" name="直線コネクタ 31"/>
            <p:cNvCxnSpPr/>
            <p:nvPr/>
          </p:nvCxnSpPr>
          <p:spPr bwMode="auto">
            <a:xfrm>
              <a:off x="1043608" y="5610726"/>
              <a:ext cx="698477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直線コネクタ 32"/>
            <p:cNvCxnSpPr/>
            <p:nvPr/>
          </p:nvCxnSpPr>
          <p:spPr bwMode="auto">
            <a:xfrm>
              <a:off x="12596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直線コネクタ 33"/>
            <p:cNvCxnSpPr/>
            <p:nvPr/>
          </p:nvCxnSpPr>
          <p:spPr bwMode="auto">
            <a:xfrm>
              <a:off x="23397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直線コネクタ 34"/>
            <p:cNvCxnSpPr/>
            <p:nvPr/>
          </p:nvCxnSpPr>
          <p:spPr bwMode="auto">
            <a:xfrm>
              <a:off x="341987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直線コネクタ 35"/>
            <p:cNvCxnSpPr/>
            <p:nvPr/>
          </p:nvCxnSpPr>
          <p:spPr bwMode="auto">
            <a:xfrm>
              <a:off x="449999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直線コネクタ 36"/>
            <p:cNvCxnSpPr/>
            <p:nvPr/>
          </p:nvCxnSpPr>
          <p:spPr bwMode="auto">
            <a:xfrm>
              <a:off x="558011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直線コネクタ 37"/>
            <p:cNvCxnSpPr/>
            <p:nvPr/>
          </p:nvCxnSpPr>
          <p:spPr bwMode="auto">
            <a:xfrm>
              <a:off x="666023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テキスト ボックス 38"/>
            <p:cNvSpPr txBox="1"/>
            <p:nvPr/>
          </p:nvSpPr>
          <p:spPr>
            <a:xfrm>
              <a:off x="1443596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a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255992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b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4725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c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4720162" y="5682734"/>
              <a:ext cx="6832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d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5807495" y="5682734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6902043" y="5682734"/>
              <a:ext cx="63991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 err="1">
                  <a:solidFill>
                    <a:schemeClr val="tx1"/>
                  </a:solidFill>
                </a:rPr>
                <a:t>ch.</a:t>
              </a:r>
              <a:r>
                <a:rPr kumimoji="1" lang="en-US" altLang="ja-JP" sz="2000" dirty="0">
                  <a:solidFill>
                    <a:schemeClr val="tx1"/>
                  </a:solidFill>
                </a:rPr>
                <a:t> f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 bwMode="auto">
            <a:xfrm>
              <a:off x="7740352" y="5394702"/>
              <a:ext cx="0" cy="432048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6" name="テキスト ボックス 45"/>
            <p:cNvSpPr txBox="1"/>
            <p:nvPr/>
          </p:nvSpPr>
          <p:spPr>
            <a:xfrm>
              <a:off x="1443596" y="5178678"/>
              <a:ext cx="66877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busy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61763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369775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49" name="テキスト ボックス 48"/>
            <p:cNvSpPr txBox="1"/>
            <p:nvPr/>
          </p:nvSpPr>
          <p:spPr>
            <a:xfrm>
              <a:off x="477787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5857990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6938111" y="5178678"/>
              <a:ext cx="5677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2000" dirty="0">
                  <a:solidFill>
                    <a:schemeClr val="tx1"/>
                  </a:solidFill>
                </a:rPr>
                <a:t>idle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1027794" y="5970766"/>
              <a:ext cx="15279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600" dirty="0">
                  <a:solidFill>
                    <a:srgbClr val="FF0000"/>
                  </a:solidFill>
                </a:rPr>
                <a:t>primary channel</a:t>
              </a:r>
              <a:endParaRPr kumimoji="1" lang="ja-JP" altLang="en-US" sz="1600" dirty="0">
                <a:solidFill>
                  <a:srgbClr val="FF0000"/>
                </a:solidFill>
              </a:endParaRPr>
            </a:p>
          </p:txBody>
        </p:sp>
        <p:cxnSp>
          <p:nvCxnSpPr>
            <p:cNvPr id="53" name="直線コネクタ 52"/>
            <p:cNvCxnSpPr/>
            <p:nvPr/>
          </p:nvCxnSpPr>
          <p:spPr bwMode="auto">
            <a:xfrm flipV="1">
              <a:off x="2339752" y="5085184"/>
              <a:ext cx="432048" cy="21602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テキスト ボックス 53"/>
            <p:cNvSpPr txBox="1"/>
            <p:nvPr/>
          </p:nvSpPr>
          <p:spPr>
            <a:xfrm>
              <a:off x="2555776" y="4746630"/>
              <a:ext cx="6460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chemeClr val="tx1"/>
                  </a:solidFill>
                </a:rPr>
                <a:t>Another STA cannot transmit its data if the primary channel is busy.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テキスト ボックス 62"/>
          <p:cNvSpPr txBox="1"/>
          <p:nvPr/>
        </p:nvSpPr>
        <p:spPr>
          <a:xfrm>
            <a:off x="1187624" y="4653136"/>
            <a:ext cx="7419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Available radio resources will </a:t>
            </a:r>
            <a:r>
              <a:rPr kumimoji="1" lang="en-US" altLang="ja-JP" sz="1800" dirty="0">
                <a:solidFill>
                  <a:schemeClr val="tx1"/>
                </a:solidFill>
              </a:rPr>
              <a:t>be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increased </a:t>
            </a:r>
            <a:r>
              <a:rPr kumimoji="1" lang="en-US" altLang="ja-JP" sz="1800" dirty="0">
                <a:solidFill>
                  <a:schemeClr val="tx1"/>
                </a:solidFill>
              </a:rPr>
              <a:t>if transmission opportunity can be 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r>
              <a:rPr kumimoji="1" lang="en-US" altLang="ja-JP" sz="1800" dirty="0" smtClean="0">
                <a:solidFill>
                  <a:schemeClr val="tx1"/>
                </a:solidFill>
              </a:rPr>
              <a:t>obtained </a:t>
            </a:r>
            <a:r>
              <a:rPr kumimoji="1" lang="en-US" altLang="ja-JP" sz="1800" dirty="0">
                <a:solidFill>
                  <a:schemeClr val="tx1"/>
                </a:solidFill>
              </a:rPr>
              <a:t>from another channel.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To overcome this issue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5279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One or more vacant channels may continuously or temporarily exist in the same frequency band with the primary channel or in another frequency band.</a:t>
            </a:r>
          </a:p>
          <a:p>
            <a:pPr>
              <a:buFont typeface="Times New Roman" pitchFamily="16" charset="0"/>
              <a:buChar char="•"/>
            </a:pPr>
            <a:r>
              <a:rPr lang="en-GB" sz="2200" dirty="0" smtClean="0"/>
              <a:t>If </a:t>
            </a:r>
            <a:r>
              <a:rPr lang="en-GB" sz="2200" dirty="0"/>
              <a:t>a STA can </a:t>
            </a:r>
            <a:r>
              <a:rPr lang="en-GB" sz="2200" dirty="0" smtClean="0"/>
              <a:t>instantly </a:t>
            </a:r>
            <a:r>
              <a:rPr lang="en-GB" sz="2200" dirty="0"/>
              <a:t>obtain </a:t>
            </a:r>
            <a:r>
              <a:rPr lang="en-GB" sz="2200" dirty="0" smtClean="0"/>
              <a:t>transmission </a:t>
            </a:r>
            <a:r>
              <a:rPr lang="en-GB" sz="2200" dirty="0"/>
              <a:t>opportunity </a:t>
            </a:r>
            <a:r>
              <a:rPr lang="en-GB" sz="2200" dirty="0" smtClean="0"/>
              <a:t>from </a:t>
            </a:r>
            <a:r>
              <a:rPr lang="en-GB" sz="2200" dirty="0"/>
              <a:t>such vacant </a:t>
            </a:r>
            <a:r>
              <a:rPr lang="en-GB" sz="2200" dirty="0" smtClean="0"/>
              <a:t>channels even when the </a:t>
            </a:r>
            <a:r>
              <a:rPr lang="en-GB" altLang="ja-JP" sz="2200" dirty="0" smtClean="0"/>
              <a:t>primary channel is congested</a:t>
            </a:r>
            <a:r>
              <a:rPr lang="en-GB" sz="2200" dirty="0" smtClean="0"/>
              <a:t>, the amount of available radio resource and effective system capacity would be increased. </a:t>
            </a:r>
            <a:endParaRPr lang="en-GB" sz="2200" dirty="0">
              <a:solidFill>
                <a:schemeClr val="bg2"/>
              </a:solidFill>
            </a:endParaRPr>
          </a:p>
        </p:txBody>
      </p:sp>
      <p:sp>
        <p:nvSpPr>
          <p:cNvPr id="35" name="フリーフォーム 34"/>
          <p:cNvSpPr/>
          <p:nvPr/>
        </p:nvSpPr>
        <p:spPr bwMode="auto">
          <a:xfrm>
            <a:off x="1259632" y="5322694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solidFill>
            <a:srgbClr val="FFFF00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線コネクタ 35"/>
          <p:cNvCxnSpPr/>
          <p:nvPr/>
        </p:nvCxnSpPr>
        <p:spPr bwMode="auto">
          <a:xfrm>
            <a:off x="1043608" y="5754742"/>
            <a:ext cx="69847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/>
          <p:nvPr/>
        </p:nvCxnSpPr>
        <p:spPr bwMode="auto">
          <a:xfrm>
            <a:off x="12596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直線コネクタ 37"/>
          <p:cNvCxnSpPr/>
          <p:nvPr/>
        </p:nvCxnSpPr>
        <p:spPr bwMode="auto">
          <a:xfrm>
            <a:off x="23397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直線コネクタ 38"/>
          <p:cNvCxnSpPr/>
          <p:nvPr/>
        </p:nvCxnSpPr>
        <p:spPr bwMode="auto">
          <a:xfrm>
            <a:off x="341987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線コネクタ 39"/>
          <p:cNvCxnSpPr/>
          <p:nvPr/>
        </p:nvCxnSpPr>
        <p:spPr bwMode="auto">
          <a:xfrm>
            <a:off x="449999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線コネクタ 40"/>
          <p:cNvCxnSpPr/>
          <p:nvPr/>
        </p:nvCxnSpPr>
        <p:spPr bwMode="auto">
          <a:xfrm>
            <a:off x="558011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/>
          <p:nvPr/>
        </p:nvCxnSpPr>
        <p:spPr bwMode="auto">
          <a:xfrm>
            <a:off x="666023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テキスト ボックス 42"/>
          <p:cNvSpPr txBox="1"/>
          <p:nvPr/>
        </p:nvSpPr>
        <p:spPr>
          <a:xfrm>
            <a:off x="1443596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a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559922" y="58267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b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7255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c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720162" y="5826750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d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807495" y="5826750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902043" y="5826750"/>
            <a:ext cx="6399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err="1">
                <a:solidFill>
                  <a:schemeClr val="tx1"/>
                </a:solidFill>
              </a:rPr>
              <a:t>ch.</a:t>
            </a:r>
            <a:r>
              <a:rPr kumimoji="1" lang="en-US" altLang="ja-JP" sz="2000" dirty="0">
                <a:solidFill>
                  <a:schemeClr val="tx1"/>
                </a:solidFill>
              </a:rPr>
              <a:t> f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cxnSp>
        <p:nvCxnSpPr>
          <p:cNvPr id="49" name="直線コネクタ 48"/>
          <p:cNvCxnSpPr/>
          <p:nvPr/>
        </p:nvCxnSpPr>
        <p:spPr bwMode="auto">
          <a:xfrm>
            <a:off x="7740352" y="5538718"/>
            <a:ext cx="0" cy="432048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テキスト ボックス 49"/>
          <p:cNvSpPr txBox="1"/>
          <p:nvPr/>
        </p:nvSpPr>
        <p:spPr>
          <a:xfrm>
            <a:off x="1443596" y="5322694"/>
            <a:ext cx="6687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busy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61763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69775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77787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857990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938111" y="5322694"/>
            <a:ext cx="567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idle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27794" y="6114782"/>
            <a:ext cx="15279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>
                <a:solidFill>
                  <a:srgbClr val="FF0000"/>
                </a:solidFill>
              </a:rPr>
              <a:t>primary channel</a:t>
            </a:r>
            <a:endParaRPr kumimoji="1" lang="ja-JP" altLang="en-US" sz="1600" dirty="0">
              <a:solidFill>
                <a:srgbClr val="FF0000"/>
              </a:solidFill>
            </a:endParaRPr>
          </a:p>
        </p:txBody>
      </p:sp>
      <p:cxnSp>
        <p:nvCxnSpPr>
          <p:cNvPr id="57" name="直線コネクタ 56"/>
          <p:cNvCxnSpPr/>
          <p:nvPr/>
        </p:nvCxnSpPr>
        <p:spPr bwMode="auto">
          <a:xfrm flipH="1" flipV="1">
            <a:off x="4932040" y="5013176"/>
            <a:ext cx="648072" cy="28803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テキスト ボックス 58"/>
          <p:cNvSpPr txBox="1"/>
          <p:nvPr/>
        </p:nvSpPr>
        <p:spPr>
          <a:xfrm>
            <a:off x="7947688" y="5301208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7956376" y="5765194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>
                <a:solidFill>
                  <a:schemeClr val="tx1"/>
                </a:solidFill>
              </a:rPr>
              <a:t>…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61" name="フリーフォーム 60"/>
          <p:cNvSpPr/>
          <p:nvPr/>
        </p:nvSpPr>
        <p:spPr bwMode="auto">
          <a:xfrm>
            <a:off x="5580112" y="5301208"/>
            <a:ext cx="1080120" cy="432048"/>
          </a:xfrm>
          <a:custGeom>
            <a:avLst/>
            <a:gdLst>
              <a:gd name="connsiteX0" fmla="*/ 287676 w 1571946"/>
              <a:gd name="connsiteY0" fmla="*/ 10274 h 678094"/>
              <a:gd name="connsiteX1" fmla="*/ 0 w 1571946"/>
              <a:gd name="connsiteY1" fmla="*/ 636998 h 678094"/>
              <a:gd name="connsiteX2" fmla="*/ 1571946 w 1571946"/>
              <a:gd name="connsiteY2" fmla="*/ 678094 h 678094"/>
              <a:gd name="connsiteX3" fmla="*/ 1263721 w 1571946"/>
              <a:gd name="connsiteY3" fmla="*/ 0 h 678094"/>
              <a:gd name="connsiteX4" fmla="*/ 287676 w 1571946"/>
              <a:gd name="connsiteY4" fmla="*/ 10274 h 678094"/>
              <a:gd name="connsiteX0" fmla="*/ 287676 w 1327144"/>
              <a:gd name="connsiteY0" fmla="*/ 10274 h 880920"/>
              <a:gd name="connsiteX1" fmla="*/ 0 w 1327144"/>
              <a:gd name="connsiteY1" fmla="*/ 636998 h 880920"/>
              <a:gd name="connsiteX2" fmla="*/ 1327144 w 1327144"/>
              <a:gd name="connsiteY2" fmla="*/ 880920 h 880920"/>
              <a:gd name="connsiteX3" fmla="*/ 1263721 w 1327144"/>
              <a:gd name="connsiteY3" fmla="*/ 0 h 880920"/>
              <a:gd name="connsiteX4" fmla="*/ 287676 w 1327144"/>
              <a:gd name="connsiteY4" fmla="*/ 10274 h 880920"/>
              <a:gd name="connsiteX0" fmla="*/ 40652 w 1080120"/>
              <a:gd name="connsiteY0" fmla="*/ 10274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40652 w 1080120"/>
              <a:gd name="connsiteY4" fmla="*/ 10274 h 880920"/>
              <a:gd name="connsiteX0" fmla="*/ 72008 w 1080120"/>
              <a:gd name="connsiteY0" fmla="*/ 448872 h 880920"/>
              <a:gd name="connsiteX1" fmla="*/ 0 w 1080120"/>
              <a:gd name="connsiteY1" fmla="*/ 880920 h 880920"/>
              <a:gd name="connsiteX2" fmla="*/ 1080120 w 1080120"/>
              <a:gd name="connsiteY2" fmla="*/ 880920 h 880920"/>
              <a:gd name="connsiteX3" fmla="*/ 1016697 w 1080120"/>
              <a:gd name="connsiteY3" fmla="*/ 0 h 880920"/>
              <a:gd name="connsiteX4" fmla="*/ 72008 w 1080120"/>
              <a:gd name="connsiteY4" fmla="*/ 448872 h 880920"/>
              <a:gd name="connsiteX0" fmla="*/ 72008 w 1080120"/>
              <a:gd name="connsiteY0" fmla="*/ 0 h 432048"/>
              <a:gd name="connsiteX1" fmla="*/ 0 w 1080120"/>
              <a:gd name="connsiteY1" fmla="*/ 432048 h 432048"/>
              <a:gd name="connsiteX2" fmla="*/ 1080120 w 1080120"/>
              <a:gd name="connsiteY2" fmla="*/ 432048 h 432048"/>
              <a:gd name="connsiteX3" fmla="*/ 1008112 w 1080120"/>
              <a:gd name="connsiteY3" fmla="*/ 0 h 432048"/>
              <a:gd name="connsiteX4" fmla="*/ 72008 w 1080120"/>
              <a:gd name="connsiteY4" fmla="*/ 0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20" h="432048">
                <a:moveTo>
                  <a:pt x="72008" y="0"/>
                </a:moveTo>
                <a:lnTo>
                  <a:pt x="0" y="432048"/>
                </a:lnTo>
                <a:lnTo>
                  <a:pt x="1080120" y="432048"/>
                </a:lnTo>
                <a:lnTo>
                  <a:pt x="1008112" y="0"/>
                </a:lnTo>
                <a:lnTo>
                  <a:pt x="72008" y="0"/>
                </a:lnTo>
                <a:close/>
              </a:path>
            </a:pathLst>
          </a:custGeom>
          <a:noFill/>
          <a:ln w="19050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Summary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In IEEE 802.11 wireless LAN, a BSS sets one primary channel on which each STA invokes the back-off procedure </a:t>
            </a:r>
          </a:p>
          <a:p>
            <a:pPr>
              <a:buFont typeface="Times New Roman" pitchFamily="16" charset="0"/>
              <a:buChar char="•"/>
            </a:pPr>
            <a:r>
              <a:rPr lang="en-GB" altLang="ja-JP" sz="2200" dirty="0"/>
              <a:t>If the primary channel is congested, the STA hardly transmits its data even if other channels are vacant.</a:t>
            </a:r>
            <a:endParaRPr lang="en-GB" sz="2200" dirty="0"/>
          </a:p>
          <a:p>
            <a:pPr>
              <a:buFont typeface="Times New Roman" pitchFamily="16" charset="0"/>
              <a:buChar char="•"/>
            </a:pPr>
            <a:r>
              <a:rPr lang="en-GB" sz="2200" dirty="0"/>
              <a:t>This issue would be overcome if a STA could quickly obtain enough transmission opportunity from such a vacant channel</a:t>
            </a:r>
            <a:r>
              <a:rPr lang="en-GB" sz="2200" dirty="0" smtClean="0"/>
              <a:t>. </a:t>
            </a:r>
            <a:r>
              <a:rPr lang="en-GB" altLang="ja-JP" sz="2200" dirty="0" smtClean="0"/>
              <a:t>This would lead to increase the amount of available radio resources and effective system capacity. </a:t>
            </a:r>
            <a:endParaRPr lang="en-GB" sz="2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Straw Poll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ja-JP" dirty="0" smtClean="0"/>
              <a:t>Do you think that IEEE 802.11 wireless LAN should have a new way to overcome the situation that the primary channel is heavily congested</a:t>
            </a:r>
            <a:r>
              <a:rPr lang="en-US" altLang="ja-JP" sz="28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/>
          </a:p>
          <a:p>
            <a:pPr marL="457200" lvl="1" indent="0"/>
            <a:r>
              <a:rPr lang="en-US" altLang="ja-JP" sz="2400" b="1" dirty="0" smtClean="0"/>
              <a:t>Y:</a:t>
            </a:r>
            <a:endParaRPr lang="en-US" altLang="ja-JP" sz="2400" b="1" dirty="0"/>
          </a:p>
          <a:p>
            <a:pPr marL="457200" lvl="1" indent="0"/>
            <a:r>
              <a:rPr lang="en-US" altLang="ja-JP" sz="2400" b="1" dirty="0" smtClean="0"/>
              <a:t>N:</a:t>
            </a:r>
            <a:endParaRPr lang="en-US" altLang="ja-JP" sz="2400" b="1" dirty="0"/>
          </a:p>
          <a:p>
            <a:pPr marL="457200" lvl="1" indent="0"/>
            <a:r>
              <a:rPr lang="en-US" altLang="ja-JP" sz="2400" b="1" dirty="0" smtClean="0"/>
              <a:t>A:</a:t>
            </a:r>
            <a:endParaRPr lang="en-US" altLang="ja-JP" sz="24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/>
              <a:t>January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Kazuto Yano, ATR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IEEE 802.11-2012.</a:t>
            </a:r>
          </a:p>
          <a:p>
            <a:r>
              <a:rPr lang="en-US" dirty="0"/>
              <a:t>[2] doc. IEEE </a:t>
            </a:r>
            <a:r>
              <a:rPr lang="en-US" dirty="0" smtClean="0"/>
              <a:t>802.11-14/1437r1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545</TotalTime>
  <Words>785</Words>
  <Application>Microsoft Office PowerPoint</Application>
  <PresentationFormat>画面に合わせる (4:3)</PresentationFormat>
  <Paragraphs>149</Paragraphs>
  <Slides>9</Slides>
  <Notes>9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802-11-Submission</vt:lpstr>
      <vt:lpstr>Document</vt:lpstr>
      <vt:lpstr>Issue of Congested Primary Channel in 802.11 WLAN</vt:lpstr>
      <vt:lpstr>Abstract</vt:lpstr>
      <vt:lpstr>Background</vt:lpstr>
      <vt:lpstr>Issue of congested primary channel on current IEEE 802.11 wireless LAN</vt:lpstr>
      <vt:lpstr>Issue of congested primary channel on current IEEE 802.11 wireless LAN (cont.)</vt:lpstr>
      <vt:lpstr>To overcome this issue</vt:lpstr>
      <vt:lpstr>Summary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 of Congested Primary Channel in 802.11 WLAN</dc:title>
  <dc:creator>Kazuto Yano</dc:creator>
  <cp:lastModifiedBy>yano</cp:lastModifiedBy>
  <cp:revision>242</cp:revision>
  <cp:lastPrinted>1601-01-01T00:00:00Z</cp:lastPrinted>
  <dcterms:created xsi:type="dcterms:W3CDTF">2017-01-04T01:17:49Z</dcterms:created>
  <dcterms:modified xsi:type="dcterms:W3CDTF">2017-01-17T13:42:38Z</dcterms:modified>
</cp:coreProperties>
</file>