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393" r:id="rId3"/>
    <p:sldId id="324" r:id="rId4"/>
    <p:sldId id="352" r:id="rId5"/>
    <p:sldId id="317" r:id="rId6"/>
    <p:sldId id="318" r:id="rId7"/>
    <p:sldId id="319" r:id="rId8"/>
    <p:sldId id="320" r:id="rId9"/>
    <p:sldId id="321" r:id="rId10"/>
    <p:sldId id="322" r:id="rId11"/>
    <p:sldId id="498" r:id="rId12"/>
    <p:sldId id="499" r:id="rId13"/>
    <p:sldId id="500" r:id="rId14"/>
    <p:sldId id="483" r:id="rId15"/>
    <p:sldId id="349" r:id="rId16"/>
    <p:sldId id="434" r:id="rId17"/>
    <p:sldId id="435" r:id="rId18"/>
    <p:sldId id="436"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32" autoAdjust="0"/>
    <p:restoredTop sz="94660"/>
  </p:normalViewPr>
  <p:slideViewPr>
    <p:cSldViewPr>
      <p:cViewPr varScale="1">
        <p:scale>
          <a:sx n="85" d="100"/>
          <a:sy n="85" d="100"/>
        </p:scale>
        <p:origin x="1782"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1470"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a:t>Brian Hart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a:t>Brian Hart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2678917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3711763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37595697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21097677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21267964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val="20629176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15</a:t>
            </a:fld>
            <a:endParaRPr lang="en-US" altLang="en-US"/>
          </a:p>
        </p:txBody>
      </p:sp>
    </p:spTree>
    <p:extLst>
      <p:ext uri="{BB962C8B-B14F-4D97-AF65-F5344CB8AC3E}">
        <p14:creationId xmlns:p14="http://schemas.microsoft.com/office/powerpoint/2010/main" val="40729176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16</a:t>
            </a:fld>
            <a:endParaRPr lang="en-US" altLang="en-US"/>
          </a:p>
        </p:txBody>
      </p:sp>
    </p:spTree>
    <p:extLst>
      <p:ext uri="{BB962C8B-B14F-4D97-AF65-F5344CB8AC3E}">
        <p14:creationId xmlns:p14="http://schemas.microsoft.com/office/powerpoint/2010/main" val="2135518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17</a:t>
            </a:fld>
            <a:endParaRPr lang="en-US" altLang="en-US"/>
          </a:p>
        </p:txBody>
      </p:sp>
    </p:spTree>
    <p:extLst>
      <p:ext uri="{BB962C8B-B14F-4D97-AF65-F5344CB8AC3E}">
        <p14:creationId xmlns:p14="http://schemas.microsoft.com/office/powerpoint/2010/main" val="39306185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18</a:t>
            </a:fld>
            <a:endParaRPr lang="en-US" altLang="en-US"/>
          </a:p>
        </p:txBody>
      </p:sp>
    </p:spTree>
    <p:extLst>
      <p:ext uri="{BB962C8B-B14F-4D97-AF65-F5344CB8AC3E}">
        <p14:creationId xmlns:p14="http://schemas.microsoft.com/office/powerpoint/2010/main" val="593121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a:t>Brian Hart (Cisco Systems)</a:t>
            </a:r>
            <a:endParaRPr lang="en-US" dirty="0"/>
          </a:p>
        </p:txBody>
      </p:sp>
      <p:sp>
        <p:nvSpPr>
          <p:cNvPr id="7" name="Slide Number Placeholder 6"/>
          <p:cNvSpPr>
            <a:spLocks noGrp="1"/>
          </p:cNvSpPr>
          <p:nvPr>
            <p:ph type="sldNum" sz="quarter" idx="13"/>
          </p:nvPr>
        </p:nvSpPr>
        <p:spPr/>
        <p:txBody>
          <a:bodyPr/>
          <a:lstStyle/>
          <a:p>
            <a:r>
              <a:rPr lang="en-US" altLang="en-US"/>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a:t>Brian Hart (Cisco Systems)</a:t>
            </a:r>
            <a:endParaRPr lang="en-US" dirty="0"/>
          </a:p>
        </p:txBody>
      </p:sp>
      <p:sp>
        <p:nvSpPr>
          <p:cNvPr id="7" name="Slide Number Placeholder 6"/>
          <p:cNvSpPr>
            <a:spLocks noGrp="1"/>
          </p:cNvSpPr>
          <p:nvPr>
            <p:ph type="sldNum" sz="quarter" idx="13"/>
          </p:nvPr>
        </p:nvSpPr>
        <p:spPr/>
        <p:txBody>
          <a:bodyPr/>
          <a:lstStyle/>
          <a:p>
            <a:r>
              <a:rPr lang="en-US" altLang="en-US"/>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0002049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7572732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315112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4942103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01139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264192" cy="276999"/>
          </a:xfrm>
          <a:ln/>
        </p:spPr>
        <p:txBody>
          <a:bodyPr/>
          <a:lstStyle>
            <a:lvl1pPr>
              <a:defRPr/>
            </a:lvl1pPr>
          </a:lstStyle>
          <a:p>
            <a:pPr>
              <a:defRPr/>
            </a:pPr>
            <a:r>
              <a:rPr lang="en-US" dirty="0"/>
              <a:t>January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Reza Hedayat (Newracom)</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1264192" cy="276999"/>
          </a:xfrm>
          <a:ln/>
        </p:spPr>
        <p:txBody>
          <a:bodyPr/>
          <a:lstStyle>
            <a:lvl1pPr>
              <a:defRPr/>
            </a:lvl1pPr>
          </a:lstStyle>
          <a:p>
            <a:pPr>
              <a:defRPr/>
            </a:pPr>
            <a:r>
              <a:rPr lang="en-US" dirty="0"/>
              <a:t>January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Reza Hedayat (Newracom)</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264192" cy="276999"/>
          </a:xfrm>
          <a:ln/>
        </p:spPr>
        <p:txBody>
          <a:bodyPr/>
          <a:lstStyle>
            <a:lvl1pPr>
              <a:defRPr/>
            </a:lvl1pPr>
          </a:lstStyle>
          <a:p>
            <a:pPr>
              <a:defRPr/>
            </a:pPr>
            <a:r>
              <a:rPr lang="en-US" dirty="0"/>
              <a:t>January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Reza Hedayat (Newracom)</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xfrm>
            <a:off x="696913" y="332601"/>
            <a:ext cx="1264192" cy="276999"/>
          </a:xfrm>
          <a:ln/>
        </p:spPr>
        <p:txBody>
          <a:bodyPr/>
          <a:lstStyle>
            <a:lvl1pPr>
              <a:defRPr/>
            </a:lvl1pPr>
          </a:lstStyle>
          <a:p>
            <a:pPr>
              <a:defRPr/>
            </a:pPr>
            <a:r>
              <a:rPr lang="en-US" dirty="0"/>
              <a:t>January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96913" y="332601"/>
            <a:ext cx="126419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Calibri" panose="020F0502020204030204" pitchFamily="34" charset="0"/>
              </a:defRPr>
            </a:lvl1pPr>
          </a:lstStyle>
          <a:p>
            <a:pPr>
              <a:defRPr/>
            </a:pPr>
            <a:r>
              <a:rPr lang="en-US" dirty="0"/>
              <a:t>January 2017</a:t>
            </a:r>
          </a:p>
        </p:txBody>
      </p:sp>
      <p:sp>
        <p:nvSpPr>
          <p:cNvPr id="1029" name="Rectangle 5"/>
          <p:cNvSpPr>
            <a:spLocks noGrp="1" noChangeArrowheads="1"/>
          </p:cNvSpPr>
          <p:nvPr>
            <p:ph type="ftr" sz="quarter" idx="3"/>
          </p:nvPr>
        </p:nvSpPr>
        <p:spPr bwMode="auto">
          <a:xfrm>
            <a:off x="6863977" y="6475413"/>
            <a:ext cx="16799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Reza Hedayat (Newracom)</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308299" y="332601"/>
            <a:ext cx="314990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baseline="0" dirty="0">
                <a:latin typeface="Calibri" panose="020F0502020204030204" pitchFamily="34" charset="0"/>
              </a:rPr>
              <a:t>doc.: IEEE 802.11-16/0128r2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dirty="0">
                <a:latin typeface="Calibri" panose="020F0502020204030204" pitchFamily="34" charset="0"/>
              </a:rPr>
              <a:t>TGax MAC Ad Hoc </a:t>
            </a:r>
            <a:br>
              <a:rPr lang="en-US" altLang="en-US" dirty="0">
                <a:latin typeface="Calibri" panose="020F0502020204030204" pitchFamily="34" charset="0"/>
              </a:rPr>
            </a:br>
            <a:r>
              <a:rPr lang="en-US" altLang="en-US" dirty="0">
                <a:latin typeface="Calibri" panose="020F0502020204030204" pitchFamily="34" charset="0"/>
              </a:rPr>
              <a:t>January 2017 Meeting Agenda</a:t>
            </a:r>
          </a:p>
        </p:txBody>
      </p:sp>
      <p:sp>
        <p:nvSpPr>
          <p:cNvPr id="1031" name="Rectangle 6"/>
          <p:cNvSpPr>
            <a:spLocks noGrp="1" noChangeArrowheads="1"/>
          </p:cNvSpPr>
          <p:nvPr>
            <p:ph type="body" idx="1"/>
          </p:nvPr>
        </p:nvSpPr>
        <p:spPr>
          <a:xfrm>
            <a:off x="685800" y="1752600"/>
            <a:ext cx="7772400" cy="381000"/>
          </a:xfrm>
          <a:noFill/>
        </p:spPr>
        <p:txBody>
          <a:bodyPr/>
          <a:lstStyle/>
          <a:p>
            <a:pPr algn="ctr">
              <a:buFontTx/>
              <a:buNone/>
            </a:pPr>
            <a:r>
              <a:rPr lang="en-US" altLang="en-US" sz="2000" dirty="0">
                <a:latin typeface="Calibri" panose="020F0502020204030204" pitchFamily="34" charset="0"/>
              </a:rPr>
              <a:t>Date:</a:t>
            </a:r>
            <a:r>
              <a:rPr lang="en-US" altLang="en-US" sz="2000" b="0" dirty="0">
                <a:latin typeface="Calibri" panose="020F0502020204030204" pitchFamily="34" charset="0"/>
              </a:rPr>
              <a:t> 2017-01-16</a:t>
            </a:r>
          </a:p>
        </p:txBody>
      </p:sp>
      <p:graphicFrame>
        <p:nvGraphicFramePr>
          <p:cNvPr id="1026" name="Object 11"/>
          <p:cNvGraphicFramePr>
            <a:graphicFrameLocks noChangeAspect="1"/>
          </p:cNvGraphicFramePr>
          <p:nvPr>
            <p:extLst>
              <p:ext uri="{D42A27DB-BD31-4B8C-83A1-F6EECF244321}">
                <p14:modId xmlns:p14="http://schemas.microsoft.com/office/powerpoint/2010/main" val="1935621313"/>
              </p:ext>
            </p:extLst>
          </p:nvPr>
        </p:nvGraphicFramePr>
        <p:xfrm>
          <a:off x="457200" y="2720975"/>
          <a:ext cx="7383463" cy="2582863"/>
        </p:xfrm>
        <a:graphic>
          <a:graphicData uri="http://schemas.openxmlformats.org/presentationml/2006/ole">
            <mc:AlternateContent xmlns:mc="http://schemas.openxmlformats.org/markup-compatibility/2006">
              <mc:Choice xmlns:v="urn:schemas-microsoft-com:vml" Requires="v">
                <p:oleObj spid="_x0000_s1355" name="Document" r:id="rId4" imgW="8301941" imgH="2924566" progId="Word.Document.8">
                  <p:embed/>
                </p:oleObj>
              </mc:Choice>
              <mc:Fallback>
                <p:oleObj name="Document" r:id="rId4" imgW="8301941" imgH="2924566" progId="Word.Document.8">
                  <p:embed/>
                  <p:pic>
                    <p:nvPicPr>
                      <p:cNvPr id="0" name="Object 11"/>
                      <p:cNvPicPr>
                        <a:picLocks noChangeAspect="1" noChangeArrowheads="1"/>
                      </p:cNvPicPr>
                      <p:nvPr/>
                    </p:nvPicPr>
                    <p:blipFill>
                      <a:blip r:embed="rId5"/>
                      <a:srcRect/>
                      <a:stretch>
                        <a:fillRect/>
                      </a:stretch>
                    </p:blipFill>
                    <p:spPr bwMode="auto">
                      <a:xfrm>
                        <a:off x="457200" y="2720975"/>
                        <a:ext cx="7383463" cy="2582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533400" y="2376487"/>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a:latin typeface="Calibri" panose="020F0502020204030204" pitchFamily="34" charset="0"/>
              </a:rPr>
              <a:t>Authors:</a:t>
            </a:r>
            <a:endParaRPr lang="en-US" altLang="en-US" sz="2000" dirty="0">
              <a:latin typeface="Calibri" panose="020F0502020204030204" pitchFamily="34" charset="0"/>
            </a:endParaRPr>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discuss the interpretation, validity, or essentiality of patents/patent claims. </a:t>
            </a:r>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discuss the status or substance of ongoing or threatened litigation.</a:t>
            </a:r>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9"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914400"/>
          </a:xfrm>
        </p:spPr>
        <p:txBody>
          <a:bodyPr/>
          <a:lstStyle/>
          <a:p>
            <a:r>
              <a:rPr lang="en-US" altLang="en-US" sz="2800" dirty="0">
                <a:solidFill>
                  <a:schemeClr val="tx1"/>
                </a:solidFill>
                <a:latin typeface="Calibri" panose="020F0502020204030204" pitchFamily="34" charset="0"/>
              </a:rPr>
              <a:t>January 2017 MAC Submissions</a:t>
            </a:r>
            <a:endParaRPr lang="en-US" altLang="en-US" sz="2000" dirty="0">
              <a:solidFill>
                <a:schemeClr val="tx1"/>
              </a:solidFill>
              <a:latin typeface="Calibri" panose="020F0502020204030204" pitchFamily="34" charset="0"/>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11</a:t>
            </a:fld>
            <a:endParaRPr lang="en-US" altLang="en-US"/>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10"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graphicFrame>
        <p:nvGraphicFramePr>
          <p:cNvPr id="11" name="Table 10"/>
          <p:cNvGraphicFramePr>
            <a:graphicFrameLocks noGrp="1"/>
          </p:cNvGraphicFramePr>
          <p:nvPr>
            <p:extLst>
              <p:ext uri="{D42A27DB-BD31-4B8C-83A1-F6EECF244321}">
                <p14:modId xmlns:p14="http://schemas.microsoft.com/office/powerpoint/2010/main" val="2395141705"/>
              </p:ext>
            </p:extLst>
          </p:nvPr>
        </p:nvGraphicFramePr>
        <p:xfrm>
          <a:off x="696913" y="1143000"/>
          <a:ext cx="7847012" cy="3790950"/>
        </p:xfrm>
        <a:graphic>
          <a:graphicData uri="http://schemas.openxmlformats.org/drawingml/2006/table">
            <a:tbl>
              <a:tblPr>
                <a:tableStyleId>{5C22544A-7EE6-4342-B048-85BDC9FD1C3A}</a:tableStyleId>
              </a:tblPr>
              <a:tblGrid>
                <a:gridCol w="987660">
                  <a:extLst>
                    <a:ext uri="{9D8B030D-6E8A-4147-A177-3AD203B41FA5}">
                      <a16:colId xmlns:a16="http://schemas.microsoft.com/office/drawing/2014/main" val="20000"/>
                    </a:ext>
                  </a:extLst>
                </a:gridCol>
                <a:gridCol w="3954227">
                  <a:extLst>
                    <a:ext uri="{9D8B030D-6E8A-4147-A177-3AD203B41FA5}">
                      <a16:colId xmlns:a16="http://schemas.microsoft.com/office/drawing/2014/main" val="20001"/>
                    </a:ext>
                  </a:extLst>
                </a:gridCol>
                <a:gridCol w="1752600">
                  <a:extLst>
                    <a:ext uri="{9D8B030D-6E8A-4147-A177-3AD203B41FA5}">
                      <a16:colId xmlns:a16="http://schemas.microsoft.com/office/drawing/2014/main" val="20002"/>
                    </a:ext>
                  </a:extLst>
                </a:gridCol>
                <a:gridCol w="1152525">
                  <a:extLst>
                    <a:ext uri="{9D8B030D-6E8A-4147-A177-3AD203B41FA5}">
                      <a16:colId xmlns:a16="http://schemas.microsoft.com/office/drawing/2014/main" val="20003"/>
                    </a:ext>
                  </a:extLst>
                </a:gridCol>
              </a:tblGrid>
              <a:tr h="252730">
                <a:tc>
                  <a:txBody>
                    <a:bodyPr/>
                    <a:lstStyle/>
                    <a:p>
                      <a:pPr algn="ctr" fontAlgn="b"/>
                      <a:r>
                        <a:rPr lang="en-US" sz="1200" b="1" u="none" strike="noStrike" dirty="0">
                          <a:effectLst/>
                          <a:latin typeface="Arial" panose="020B0604020202020204" pitchFamily="34" charset="0"/>
                          <a:cs typeface="Arial" panose="020B0604020202020204" pitchFamily="34" charset="0"/>
                        </a:rPr>
                        <a:t>DCN</a:t>
                      </a:r>
                      <a:endParaRPr lang="en-US" sz="1200" b="1" i="0" u="none" strike="noStrike" dirty="0">
                        <a:solidFill>
                          <a:srgbClr val="FFFFFF"/>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en-US" sz="1200" b="1" u="none" strike="noStrike" dirty="0">
                          <a:effectLst/>
                          <a:latin typeface="Arial" panose="020B0604020202020204" pitchFamily="34" charset="0"/>
                          <a:cs typeface="Arial" panose="020B0604020202020204" pitchFamily="34" charset="0"/>
                        </a:rPr>
                        <a:t>Title</a:t>
                      </a:r>
                      <a:endParaRPr lang="en-US" sz="1200" b="1" i="0" u="none" strike="noStrike" dirty="0">
                        <a:solidFill>
                          <a:srgbClr val="FFFFFF"/>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en-US" sz="1200" b="1" u="none" strike="noStrike">
                          <a:effectLst/>
                          <a:latin typeface="Arial" panose="020B0604020202020204" pitchFamily="34" charset="0"/>
                          <a:cs typeface="Arial" panose="020B0604020202020204" pitchFamily="34" charset="0"/>
                        </a:rPr>
                        <a:t>Author</a:t>
                      </a:r>
                      <a:endParaRPr lang="en-US" sz="1200" b="1" i="0" u="none" strike="noStrike">
                        <a:solidFill>
                          <a:srgbClr val="FFFFFF"/>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en-US" sz="1200" b="1" u="none" strike="noStrike" dirty="0">
                          <a:effectLst/>
                          <a:latin typeface="Arial" panose="020B0604020202020204" pitchFamily="34" charset="0"/>
                          <a:cs typeface="Arial" panose="020B0604020202020204" pitchFamily="34" charset="0"/>
                        </a:rPr>
                        <a:t>No. of CIDs</a:t>
                      </a:r>
                      <a:endParaRPr lang="en-US" sz="1200" b="1" i="0" u="none" strike="noStrike" dirty="0">
                        <a:solidFill>
                          <a:srgbClr val="FFFFFF"/>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10000"/>
                  </a:ext>
                </a:extLst>
              </a:tr>
              <a:tr h="252730">
                <a:tc>
                  <a:txBody>
                    <a:bodyPr/>
                    <a:lstStyle/>
                    <a:p>
                      <a:pPr algn="l" fontAlgn="b"/>
                      <a:r>
                        <a:rPr lang="en-US" sz="1200" b="1" u="none" strike="noStrike" dirty="0">
                          <a:solidFill>
                            <a:srgbClr val="00B050"/>
                          </a:solidFill>
                          <a:effectLst/>
                          <a:latin typeface="Arial" panose="020B0604020202020204" pitchFamily="34" charset="0"/>
                          <a:cs typeface="Arial" panose="020B0604020202020204" pitchFamily="34" charset="0"/>
                        </a:rPr>
                        <a:t>11-17/0037</a:t>
                      </a:r>
                      <a:endParaRPr lang="en-US" sz="1200" b="1"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solidFill>
                            <a:srgbClr val="00B050"/>
                          </a:solidFill>
                          <a:effectLst/>
                          <a:latin typeface="Arial" panose="020B0604020202020204" pitchFamily="34" charset="0"/>
                          <a:cs typeface="Arial" panose="020B0604020202020204" pitchFamily="34" charset="0"/>
                        </a:rPr>
                        <a:t>Comment resolution for clause 10.28</a:t>
                      </a:r>
                      <a:endParaRPr lang="en-US" sz="1200" b="1" i="0" u="none" strike="noStrike">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solidFill>
                            <a:srgbClr val="00B050"/>
                          </a:solidFill>
                          <a:effectLst/>
                          <a:latin typeface="Arial" panose="020B0604020202020204" pitchFamily="34" charset="0"/>
                          <a:cs typeface="Arial" panose="020B0604020202020204" pitchFamily="34" charset="0"/>
                        </a:rPr>
                        <a:t>Jarkko Kneckt </a:t>
                      </a:r>
                      <a:endParaRPr lang="en-US" sz="1200" b="1" i="0" u="none" strike="noStrike">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en-US" sz="1200" b="1" i="0" u="none" strike="noStrike" dirty="0">
                          <a:solidFill>
                            <a:srgbClr val="00B050"/>
                          </a:solidFill>
                          <a:effectLst/>
                          <a:latin typeface="Arial" panose="020B0604020202020204" pitchFamily="34" charset="0"/>
                          <a:cs typeface="Arial" panose="020B0604020202020204" pitchFamily="34" charset="0"/>
                        </a:rPr>
                        <a:t>1</a:t>
                      </a:r>
                    </a:p>
                  </a:txBody>
                  <a:tcPr marL="9525" marR="9525" marT="9525" marB="0" anchor="b"/>
                </a:tc>
                <a:extLst>
                  <a:ext uri="{0D108BD9-81ED-4DB2-BD59-A6C34878D82A}">
                    <a16:rowId xmlns:a16="http://schemas.microsoft.com/office/drawing/2014/main" val="10001"/>
                  </a:ext>
                </a:extLst>
              </a:tr>
              <a:tr h="252730">
                <a:tc>
                  <a:txBody>
                    <a:bodyPr/>
                    <a:lstStyle/>
                    <a:p>
                      <a:pPr algn="l" fontAlgn="b"/>
                      <a:r>
                        <a:rPr lang="en-US" sz="1200" b="1" u="none" strike="noStrike" dirty="0">
                          <a:solidFill>
                            <a:srgbClr val="00B050"/>
                          </a:solidFill>
                          <a:effectLst/>
                          <a:latin typeface="Arial" panose="020B0604020202020204" pitchFamily="34" charset="0"/>
                          <a:cs typeface="Arial" panose="020B0604020202020204" pitchFamily="34" charset="0"/>
                        </a:rPr>
                        <a:t>11-17/0045</a:t>
                      </a:r>
                      <a:endParaRPr lang="en-US" sz="1200" b="1"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dirty="0">
                          <a:solidFill>
                            <a:srgbClr val="00B050"/>
                          </a:solidFill>
                          <a:effectLst/>
                          <a:latin typeface="Arial" panose="020B0604020202020204" pitchFamily="34" charset="0"/>
                          <a:cs typeface="Arial" panose="020B0604020202020204" pitchFamily="34" charset="0"/>
                        </a:rPr>
                        <a:t>lb225-cr-27_11_4</a:t>
                      </a:r>
                      <a:endParaRPr lang="en-US" sz="1200" b="1"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dirty="0">
                          <a:solidFill>
                            <a:srgbClr val="00B050"/>
                          </a:solidFill>
                          <a:effectLst/>
                          <a:latin typeface="Arial" panose="020B0604020202020204" pitchFamily="34" charset="0"/>
                          <a:cs typeface="Arial" panose="020B0604020202020204" pitchFamily="34" charset="0"/>
                        </a:rPr>
                        <a:t>Yongho Seok </a:t>
                      </a:r>
                      <a:endParaRPr lang="en-US" sz="1200" b="1"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en-US" sz="1200" b="1" i="0" u="none" strike="noStrike" dirty="0">
                          <a:solidFill>
                            <a:schemeClr val="tx1"/>
                          </a:solidFill>
                          <a:effectLst/>
                          <a:latin typeface="Arial" panose="020B0604020202020204" pitchFamily="34" charset="0"/>
                          <a:cs typeface="Arial" panose="020B0604020202020204" pitchFamily="34" charset="0"/>
                        </a:rPr>
                        <a:t>12</a:t>
                      </a:r>
                    </a:p>
                  </a:txBody>
                  <a:tcPr marL="9525" marR="9525" marT="9525" marB="0" anchor="b"/>
                </a:tc>
                <a:extLst>
                  <a:ext uri="{0D108BD9-81ED-4DB2-BD59-A6C34878D82A}">
                    <a16:rowId xmlns:a16="http://schemas.microsoft.com/office/drawing/2014/main" val="10002"/>
                  </a:ext>
                </a:extLst>
              </a:tr>
              <a:tr h="252730">
                <a:tc>
                  <a:txBody>
                    <a:bodyPr/>
                    <a:lstStyle/>
                    <a:p>
                      <a:pPr algn="l" fontAlgn="b"/>
                      <a:r>
                        <a:rPr lang="en-US" sz="1200" b="1" u="none" strike="noStrike" dirty="0">
                          <a:solidFill>
                            <a:srgbClr val="00B050"/>
                          </a:solidFill>
                          <a:effectLst/>
                          <a:latin typeface="Arial" panose="020B0604020202020204" pitchFamily="34" charset="0"/>
                          <a:cs typeface="Arial" panose="020B0604020202020204" pitchFamily="34" charset="0"/>
                        </a:rPr>
                        <a:t>11-17/0046</a:t>
                      </a:r>
                      <a:endParaRPr lang="en-US" sz="1200" b="1"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dirty="0">
                          <a:solidFill>
                            <a:srgbClr val="00B050"/>
                          </a:solidFill>
                          <a:effectLst/>
                          <a:latin typeface="Arial" panose="020B0604020202020204" pitchFamily="34" charset="0"/>
                          <a:cs typeface="Arial" panose="020B0604020202020204" pitchFamily="34" charset="0"/>
                        </a:rPr>
                        <a:t>lb225-cr-27_6_4</a:t>
                      </a:r>
                      <a:endParaRPr lang="en-US" sz="1200" b="1"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dirty="0">
                          <a:solidFill>
                            <a:srgbClr val="00B050"/>
                          </a:solidFill>
                          <a:effectLst/>
                          <a:latin typeface="Arial" panose="020B0604020202020204" pitchFamily="34" charset="0"/>
                          <a:cs typeface="Arial" panose="020B0604020202020204" pitchFamily="34" charset="0"/>
                        </a:rPr>
                        <a:t>Yongho Seok </a:t>
                      </a:r>
                      <a:endParaRPr lang="en-US" sz="1200" b="1"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en-US" sz="1200" b="1" i="0" u="none" strike="noStrike" dirty="0">
                          <a:solidFill>
                            <a:schemeClr val="tx1"/>
                          </a:solidFill>
                          <a:effectLst/>
                          <a:latin typeface="Arial" panose="020B0604020202020204" pitchFamily="34" charset="0"/>
                          <a:cs typeface="Arial" panose="020B0604020202020204" pitchFamily="34" charset="0"/>
                        </a:rPr>
                        <a:t>8</a:t>
                      </a:r>
                    </a:p>
                  </a:txBody>
                  <a:tcPr marL="9525" marR="9525" marT="9525" marB="0" anchor="b"/>
                </a:tc>
                <a:extLst>
                  <a:ext uri="{0D108BD9-81ED-4DB2-BD59-A6C34878D82A}">
                    <a16:rowId xmlns:a16="http://schemas.microsoft.com/office/drawing/2014/main" val="10003"/>
                  </a:ext>
                </a:extLst>
              </a:tr>
              <a:tr h="252730">
                <a:tc>
                  <a:txBody>
                    <a:bodyPr/>
                    <a:lstStyle/>
                    <a:p>
                      <a:pPr algn="l" fontAlgn="b"/>
                      <a:r>
                        <a:rPr lang="en-US" sz="1200" b="1" u="none" strike="noStrike" dirty="0">
                          <a:effectLst/>
                          <a:latin typeface="Arial" panose="020B0604020202020204" pitchFamily="34" charset="0"/>
                          <a:cs typeface="Arial" panose="020B0604020202020204" pitchFamily="34" charset="0"/>
                        </a:rPr>
                        <a:t>11-17/0073</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effectLst/>
                          <a:latin typeface="Arial" panose="020B0604020202020204" pitchFamily="34" charset="0"/>
                          <a:cs typeface="Arial" panose="020B0604020202020204" pitchFamily="34" charset="0"/>
                        </a:rPr>
                        <a:t>CR for 27.5.2.7 NDP feedback report</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effectLst/>
                          <a:latin typeface="Arial" panose="020B0604020202020204" pitchFamily="34" charset="0"/>
                          <a:cs typeface="Arial" panose="020B0604020202020204" pitchFamily="34" charset="0"/>
                        </a:rPr>
                        <a:t>Laurent Cariou</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10004"/>
                  </a:ext>
                </a:extLst>
              </a:tr>
              <a:tr h="252730">
                <a:tc>
                  <a:txBody>
                    <a:bodyPr/>
                    <a:lstStyle/>
                    <a:p>
                      <a:pPr algn="l" fontAlgn="b"/>
                      <a:r>
                        <a:rPr lang="en-US" sz="1200" b="1" u="none" strike="noStrike" dirty="0">
                          <a:solidFill>
                            <a:srgbClr val="00B050"/>
                          </a:solidFill>
                          <a:effectLst/>
                          <a:latin typeface="Arial" panose="020B0604020202020204" pitchFamily="34" charset="0"/>
                          <a:cs typeface="Arial" panose="020B0604020202020204" pitchFamily="34" charset="0"/>
                        </a:rPr>
                        <a:t>11-17/0074</a:t>
                      </a:r>
                      <a:endParaRPr lang="en-US" sz="1200" b="1"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dirty="0">
                          <a:solidFill>
                            <a:srgbClr val="00B050"/>
                          </a:solidFill>
                          <a:effectLst/>
                          <a:latin typeface="Arial" panose="020B0604020202020204" pitchFamily="34" charset="0"/>
                          <a:cs typeface="Arial" panose="020B0604020202020204" pitchFamily="34" charset="0"/>
                        </a:rPr>
                        <a:t>Explanations for CR on 27.5.2.7</a:t>
                      </a:r>
                      <a:endParaRPr lang="en-US" sz="1200" b="1"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dirty="0">
                          <a:solidFill>
                            <a:srgbClr val="00B050"/>
                          </a:solidFill>
                          <a:effectLst/>
                          <a:latin typeface="Arial" panose="020B0604020202020204" pitchFamily="34" charset="0"/>
                          <a:cs typeface="Arial" panose="020B0604020202020204" pitchFamily="34" charset="0"/>
                        </a:rPr>
                        <a:t>Laurent Cariou</a:t>
                      </a:r>
                      <a:endParaRPr lang="en-US" sz="1200" b="1"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en-US" sz="1200" b="1" i="0" u="none" strike="noStrike" dirty="0">
                          <a:solidFill>
                            <a:srgbClr val="00B050"/>
                          </a:solidFill>
                          <a:effectLst/>
                          <a:latin typeface="Arial" panose="020B0604020202020204" pitchFamily="34" charset="0"/>
                          <a:cs typeface="Arial" panose="020B0604020202020204" pitchFamily="34" charset="0"/>
                        </a:rPr>
                        <a:t>-</a:t>
                      </a:r>
                    </a:p>
                  </a:txBody>
                  <a:tcPr marL="9525" marR="9525" marT="9525" marB="0" anchor="b"/>
                </a:tc>
                <a:extLst>
                  <a:ext uri="{0D108BD9-81ED-4DB2-BD59-A6C34878D82A}">
                    <a16:rowId xmlns:a16="http://schemas.microsoft.com/office/drawing/2014/main" val="10005"/>
                  </a:ext>
                </a:extLst>
              </a:tr>
              <a:tr h="252730">
                <a:tc>
                  <a:txBody>
                    <a:bodyPr/>
                    <a:lstStyle/>
                    <a:p>
                      <a:pPr algn="l" fontAlgn="b"/>
                      <a:r>
                        <a:rPr lang="en-US" sz="1200" b="1" u="none" strike="noStrike" dirty="0">
                          <a:solidFill>
                            <a:srgbClr val="00B050"/>
                          </a:solidFill>
                          <a:effectLst/>
                          <a:latin typeface="Arial" panose="020B0604020202020204" pitchFamily="34" charset="0"/>
                          <a:cs typeface="Arial" panose="020B0604020202020204" pitchFamily="34" charset="0"/>
                        </a:rPr>
                        <a:t>11-17/0082</a:t>
                      </a:r>
                      <a:endParaRPr lang="en-US" sz="1200" b="1"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solidFill>
                            <a:srgbClr val="00B050"/>
                          </a:solidFill>
                          <a:effectLst/>
                          <a:latin typeface="Arial" panose="020B0604020202020204" pitchFamily="34" charset="0"/>
                          <a:cs typeface="Arial" panose="020B0604020202020204" pitchFamily="34" charset="0"/>
                        </a:rPr>
                        <a:t>comment resolution for subclause 11.2.2.8</a:t>
                      </a:r>
                      <a:endParaRPr lang="en-US" sz="1200" b="1" i="0" u="none" strike="noStrike">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solidFill>
                            <a:srgbClr val="00B050"/>
                          </a:solidFill>
                          <a:effectLst/>
                          <a:latin typeface="Arial" panose="020B0604020202020204" pitchFamily="34" charset="0"/>
                          <a:cs typeface="Arial" panose="020B0604020202020204" pitchFamily="34" charset="0"/>
                        </a:rPr>
                        <a:t>Kaiying Lv </a:t>
                      </a:r>
                      <a:endParaRPr lang="en-US" sz="1200" b="1" i="0" u="none" strike="noStrike">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en-US" sz="1200" b="1" i="0" u="none" strike="noStrike" dirty="0">
                          <a:solidFill>
                            <a:schemeClr val="tx1"/>
                          </a:solidFill>
                          <a:effectLst/>
                          <a:latin typeface="Arial" panose="020B0604020202020204" pitchFamily="34" charset="0"/>
                          <a:cs typeface="Arial" panose="020B0604020202020204" pitchFamily="34" charset="0"/>
                        </a:rPr>
                        <a:t>1</a:t>
                      </a:r>
                    </a:p>
                  </a:txBody>
                  <a:tcPr marL="9525" marR="9525" marT="9525" marB="0" anchor="b"/>
                </a:tc>
                <a:extLst>
                  <a:ext uri="{0D108BD9-81ED-4DB2-BD59-A6C34878D82A}">
                    <a16:rowId xmlns:a16="http://schemas.microsoft.com/office/drawing/2014/main" val="10006"/>
                  </a:ext>
                </a:extLst>
              </a:tr>
              <a:tr h="252730">
                <a:tc>
                  <a:txBody>
                    <a:bodyPr/>
                    <a:lstStyle/>
                    <a:p>
                      <a:pPr algn="l" fontAlgn="b"/>
                      <a:r>
                        <a:rPr lang="en-US" sz="1200" b="1" u="none" strike="noStrike" dirty="0">
                          <a:solidFill>
                            <a:srgbClr val="00B050"/>
                          </a:solidFill>
                          <a:effectLst/>
                          <a:latin typeface="Arial" panose="020B0604020202020204" pitchFamily="34" charset="0"/>
                          <a:cs typeface="Arial" panose="020B0604020202020204" pitchFamily="34" charset="0"/>
                        </a:rPr>
                        <a:t>11-17/0085</a:t>
                      </a:r>
                      <a:endParaRPr lang="en-US" sz="1200" b="1"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solidFill>
                            <a:srgbClr val="00B050"/>
                          </a:solidFill>
                          <a:effectLst/>
                          <a:latin typeface="Arial" panose="020B0604020202020204" pitchFamily="34" charset="0"/>
                          <a:cs typeface="Arial" panose="020B0604020202020204" pitchFamily="34" charset="0"/>
                        </a:rPr>
                        <a:t>CR for 9.2.5.2 and 9.2.5.7</a:t>
                      </a:r>
                      <a:endParaRPr lang="en-US" sz="1200" b="1" i="0" u="none" strike="noStrike">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solidFill>
                            <a:srgbClr val="00B050"/>
                          </a:solidFill>
                          <a:effectLst/>
                          <a:latin typeface="Arial" panose="020B0604020202020204" pitchFamily="34" charset="0"/>
                          <a:cs typeface="Arial" panose="020B0604020202020204" pitchFamily="34" charset="0"/>
                        </a:rPr>
                        <a:t>Po-Kai Huang</a:t>
                      </a:r>
                      <a:endParaRPr lang="en-US" sz="1200" b="1" i="0" u="none" strike="noStrike">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en-US" sz="1200" b="1" i="0" u="none" strike="noStrike" dirty="0">
                          <a:solidFill>
                            <a:srgbClr val="00B050"/>
                          </a:solidFill>
                          <a:effectLst/>
                          <a:latin typeface="Arial" panose="020B0604020202020204" pitchFamily="34" charset="0"/>
                          <a:cs typeface="Arial" panose="020B0604020202020204" pitchFamily="34" charset="0"/>
                        </a:rPr>
                        <a:t>7</a:t>
                      </a:r>
                    </a:p>
                  </a:txBody>
                  <a:tcPr marL="9525" marR="9525" marT="9525" marB="0" anchor="b"/>
                </a:tc>
                <a:extLst>
                  <a:ext uri="{0D108BD9-81ED-4DB2-BD59-A6C34878D82A}">
                    <a16:rowId xmlns:a16="http://schemas.microsoft.com/office/drawing/2014/main" val="10007"/>
                  </a:ext>
                </a:extLst>
              </a:tr>
              <a:tr h="252730">
                <a:tc>
                  <a:txBody>
                    <a:bodyPr/>
                    <a:lstStyle/>
                    <a:p>
                      <a:pPr algn="l" fontAlgn="b"/>
                      <a:r>
                        <a:rPr lang="en-US" sz="1200" b="1" u="none" strike="noStrike" dirty="0">
                          <a:effectLst/>
                          <a:latin typeface="Arial" panose="020B0604020202020204" pitchFamily="34" charset="0"/>
                          <a:cs typeface="Arial" panose="020B0604020202020204" pitchFamily="34" charset="0"/>
                        </a:rPr>
                        <a:t>11-17/0088</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fr-FR" sz="1200" b="1" u="none" strike="noStrike" dirty="0">
                          <a:effectLst/>
                          <a:latin typeface="Arial" panose="020B0604020202020204" pitchFamily="34" charset="0"/>
                          <a:cs typeface="Arial" panose="020B0604020202020204" pitchFamily="34" charset="0"/>
                        </a:rPr>
                        <a:t>CR on 10.22.2.8 TXOP </a:t>
                      </a:r>
                      <a:r>
                        <a:rPr lang="fr-FR" sz="1200" b="1" u="none" strike="noStrike" dirty="0" err="1">
                          <a:effectLst/>
                          <a:latin typeface="Arial" panose="020B0604020202020204" pitchFamily="34" charset="0"/>
                          <a:cs typeface="Arial" panose="020B0604020202020204" pitchFamily="34" charset="0"/>
                        </a:rPr>
                        <a:t>limit</a:t>
                      </a:r>
                      <a:endParaRPr lang="fr-FR"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dirty="0">
                          <a:effectLst/>
                          <a:latin typeface="Arial" panose="020B0604020202020204" pitchFamily="34" charset="0"/>
                          <a:cs typeface="Arial" panose="020B0604020202020204" pitchFamily="34" charset="0"/>
                        </a:rPr>
                        <a:t>Woojin Ahn </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10008"/>
                  </a:ext>
                </a:extLst>
              </a:tr>
              <a:tr h="252730">
                <a:tc>
                  <a:txBody>
                    <a:bodyPr/>
                    <a:lstStyle/>
                    <a:p>
                      <a:pPr algn="l" fontAlgn="b"/>
                      <a:r>
                        <a:rPr lang="en-US" sz="1200" b="1" u="none" strike="noStrike" dirty="0">
                          <a:effectLst/>
                          <a:latin typeface="Arial" panose="020B0604020202020204" pitchFamily="34" charset="0"/>
                          <a:cs typeface="Arial" panose="020B0604020202020204" pitchFamily="34" charset="0"/>
                        </a:rPr>
                        <a:t>11-17/0089</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effectLst/>
                          <a:latin typeface="Arial" panose="020B0604020202020204" pitchFamily="34" charset="0"/>
                          <a:cs typeface="Arial" panose="020B0604020202020204" pitchFamily="34" charset="0"/>
                        </a:rPr>
                        <a:t>Discussion for CR on 10.22.2.8 TXOP limits</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dirty="0">
                          <a:effectLst/>
                          <a:latin typeface="Arial" panose="020B0604020202020204" pitchFamily="34" charset="0"/>
                          <a:cs typeface="Arial" panose="020B0604020202020204" pitchFamily="34" charset="0"/>
                        </a:rPr>
                        <a:t>Woojin Ahn </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10009"/>
                  </a:ext>
                </a:extLst>
              </a:tr>
              <a:tr h="252730">
                <a:tc>
                  <a:txBody>
                    <a:bodyPr/>
                    <a:lstStyle/>
                    <a:p>
                      <a:pPr algn="l" fontAlgn="b"/>
                      <a:r>
                        <a:rPr lang="en-US" sz="1200" b="1" u="none" strike="noStrike" dirty="0">
                          <a:solidFill>
                            <a:srgbClr val="00B050"/>
                          </a:solidFill>
                          <a:effectLst/>
                          <a:latin typeface="Arial" panose="020B0604020202020204" pitchFamily="34" charset="0"/>
                          <a:cs typeface="Arial" panose="020B0604020202020204" pitchFamily="34" charset="0"/>
                        </a:rPr>
                        <a:t>11-17/0104</a:t>
                      </a:r>
                      <a:endParaRPr lang="en-US" sz="1200" b="1"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dirty="0">
                          <a:solidFill>
                            <a:srgbClr val="00B050"/>
                          </a:solidFill>
                          <a:effectLst/>
                          <a:latin typeface="Arial" panose="020B0604020202020204" pitchFamily="34" charset="0"/>
                          <a:cs typeface="Arial" panose="020B0604020202020204" pitchFamily="34" charset="0"/>
                        </a:rPr>
                        <a:t>Discussion on CR for CID 5066</a:t>
                      </a:r>
                      <a:endParaRPr lang="en-US" sz="1200" b="1"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dirty="0" err="1">
                          <a:solidFill>
                            <a:srgbClr val="00B050"/>
                          </a:solidFill>
                          <a:effectLst/>
                          <a:latin typeface="Arial" panose="020B0604020202020204" pitchFamily="34" charset="0"/>
                          <a:cs typeface="Arial" panose="020B0604020202020204" pitchFamily="34" charset="0"/>
                        </a:rPr>
                        <a:t>Dengyu</a:t>
                      </a:r>
                      <a:r>
                        <a:rPr lang="en-US" sz="1200" b="1" u="none" strike="noStrike" dirty="0">
                          <a:solidFill>
                            <a:srgbClr val="00B050"/>
                          </a:solidFill>
                          <a:effectLst/>
                          <a:latin typeface="Arial" panose="020B0604020202020204" pitchFamily="34" charset="0"/>
                          <a:cs typeface="Arial" panose="020B0604020202020204" pitchFamily="34" charset="0"/>
                        </a:rPr>
                        <a:t> </a:t>
                      </a:r>
                      <a:r>
                        <a:rPr lang="en-US" sz="1200" b="1" u="none" strike="noStrike" dirty="0" err="1">
                          <a:solidFill>
                            <a:srgbClr val="00B050"/>
                          </a:solidFill>
                          <a:effectLst/>
                          <a:latin typeface="Arial" panose="020B0604020202020204" pitchFamily="34" charset="0"/>
                          <a:cs typeface="Arial" panose="020B0604020202020204" pitchFamily="34" charset="0"/>
                        </a:rPr>
                        <a:t>Qiao</a:t>
                      </a:r>
                      <a:r>
                        <a:rPr lang="en-US" sz="1200" b="1" u="none" strike="noStrike" dirty="0">
                          <a:solidFill>
                            <a:srgbClr val="00B050"/>
                          </a:solidFill>
                          <a:effectLst/>
                          <a:latin typeface="Arial" panose="020B0604020202020204" pitchFamily="34" charset="0"/>
                          <a:cs typeface="Arial" panose="020B0604020202020204" pitchFamily="34" charset="0"/>
                        </a:rPr>
                        <a:t> </a:t>
                      </a:r>
                      <a:endParaRPr lang="en-US" sz="1200" b="1"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en-US" sz="1200" b="1" i="0" u="none" strike="noStrike" dirty="0">
                          <a:solidFill>
                            <a:srgbClr val="000000"/>
                          </a:solidFill>
                          <a:effectLst/>
                          <a:latin typeface="Arial" panose="020B0604020202020204" pitchFamily="34" charset="0"/>
                          <a:cs typeface="Arial" panose="020B0604020202020204" pitchFamily="34" charset="0"/>
                        </a:rPr>
                        <a:t>1</a:t>
                      </a:r>
                    </a:p>
                  </a:txBody>
                  <a:tcPr marL="9525" marR="9525" marT="9525" marB="0" anchor="b"/>
                </a:tc>
                <a:extLst>
                  <a:ext uri="{0D108BD9-81ED-4DB2-BD59-A6C34878D82A}">
                    <a16:rowId xmlns:a16="http://schemas.microsoft.com/office/drawing/2014/main" val="10010"/>
                  </a:ext>
                </a:extLst>
              </a:tr>
              <a:tr h="252730">
                <a:tc>
                  <a:txBody>
                    <a:bodyPr/>
                    <a:lstStyle/>
                    <a:p>
                      <a:pPr algn="l" fontAlgn="b"/>
                      <a:r>
                        <a:rPr lang="en-US" sz="1200" b="1" u="none" strike="noStrike" dirty="0">
                          <a:solidFill>
                            <a:srgbClr val="00B050"/>
                          </a:solidFill>
                          <a:effectLst/>
                          <a:latin typeface="Arial" panose="020B0604020202020204" pitchFamily="34" charset="0"/>
                          <a:cs typeface="Arial" panose="020B0604020202020204" pitchFamily="34" charset="0"/>
                        </a:rPr>
                        <a:t>11-17/0115</a:t>
                      </a:r>
                      <a:endParaRPr lang="en-US" sz="1200" b="1"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dirty="0">
                          <a:solidFill>
                            <a:srgbClr val="00B050"/>
                          </a:solidFill>
                          <a:effectLst/>
                          <a:latin typeface="Arial" panose="020B0604020202020204" pitchFamily="34" charset="0"/>
                          <a:cs typeface="Arial" panose="020B0604020202020204" pitchFamily="34" charset="0"/>
                        </a:rPr>
                        <a:t>Comment resolution to clause 27.8</a:t>
                      </a:r>
                      <a:endParaRPr lang="en-US" sz="1200" b="1"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dirty="0" err="1">
                          <a:solidFill>
                            <a:srgbClr val="00B050"/>
                          </a:solidFill>
                          <a:effectLst/>
                          <a:latin typeface="Arial" panose="020B0604020202020204" pitchFamily="34" charset="0"/>
                          <a:cs typeface="Arial" panose="020B0604020202020204" pitchFamily="34" charset="0"/>
                        </a:rPr>
                        <a:t>Jarkko</a:t>
                      </a:r>
                      <a:r>
                        <a:rPr lang="en-US" sz="1200" b="1" u="none" strike="noStrike" dirty="0">
                          <a:solidFill>
                            <a:srgbClr val="00B050"/>
                          </a:solidFill>
                          <a:effectLst/>
                          <a:latin typeface="Arial" panose="020B0604020202020204" pitchFamily="34" charset="0"/>
                          <a:cs typeface="Arial" panose="020B0604020202020204" pitchFamily="34" charset="0"/>
                        </a:rPr>
                        <a:t> </a:t>
                      </a:r>
                      <a:r>
                        <a:rPr lang="en-US" sz="1200" b="1" u="none" strike="noStrike" dirty="0" err="1">
                          <a:solidFill>
                            <a:srgbClr val="00B050"/>
                          </a:solidFill>
                          <a:effectLst/>
                          <a:latin typeface="Arial" panose="020B0604020202020204" pitchFamily="34" charset="0"/>
                          <a:cs typeface="Arial" panose="020B0604020202020204" pitchFamily="34" charset="0"/>
                        </a:rPr>
                        <a:t>Kneckt</a:t>
                      </a:r>
                      <a:r>
                        <a:rPr lang="en-US" sz="1200" b="1" u="none" strike="noStrike" dirty="0">
                          <a:solidFill>
                            <a:srgbClr val="00B050"/>
                          </a:solidFill>
                          <a:effectLst/>
                          <a:latin typeface="Arial" panose="020B0604020202020204" pitchFamily="34" charset="0"/>
                          <a:cs typeface="Arial" panose="020B0604020202020204" pitchFamily="34" charset="0"/>
                        </a:rPr>
                        <a:t> </a:t>
                      </a:r>
                      <a:endParaRPr lang="en-US" sz="1200" b="1"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en-US" sz="1200" b="1" i="0" u="none" strike="noStrike" dirty="0">
                          <a:solidFill>
                            <a:schemeClr val="tx1"/>
                          </a:solidFill>
                          <a:effectLst/>
                          <a:latin typeface="Arial" panose="020B0604020202020204" pitchFamily="34" charset="0"/>
                          <a:cs typeface="Arial" panose="020B0604020202020204" pitchFamily="34" charset="0"/>
                        </a:rPr>
                        <a:t>50</a:t>
                      </a:r>
                    </a:p>
                  </a:txBody>
                  <a:tcPr marL="9525" marR="9525" marT="9525" marB="0" anchor="b"/>
                </a:tc>
                <a:extLst>
                  <a:ext uri="{0D108BD9-81ED-4DB2-BD59-A6C34878D82A}">
                    <a16:rowId xmlns:a16="http://schemas.microsoft.com/office/drawing/2014/main" val="10011"/>
                  </a:ext>
                </a:extLst>
              </a:tr>
              <a:tr h="252730">
                <a:tc>
                  <a:txBody>
                    <a:bodyPr/>
                    <a:lstStyle/>
                    <a:p>
                      <a:pPr algn="l" fontAlgn="b"/>
                      <a:r>
                        <a:rPr lang="en-US" sz="1200" b="1" u="none" strike="noStrike" dirty="0">
                          <a:solidFill>
                            <a:srgbClr val="00B050"/>
                          </a:solidFill>
                          <a:effectLst/>
                          <a:latin typeface="Arial" panose="020B0604020202020204" pitchFamily="34" charset="0"/>
                          <a:cs typeface="Arial" panose="020B0604020202020204" pitchFamily="34" charset="0"/>
                        </a:rPr>
                        <a:t>11-17/0116</a:t>
                      </a:r>
                      <a:endParaRPr lang="en-US" sz="1200" b="1"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i="0" u="none" strike="noStrike" dirty="0">
                          <a:solidFill>
                            <a:srgbClr val="00B050"/>
                          </a:solidFill>
                          <a:effectLst/>
                          <a:latin typeface="Arial" panose="020B0604020202020204" pitchFamily="34" charset="0"/>
                          <a:cs typeface="Arial" panose="020B0604020202020204" pitchFamily="34" charset="0"/>
                        </a:rPr>
                        <a:t>TWT Schedule Bitmap</a:t>
                      </a:r>
                    </a:p>
                  </a:txBody>
                  <a:tcPr marL="9525" marR="9525" marT="9525" marB="0" anchor="b"/>
                </a:tc>
                <a:tc>
                  <a:txBody>
                    <a:bodyPr/>
                    <a:lstStyle/>
                    <a:p>
                      <a:pPr algn="l" fontAlgn="b"/>
                      <a:r>
                        <a:rPr lang="en-US" sz="1200" b="1" u="none" strike="noStrike" dirty="0">
                          <a:solidFill>
                            <a:srgbClr val="00B050"/>
                          </a:solidFill>
                          <a:effectLst/>
                          <a:latin typeface="Arial" panose="020B0604020202020204" pitchFamily="34" charset="0"/>
                          <a:cs typeface="Arial" panose="020B0604020202020204" pitchFamily="34" charset="0"/>
                        </a:rPr>
                        <a:t>Matthew Fischer </a:t>
                      </a:r>
                      <a:endParaRPr lang="en-US" sz="1200" b="1"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en-US" sz="1200" b="1" i="0" u="none" strike="noStrike" dirty="0">
                          <a:solidFill>
                            <a:schemeClr val="tx1"/>
                          </a:solidFill>
                          <a:effectLst/>
                          <a:latin typeface="Arial" panose="020B0604020202020204" pitchFamily="34" charset="0"/>
                          <a:cs typeface="Arial" panose="020B0604020202020204" pitchFamily="34" charset="0"/>
                        </a:rPr>
                        <a:t>1</a:t>
                      </a:r>
                    </a:p>
                  </a:txBody>
                  <a:tcPr marL="9525" marR="9525" marT="9525" marB="0" anchor="b"/>
                </a:tc>
                <a:extLst>
                  <a:ext uri="{0D108BD9-81ED-4DB2-BD59-A6C34878D82A}">
                    <a16:rowId xmlns:a16="http://schemas.microsoft.com/office/drawing/2014/main" val="10012"/>
                  </a:ext>
                </a:extLst>
              </a:tr>
              <a:tr h="252730">
                <a:tc>
                  <a:txBody>
                    <a:bodyPr/>
                    <a:lstStyle/>
                    <a:p>
                      <a:pPr algn="l" fontAlgn="b"/>
                      <a:r>
                        <a:rPr lang="en-US" sz="1200" b="1" u="none" strike="noStrike" dirty="0">
                          <a:effectLst/>
                          <a:latin typeface="Arial" panose="020B0604020202020204" pitchFamily="34" charset="0"/>
                          <a:cs typeface="Arial" panose="020B0604020202020204" pitchFamily="34" charset="0"/>
                        </a:rPr>
                        <a:t>11-17/0117</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i="0" u="none" strike="noStrike" dirty="0">
                          <a:solidFill>
                            <a:srgbClr val="000000"/>
                          </a:solidFill>
                          <a:effectLst/>
                          <a:latin typeface="Arial" panose="020B0604020202020204" pitchFamily="34" charset="0"/>
                          <a:cs typeface="Arial" panose="020B0604020202020204" pitchFamily="34" charset="0"/>
                        </a:rPr>
                        <a:t>Broadcast TWT TIM</a:t>
                      </a:r>
                    </a:p>
                  </a:txBody>
                  <a:tcPr marL="9525" marR="9525" marT="9525" marB="0" anchor="b"/>
                </a:tc>
                <a:tc>
                  <a:txBody>
                    <a:bodyPr/>
                    <a:lstStyle/>
                    <a:p>
                      <a:pPr algn="l" fontAlgn="b"/>
                      <a:r>
                        <a:rPr lang="en-US" sz="1200" b="1" u="none" strike="noStrike">
                          <a:effectLst/>
                          <a:latin typeface="Arial" panose="020B0604020202020204" pitchFamily="34" charset="0"/>
                          <a:cs typeface="Arial" panose="020B0604020202020204" pitchFamily="34" charset="0"/>
                        </a:rPr>
                        <a:t>Matthew Fischer </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10013"/>
                  </a:ext>
                </a:extLst>
              </a:tr>
              <a:tr h="252730">
                <a:tc>
                  <a:txBody>
                    <a:bodyPr/>
                    <a:lstStyle/>
                    <a:p>
                      <a:pPr algn="l" fontAlgn="b"/>
                      <a:r>
                        <a:rPr lang="en-US" sz="1200" b="1" u="none" strike="noStrike" dirty="0">
                          <a:effectLst/>
                          <a:latin typeface="Arial" panose="020B0604020202020204" pitchFamily="34" charset="0"/>
                          <a:cs typeface="Arial" panose="020B0604020202020204" pitchFamily="34" charset="0"/>
                        </a:rPr>
                        <a:t>11-17/0118</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i="0" u="none" strike="noStrike" dirty="0">
                          <a:solidFill>
                            <a:srgbClr val="000000"/>
                          </a:solidFill>
                          <a:effectLst/>
                          <a:latin typeface="Arial" panose="020B0604020202020204" pitchFamily="34" charset="0"/>
                          <a:cs typeface="Arial" panose="020B0604020202020204" pitchFamily="34" charset="0"/>
                        </a:rPr>
                        <a:t>Mandated Response MCS</a:t>
                      </a:r>
                    </a:p>
                  </a:txBody>
                  <a:tcPr marL="9525" marR="9525" marT="9525" marB="0" anchor="b"/>
                </a:tc>
                <a:tc>
                  <a:txBody>
                    <a:bodyPr/>
                    <a:lstStyle/>
                    <a:p>
                      <a:pPr algn="l" fontAlgn="b"/>
                      <a:r>
                        <a:rPr lang="en-US" sz="1200" b="1" u="none" strike="noStrike" dirty="0">
                          <a:effectLst/>
                          <a:latin typeface="Arial" panose="020B0604020202020204" pitchFamily="34" charset="0"/>
                          <a:cs typeface="Arial" panose="020B0604020202020204" pitchFamily="34" charset="0"/>
                        </a:rPr>
                        <a:t>Matthew Fischer </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10014"/>
                  </a:ext>
                </a:extLst>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563627023"/>
              </p:ext>
            </p:extLst>
          </p:nvPr>
        </p:nvGraphicFramePr>
        <p:xfrm>
          <a:off x="685800" y="4933950"/>
          <a:ext cx="7847012" cy="252730"/>
        </p:xfrm>
        <a:graphic>
          <a:graphicData uri="http://schemas.openxmlformats.org/drawingml/2006/table">
            <a:tbl>
              <a:tblPr>
                <a:tableStyleId>{5C22544A-7EE6-4342-B048-85BDC9FD1C3A}</a:tableStyleId>
              </a:tblPr>
              <a:tblGrid>
                <a:gridCol w="987660">
                  <a:extLst>
                    <a:ext uri="{9D8B030D-6E8A-4147-A177-3AD203B41FA5}">
                      <a16:colId xmlns:a16="http://schemas.microsoft.com/office/drawing/2014/main" val="2072484028"/>
                    </a:ext>
                  </a:extLst>
                </a:gridCol>
                <a:gridCol w="3954227">
                  <a:extLst>
                    <a:ext uri="{9D8B030D-6E8A-4147-A177-3AD203B41FA5}">
                      <a16:colId xmlns:a16="http://schemas.microsoft.com/office/drawing/2014/main" val="979529459"/>
                    </a:ext>
                  </a:extLst>
                </a:gridCol>
                <a:gridCol w="1752600">
                  <a:extLst>
                    <a:ext uri="{9D8B030D-6E8A-4147-A177-3AD203B41FA5}">
                      <a16:colId xmlns:a16="http://schemas.microsoft.com/office/drawing/2014/main" val="3637992784"/>
                    </a:ext>
                  </a:extLst>
                </a:gridCol>
                <a:gridCol w="1152525">
                  <a:extLst>
                    <a:ext uri="{9D8B030D-6E8A-4147-A177-3AD203B41FA5}">
                      <a16:colId xmlns:a16="http://schemas.microsoft.com/office/drawing/2014/main" val="455475576"/>
                    </a:ext>
                  </a:extLst>
                </a:gridCol>
              </a:tblGrid>
              <a:tr h="252730">
                <a:tc>
                  <a:txBody>
                    <a:bodyPr/>
                    <a:lstStyle/>
                    <a:p>
                      <a:pPr algn="l" fontAlgn="b"/>
                      <a:r>
                        <a:rPr lang="en-US" sz="1200" b="1" u="none" strike="noStrike" dirty="0">
                          <a:effectLst/>
                          <a:latin typeface="Arial" panose="020B0604020202020204" pitchFamily="34" charset="0"/>
                          <a:cs typeface="Arial" panose="020B0604020202020204" pitchFamily="34" charset="0"/>
                        </a:rPr>
                        <a:t>11-17/0132</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i="0" u="none" strike="noStrike" dirty="0">
                          <a:solidFill>
                            <a:srgbClr val="000000"/>
                          </a:solidFill>
                          <a:effectLst/>
                          <a:latin typeface="Arial" panose="020B0604020202020204" pitchFamily="34" charset="0"/>
                          <a:cs typeface="Arial" panose="020B0604020202020204" pitchFamily="34" charset="0"/>
                        </a:rPr>
                        <a:t>B225-MAC-CR-9.2.4.2</a:t>
                      </a:r>
                    </a:p>
                  </a:txBody>
                  <a:tcPr marL="9525" marR="9525" marT="9525" marB="0" anchor="b"/>
                </a:tc>
                <a:tc>
                  <a:txBody>
                    <a:bodyPr/>
                    <a:lstStyle/>
                    <a:p>
                      <a:pPr algn="l" fontAlgn="b"/>
                      <a:r>
                        <a:rPr lang="en-US" sz="1200" b="1" u="none" strike="noStrike" dirty="0">
                          <a:effectLst/>
                          <a:latin typeface="Arial" panose="020B0604020202020204" pitchFamily="34" charset="0"/>
                          <a:cs typeface="Arial" panose="020B0604020202020204" pitchFamily="34" charset="0"/>
                        </a:rPr>
                        <a:t>Alfred Asterjadhi </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762320973"/>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2640371857"/>
              </p:ext>
            </p:extLst>
          </p:nvPr>
        </p:nvGraphicFramePr>
        <p:xfrm>
          <a:off x="685800" y="5162550"/>
          <a:ext cx="7847012" cy="252730"/>
        </p:xfrm>
        <a:graphic>
          <a:graphicData uri="http://schemas.openxmlformats.org/drawingml/2006/table">
            <a:tbl>
              <a:tblPr>
                <a:tableStyleId>{5C22544A-7EE6-4342-B048-85BDC9FD1C3A}</a:tableStyleId>
              </a:tblPr>
              <a:tblGrid>
                <a:gridCol w="987660">
                  <a:extLst>
                    <a:ext uri="{9D8B030D-6E8A-4147-A177-3AD203B41FA5}">
                      <a16:colId xmlns:a16="http://schemas.microsoft.com/office/drawing/2014/main" val="656128924"/>
                    </a:ext>
                  </a:extLst>
                </a:gridCol>
                <a:gridCol w="3954227">
                  <a:extLst>
                    <a:ext uri="{9D8B030D-6E8A-4147-A177-3AD203B41FA5}">
                      <a16:colId xmlns:a16="http://schemas.microsoft.com/office/drawing/2014/main" val="68524856"/>
                    </a:ext>
                  </a:extLst>
                </a:gridCol>
                <a:gridCol w="1752600">
                  <a:extLst>
                    <a:ext uri="{9D8B030D-6E8A-4147-A177-3AD203B41FA5}">
                      <a16:colId xmlns:a16="http://schemas.microsoft.com/office/drawing/2014/main" val="1282555633"/>
                    </a:ext>
                  </a:extLst>
                </a:gridCol>
                <a:gridCol w="1152525">
                  <a:extLst>
                    <a:ext uri="{9D8B030D-6E8A-4147-A177-3AD203B41FA5}">
                      <a16:colId xmlns:a16="http://schemas.microsoft.com/office/drawing/2014/main" val="1654804079"/>
                    </a:ext>
                  </a:extLst>
                </a:gridCol>
              </a:tblGrid>
              <a:tr h="252730">
                <a:tc>
                  <a:txBody>
                    <a:bodyPr/>
                    <a:lstStyle/>
                    <a:p>
                      <a:pPr algn="l" fontAlgn="b"/>
                      <a:r>
                        <a:rPr lang="en-US" sz="1200" b="1" u="none" strike="noStrike" dirty="0">
                          <a:effectLst/>
                          <a:latin typeface="Arial" panose="020B0604020202020204" pitchFamily="34" charset="0"/>
                          <a:cs typeface="Arial" panose="020B0604020202020204" pitchFamily="34" charset="0"/>
                        </a:rPr>
                        <a:t>11-17/0131</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i="0" u="none" strike="noStrike" dirty="0">
                          <a:solidFill>
                            <a:srgbClr val="000000"/>
                          </a:solidFill>
                          <a:effectLst/>
                          <a:latin typeface="Arial" panose="020B0604020202020204" pitchFamily="34" charset="0"/>
                          <a:cs typeface="Arial" panose="020B0604020202020204" pitchFamily="34" charset="0"/>
                        </a:rPr>
                        <a:t>LB225-MAC-CR-HTC-Order field-9.2.4.1.10</a:t>
                      </a:r>
                    </a:p>
                  </a:txBody>
                  <a:tcPr marL="9525" marR="9525" marT="9525" marB="0" anchor="b"/>
                </a:tc>
                <a:tc>
                  <a:txBody>
                    <a:bodyPr/>
                    <a:lstStyle/>
                    <a:p>
                      <a:pPr algn="l" fontAlgn="b"/>
                      <a:r>
                        <a:rPr lang="en-US" sz="1200" b="1" u="none" strike="noStrike" dirty="0">
                          <a:effectLst/>
                          <a:latin typeface="Arial" panose="020B0604020202020204" pitchFamily="34" charset="0"/>
                          <a:cs typeface="Arial" panose="020B0604020202020204" pitchFamily="34" charset="0"/>
                        </a:rPr>
                        <a:t>Alfred Asterjadhi </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64949581"/>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3734229727"/>
              </p:ext>
            </p:extLst>
          </p:nvPr>
        </p:nvGraphicFramePr>
        <p:xfrm>
          <a:off x="685800" y="5410200"/>
          <a:ext cx="7847012" cy="252730"/>
        </p:xfrm>
        <a:graphic>
          <a:graphicData uri="http://schemas.openxmlformats.org/drawingml/2006/table">
            <a:tbl>
              <a:tblPr>
                <a:tableStyleId>{5C22544A-7EE6-4342-B048-85BDC9FD1C3A}</a:tableStyleId>
              </a:tblPr>
              <a:tblGrid>
                <a:gridCol w="987660">
                  <a:extLst>
                    <a:ext uri="{9D8B030D-6E8A-4147-A177-3AD203B41FA5}">
                      <a16:colId xmlns:a16="http://schemas.microsoft.com/office/drawing/2014/main" val="656128924"/>
                    </a:ext>
                  </a:extLst>
                </a:gridCol>
                <a:gridCol w="3954227">
                  <a:extLst>
                    <a:ext uri="{9D8B030D-6E8A-4147-A177-3AD203B41FA5}">
                      <a16:colId xmlns:a16="http://schemas.microsoft.com/office/drawing/2014/main" val="68524856"/>
                    </a:ext>
                  </a:extLst>
                </a:gridCol>
                <a:gridCol w="1752600">
                  <a:extLst>
                    <a:ext uri="{9D8B030D-6E8A-4147-A177-3AD203B41FA5}">
                      <a16:colId xmlns:a16="http://schemas.microsoft.com/office/drawing/2014/main" val="1282555633"/>
                    </a:ext>
                  </a:extLst>
                </a:gridCol>
                <a:gridCol w="1152525">
                  <a:extLst>
                    <a:ext uri="{9D8B030D-6E8A-4147-A177-3AD203B41FA5}">
                      <a16:colId xmlns:a16="http://schemas.microsoft.com/office/drawing/2014/main" val="1654804079"/>
                    </a:ext>
                  </a:extLst>
                </a:gridCol>
              </a:tblGrid>
              <a:tr h="252730">
                <a:tc>
                  <a:txBody>
                    <a:bodyPr/>
                    <a:lstStyle/>
                    <a:p>
                      <a:pPr algn="l" fontAlgn="b"/>
                      <a:r>
                        <a:rPr lang="en-US" sz="1200" b="1" u="none" strike="noStrike" dirty="0">
                          <a:effectLst/>
                          <a:latin typeface="Arial" panose="020B0604020202020204" pitchFamily="34" charset="0"/>
                          <a:cs typeface="Arial" panose="020B0604020202020204" pitchFamily="34" charset="0"/>
                        </a:rPr>
                        <a:t>11-17/0139</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rtl="0" fontAlgn="b"/>
                      <a:r>
                        <a:rPr lang="en-US" sz="1200" b="1" i="0" u="none" strike="noStrike" dirty="0">
                          <a:solidFill>
                            <a:srgbClr val="000000"/>
                          </a:solidFill>
                          <a:effectLst/>
                          <a:latin typeface="Arial" panose="020B0604020202020204" pitchFamily="34" charset="0"/>
                          <a:cs typeface="Arial" panose="020B0604020202020204" pitchFamily="34" charset="0"/>
                        </a:rPr>
                        <a:t>Utilization of the Ack Type Subfield in a MBA Frame</a:t>
                      </a:r>
                    </a:p>
                  </a:txBody>
                  <a:tcPr marL="9525" marR="9525" marT="9525" marB="0" anchor="b"/>
                </a:tc>
                <a:tc>
                  <a:txBody>
                    <a:bodyPr/>
                    <a:lstStyle/>
                    <a:p>
                      <a:pPr algn="l" fontAlgn="b"/>
                      <a:r>
                        <a:rPr lang="en-US" sz="1200" b="1" u="none" strike="noStrike" dirty="0" err="1">
                          <a:effectLst/>
                          <a:latin typeface="Arial" panose="020B0604020202020204" pitchFamily="34" charset="0"/>
                          <a:cs typeface="Arial" panose="020B0604020202020204" pitchFamily="34" charset="0"/>
                        </a:rPr>
                        <a:t>Geonjung</a:t>
                      </a:r>
                      <a:r>
                        <a:rPr lang="en-US" sz="1200" b="1" u="none" strike="noStrike" dirty="0">
                          <a:effectLst/>
                          <a:latin typeface="Arial" panose="020B0604020202020204" pitchFamily="34" charset="0"/>
                          <a:cs typeface="Arial" panose="020B0604020202020204" pitchFamily="34" charset="0"/>
                        </a:rPr>
                        <a:t> Ko </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64949581"/>
                  </a:ext>
                </a:extLst>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1463801049"/>
              </p:ext>
            </p:extLst>
          </p:nvPr>
        </p:nvGraphicFramePr>
        <p:xfrm>
          <a:off x="685800" y="5638800"/>
          <a:ext cx="7847012" cy="247650"/>
        </p:xfrm>
        <a:graphic>
          <a:graphicData uri="http://schemas.openxmlformats.org/drawingml/2006/table">
            <a:tbl>
              <a:tblPr>
                <a:tableStyleId>{5C22544A-7EE6-4342-B048-85BDC9FD1C3A}</a:tableStyleId>
              </a:tblPr>
              <a:tblGrid>
                <a:gridCol w="987660">
                  <a:extLst>
                    <a:ext uri="{9D8B030D-6E8A-4147-A177-3AD203B41FA5}">
                      <a16:colId xmlns:a16="http://schemas.microsoft.com/office/drawing/2014/main" val="656128924"/>
                    </a:ext>
                  </a:extLst>
                </a:gridCol>
                <a:gridCol w="3954227">
                  <a:extLst>
                    <a:ext uri="{9D8B030D-6E8A-4147-A177-3AD203B41FA5}">
                      <a16:colId xmlns:a16="http://schemas.microsoft.com/office/drawing/2014/main" val="68524856"/>
                    </a:ext>
                  </a:extLst>
                </a:gridCol>
                <a:gridCol w="1752600">
                  <a:extLst>
                    <a:ext uri="{9D8B030D-6E8A-4147-A177-3AD203B41FA5}">
                      <a16:colId xmlns:a16="http://schemas.microsoft.com/office/drawing/2014/main" val="1282555633"/>
                    </a:ext>
                  </a:extLst>
                </a:gridCol>
                <a:gridCol w="1152525">
                  <a:extLst>
                    <a:ext uri="{9D8B030D-6E8A-4147-A177-3AD203B41FA5}">
                      <a16:colId xmlns:a16="http://schemas.microsoft.com/office/drawing/2014/main" val="1654804079"/>
                    </a:ext>
                  </a:extLst>
                </a:gridCol>
              </a:tblGrid>
              <a:tr h="247650">
                <a:tc>
                  <a:txBody>
                    <a:bodyPr/>
                    <a:lstStyle/>
                    <a:p>
                      <a:pPr algn="l" fontAlgn="b"/>
                      <a:r>
                        <a:rPr lang="en-US" sz="1200" b="1" u="none" strike="noStrike" dirty="0">
                          <a:effectLst/>
                          <a:latin typeface="Arial" panose="020B0604020202020204" pitchFamily="34" charset="0"/>
                          <a:cs typeface="Arial" panose="020B0604020202020204" pitchFamily="34" charset="0"/>
                        </a:rPr>
                        <a:t>11-17/</a:t>
                      </a:r>
                      <a:r>
                        <a:rPr lang="en-US" sz="1200" b="1" u="none" strike="noStrike" dirty="0" err="1">
                          <a:effectLst/>
                          <a:latin typeface="Arial" panose="020B0604020202020204" pitchFamily="34" charset="0"/>
                          <a:cs typeface="Arial" panose="020B0604020202020204" pitchFamily="34" charset="0"/>
                        </a:rPr>
                        <a:t>xxxx</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rtl="0" fontAlgn="b"/>
                      <a:r>
                        <a:rPr lang="en-US" sz="1200" b="1" i="0" u="none" strike="noStrike" dirty="0">
                          <a:solidFill>
                            <a:srgbClr val="000000"/>
                          </a:solidFill>
                          <a:effectLst/>
                          <a:latin typeface="Arial" panose="020B0604020202020204" pitchFamily="34" charset="0"/>
                          <a:cs typeface="Arial" panose="020B0604020202020204" pitchFamily="34" charset="0"/>
                        </a:rPr>
                        <a:t>HT-Control CIDs</a:t>
                      </a:r>
                    </a:p>
                  </a:txBody>
                  <a:tcPr marL="9525" marR="9525" marT="9525" marB="0" anchor="b"/>
                </a:tc>
                <a:tc>
                  <a:txBody>
                    <a:bodyPr/>
                    <a:lstStyle/>
                    <a:p>
                      <a:pPr algn="l" fontAlgn="b"/>
                      <a:r>
                        <a:rPr lang="en-US" sz="1200" b="1" u="none" strike="noStrike" dirty="0">
                          <a:effectLst/>
                          <a:latin typeface="Arial" panose="020B0604020202020204" pitchFamily="34" charset="0"/>
                          <a:cs typeface="Arial" panose="020B0604020202020204" pitchFamily="34" charset="0"/>
                        </a:rPr>
                        <a:t>Alfred Asterjadhi</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64949581"/>
                  </a:ext>
                </a:extLst>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1436538165"/>
              </p:ext>
            </p:extLst>
          </p:nvPr>
        </p:nvGraphicFramePr>
        <p:xfrm>
          <a:off x="685800" y="5867400"/>
          <a:ext cx="7847012" cy="558165"/>
        </p:xfrm>
        <a:graphic>
          <a:graphicData uri="http://schemas.openxmlformats.org/drawingml/2006/table">
            <a:tbl>
              <a:tblPr>
                <a:tableStyleId>{5C22544A-7EE6-4342-B048-85BDC9FD1C3A}</a:tableStyleId>
              </a:tblPr>
              <a:tblGrid>
                <a:gridCol w="987660">
                  <a:extLst>
                    <a:ext uri="{9D8B030D-6E8A-4147-A177-3AD203B41FA5}">
                      <a16:colId xmlns:a16="http://schemas.microsoft.com/office/drawing/2014/main" val="656128924"/>
                    </a:ext>
                  </a:extLst>
                </a:gridCol>
                <a:gridCol w="3954227">
                  <a:extLst>
                    <a:ext uri="{9D8B030D-6E8A-4147-A177-3AD203B41FA5}">
                      <a16:colId xmlns:a16="http://schemas.microsoft.com/office/drawing/2014/main" val="68524856"/>
                    </a:ext>
                  </a:extLst>
                </a:gridCol>
                <a:gridCol w="1752600">
                  <a:extLst>
                    <a:ext uri="{9D8B030D-6E8A-4147-A177-3AD203B41FA5}">
                      <a16:colId xmlns:a16="http://schemas.microsoft.com/office/drawing/2014/main" val="1282555633"/>
                    </a:ext>
                  </a:extLst>
                </a:gridCol>
                <a:gridCol w="1152525">
                  <a:extLst>
                    <a:ext uri="{9D8B030D-6E8A-4147-A177-3AD203B41FA5}">
                      <a16:colId xmlns:a16="http://schemas.microsoft.com/office/drawing/2014/main" val="1654804079"/>
                    </a:ext>
                  </a:extLst>
                </a:gridCol>
              </a:tblGrid>
              <a:tr h="247650">
                <a:tc>
                  <a:txBody>
                    <a:bodyPr/>
                    <a:lstStyle/>
                    <a:p>
                      <a:pPr algn="l" fontAlgn="b"/>
                      <a:r>
                        <a:rPr lang="en-US" sz="1200" b="1" u="none" strike="noStrike" dirty="0">
                          <a:effectLst/>
                          <a:latin typeface="Arial" panose="020B0604020202020204" pitchFamily="34" charset="0"/>
                          <a:cs typeface="Arial" panose="020B0604020202020204" pitchFamily="34" charset="0"/>
                        </a:rPr>
                        <a:t>11-17/0134</a:t>
                      </a:r>
                    </a:p>
                    <a:p>
                      <a:pPr algn="l" fontAlgn="b"/>
                      <a:r>
                        <a:rPr lang="en-US" sz="1200" b="1" u="none" strike="noStrike" dirty="0">
                          <a:effectLst/>
                          <a:latin typeface="Arial" panose="020B0604020202020204" pitchFamily="34" charset="0"/>
                          <a:cs typeface="Arial" panose="020B0604020202020204" pitchFamily="34" charset="0"/>
                        </a:rPr>
                        <a:t>11-17/0135</a:t>
                      </a:r>
                    </a:p>
                    <a:p>
                      <a:pPr algn="l" fontAlgn="b"/>
                      <a:r>
                        <a:rPr lang="en-US" sz="1200" b="1" u="none" strike="noStrike" dirty="0">
                          <a:effectLst/>
                          <a:latin typeface="Arial" panose="020B0604020202020204" pitchFamily="34" charset="0"/>
                          <a:cs typeface="Arial" panose="020B0604020202020204" pitchFamily="34" charset="0"/>
                        </a:rPr>
                        <a:t>11-17/0137</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rtl="0" fontAlgn="b"/>
                      <a:r>
                        <a:rPr lang="en-US" sz="1200" b="1" i="0" u="none" strike="noStrike" dirty="0">
                          <a:solidFill>
                            <a:srgbClr val="000000"/>
                          </a:solidFill>
                          <a:effectLst/>
                          <a:latin typeface="Arial" panose="020B0604020202020204" pitchFamily="34" charset="0"/>
                          <a:cs typeface="Arial" panose="020B0604020202020204" pitchFamily="34" charset="0"/>
                        </a:rPr>
                        <a:t>27.11.4 (BSS Color)</a:t>
                      </a:r>
                    </a:p>
                    <a:p>
                      <a:pPr algn="l" rtl="0" fontAlgn="b"/>
                      <a:r>
                        <a:rPr lang="en-US" sz="1200" b="1" i="0" u="none" strike="noStrike" dirty="0">
                          <a:solidFill>
                            <a:srgbClr val="000000"/>
                          </a:solidFill>
                          <a:effectLst/>
                          <a:latin typeface="Arial" panose="020B0604020202020204" pitchFamily="34" charset="0"/>
                          <a:cs typeface="Arial" panose="020B0604020202020204" pitchFamily="34" charset="0"/>
                        </a:rPr>
                        <a:t>CIDs in HE Operation </a:t>
                      </a:r>
                    </a:p>
                    <a:p>
                      <a:pPr algn="l" rtl="0" fontAlgn="b"/>
                      <a:r>
                        <a:rPr lang="en-US" sz="1200" b="1" i="0" u="none" strike="noStrike" dirty="0">
                          <a:solidFill>
                            <a:srgbClr val="000000"/>
                          </a:solidFill>
                          <a:effectLst/>
                          <a:latin typeface="Arial" panose="020B0604020202020204" pitchFamily="34" charset="0"/>
                          <a:cs typeface="Arial" panose="020B0604020202020204" pitchFamily="34" charset="0"/>
                        </a:rPr>
                        <a:t>CIDs in 9.4.2.222</a:t>
                      </a:r>
                    </a:p>
                  </a:txBody>
                  <a:tcPr marL="9525" marR="9525" marT="9525" marB="0" anchor="b"/>
                </a:tc>
                <a:tc>
                  <a:txBody>
                    <a:bodyPr/>
                    <a:lstStyle/>
                    <a:p>
                      <a:pPr algn="l" fontAlgn="b"/>
                      <a:r>
                        <a:rPr lang="en-US" sz="1200" b="1" u="none" strike="noStrike" dirty="0">
                          <a:effectLst/>
                          <a:latin typeface="Arial" panose="020B0604020202020204" pitchFamily="34" charset="0"/>
                          <a:cs typeface="Arial" panose="020B0604020202020204" pitchFamily="34" charset="0"/>
                        </a:rPr>
                        <a:t>Abhishek Patil</a:t>
                      </a:r>
                    </a:p>
                    <a:p>
                      <a:pPr algn="l" fontAlgn="b"/>
                      <a:r>
                        <a:rPr lang="en-US" sz="1200" b="1" u="none" strike="noStrike" dirty="0">
                          <a:effectLst/>
                          <a:latin typeface="Arial" panose="020B0604020202020204" pitchFamily="34" charset="0"/>
                          <a:cs typeface="Arial" panose="020B0604020202020204" pitchFamily="34" charset="0"/>
                        </a:rPr>
                        <a:t>Abhishek Patil </a:t>
                      </a:r>
                    </a:p>
                    <a:p>
                      <a:pPr algn="l" fontAlgn="b"/>
                      <a:r>
                        <a:rPr lang="en-US" sz="1200" b="1" u="none" strike="noStrike" dirty="0">
                          <a:effectLst/>
                          <a:latin typeface="Arial" panose="020B0604020202020204" pitchFamily="34" charset="0"/>
                          <a:cs typeface="Arial" panose="020B0604020202020204" pitchFamily="34" charset="0"/>
                        </a:rPr>
                        <a:t>Abhishek Patil  </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64949581"/>
                  </a:ext>
                </a:extLst>
              </a:tr>
            </a:tbl>
          </a:graphicData>
        </a:graphic>
      </p:graphicFrame>
    </p:spTree>
    <p:extLst>
      <p:ext uri="{BB962C8B-B14F-4D97-AF65-F5344CB8AC3E}">
        <p14:creationId xmlns:p14="http://schemas.microsoft.com/office/powerpoint/2010/main" val="1378834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MAC-CR-1</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D1.0 the comment resolutions in document 17/37r0 for CID: 6541</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a:t>
            </a:r>
          </a:p>
          <a:p>
            <a:pPr lvl="1"/>
            <a:r>
              <a:rPr lang="en-US" sz="2000" dirty="0">
                <a:latin typeface="Calibri" panose="020F0502020204030204" pitchFamily="34" charset="0"/>
              </a:rPr>
              <a:t>Straw-poll accepted without objection.</a:t>
            </a: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36050813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MAC-CR-2</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D1.0 the comment resolutions in document 17/0085r1 for CIDs: 5448, 5449, 7724, 7905, 8251, 8340, 9813 </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a:t>
            </a:r>
          </a:p>
          <a:p>
            <a:pPr lvl="1"/>
            <a:r>
              <a:rPr lang="en-US" dirty="0">
                <a:latin typeface="Calibri" panose="020F0502020204030204" pitchFamily="34" charset="0"/>
              </a:rPr>
              <a:t>Straw-poll accepted without objection.</a:t>
            </a:r>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13</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37803499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MAC-CR-3</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D1.0 the comment resolutions in document 17/0115r2 for CIDs: </a:t>
            </a:r>
            <a:r>
              <a:rPr lang="en-US" sz="2000" dirty="0">
                <a:latin typeface="Calibri" panose="020F0502020204030204" pitchFamily="34" charset="0"/>
              </a:rPr>
              <a:t>3077, </a:t>
            </a:r>
            <a:r>
              <a:rPr lang="en-US" sz="2000" strike="sngStrike" dirty="0">
                <a:latin typeface="Calibri" panose="020F0502020204030204" pitchFamily="34" charset="0"/>
              </a:rPr>
              <a:t>3218</a:t>
            </a:r>
            <a:r>
              <a:rPr lang="en-US" sz="2000" dirty="0">
                <a:latin typeface="Calibri" panose="020F0502020204030204" pitchFamily="34" charset="0"/>
              </a:rPr>
              <a:t>, 4783, 5196, 5197, </a:t>
            </a:r>
            <a:r>
              <a:rPr lang="en-US" sz="2000" strike="sngStrike" dirty="0">
                <a:latin typeface="Calibri" panose="020F0502020204030204" pitchFamily="34" charset="0"/>
              </a:rPr>
              <a:t>5948</a:t>
            </a:r>
            <a:r>
              <a:rPr lang="en-US" sz="2000" dirty="0">
                <a:latin typeface="Calibri" panose="020F0502020204030204" pitchFamily="34" charset="0"/>
              </a:rPr>
              <a:t>, 6192, 7023, 7024, 7025, 7026, 7027, </a:t>
            </a:r>
            <a:r>
              <a:rPr lang="en-US" sz="2000" strike="sngStrike" dirty="0">
                <a:latin typeface="Calibri" panose="020F0502020204030204" pitchFamily="34" charset="0"/>
              </a:rPr>
              <a:t>7404</a:t>
            </a:r>
            <a:r>
              <a:rPr lang="en-US" sz="2000" dirty="0">
                <a:latin typeface="Calibri" panose="020F0502020204030204" pitchFamily="34" charset="0"/>
              </a:rPr>
              <a:t>, 7507, 7613, 7615, 7617, 7890, 7970, 9592, 3217, </a:t>
            </a:r>
            <a:r>
              <a:rPr lang="en-US" sz="2000" strike="sngStrike" dirty="0">
                <a:latin typeface="Calibri" panose="020F0502020204030204" pitchFamily="34" charset="0"/>
              </a:rPr>
              <a:t>3219</a:t>
            </a:r>
            <a:r>
              <a:rPr lang="en-US" sz="2000" dirty="0">
                <a:latin typeface="Calibri" panose="020F0502020204030204" pitchFamily="34" charset="0"/>
              </a:rPr>
              <a:t>, 3220, 3221, 4784, 5198, 5199, 5679, 5949, 6013, 6015, 6016, 6017, 6157, 6158, 6190, 7028, 7029, 7030, 7031, 7202, </a:t>
            </a:r>
            <a:r>
              <a:rPr lang="en-US" sz="2000" strike="sngStrike" dirty="0">
                <a:latin typeface="Calibri" panose="020F0502020204030204" pitchFamily="34" charset="0"/>
              </a:rPr>
              <a:t>7247</a:t>
            </a:r>
            <a:r>
              <a:rPr lang="en-US" sz="2000" dirty="0">
                <a:latin typeface="Calibri" panose="020F0502020204030204" pitchFamily="34" charset="0"/>
              </a:rPr>
              <a:t>, 7614, 7616, 8085, 8720, </a:t>
            </a:r>
            <a:r>
              <a:rPr lang="en-US" sz="2000" strike="sngStrike" dirty="0">
                <a:latin typeface="Calibri" panose="020F0502020204030204" pitchFamily="34" charset="0"/>
              </a:rPr>
              <a:t>9409</a:t>
            </a:r>
            <a:r>
              <a:rPr lang="en-US" sz="2000" dirty="0">
                <a:latin typeface="Calibri" panose="020F0502020204030204" pitchFamily="34" charset="0"/>
              </a:rPr>
              <a:t>, 9723, 9724, 9725, 9726, 9939</a:t>
            </a:r>
            <a:endParaRPr lang="en-US" sz="2000" dirty="0">
              <a:latin typeface="Calibri" panose="020F0502020204030204" pitchFamily="34" charset="0"/>
            </a:endParaRPr>
          </a:p>
          <a:p>
            <a:pPr marL="0" indent="0">
              <a:buNone/>
            </a:pPr>
            <a:r>
              <a:rPr lang="en-US" sz="2000" dirty="0">
                <a:latin typeface="Calibri" panose="020F0502020204030204" pitchFamily="34" charset="0"/>
              </a:rPr>
              <a:t> </a:t>
            </a:r>
          </a:p>
          <a:p>
            <a:r>
              <a:rPr lang="en-US" sz="2000" dirty="0">
                <a:latin typeface="Calibri" panose="020F0502020204030204" pitchFamily="34" charset="0"/>
              </a:rPr>
              <a:t>Straw-poll deferred until a new revision of 17/0115 is prepared. </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14</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2765388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15</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a:t>Backup Slides</a:t>
            </a:r>
          </a:p>
        </p:txBody>
      </p:sp>
      <p:sp>
        <p:nvSpPr>
          <p:cNvPr id="6"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7"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16</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a:t>Approval of  MAC Ad Hoc Minutes</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a:t>Approve TGax MAC ad hoc  minutes of meetings and teleconferences from the July 2015 meeting until today:  </a:t>
            </a:r>
          </a:p>
          <a:p>
            <a:pPr lvl="1"/>
            <a:r>
              <a:rPr lang="en-US" altLang="en-US" sz="1600" dirty="0"/>
              <a:t>&lt;Doc reference&gt;</a:t>
            </a:r>
          </a:p>
          <a:p>
            <a:pPr lvl="1"/>
            <a:endParaRPr lang="en-US" altLang="en-US" sz="1600" dirty="0"/>
          </a:p>
          <a:p>
            <a:r>
              <a:rPr lang="en-US" altLang="en-US" sz="2000" dirty="0"/>
              <a:t>Mover:		Seconder:</a:t>
            </a:r>
          </a:p>
          <a:p>
            <a:endParaRPr lang="en-US" altLang="en-US" sz="2000" dirty="0"/>
          </a:p>
          <a:p>
            <a:r>
              <a:rPr lang="en-US" altLang="en-US" sz="2000" dirty="0"/>
              <a:t>Y: </a:t>
            </a:r>
          </a:p>
          <a:p>
            <a:r>
              <a:rPr lang="en-US" altLang="en-US" sz="2000" dirty="0"/>
              <a:t>N: </a:t>
            </a:r>
          </a:p>
          <a:p>
            <a:r>
              <a:rPr lang="en-US" altLang="en-US" sz="2000" dirty="0"/>
              <a:t>Abstain: </a:t>
            </a:r>
          </a:p>
          <a:p>
            <a:endParaRPr lang="en-US" altLang="en-US" sz="2000" dirty="0"/>
          </a:p>
          <a:p>
            <a:endParaRPr lang="en-US" altLang="en-US" sz="2000" dirty="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15225913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17</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a:t>Strawpoll </a:t>
            </a:r>
            <a:r>
              <a:rPr lang="en-US" altLang="en-US" dirty="0" err="1"/>
              <a:t>xxxx</a:t>
            </a:r>
            <a:r>
              <a:rPr lang="en-US" altLang="en-US" dirty="0"/>
              <a:t> </a:t>
            </a:r>
            <a:br>
              <a:rPr lang="en-US" altLang="en-US" dirty="0"/>
            </a:br>
            <a:r>
              <a:rPr lang="en-US" altLang="en-US" dirty="0"/>
              <a:t>(“Testing the temperature of the room”)</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a:t>Do you … </a:t>
            </a:r>
            <a:r>
              <a:rPr lang="en-US" altLang="en-US" sz="2000" dirty="0" err="1"/>
              <a:t>xxxx</a:t>
            </a:r>
            <a:endParaRPr lang="en-US" altLang="en-US" sz="2000" dirty="0"/>
          </a:p>
          <a:p>
            <a:pPr lvl="1"/>
            <a:endParaRPr lang="en-US" altLang="en-US" sz="1600" dirty="0"/>
          </a:p>
          <a:p>
            <a:r>
              <a:rPr lang="en-US" altLang="en-US" sz="2000" dirty="0"/>
              <a:t>Y: </a:t>
            </a:r>
          </a:p>
          <a:p>
            <a:r>
              <a:rPr lang="en-US" altLang="en-US" sz="2000" dirty="0"/>
              <a:t>N: </a:t>
            </a:r>
          </a:p>
          <a:p>
            <a:r>
              <a:rPr lang="en-US" altLang="en-US" sz="2000" dirty="0"/>
              <a:t>Abstain: </a:t>
            </a:r>
          </a:p>
          <a:p>
            <a:endParaRPr lang="en-US" altLang="en-US" sz="2000" dirty="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28535696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18</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a:t>Strawpoll </a:t>
            </a:r>
            <a:r>
              <a:rPr lang="en-US" altLang="en-US" dirty="0" err="1"/>
              <a:t>xxxx</a:t>
            </a:r>
            <a:r>
              <a:rPr lang="en-US" altLang="en-US" dirty="0"/>
              <a:t> </a:t>
            </a:r>
            <a:br>
              <a:rPr lang="en-US" altLang="en-US" dirty="0"/>
            </a:br>
            <a:r>
              <a:rPr lang="en-US" altLang="en-US" dirty="0"/>
              <a:t>(“</a:t>
            </a:r>
            <a:r>
              <a:rPr lang="en-US" altLang="en-US" dirty="0" err="1"/>
              <a:t>Premotion</a:t>
            </a:r>
            <a:r>
              <a:rPr lang="en-US" altLang="en-US" dirty="0"/>
              <a:t>”)</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a:t>Do you agree to add to the TG Specification Frame work document?</a:t>
            </a:r>
          </a:p>
          <a:p>
            <a:r>
              <a:rPr lang="en-US" altLang="en-US" sz="2000" dirty="0" err="1"/>
              <a:t>x.y.z</a:t>
            </a:r>
            <a:r>
              <a:rPr lang="en-US" altLang="en-US" sz="2000" dirty="0"/>
              <a:t>. &lt;feature description&gt;</a:t>
            </a:r>
          </a:p>
          <a:p>
            <a:pPr lvl="1"/>
            <a:endParaRPr lang="en-US" altLang="en-US" sz="1600" dirty="0"/>
          </a:p>
          <a:p>
            <a:r>
              <a:rPr lang="en-US" altLang="en-US" sz="2000" dirty="0"/>
              <a:t>Y: </a:t>
            </a:r>
          </a:p>
          <a:p>
            <a:r>
              <a:rPr lang="en-US" altLang="en-US" sz="2000" dirty="0"/>
              <a:t>N: </a:t>
            </a:r>
          </a:p>
          <a:p>
            <a:r>
              <a:rPr lang="en-US" altLang="en-US" sz="2000" dirty="0"/>
              <a:t>Abstain: </a:t>
            </a:r>
          </a:p>
          <a:p>
            <a:endParaRPr lang="en-US" altLang="en-US" sz="2000" dirty="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3243905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a:solidFill>
                  <a:srgbClr val="0070C0"/>
                </a:solidFill>
                <a:latin typeface="Arial Black" pitchFamily="34" charset="0"/>
              </a:rPr>
              <a:t>IEEE 802.11 TGax</a:t>
            </a:r>
            <a:br>
              <a:rPr lang="en-US" altLang="en-US" dirty="0">
                <a:solidFill>
                  <a:srgbClr val="0070C0"/>
                </a:solidFill>
                <a:latin typeface="Arial Black" pitchFamily="34" charset="0"/>
              </a:rPr>
            </a:br>
            <a:r>
              <a:rPr lang="en-US" altLang="en-US" dirty="0">
                <a:solidFill>
                  <a:srgbClr val="0070C0"/>
                </a:solidFill>
                <a:latin typeface="Arial Black" pitchFamily="34" charset="0"/>
              </a:rPr>
              <a:t>High Efficiency WLAN</a:t>
            </a:r>
            <a:br>
              <a:rPr lang="en-US" altLang="en-US" dirty="0">
                <a:solidFill>
                  <a:srgbClr val="0070C0"/>
                </a:solidFill>
                <a:latin typeface="Arial Black" pitchFamily="34" charset="0"/>
              </a:rPr>
            </a:br>
            <a:r>
              <a:rPr lang="en-US" altLang="en-US" dirty="0">
                <a:solidFill>
                  <a:srgbClr val="0070C0"/>
                </a:solidFill>
                <a:latin typeface="Arial Black" pitchFamily="34" charset="0"/>
              </a:rPr>
              <a:t>MAC Ad Hoc</a:t>
            </a:r>
            <a:endParaRPr lang="en-CA" altLang="en-US" dirty="0">
              <a:solidFill>
                <a:srgbClr val="0070C0"/>
              </a:solidFill>
            </a:endParaRPr>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a:latin typeface="Arial" pitchFamily="34" charset="0"/>
            </a:endParaRPr>
          </a:p>
          <a:p>
            <a:pPr algn="ctr">
              <a:lnSpc>
                <a:spcPct val="90000"/>
              </a:lnSpc>
              <a:buFontTx/>
              <a:buNone/>
            </a:pPr>
            <a:r>
              <a:rPr lang="en-US" altLang="en-US" sz="2000" dirty="0">
                <a:latin typeface="Arial" pitchFamily="34" charset="0"/>
              </a:rPr>
              <a:t>Co-Chairs: </a:t>
            </a:r>
          </a:p>
          <a:p>
            <a:pPr algn="ctr">
              <a:lnSpc>
                <a:spcPct val="90000"/>
              </a:lnSpc>
              <a:buFontTx/>
              <a:buNone/>
            </a:pPr>
            <a:r>
              <a:rPr lang="en-US" altLang="en-US" sz="2000" dirty="0">
                <a:latin typeface="Arial" pitchFamily="34" charset="0"/>
              </a:rPr>
              <a:t>Reza Hedayat (Newracom)</a:t>
            </a:r>
          </a:p>
          <a:p>
            <a:pPr algn="ctr">
              <a:lnSpc>
                <a:spcPct val="90000"/>
              </a:lnSpc>
              <a:buFontTx/>
              <a:buNone/>
            </a:pPr>
            <a:r>
              <a:rPr lang="en-US" altLang="en-US" sz="2000" dirty="0">
                <a:latin typeface="Arial" pitchFamily="34" charset="0"/>
              </a:rPr>
              <a:t>Eric Wong (Apple)</a:t>
            </a:r>
          </a:p>
          <a:p>
            <a:pPr algn="ctr">
              <a:lnSpc>
                <a:spcPct val="90000"/>
              </a:lnSpc>
              <a:buFontTx/>
              <a:buNone/>
            </a:pPr>
            <a:r>
              <a:rPr lang="en-US" altLang="en-US" sz="2000" dirty="0">
                <a:latin typeface="Arial" pitchFamily="34" charset="0"/>
              </a:rPr>
              <a:t>Chao-Chun Wang (MediaTek)</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9"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a:t>Agenda Items</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a:t>Call meeting to order </a:t>
            </a:r>
          </a:p>
          <a:p>
            <a:r>
              <a:rPr lang="en-US" altLang="en-US" sz="2000" dirty="0"/>
              <a:t>Patent policy, etc. (Call for Potentially Essential Patents)</a:t>
            </a:r>
          </a:p>
          <a:p>
            <a:r>
              <a:rPr lang="en-US" altLang="en-US" sz="2000" dirty="0"/>
              <a:t>Call for submissions</a:t>
            </a:r>
          </a:p>
          <a:p>
            <a:r>
              <a:rPr lang="en-US" altLang="en-US" sz="2000" dirty="0"/>
              <a:t>Set and approve agenda</a:t>
            </a:r>
          </a:p>
          <a:p>
            <a:r>
              <a:rPr lang="en-US" altLang="en-US" sz="2000" dirty="0"/>
              <a:t>Note ad hoc rules // Slides 13-14</a:t>
            </a:r>
          </a:p>
          <a:p>
            <a:r>
              <a:rPr lang="en-US" altLang="en-US" sz="2000" dirty="0"/>
              <a:t>Note MAC ad hoc sessions this week </a:t>
            </a:r>
          </a:p>
          <a:p>
            <a:pPr lvl="1"/>
            <a:r>
              <a:rPr lang="en-US" altLang="en-US" sz="1800" b="1" dirty="0">
                <a:solidFill>
                  <a:srgbClr val="0070C0"/>
                </a:solidFill>
              </a:rPr>
              <a:t>Mon: PM2</a:t>
            </a:r>
          </a:p>
          <a:p>
            <a:pPr lvl="1"/>
            <a:r>
              <a:rPr lang="en-US" altLang="en-US" sz="1800" b="1" dirty="0">
                <a:solidFill>
                  <a:srgbClr val="0070C0"/>
                </a:solidFill>
              </a:rPr>
              <a:t>Tue: AM2 , PM2</a:t>
            </a:r>
          </a:p>
          <a:p>
            <a:r>
              <a:rPr lang="en-CA" altLang="en-US" sz="2000" dirty="0"/>
              <a:t>Technical Presentations approved by 802.11ax chair for presentation this week, and related straw polls</a:t>
            </a:r>
          </a:p>
          <a:p>
            <a:r>
              <a:rPr lang="en-CA" altLang="en-US" sz="2000" dirty="0"/>
              <a:t>Any other technical presentations </a:t>
            </a:r>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slot</a:t>
            </a:r>
          </a:p>
          <a:p>
            <a:r>
              <a:rPr lang="en-US" altLang="en-US" dirty="0"/>
              <a:t>Cell Phones to be silent or Off</a:t>
            </a:r>
          </a:p>
          <a:p>
            <a:r>
              <a:rPr lang="en-US" altLang="en-US" dirty="0"/>
              <a:t>Register your attendance via </a:t>
            </a:r>
            <a:r>
              <a:rPr lang="en-US" altLang="en-US" dirty="0">
                <a:hlinkClick r:id="rId3"/>
              </a:rPr>
              <a:t>https://imat.ieee.org</a:t>
            </a:r>
            <a:r>
              <a:rPr lang="en-US" altLang="en-US" dirty="0"/>
              <a:t> while on a meeting SSID (e.g. </a:t>
            </a:r>
            <a:r>
              <a:rPr lang="en-US" altLang="en-US" dirty="0" err="1"/>
              <a:t>Verilan</a:t>
            </a:r>
            <a:r>
              <a:rPr lang="en-US" altLang="en-US" dirty="0"/>
              <a:t>-secure)</a:t>
            </a:r>
          </a:p>
          <a:p>
            <a:r>
              <a:rPr lang="en-US" altLang="en-US" dirty="0"/>
              <a:t>Make sure your badges are correct </a:t>
            </a:r>
          </a:p>
          <a:p>
            <a:r>
              <a:rPr lang="en-US" altLang="en-US" dirty="0"/>
              <a:t>If you plan to make a submission, be sure it does not contain company logos or advertising</a:t>
            </a:r>
          </a:p>
          <a:p>
            <a:r>
              <a:rPr lang="en-US" altLang="en-US" dirty="0"/>
              <a:t>Questions on Voting status, Ballot pool, Access to Reflector, Documentation,  Member</a:t>
            </a:r>
            <a:r>
              <a:rPr lang="en-US" altLang="ja-JP" dirty="0"/>
              <a:t>’s Area</a:t>
            </a:r>
          </a:p>
          <a:p>
            <a:pPr lvl="1"/>
            <a:r>
              <a:rPr lang="en-US" altLang="en-US" sz="2400" dirty="0"/>
              <a:t>Contact Jon Rosdahl –  </a:t>
            </a:r>
            <a:r>
              <a:rPr lang="en-US" altLang="en-US" sz="2400" dirty="0">
                <a:hlinkClick r:id="rId4"/>
              </a:rPr>
              <a:t>jrosdahl@ieee.org</a:t>
            </a:r>
            <a:endParaRPr lang="en-US" altLang="en-US" dirty="0"/>
          </a:p>
          <a:p>
            <a:pPr lvl="1"/>
            <a:endParaRPr lang="en-US" altLang="en-US" dirty="0"/>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9"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a:t>Patent Policy and Other Guidelines</a:t>
            </a:r>
          </a:p>
        </p:txBody>
      </p:sp>
      <p:sp>
        <p:nvSpPr>
          <p:cNvPr id="13318" name="Rectangle 3"/>
          <p:cNvSpPr>
            <a:spLocks noGrp="1" noChangeArrowheads="1"/>
          </p:cNvSpPr>
          <p:nvPr>
            <p:ph type="body" idx="1"/>
          </p:nvPr>
        </p:nvSpPr>
        <p:spPr/>
        <p:txBody>
          <a:bodyPr/>
          <a:lstStyle/>
          <a:p>
            <a:r>
              <a:rPr lang="en-US" altLang="en-US" dirty="0"/>
              <a:t>See the following 5 slides</a:t>
            </a:r>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a:t>	</a:t>
            </a:r>
            <a:r>
              <a:rPr lang="en-US" altLang="en-US" sz="1400" b="0"/>
              <a:t>The IEEE-SA strongly recommends that at each WG meeting the chair or a designee:</a:t>
            </a:r>
            <a:endParaRPr lang="en-US" altLang="en-US" sz="1400"/>
          </a:p>
          <a:p>
            <a:pPr lvl="1">
              <a:lnSpc>
                <a:spcPct val="80000"/>
              </a:lnSpc>
            </a:pPr>
            <a:r>
              <a:rPr lang="en-US" altLang="en-US" sz="1400" b="1"/>
              <a:t>Show slides #1 through #4 of this presentation</a:t>
            </a:r>
          </a:p>
          <a:p>
            <a:pPr lvl="1">
              <a:lnSpc>
                <a:spcPct val="80000"/>
              </a:lnSpc>
            </a:pPr>
            <a:r>
              <a:rPr lang="en-US" altLang="en-US" sz="1400" b="1"/>
              <a:t>Advise the WG attendees that:</a:t>
            </a:r>
            <a:r>
              <a:rPr lang="en-US" altLang="en-US" sz="1400"/>
              <a:t> </a:t>
            </a:r>
          </a:p>
          <a:p>
            <a:pPr lvl="2">
              <a:lnSpc>
                <a:spcPct val="80000"/>
              </a:lnSpc>
            </a:pPr>
            <a:r>
              <a:rPr lang="en-US" altLang="en-US" sz="1400"/>
              <a:t>The IEEE</a:t>
            </a:r>
            <a:r>
              <a:rPr lang="ja-JP" altLang="en-US" sz="1400"/>
              <a:t>’</a:t>
            </a:r>
            <a:r>
              <a:rPr lang="en-US" altLang="ja-JP" sz="1400"/>
              <a:t>s patent policy is consistent with the ANSI patent policy and is described in Clause 6 of the </a:t>
            </a:r>
            <a:r>
              <a:rPr lang="en-US" altLang="ja-JP" sz="1400" i="1"/>
              <a:t>IEEE-SA Standards Board Bylaws</a:t>
            </a:r>
            <a:r>
              <a:rPr lang="en-US" altLang="ja-JP" sz="1400"/>
              <a:t>;</a:t>
            </a:r>
          </a:p>
          <a:p>
            <a:pPr lvl="2">
              <a:lnSpc>
                <a:spcPct val="80000"/>
              </a:lnSpc>
            </a:pPr>
            <a:r>
              <a:rPr lang="en-US" altLang="en-US" sz="1400"/>
              <a:t>Early identification of patent claims which may be essential for the use of standards under development is strongly encouraged; </a:t>
            </a:r>
          </a:p>
          <a:p>
            <a:pPr lvl="2">
              <a:lnSpc>
                <a:spcPct val="80000"/>
              </a:lnSpc>
            </a:pPr>
            <a:r>
              <a:rPr lang="en-US" altLang="en-US" sz="140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a:br>
            <a:endParaRPr lang="en-US" altLang="en-US" sz="1400"/>
          </a:p>
          <a:p>
            <a:pPr lvl="1">
              <a:lnSpc>
                <a:spcPct val="20000"/>
              </a:lnSpc>
            </a:pPr>
            <a:r>
              <a:rPr lang="en-US" altLang="en-US" sz="1400" b="1"/>
              <a:t>Instruct the WG Secretary to record in the minutes of the relevant WG meeting:</a:t>
            </a:r>
            <a:r>
              <a:rPr lang="en-US" altLang="en-US" sz="700"/>
              <a:t> </a:t>
            </a:r>
          </a:p>
          <a:p>
            <a:pPr lvl="2">
              <a:lnSpc>
                <a:spcPct val="80000"/>
              </a:lnSpc>
            </a:pPr>
            <a:r>
              <a:rPr lang="en-US" altLang="en-US" sz="1400"/>
              <a:t>That the foregoing information was provided and that slides 1 through 4 (and this slide 0, if applicable) were shown; </a:t>
            </a:r>
          </a:p>
          <a:p>
            <a:pPr lvl="2">
              <a:lnSpc>
                <a:spcPct val="80000"/>
              </a:lnSpc>
            </a:pPr>
            <a:r>
              <a:rPr lang="en-US" altLang="en-US" sz="140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a:p>
          <a:p>
            <a:pPr lvl="1">
              <a:lnSpc>
                <a:spcPct val="80000"/>
              </a:lnSpc>
              <a:spcBef>
                <a:spcPct val="5000"/>
              </a:spcBef>
            </a:pPr>
            <a:r>
              <a:rPr lang="en-US" altLang="en-US" sz="140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a:t>It is recommended that the WG chair review the guidance in </a:t>
            </a:r>
            <a:r>
              <a:rPr lang="en-US" altLang="en-US" sz="1400" i="1"/>
              <a:t>IEEE-SA Standards Board Operations Manual</a:t>
            </a:r>
            <a:r>
              <a:rPr lang="en-US" altLang="en-US" sz="1400"/>
              <a:t> 6.3.5 and in FAQs 12 and 12a on inclusion of potential Essential Patent Claims by incorporation or by reference.</a:t>
            </a:r>
            <a:r>
              <a:rPr lang="en-US" altLang="en-US" sz="1400">
                <a:solidFill>
                  <a:srgbClr val="FF3300"/>
                </a:solidFill>
              </a:rPr>
              <a:t> </a:t>
            </a:r>
          </a:p>
          <a:p>
            <a:pPr lvl="1">
              <a:lnSpc>
                <a:spcPct val="80000"/>
              </a:lnSpc>
              <a:spcBef>
                <a:spcPct val="5000"/>
              </a:spcBef>
              <a:buFontTx/>
              <a:buNone/>
            </a:pPr>
            <a:endParaRPr lang="en-US" altLang="en-US" sz="1200"/>
          </a:p>
          <a:p>
            <a:pPr lvl="1">
              <a:lnSpc>
                <a:spcPct val="80000"/>
              </a:lnSpc>
              <a:spcBef>
                <a:spcPct val="5000"/>
              </a:spcBef>
              <a:buFontTx/>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9"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10"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a:t>Patent Related Links</a:t>
            </a:r>
            <a:endParaRPr lang="en-US" altLang="en-US" u="sng"/>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a:cs typeface="Times New Roman" pitchFamily="18" charset="0"/>
              </a:rPr>
              <a:t>	</a:t>
            </a:r>
            <a:r>
              <a:rPr lang="en-US" altLang="en-US">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a:cs typeface="Times New Roman" pitchFamily="18" charset="0"/>
              </a:rPr>
              <a:t>	Patent Policy is stated in these sources:</a:t>
            </a:r>
          </a:p>
          <a:p>
            <a:pPr lvl="1">
              <a:lnSpc>
                <a:spcPct val="90000"/>
              </a:lnSpc>
              <a:buFontTx/>
              <a:buNone/>
            </a:pPr>
            <a:r>
              <a:rPr lang="en-GB" altLang="en-US"/>
              <a:t>		IEEE-SA Standards Boards Bylaws</a:t>
            </a:r>
          </a:p>
          <a:p>
            <a:pPr lvl="1">
              <a:lnSpc>
                <a:spcPct val="90000"/>
              </a:lnSpc>
              <a:buFontTx/>
              <a:buNone/>
            </a:pPr>
            <a:r>
              <a:rPr lang="en-US" altLang="en-US" sz="1900"/>
              <a:t>		</a:t>
            </a:r>
            <a:r>
              <a:rPr lang="en-US" altLang="en-US" sz="1900" i="1"/>
              <a:t>http://standards.ieee.org/guides/bylaws/sect6-7.html#6</a:t>
            </a:r>
          </a:p>
          <a:p>
            <a:pPr lvl="1">
              <a:lnSpc>
                <a:spcPct val="90000"/>
              </a:lnSpc>
              <a:buFontTx/>
              <a:buNone/>
            </a:pPr>
            <a:r>
              <a:rPr lang="en-GB" altLang="en-US"/>
              <a:t>		IEEE-SA Standards Board Operations Manual</a:t>
            </a:r>
          </a:p>
          <a:p>
            <a:pPr lvl="1">
              <a:lnSpc>
                <a:spcPct val="90000"/>
              </a:lnSpc>
              <a:buFontTx/>
              <a:buNone/>
            </a:pPr>
            <a:r>
              <a:rPr lang="en-US" altLang="en-US"/>
              <a:t>		</a:t>
            </a:r>
            <a:r>
              <a:rPr lang="en-US" altLang="en-US" sz="1900" i="1"/>
              <a:t>http://standards.ieee.org/guides/opman/sect6.html#6.3</a:t>
            </a:r>
            <a:endParaRPr lang="en-US" altLang="en-US"/>
          </a:p>
          <a:p>
            <a:pPr lvl="1">
              <a:lnSpc>
                <a:spcPct val="90000"/>
              </a:lnSpc>
              <a:buFontTx/>
              <a:buNone/>
            </a:pPr>
            <a:r>
              <a:rPr lang="en-US" altLang="en-US">
                <a:cs typeface="Times New Roman" pitchFamily="18" charset="0"/>
              </a:rPr>
              <a:t>	Material about the patent policy is available at</a:t>
            </a:r>
            <a:r>
              <a:rPr lang="en-US" altLang="en-US"/>
              <a:t> </a:t>
            </a:r>
          </a:p>
          <a:p>
            <a:pPr lvl="1">
              <a:lnSpc>
                <a:spcPct val="90000"/>
              </a:lnSpc>
              <a:buFontTx/>
              <a:buNone/>
            </a:pPr>
            <a:r>
              <a:rPr lang="en-US" altLang="en-US"/>
              <a:t>		</a:t>
            </a:r>
            <a:r>
              <a:rPr lang="en-US" altLang="en-US" sz="1900" i="1"/>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10"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a:t>Either speak up now or</a:t>
            </a:r>
          </a:p>
          <a:p>
            <a:pPr lvl="1"/>
            <a:r>
              <a:rPr lang="en-US" altLang="en-US" sz="1600"/>
              <a:t>Provide the chair of this group with the identity of the holder(s) of any and all such claims as soon as possible or</a:t>
            </a:r>
          </a:p>
          <a:p>
            <a:pPr lvl="1"/>
            <a:r>
              <a:rPr lang="en-US" altLang="en-US" sz="160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9"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33427</TotalTime>
  <Words>1312</Words>
  <Application>Microsoft Office PowerPoint</Application>
  <PresentationFormat>On-screen Show (4:3)</PresentationFormat>
  <Paragraphs>295</Paragraphs>
  <Slides>18</Slides>
  <Notes>18</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8" baseType="lpstr">
      <vt:lpstr>MS PGothic</vt:lpstr>
      <vt:lpstr>MS PGothic</vt:lpstr>
      <vt:lpstr>Arial</vt:lpstr>
      <vt:lpstr>Arial Black</vt:lpstr>
      <vt:lpstr>Calibri</vt:lpstr>
      <vt:lpstr>Helvetica</vt:lpstr>
      <vt:lpstr>Monotype Sorts</vt:lpstr>
      <vt:lpstr>Times New Roman</vt:lpstr>
      <vt:lpstr>802-11-Submission</vt:lpstr>
      <vt:lpstr>Document</vt:lpstr>
      <vt:lpstr>TGax MAC Ad Hoc  January 2017 Meeting Agenda</vt:lpstr>
      <vt:lpstr>IEEE 802.11 TGax High Efficiency WLAN MAC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January 2017 MAC Submissions</vt:lpstr>
      <vt:lpstr>Straw-poll MAC-CR-1</vt:lpstr>
      <vt:lpstr>Straw-poll MAC-CR-2</vt:lpstr>
      <vt:lpstr>Straw-poll MAC-CR-3</vt:lpstr>
      <vt:lpstr>Backup Slides</vt:lpstr>
      <vt:lpstr>Approval of  MAC Ad Hoc Minutes</vt:lpstr>
      <vt:lpstr>Strawpoll xxxx  (“Testing the temperature of the room”)</vt:lpstr>
      <vt:lpstr>Strawpoll xxxx  (“Premotion”)</vt:lpstr>
    </vt:vector>
  </TitlesOfParts>
  <Company>Newracom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Reza Hedayat</dc:creator>
  <cp:lastModifiedBy>Reza</cp:lastModifiedBy>
  <cp:revision>1681</cp:revision>
  <cp:lastPrinted>1998-02-10T13:28:06Z</cp:lastPrinted>
  <dcterms:created xsi:type="dcterms:W3CDTF">2007-04-17T18:10:23Z</dcterms:created>
  <dcterms:modified xsi:type="dcterms:W3CDTF">2017-01-17T23:04:42Z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