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98" r:id="rId12"/>
    <p:sldId id="499" r:id="rId13"/>
    <p:sldId id="500" r:id="rId14"/>
    <p:sldId id="483" r:id="rId15"/>
    <p:sldId id="349" r:id="rId16"/>
    <p:sldId id="434" r:id="rId17"/>
    <p:sldId id="435" r:id="rId18"/>
    <p:sldId id="4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32" autoAdjust="0"/>
    <p:restoredTop sz="94660"/>
  </p:normalViewPr>
  <p:slideViewPr>
    <p:cSldViewPr>
      <p:cViewPr varScale="1">
        <p:scale>
          <a:sx n="85" d="100"/>
          <a:sy n="85" d="100"/>
        </p:scale>
        <p:origin x="178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109767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126796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264192" cy="276999"/>
          </a:xfrm>
          <a:ln/>
        </p:spPr>
        <p:txBody>
          <a:bodyPr/>
          <a:lstStyle>
            <a:lvl1pPr>
              <a:defRPr/>
            </a:lvl1pPr>
          </a:lstStyle>
          <a:p>
            <a:pPr>
              <a:defRPr/>
            </a:pPr>
            <a:r>
              <a:rPr lang="en-US" dirty="0"/>
              <a:t>January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26419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January 2017</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802.11-16/0128r1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January 2017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2017-01-16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935621313"/>
              </p:ext>
            </p:extLst>
          </p:nvPr>
        </p:nvGraphicFramePr>
        <p:xfrm>
          <a:off x="457200" y="2720975"/>
          <a:ext cx="7383463" cy="2582863"/>
        </p:xfrm>
        <a:graphic>
          <a:graphicData uri="http://schemas.openxmlformats.org/presentationml/2006/ole">
            <mc:AlternateContent xmlns:mc="http://schemas.openxmlformats.org/markup-compatibility/2006">
              <mc:Choice xmlns:v="urn:schemas-microsoft-com:vml" Requires="v">
                <p:oleObj spid="_x0000_s1342" name="Document" r:id="rId4" imgW="8301941" imgH="2924566" progId="Word.Document.8">
                  <p:embed/>
                </p:oleObj>
              </mc:Choice>
              <mc:Fallback>
                <p:oleObj name="Document" r:id="rId4" imgW="8301941" imgH="2924566" progId="Word.Document.8">
                  <p:embed/>
                  <p:pic>
                    <p:nvPicPr>
                      <p:cNvPr id="0" name="Object 11"/>
                      <p:cNvPicPr>
                        <a:picLocks noChangeAspect="1" noChangeArrowheads="1"/>
                      </p:cNvPicPr>
                      <p:nvPr/>
                    </p:nvPicPr>
                    <p:blipFill>
                      <a:blip r:embed="rId5"/>
                      <a:srcRect/>
                      <a:stretch>
                        <a:fillRect/>
                      </a:stretch>
                    </p:blipFill>
                    <p:spPr bwMode="auto">
                      <a:xfrm>
                        <a:off x="457200" y="2720975"/>
                        <a:ext cx="7383463" cy="2582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January 2017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graphicFrame>
        <p:nvGraphicFramePr>
          <p:cNvPr id="11" name="Table 10"/>
          <p:cNvGraphicFramePr>
            <a:graphicFrameLocks noGrp="1"/>
          </p:cNvGraphicFramePr>
          <p:nvPr>
            <p:extLst>
              <p:ext uri="{D42A27DB-BD31-4B8C-83A1-F6EECF244321}">
                <p14:modId xmlns:p14="http://schemas.microsoft.com/office/powerpoint/2010/main" val="1454477670"/>
              </p:ext>
            </p:extLst>
          </p:nvPr>
        </p:nvGraphicFramePr>
        <p:xfrm>
          <a:off x="696913" y="1143000"/>
          <a:ext cx="7847012" cy="379095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20000"/>
                    </a:ext>
                  </a:extLst>
                </a:gridCol>
                <a:gridCol w="3954227">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252730">
                <a:tc>
                  <a:txBody>
                    <a:bodyPr/>
                    <a:lstStyle/>
                    <a:p>
                      <a:pPr algn="ctr" fontAlgn="b"/>
                      <a:r>
                        <a:rPr lang="en-US" sz="1200" b="1" u="none" strike="noStrike" dirty="0">
                          <a:effectLst/>
                          <a:latin typeface="Arial" panose="020B0604020202020204" pitchFamily="34" charset="0"/>
                          <a:cs typeface="Arial" panose="020B0604020202020204" pitchFamily="34" charset="0"/>
                        </a:rPr>
                        <a:t>DCN</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dirty="0">
                          <a:effectLst/>
                          <a:latin typeface="Arial" panose="020B0604020202020204" pitchFamily="34" charset="0"/>
                          <a:cs typeface="Arial" panose="020B0604020202020204" pitchFamily="34" charset="0"/>
                        </a:rPr>
                        <a:t>Title</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a:effectLst/>
                          <a:latin typeface="Arial" panose="020B0604020202020204" pitchFamily="34" charset="0"/>
                          <a:cs typeface="Arial" panose="020B0604020202020204" pitchFamily="34" charset="0"/>
                        </a:rPr>
                        <a:t>Author</a:t>
                      </a:r>
                      <a:endParaRPr lang="en-US" sz="12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u="none" strike="noStrike" dirty="0">
                          <a:effectLst/>
                          <a:latin typeface="Arial" panose="020B0604020202020204" pitchFamily="34" charset="0"/>
                          <a:cs typeface="Arial" panose="020B0604020202020204" pitchFamily="34" charset="0"/>
                        </a:rPr>
                        <a:t>No. of CIDs</a:t>
                      </a:r>
                      <a:endParaRPr lang="en-US" sz="12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11-17/0037</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Comment resolution for clause 10.28</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Jarkko Kneckt </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01"/>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11-17/0045</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lb225-cr-27_11_4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Yongho Seok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12</a:t>
                      </a:r>
                    </a:p>
                  </a:txBody>
                  <a:tcPr marL="9525" marR="9525" marT="9525" marB="0" anchor="b"/>
                </a:tc>
                <a:extLst>
                  <a:ext uri="{0D108BD9-81ED-4DB2-BD59-A6C34878D82A}">
                    <a16:rowId xmlns:a16="http://schemas.microsoft.com/office/drawing/2014/main" val="10002"/>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11-17/0046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lb225-cr-27_6_4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Yongho Seok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8</a:t>
                      </a:r>
                    </a:p>
                  </a:txBody>
                  <a:tcPr marL="9525" marR="9525" marT="9525" marB="0" anchor="b"/>
                </a:tc>
                <a:extLst>
                  <a:ext uri="{0D108BD9-81ED-4DB2-BD59-A6C34878D82A}">
                    <a16:rowId xmlns:a16="http://schemas.microsoft.com/office/drawing/2014/main" val="1000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11-17/0073</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CR for 27.5.2.7 NDP feedback report</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Laurent Cariou</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11-17/0074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Explanations for CR on 27.5.2.7</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Laurent Cariou</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a:t>
                      </a:r>
                    </a:p>
                  </a:txBody>
                  <a:tcPr marL="9525" marR="9525" marT="9525" marB="0" anchor="b"/>
                </a:tc>
                <a:extLst>
                  <a:ext uri="{0D108BD9-81ED-4DB2-BD59-A6C34878D82A}">
                    <a16:rowId xmlns:a16="http://schemas.microsoft.com/office/drawing/2014/main" val="10005"/>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11-17/0082</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comment resolution for subclause 11.2.2.8</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Kaiying Lv </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06"/>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11-17/0085</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CR for 9.2.5.2 and 9.2.5.7</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solidFill>
                            <a:srgbClr val="00B050"/>
                          </a:solidFill>
                          <a:effectLst/>
                          <a:latin typeface="Arial" panose="020B0604020202020204" pitchFamily="34" charset="0"/>
                          <a:cs typeface="Arial" panose="020B0604020202020204" pitchFamily="34" charset="0"/>
                        </a:rPr>
                        <a:t>Po-Kai Huang</a:t>
                      </a:r>
                      <a:endParaRPr lang="en-US" sz="1200" b="1"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B050"/>
                          </a:solidFill>
                          <a:effectLst/>
                          <a:latin typeface="Arial" panose="020B0604020202020204" pitchFamily="34" charset="0"/>
                          <a:cs typeface="Arial" panose="020B0604020202020204" pitchFamily="34" charset="0"/>
                        </a:rPr>
                        <a:t>7</a:t>
                      </a:r>
                    </a:p>
                  </a:txBody>
                  <a:tcPr marL="9525" marR="9525" marT="9525" marB="0" anchor="b"/>
                </a:tc>
                <a:extLst>
                  <a:ext uri="{0D108BD9-81ED-4DB2-BD59-A6C34878D82A}">
                    <a16:rowId xmlns:a16="http://schemas.microsoft.com/office/drawing/2014/main" val="10007"/>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fr-FR" sz="1200" b="1" u="none" strike="noStrike" dirty="0">
                          <a:effectLst/>
                          <a:latin typeface="Arial" panose="020B0604020202020204" pitchFamily="34" charset="0"/>
                          <a:cs typeface="Arial" panose="020B0604020202020204" pitchFamily="34" charset="0"/>
                        </a:rPr>
                        <a:t>CR on 10.22.2.8 TXP </a:t>
                      </a:r>
                      <a:r>
                        <a:rPr lang="fr-FR" sz="1200" b="1" u="none" strike="noStrike" dirty="0" err="1">
                          <a:effectLst/>
                          <a:latin typeface="Arial" panose="020B0604020202020204" pitchFamily="34" charset="0"/>
                          <a:cs typeface="Arial" panose="020B0604020202020204" pitchFamily="34" charset="0"/>
                        </a:rPr>
                        <a:t>limit</a:t>
                      </a:r>
                      <a:endParaRPr lang="fr-FR"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Woojin Ahn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11-17/0089</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Discussion for CR on 10.22.2.8 TXOP limits</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Woojin Ahn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11-17/0104</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Discussion on CR for CID 5066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err="1">
                          <a:solidFill>
                            <a:srgbClr val="00B050"/>
                          </a:solidFill>
                          <a:effectLst/>
                          <a:latin typeface="Arial" panose="020B0604020202020204" pitchFamily="34" charset="0"/>
                          <a:cs typeface="Arial" panose="020B0604020202020204" pitchFamily="34" charset="0"/>
                        </a:rPr>
                        <a:t>Dengyu</a:t>
                      </a:r>
                      <a:r>
                        <a:rPr lang="en-US" sz="1200" b="1" u="none" strike="noStrike" dirty="0">
                          <a:solidFill>
                            <a:srgbClr val="00B050"/>
                          </a:solidFill>
                          <a:effectLst/>
                          <a:latin typeface="Arial" panose="020B0604020202020204" pitchFamily="34" charset="0"/>
                          <a:cs typeface="Arial" panose="020B0604020202020204" pitchFamily="34" charset="0"/>
                        </a:rPr>
                        <a:t> </a:t>
                      </a:r>
                      <a:r>
                        <a:rPr lang="en-US" sz="1200" b="1" u="none" strike="noStrike" dirty="0" err="1">
                          <a:solidFill>
                            <a:srgbClr val="00B050"/>
                          </a:solidFill>
                          <a:effectLst/>
                          <a:latin typeface="Arial" panose="020B0604020202020204" pitchFamily="34" charset="0"/>
                          <a:cs typeface="Arial" panose="020B0604020202020204" pitchFamily="34" charset="0"/>
                        </a:rPr>
                        <a:t>Qiao</a:t>
                      </a:r>
                      <a:r>
                        <a:rPr lang="en-US" sz="1200" b="1" u="none" strike="noStrike" dirty="0">
                          <a:solidFill>
                            <a:srgbClr val="00B050"/>
                          </a:solidFill>
                          <a:effectLst/>
                          <a:latin typeface="Arial" panose="020B0604020202020204" pitchFamily="34" charset="0"/>
                          <a:cs typeface="Arial" panose="020B0604020202020204" pitchFamily="34" charset="0"/>
                        </a:rPr>
                        <a:t>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rgbClr val="000000"/>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10"/>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11-17/0115</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Comment resolution to clause 27.8</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Jarkko Kneckt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1"/>
                  </a:ext>
                </a:extLst>
              </a:tr>
              <a:tr h="252730">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11-17/0116</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B050"/>
                          </a:solidFill>
                          <a:effectLst/>
                          <a:latin typeface="Arial" panose="020B0604020202020204" pitchFamily="34" charset="0"/>
                          <a:cs typeface="Arial" panose="020B0604020202020204" pitchFamily="34" charset="0"/>
                        </a:rPr>
                        <a:t>TWT Schedule Bitmap</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solidFill>
                            <a:srgbClr val="00B050"/>
                          </a:solidFill>
                          <a:effectLst/>
                          <a:latin typeface="Arial" panose="020B0604020202020204" pitchFamily="34" charset="0"/>
                          <a:cs typeface="Arial" panose="020B0604020202020204" pitchFamily="34" charset="0"/>
                        </a:rPr>
                        <a:t>Matthew Fischer </a:t>
                      </a:r>
                      <a:endParaRPr lang="en-US" sz="1200" b="1"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n-US" sz="1200" b="1" i="0" u="none" strike="noStrike" dirty="0">
                          <a:solidFill>
                            <a:schemeClr val="tx1"/>
                          </a:solidFill>
                          <a:effectLst/>
                          <a:latin typeface="Arial" panose="020B0604020202020204" pitchFamily="34" charset="0"/>
                          <a:cs typeface="Arial" panose="020B0604020202020204" pitchFamily="34" charset="0"/>
                        </a:rPr>
                        <a:t>1</a:t>
                      </a:r>
                    </a:p>
                  </a:txBody>
                  <a:tcPr marL="9525" marR="9525" marT="9525" marB="0" anchor="b"/>
                </a:tc>
                <a:extLst>
                  <a:ext uri="{0D108BD9-81ED-4DB2-BD59-A6C34878D82A}">
                    <a16:rowId xmlns:a16="http://schemas.microsoft.com/office/drawing/2014/main" val="10012"/>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Broadcast TWT TIM</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a:effectLst/>
                          <a:latin typeface="Arial" panose="020B0604020202020204" pitchFamily="34" charset="0"/>
                          <a:cs typeface="Arial" panose="020B0604020202020204" pitchFamily="34" charset="0"/>
                        </a:rPr>
                        <a:t>Matthew Fischer </a:t>
                      </a:r>
                      <a:endParaRPr lang="en-US"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3"/>
                  </a:ext>
                </a:extLst>
              </a:tr>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11-17/0118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Mandated Response MCS</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Matthew Fischer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0014"/>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63627023"/>
              </p:ext>
            </p:extLst>
          </p:nvPr>
        </p:nvGraphicFramePr>
        <p:xfrm>
          <a:off x="685800" y="493395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2072484028"/>
                    </a:ext>
                  </a:extLst>
                </a:gridCol>
                <a:gridCol w="3954227">
                  <a:extLst>
                    <a:ext uri="{9D8B030D-6E8A-4147-A177-3AD203B41FA5}">
                      <a16:colId xmlns:a16="http://schemas.microsoft.com/office/drawing/2014/main" val="979529459"/>
                    </a:ext>
                  </a:extLst>
                </a:gridCol>
                <a:gridCol w="1752600">
                  <a:extLst>
                    <a:ext uri="{9D8B030D-6E8A-4147-A177-3AD203B41FA5}">
                      <a16:colId xmlns:a16="http://schemas.microsoft.com/office/drawing/2014/main" val="3637992784"/>
                    </a:ext>
                  </a:extLst>
                </a:gridCol>
                <a:gridCol w="1152525">
                  <a:extLst>
                    <a:ext uri="{9D8B030D-6E8A-4147-A177-3AD203B41FA5}">
                      <a16:colId xmlns:a16="http://schemas.microsoft.com/office/drawing/2014/main" val="455475576"/>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11-17/0132</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B225-MAC-CR-9.2.4.2</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76232097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640371857"/>
              </p:ext>
            </p:extLst>
          </p:nvPr>
        </p:nvGraphicFramePr>
        <p:xfrm>
          <a:off x="685800" y="516255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11-17/0131</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i="0" u="none" strike="noStrike" dirty="0">
                          <a:solidFill>
                            <a:srgbClr val="000000"/>
                          </a:solidFill>
                          <a:effectLst/>
                          <a:latin typeface="Arial" panose="020B0604020202020204" pitchFamily="34" charset="0"/>
                          <a:cs typeface="Arial" panose="020B0604020202020204" pitchFamily="34" charset="0"/>
                        </a:rPr>
                        <a:t>LB225-MAC-CR-HTC-Order field-9.2.4.1.10</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734229727"/>
              </p:ext>
            </p:extLst>
          </p:nvPr>
        </p:nvGraphicFramePr>
        <p:xfrm>
          <a:off x="685800" y="5410200"/>
          <a:ext cx="7847012" cy="25273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52730">
                <a:tc>
                  <a:txBody>
                    <a:bodyPr/>
                    <a:lstStyle/>
                    <a:p>
                      <a:pPr algn="l" fontAlgn="b"/>
                      <a:r>
                        <a:rPr lang="en-US" sz="1200" b="1" u="none" strike="noStrike" dirty="0">
                          <a:effectLst/>
                          <a:latin typeface="Arial" panose="020B0604020202020204" pitchFamily="34" charset="0"/>
                          <a:cs typeface="Arial" panose="020B0604020202020204" pitchFamily="34" charset="0"/>
                        </a:rPr>
                        <a:t>11-17/0139</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Utilization of the Ack Type Subfield in a MBA Frame</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fontAlgn="b"/>
                      <a:r>
                        <a:rPr lang="en-US" sz="1200" b="1" u="none" strike="noStrike" dirty="0" err="1">
                          <a:effectLst/>
                          <a:latin typeface="Arial" panose="020B0604020202020204" pitchFamily="34" charset="0"/>
                          <a:cs typeface="Arial" panose="020B0604020202020204" pitchFamily="34" charset="0"/>
                        </a:rPr>
                        <a:t>Geonjung</a:t>
                      </a:r>
                      <a:r>
                        <a:rPr lang="en-US" sz="1200" b="1" u="none" strike="noStrike" dirty="0">
                          <a:effectLst/>
                          <a:latin typeface="Arial" panose="020B0604020202020204" pitchFamily="34" charset="0"/>
                          <a:cs typeface="Arial" panose="020B0604020202020204" pitchFamily="34" charset="0"/>
                        </a:rPr>
                        <a:t> Ko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463801049"/>
              </p:ext>
            </p:extLst>
          </p:nvPr>
        </p:nvGraphicFramePr>
        <p:xfrm>
          <a:off x="685800" y="5638800"/>
          <a:ext cx="7847012" cy="247650"/>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47650">
                <a:tc>
                  <a:txBody>
                    <a:bodyPr/>
                    <a:lstStyle/>
                    <a:p>
                      <a:pPr algn="l" fontAlgn="b"/>
                      <a:r>
                        <a:rPr lang="en-US" sz="1200" b="1" u="none" strike="noStrike" dirty="0">
                          <a:effectLst/>
                          <a:latin typeface="Arial" panose="020B0604020202020204" pitchFamily="34" charset="0"/>
                          <a:cs typeface="Arial" panose="020B0604020202020204" pitchFamily="34" charset="0"/>
                        </a:rPr>
                        <a:t>11-17/</a:t>
                      </a:r>
                      <a:r>
                        <a:rPr lang="en-US" sz="1200" b="1" u="none" strike="noStrike" dirty="0" err="1">
                          <a:effectLst/>
                          <a:latin typeface="Arial" panose="020B0604020202020204" pitchFamily="34" charset="0"/>
                          <a:cs typeface="Arial" panose="020B0604020202020204" pitchFamily="34" charset="0"/>
                        </a:rPr>
                        <a:t>xxxx</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HT-Control CIDs</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Alfred Asterjadhi</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436538165"/>
              </p:ext>
            </p:extLst>
          </p:nvPr>
        </p:nvGraphicFramePr>
        <p:xfrm>
          <a:off x="685800" y="5867400"/>
          <a:ext cx="7847012" cy="558165"/>
        </p:xfrm>
        <a:graphic>
          <a:graphicData uri="http://schemas.openxmlformats.org/drawingml/2006/table">
            <a:tbl>
              <a:tblPr>
                <a:tableStyleId>{5C22544A-7EE6-4342-B048-85BDC9FD1C3A}</a:tableStyleId>
              </a:tblPr>
              <a:tblGrid>
                <a:gridCol w="987660">
                  <a:extLst>
                    <a:ext uri="{9D8B030D-6E8A-4147-A177-3AD203B41FA5}">
                      <a16:colId xmlns:a16="http://schemas.microsoft.com/office/drawing/2014/main" val="656128924"/>
                    </a:ext>
                  </a:extLst>
                </a:gridCol>
                <a:gridCol w="3954227">
                  <a:extLst>
                    <a:ext uri="{9D8B030D-6E8A-4147-A177-3AD203B41FA5}">
                      <a16:colId xmlns:a16="http://schemas.microsoft.com/office/drawing/2014/main" val="68524856"/>
                    </a:ext>
                  </a:extLst>
                </a:gridCol>
                <a:gridCol w="1752600">
                  <a:extLst>
                    <a:ext uri="{9D8B030D-6E8A-4147-A177-3AD203B41FA5}">
                      <a16:colId xmlns:a16="http://schemas.microsoft.com/office/drawing/2014/main" val="1282555633"/>
                    </a:ext>
                  </a:extLst>
                </a:gridCol>
                <a:gridCol w="1152525">
                  <a:extLst>
                    <a:ext uri="{9D8B030D-6E8A-4147-A177-3AD203B41FA5}">
                      <a16:colId xmlns:a16="http://schemas.microsoft.com/office/drawing/2014/main" val="1654804079"/>
                    </a:ext>
                  </a:extLst>
                </a:gridCol>
              </a:tblGrid>
              <a:tr h="247650">
                <a:tc>
                  <a:txBody>
                    <a:bodyPr/>
                    <a:lstStyle/>
                    <a:p>
                      <a:pPr algn="l" fontAlgn="b"/>
                      <a:r>
                        <a:rPr lang="en-US" sz="1200" b="1" u="none" strike="noStrike" dirty="0">
                          <a:effectLst/>
                          <a:latin typeface="Arial" panose="020B0604020202020204" pitchFamily="34" charset="0"/>
                          <a:cs typeface="Arial" panose="020B0604020202020204" pitchFamily="34" charset="0"/>
                        </a:rPr>
                        <a:t>11-17/0134</a:t>
                      </a:r>
                    </a:p>
                    <a:p>
                      <a:pPr algn="l" fontAlgn="b"/>
                      <a:r>
                        <a:rPr lang="en-US" sz="1200" b="1" u="none" strike="noStrike" dirty="0">
                          <a:effectLst/>
                          <a:latin typeface="Arial" panose="020B0604020202020204" pitchFamily="34" charset="0"/>
                          <a:cs typeface="Arial" panose="020B0604020202020204" pitchFamily="34" charset="0"/>
                        </a:rPr>
                        <a:t>11-17/0135</a:t>
                      </a:r>
                    </a:p>
                    <a:p>
                      <a:pPr algn="l" fontAlgn="b"/>
                      <a:r>
                        <a:rPr lang="en-US" sz="1200" b="1" u="none" strike="noStrike" dirty="0">
                          <a:effectLst/>
                          <a:latin typeface="Arial" panose="020B0604020202020204" pitchFamily="34" charset="0"/>
                          <a:cs typeface="Arial" panose="020B0604020202020204" pitchFamily="34" charset="0"/>
                        </a:rPr>
                        <a:t>11-17/0137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27.11.4 (BSS Color)</a:t>
                      </a:r>
                    </a:p>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CIDs in HE Operation </a:t>
                      </a:r>
                    </a:p>
                    <a:p>
                      <a:pPr algn="l" rtl="0" fontAlgn="b"/>
                      <a:r>
                        <a:rPr lang="en-US" sz="1200" b="1" i="0" u="none" strike="noStrike" dirty="0">
                          <a:solidFill>
                            <a:srgbClr val="000000"/>
                          </a:solidFill>
                          <a:effectLst/>
                          <a:latin typeface="Arial" panose="020B0604020202020204" pitchFamily="34" charset="0"/>
                          <a:cs typeface="Arial" panose="020B0604020202020204" pitchFamily="34" charset="0"/>
                        </a:rPr>
                        <a:t>CIDs in 9.4.2.222</a:t>
                      </a:r>
                    </a:p>
                  </a:txBody>
                  <a:tcPr marL="9525" marR="9525" marT="9525" marB="0" anchor="b"/>
                </a:tc>
                <a:tc>
                  <a:txBody>
                    <a:bodyPr/>
                    <a:lstStyle/>
                    <a:p>
                      <a:pPr algn="l" fontAlgn="b"/>
                      <a:r>
                        <a:rPr lang="en-US" sz="1200" b="1" u="none" strike="noStrike" dirty="0">
                          <a:effectLst/>
                          <a:latin typeface="Arial" panose="020B0604020202020204" pitchFamily="34" charset="0"/>
                          <a:cs typeface="Arial" panose="020B0604020202020204" pitchFamily="34" charset="0"/>
                        </a:rPr>
                        <a:t>Abhishek Patil</a:t>
                      </a:r>
                    </a:p>
                    <a:p>
                      <a:pPr algn="l" fontAlgn="b"/>
                      <a:r>
                        <a:rPr lang="en-US" sz="1200" b="1" u="none" strike="noStrike" dirty="0">
                          <a:effectLst/>
                          <a:latin typeface="Arial" panose="020B0604020202020204" pitchFamily="34" charset="0"/>
                          <a:cs typeface="Arial" panose="020B0604020202020204" pitchFamily="34" charset="0"/>
                        </a:rPr>
                        <a:t>Abhishek Patil </a:t>
                      </a:r>
                    </a:p>
                    <a:p>
                      <a:pPr algn="l" fontAlgn="b"/>
                      <a:r>
                        <a:rPr lang="en-US" sz="1200" b="1" u="none" strike="noStrike" dirty="0">
                          <a:effectLst/>
                          <a:latin typeface="Arial" panose="020B0604020202020204" pitchFamily="34" charset="0"/>
                          <a:cs typeface="Arial" panose="020B0604020202020204" pitchFamily="34" charset="0"/>
                        </a:rPr>
                        <a:t>Abhishek Patil </a:t>
                      </a:r>
                      <a:r>
                        <a:rPr lang="en-US" sz="1200" b="1" u="none" strike="noStrike" dirty="0">
                          <a:effectLst/>
                          <a:latin typeface="Arial" panose="020B0604020202020204" pitchFamily="34" charset="0"/>
                          <a:cs typeface="Arial" panose="020B0604020202020204" pitchFamily="34" charset="0"/>
                        </a:rPr>
                        <a:t>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64949581"/>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17/37r0 for CID: 6541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2000" dirty="0">
                <a:latin typeface="Calibri" panose="020F0502020204030204" pitchFamily="34" charset="0"/>
              </a:rPr>
              <a:t>Straw-poll accepted without objection.</a:t>
            </a: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605081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17/0085r1 for CIDs: 5448, 5449, 7724, 7905, 8251, 8340, 9813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accepted without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780349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D1.0 the comment resolutions in document 17/0082r0 for CID: 7156</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2000" dirty="0">
                <a:latin typeface="Calibri" panose="020F0502020204030204" pitchFamily="34" charset="0"/>
              </a:rPr>
              <a:t>Y/N/A: …</a:t>
            </a: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76538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522591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85356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24390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a:p>
            <a:pPr algn="ctr">
              <a:lnSpc>
                <a:spcPct val="90000"/>
              </a:lnSpc>
              <a:buFontTx/>
              <a:buNone/>
            </a:pPr>
            <a:r>
              <a:rPr lang="en-US" altLang="en-US" sz="2000" dirty="0">
                <a:latin typeface="Arial" pitchFamily="34" charset="0"/>
              </a:rPr>
              <a:t>Chao-Chun Wang (MediaTek)</a:t>
            </a:r>
            <a:endParaRPr lang="en-US" altLang="en-US" sz="2000" dirty="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33092</TotalTime>
  <Words>1207</Words>
  <Application>Microsoft Office PowerPoint</Application>
  <PresentationFormat>On-screen Show (4:3)</PresentationFormat>
  <Paragraphs>295</Paragraphs>
  <Slides>18</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MS PGothic</vt:lpstr>
      <vt:lpstr>MS PGothic</vt:lpstr>
      <vt:lpstr>Arial</vt:lpstr>
      <vt:lpstr>Arial Black</vt:lpstr>
      <vt:lpstr>Calibri</vt:lpstr>
      <vt:lpstr>Helvetica</vt:lpstr>
      <vt:lpstr>Monotype Sorts</vt:lpstr>
      <vt:lpstr>Times New Roman</vt:lpstr>
      <vt:lpstr>802-11-Submission</vt:lpstr>
      <vt:lpstr>Microsoft Word 97 - 2003 Document</vt:lpstr>
      <vt:lpstr>TGax MAC Ad Hoc  January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January 2017 MAC Submissions</vt:lpstr>
      <vt:lpstr>Straw-poll MAC-CR-1</vt:lpstr>
      <vt:lpstr>Straw-poll MAC-CR-2</vt:lpstr>
      <vt:lpstr>Straw-poll MAC-CR-3</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1670</cp:revision>
  <cp:lastPrinted>1998-02-10T13:28:06Z</cp:lastPrinted>
  <dcterms:created xsi:type="dcterms:W3CDTF">2007-04-17T18:10:23Z</dcterms:created>
  <dcterms:modified xsi:type="dcterms:W3CDTF">2017-01-17T17:27:55Z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