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0" r:id="rId2"/>
    <p:sldId id="280" r:id="rId3"/>
    <p:sldId id="281" r:id="rId4"/>
    <p:sldId id="283" r:id="rId5"/>
    <p:sldId id="284" r:id="rId6"/>
    <p:sldId id="285" r:id="rId7"/>
    <p:sldId id="287" r:id="rId8"/>
    <p:sldId id="28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86" d="100"/>
          <a:sy n="86" d="100"/>
        </p:scale>
        <p:origin x="-90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802.11-17/0124r1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MAC and Wakeup Frame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878446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Jan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BSS Color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AID may not needed,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management frame wakeup or management info announcement,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3622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72000" y="5613484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239000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38400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689684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134278" y="5689684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363314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946702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80102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546902" y="5994484"/>
            <a:ext cx="633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 or 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100500" y="5994484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462700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96000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24600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96000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with the help of Type identifies the unicast/broadcast receivers: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The unicast frame uses destination STA’s MAC address. The broadcast frame uses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91698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177498" y="5511968"/>
            <a:ext cx="1337102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657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7898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1253698" y="5509790"/>
            <a:ext cx="144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Address </a:t>
            </a:r>
          </a:p>
          <a:p>
            <a:r>
              <a:rPr lang="en-US" sz="1050" dirty="0" smtClean="0"/>
              <a:t>(AP MAC address)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7819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0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8813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25146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432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25146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51816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867400" y="5511968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8382000" y="5511968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57800" y="5588168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985302" y="5537284"/>
            <a:ext cx="130837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(STA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8506314" y="5588168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4766102" y="5892968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5299502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6366302" y="5892968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8605700" y="5892968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7239000" y="5511968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467600" y="5892968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7239000" y="5588168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086600" y="6223084"/>
            <a:ext cx="10759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 Wakeup</a:t>
            </a:r>
            <a:endParaRPr lang="en-US" sz="1050" dirty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6223084"/>
            <a:ext cx="1371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Broadcast Wakeup</a:t>
            </a:r>
            <a:endParaRPr lang="en-US" sz="10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Wakeup Frame Based on MAC Address Option 2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/>
              <a:t>AID can indicate broadcast/multicast/unicast receivers.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Address field indicates the AP’s MAC address.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800" kern="0" dirty="0" smtClean="0"/>
              <a:t>decrease WUR frame overhead</a:t>
            </a: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Type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Unicast 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Broadcast management frame wakeup or management info announcement</a:t>
            </a:r>
            <a:r>
              <a:rPr lang="en-US" sz="1800" kern="0" dirty="0" smtClean="0">
                <a:latin typeface="+mn-lt"/>
              </a:rPr>
              <a:t>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4</a:t>
            </a:fld>
            <a:endParaRPr lang="en-US" sz="90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3878996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216098" y="56134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77306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55196" y="56896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5638800"/>
            <a:ext cx="129394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Address</a:t>
            </a:r>
          </a:p>
          <a:p>
            <a:r>
              <a:rPr lang="en-US" sz="1050" dirty="0" smtClean="0"/>
              <a:t>(AID MAC address)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7855012" y="56896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3463498" y="59944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39968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715000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48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7954398" y="5994484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6587698" y="5613484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16298" y="5994484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6587698" y="5689684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4530298" y="56134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58898" y="59944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8" name="TextBox 37"/>
          <p:cNvSpPr txBox="1"/>
          <p:nvPr/>
        </p:nvSpPr>
        <p:spPr>
          <a:xfrm>
            <a:off x="4638582" y="5689684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Wakeup Handshake and Frame Exchange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dirty="0" smtClean="0"/>
              <a:t>Option 1: PS-Poll or other trigger frame announces STA’s readiness after the STA receives Wakeup frame</a:t>
            </a:r>
          </a:p>
          <a:p>
            <a:pPr lvl="1"/>
            <a:r>
              <a:rPr lang="en-US" dirty="0" smtClean="0"/>
              <a:t>Option 1 is used for unicast frame transmission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5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524000" y="25175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905000" y="259377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914400" y="282237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/>
          <p:cNvSpPr/>
          <p:nvPr/>
        </p:nvSpPr>
        <p:spPr>
          <a:xfrm>
            <a:off x="1440875" y="231767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1600200" y="274617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990600" y="29747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295400" y="320337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2133600" y="266997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4953000" y="25146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334000" y="251460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654135" y="28194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035135" y="281940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029200" y="289965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 bwMode="auto">
          <a:xfrm flipV="1">
            <a:off x="5105400" y="264325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5562600" y="254330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36" name="Rectangle 35"/>
          <p:cNvSpPr/>
          <p:nvPr/>
        </p:nvSpPr>
        <p:spPr>
          <a:xfrm>
            <a:off x="7120735" y="317665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 flipV="1">
            <a:off x="7501735" y="302425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035135" y="279565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39" name="Rectangle 38"/>
          <p:cNvSpPr/>
          <p:nvPr/>
        </p:nvSpPr>
        <p:spPr>
          <a:xfrm>
            <a:off x="533400" y="256705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533400" y="279565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43" name="Right Brace 42"/>
          <p:cNvSpPr/>
          <p:nvPr/>
        </p:nvSpPr>
        <p:spPr bwMode="auto">
          <a:xfrm rot="16200000">
            <a:off x="1979263" y="182983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600200" y="19841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038600" y="282237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419600" y="282237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05200" y="31796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52" name="Straight Arrow Connector 51"/>
          <p:cNvCxnSpPr/>
          <p:nvPr/>
        </p:nvCxnSpPr>
        <p:spPr bwMode="auto">
          <a:xfrm flipV="1">
            <a:off x="3886200" y="302722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4330137" y="279862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5105400" y="206037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56" name="Right Brace 55"/>
          <p:cNvSpPr/>
          <p:nvPr/>
        </p:nvSpPr>
        <p:spPr bwMode="auto">
          <a:xfrm rot="16200000">
            <a:off x="6111337" y="24691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2895600" y="259377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Content Placeholder 6"/>
          <p:cNvSpPr txBox="1">
            <a:spLocks/>
          </p:cNvSpPr>
          <p:nvPr/>
        </p:nvSpPr>
        <p:spPr bwMode="auto">
          <a:xfrm>
            <a:off x="0" y="3657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 2: AP and STA agree on the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preparation period through association or other method.</a:t>
            </a:r>
          </a:p>
          <a:p>
            <a:pPr marL="800100" lvl="1" indent="-342900" eaLnBrk="0" hangingPunct="0">
              <a:spcBef>
                <a:spcPct val="20000"/>
              </a:spcBef>
              <a:buFont typeface="Arial" pitchFamily="34" charset="0"/>
              <a:buChar char="‒"/>
            </a:pPr>
            <a:r>
              <a:rPr lang="en-US" sz="1800" kern="0" dirty="0" smtClean="0">
                <a:latin typeface="+mn-lt"/>
                <a:cs typeface="+mn-cs"/>
              </a:rPr>
              <a:t>Option 2 is used for unicast or broadcast/multicast frame transmission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1600200" y="525780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981200" y="5334000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990600" y="5562600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1517075" y="5057900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1676400" y="5486400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Rectangle 47"/>
          <p:cNvSpPr/>
          <p:nvPr/>
        </p:nvSpPr>
        <p:spPr>
          <a:xfrm>
            <a:off x="1066800" y="57150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371600" y="5943600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57" name="Straight Arrow Connector 56"/>
          <p:cNvCxnSpPr/>
          <p:nvPr/>
        </p:nvCxnSpPr>
        <p:spPr bwMode="auto">
          <a:xfrm flipV="1">
            <a:off x="2209800" y="5410200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Rectangle 58"/>
          <p:cNvSpPr/>
          <p:nvPr/>
        </p:nvSpPr>
        <p:spPr bwMode="auto">
          <a:xfrm>
            <a:off x="3962400" y="52548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4343400" y="5254825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663535" y="55596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7044535" y="55596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038600" y="5639876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4" name="Straight Arrow Connector 63"/>
          <p:cNvCxnSpPr/>
          <p:nvPr/>
        </p:nvCxnSpPr>
        <p:spPr bwMode="auto">
          <a:xfrm flipV="1">
            <a:off x="4114800" y="5383475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Rectangle 64"/>
          <p:cNvSpPr/>
          <p:nvPr/>
        </p:nvSpPr>
        <p:spPr>
          <a:xfrm>
            <a:off x="4572000" y="5283525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66" name="Rectangle 65"/>
          <p:cNvSpPr/>
          <p:nvPr/>
        </p:nvSpPr>
        <p:spPr>
          <a:xfrm>
            <a:off x="6130135" y="59168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67" name="Straight Arrow Connector 66"/>
          <p:cNvCxnSpPr/>
          <p:nvPr/>
        </p:nvCxnSpPr>
        <p:spPr bwMode="auto">
          <a:xfrm flipV="1">
            <a:off x="6511135" y="57644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8" name="Rectangle 67"/>
          <p:cNvSpPr/>
          <p:nvPr/>
        </p:nvSpPr>
        <p:spPr>
          <a:xfrm>
            <a:off x="7044535" y="5535875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69" name="Rectangle 68"/>
          <p:cNvSpPr/>
          <p:nvPr/>
        </p:nvSpPr>
        <p:spPr>
          <a:xfrm>
            <a:off x="609600" y="5307275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70" name="Rectangle 69"/>
          <p:cNvSpPr/>
          <p:nvPr/>
        </p:nvSpPr>
        <p:spPr>
          <a:xfrm>
            <a:off x="609600" y="5535875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71" name="Right Brace 70"/>
          <p:cNvSpPr/>
          <p:nvPr/>
        </p:nvSpPr>
        <p:spPr bwMode="auto">
          <a:xfrm rot="16200000">
            <a:off x="2055463" y="4570063"/>
            <a:ext cx="80074" cy="9906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828800" y="47244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8" name="Rectangle 77"/>
          <p:cNvSpPr/>
          <p:nvPr/>
        </p:nvSpPr>
        <p:spPr>
          <a:xfrm>
            <a:off x="5334000" y="4800600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79" name="Right Brace 78"/>
          <p:cNvSpPr/>
          <p:nvPr/>
        </p:nvSpPr>
        <p:spPr bwMode="auto">
          <a:xfrm rot="16200000">
            <a:off x="5577938" y="3444338"/>
            <a:ext cx="197925" cy="34289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2971800" y="5334000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Arrow Connector 81"/>
          <p:cNvCxnSpPr/>
          <p:nvPr/>
        </p:nvCxnSpPr>
        <p:spPr bwMode="auto">
          <a:xfrm>
            <a:off x="2590800" y="5029200"/>
            <a:ext cx="1371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83" name="Rectangle 82"/>
          <p:cNvSpPr/>
          <p:nvPr/>
        </p:nvSpPr>
        <p:spPr>
          <a:xfrm>
            <a:off x="2556990" y="4724400"/>
            <a:ext cx="1329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Preparation period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EDCA for Wakeup STA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r>
              <a:rPr lang="en-US" sz="1800" b="0" dirty="0" smtClean="0"/>
              <a:t>If the wakeup STAs use normal EDCA parameters to transmit PS-Poll frame, the STA may waste its energy.</a:t>
            </a:r>
          </a:p>
          <a:p>
            <a:r>
              <a:rPr lang="en-US" sz="1800" dirty="0" smtClean="0"/>
              <a:t>The AP can defines a new EDCA parameter set for wakeup STA’s medium access whose default values have higher priority.</a:t>
            </a:r>
          </a:p>
          <a:p>
            <a:pPr lvl="1"/>
            <a:r>
              <a:rPr lang="en-US" sz="1600" dirty="0" smtClean="0"/>
              <a:t>The AP can broadcast the EDCA parameter set for wakeup STA’s medium access.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1642265" y="47511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023265" y="4827325"/>
            <a:ext cx="533400" cy="152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2665" y="5055925"/>
            <a:ext cx="7620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1559140" y="4551225"/>
            <a:ext cx="11434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LP Wakeup </a:t>
            </a:r>
            <a:r>
              <a:rPr lang="en-US" sz="1200" dirty="0" err="1" smtClean="0"/>
              <a:t>Req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718465" y="4979725"/>
            <a:ext cx="114300" cy="3048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Rectangle 12"/>
          <p:cNvSpPr/>
          <p:nvPr/>
        </p:nvSpPr>
        <p:spPr>
          <a:xfrm>
            <a:off x="1108865" y="520832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1413665" y="5436925"/>
            <a:ext cx="1416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Lower Power PPDU</a:t>
            </a:r>
            <a:endParaRPr lang="en-US" sz="1200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2251865" y="4903525"/>
            <a:ext cx="1143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5071265" y="47481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452265" y="4748150"/>
            <a:ext cx="21336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772400" y="5052950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8153400" y="5052950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47465" y="5133201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 flipV="1">
            <a:off x="5223665" y="4876800"/>
            <a:ext cx="0" cy="33260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680865" y="4776850"/>
            <a:ext cx="9541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Data MPDU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239000" y="5410200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 flipV="1">
            <a:off x="7620000" y="5257800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Rectangle 24"/>
          <p:cNvSpPr/>
          <p:nvPr/>
        </p:nvSpPr>
        <p:spPr>
          <a:xfrm>
            <a:off x="8153400" y="5029200"/>
            <a:ext cx="4230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Ack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651665" y="4800600"/>
            <a:ext cx="75533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WUR AP</a:t>
            </a:r>
            <a:endParaRPr lang="en-US" sz="1200" dirty="0"/>
          </a:p>
        </p:txBody>
      </p:sp>
      <p:sp>
        <p:nvSpPr>
          <p:cNvPr id="27" name="Rectangle 26"/>
          <p:cNvSpPr/>
          <p:nvPr/>
        </p:nvSpPr>
        <p:spPr>
          <a:xfrm>
            <a:off x="651665" y="5029200"/>
            <a:ext cx="838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WUR STA</a:t>
            </a:r>
            <a:endParaRPr lang="en-US" sz="1200" dirty="0"/>
          </a:p>
        </p:txBody>
      </p:sp>
      <p:sp>
        <p:nvSpPr>
          <p:cNvPr id="28" name="Right Brace 27"/>
          <p:cNvSpPr/>
          <p:nvPr/>
        </p:nvSpPr>
        <p:spPr bwMode="auto">
          <a:xfrm rot="16200000">
            <a:off x="2097528" y="4063388"/>
            <a:ext cx="156274" cy="10668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718465" y="42177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4156865" y="5055925"/>
            <a:ext cx="3810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4537865" y="5055925"/>
            <a:ext cx="381000" cy="304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23465" y="5413175"/>
            <a:ext cx="114165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.11PHY Header</a:t>
            </a:r>
            <a:endParaRPr lang="en-US" sz="12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4004465" y="5260775"/>
            <a:ext cx="304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>
          <a:xfrm>
            <a:off x="4448402" y="5032175"/>
            <a:ext cx="6228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PS-Poll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5223665" y="4293925"/>
            <a:ext cx="588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TXOP</a:t>
            </a:r>
            <a:endParaRPr lang="en-US" sz="1200" dirty="0"/>
          </a:p>
        </p:txBody>
      </p:sp>
      <p:sp>
        <p:nvSpPr>
          <p:cNvPr id="36" name="Right Brace 35"/>
          <p:cNvSpPr/>
          <p:nvPr/>
        </p:nvSpPr>
        <p:spPr bwMode="auto">
          <a:xfrm rot="16200000">
            <a:off x="6229602" y="2480462"/>
            <a:ext cx="197925" cy="434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2806040" y="4827325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03075" y="5285510"/>
            <a:ext cx="304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72687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83771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934695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4045530" y="5056910"/>
            <a:ext cx="7620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Summary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Different Wakeup frames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Wakeup frame per  BSS color (BSS identifier) is shorter; Wakeup frame per MAC address is longer.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/>
              <a:t>Wakeup frame per  BSS color (BSS identifier) may not be able to uniquely identify the BSS; Wakeup frame per MAC address always uniquely identify the BSS.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support uncast/broadcast wake 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of them can support multiple BSSID.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Both can announce data/beacon/changed BSS operation parameter/recovery BSS (start BSS)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BSS color method seems better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Frame exchange sequence per wakeup are discussed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Announcement method (like U-APSD).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(Like S-APSD)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Non announcement method seems better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7</a:t>
            </a:fld>
            <a:endParaRPr lang="en-US" sz="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11-16-1460-01-wur-MAC consideration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8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114205</TotalTime>
  <Words>809</Words>
  <Application>Microsoft Office PowerPoint</Application>
  <PresentationFormat>On-screen Show (4:3)</PresentationFormat>
  <Paragraphs>180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WUR MAC and Wakeup Frame</vt:lpstr>
      <vt:lpstr>Wakeup Frame Based on BSS Color</vt:lpstr>
      <vt:lpstr>Wakeup Frame Based on MAC Address Option 1</vt:lpstr>
      <vt:lpstr>Wakeup Frame Based on MAC Address Option 2</vt:lpstr>
      <vt:lpstr>Wakeup Handshake and Frame Exchange</vt:lpstr>
      <vt:lpstr>EDCA for Wakeup STA</vt:lpstr>
      <vt:lpstr>Summary</vt:lpstr>
      <vt:lpstr>Reference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1917</cp:revision>
  <cp:lastPrinted>1998-02-10T13:28:06Z</cp:lastPrinted>
  <dcterms:created xsi:type="dcterms:W3CDTF">2007-05-21T21:00:37Z</dcterms:created>
  <dcterms:modified xsi:type="dcterms:W3CDTF">2017-02-13T22:19:47Z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