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355" r:id="rId2"/>
    <p:sldId id="356" r:id="rId3"/>
    <p:sldId id="357" r:id="rId4"/>
    <p:sldId id="358" r:id="rId5"/>
    <p:sldId id="359" r:id="rId6"/>
    <p:sldId id="360" r:id="rId7"/>
    <p:sldId id="361" r:id="rId8"/>
    <p:sldId id="362" r:id="rId9"/>
    <p:sldId id="363" r:id="rId10"/>
    <p:sldId id="364" r:id="rId11"/>
    <p:sldId id="365" r:id="rId12"/>
    <p:sldId id="366" r:id="rId13"/>
    <p:sldId id="375" r:id="rId14"/>
    <p:sldId id="384" r:id="rId15"/>
    <p:sldId id="383" r:id="rId16"/>
    <p:sldId id="376" r:id="rId17"/>
    <p:sldId id="377" r:id="rId18"/>
    <p:sldId id="378" r:id="rId19"/>
    <p:sldId id="379" r:id="rId20"/>
    <p:sldId id="380" r:id="rId21"/>
    <p:sldId id="381" r:id="rId22"/>
    <p:sldId id="382" r:id="rId23"/>
  </p:sldIdLst>
  <p:sldSz cx="9144000" cy="6858000" type="screen4x3"/>
  <p:notesSz cx="7023100" cy="93091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21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rian Hart (brianh)2" initials="BDH2" lastIdx="1" clrIdx="0"/>
  <p:cmAuthor id="1" name="Segev, Jonathan" initials="SJ" lastIdx="16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FF9999"/>
    <a:srgbClr val="0000FF"/>
    <a:srgbClr val="FF9966"/>
    <a:srgbClr val="CCFF99"/>
    <a:srgbClr val="FF0000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4807" autoAdjust="0"/>
    <p:restoredTop sz="84983" autoAdjust="0"/>
  </p:normalViewPr>
  <p:slideViewPr>
    <p:cSldViewPr>
      <p:cViewPr varScale="1">
        <p:scale>
          <a:sx n="82" d="100"/>
          <a:sy n="82" d="100"/>
        </p:scale>
        <p:origin x="1973" y="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773"/>
    </p:cViewPr>
  </p:sorterViewPr>
  <p:notesViewPr>
    <p:cSldViewPr>
      <p:cViewPr varScale="1">
        <p:scale>
          <a:sx n="77" d="100"/>
          <a:sy n="77" d="100"/>
        </p:scale>
        <p:origin x="-2442" y="-90"/>
      </p:cViewPr>
      <p:guideLst>
        <p:guide orient="horz" pos="2932"/>
        <p:guide pos="221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3002" y="176284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4239" y="176284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67951" y="9009731"/>
            <a:ext cx="1331302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 smtClean="0"/>
              <a:t>Santosh Pandey, Cisco</a:t>
            </a:r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3901" y="9009732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0171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0DA7F37-5871-4D08-9AD8-0EC62C9596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702633" y="388543"/>
            <a:ext cx="56178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02632" y="9009732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40171"/>
            <a:r>
              <a:rPr lang="en-GB"/>
              <a:t>Submission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702632" y="8998585"/>
            <a:ext cx="577379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51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66415" y="96665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2435" y="96665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2213" y="703263"/>
            <a:ext cx="4638675" cy="3479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770" y="4422062"/>
            <a:ext cx="5151560" cy="4189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36" tIns="46369" rIns="94336" bIns="463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63086" y="9012916"/>
            <a:ext cx="1799188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0492" lvl="4" algn="r" defTabSz="940171">
              <a:defRPr/>
            </a:lvl5pPr>
          </a:lstStyle>
          <a:p>
            <a:pPr lvl="4">
              <a:defRPr/>
            </a:pPr>
            <a:r>
              <a:rPr lang="en-GB" smtClean="0"/>
              <a:t>Santosh Pandey, Cisco</a:t>
            </a:r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63941" y="9012916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33181" y="9012916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33181" y="9011324"/>
            <a:ext cx="55567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56004" y="297777"/>
            <a:ext cx="57110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7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smtClean="0"/>
              <a:t>doc.: IEEE 802.11-yy/xxxxr0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smtClean="0"/>
              <a:t>Month Year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smtClean="0"/>
              <a:t>John Doe, Some Company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mtClean="0"/>
              <a:t>Page </a:t>
            </a:r>
            <a:fld id="{288E4F4F-5C3A-44DA-B161-3E5AE4BA04EC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873376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dirty="0" smtClean="0"/>
              <a:t>Is unsecured </a:t>
            </a:r>
            <a:r>
              <a:rPr lang="en-US" sz="1200" b="1" i="0" u="none" strike="noStrike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location configuration information (LCI) </a:t>
            </a:r>
            <a:r>
              <a:rPr lang="en-US" dirty="0" smtClean="0"/>
              <a:t>query </a:t>
            </a:r>
            <a:r>
              <a:rPr lang="en-US" dirty="0" err="1" smtClean="0"/>
              <a:t>consa</a:t>
            </a:r>
            <a:r>
              <a:rPr lang="en-US" dirty="0" smtClean="0"/>
              <a:t> security issue?</a:t>
            </a:r>
          </a:p>
          <a:p>
            <a:endParaRPr lang="en-US" sz="1200" b="1" i="0" u="none" strike="noStrike" kern="1200" baseline="0" dirty="0" smtClean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  <a:p>
            <a:r>
              <a:rPr lang="en-US" sz="1200" b="1" i="0" u="none" strike="noStrike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location configuration information (LCI):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As defined in IETF RFC 6225: includes latitude, longitude, and altitude, with uncertainty indicators for each.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5A784051-DF69-4AE8-B5AC-A699DC7FBDAD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60454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BB4356B-64A4-49A3-9180-D406025940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1354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8260193" y="6475413"/>
            <a:ext cx="28373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Intel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January 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</a:t>
            </a:r>
            <a:r>
              <a:rPr lang="en-US" sz="1800" b="1"/>
              <a:t>IEEE </a:t>
            </a:r>
            <a:r>
              <a:rPr lang="en-US" sz="1800" b="1" smtClean="0"/>
              <a:t>802.11-17/0120r1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557852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67138" y="6475413"/>
            <a:ext cx="207678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Bar-Shalom &amp; Abramovsky, Intel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993A6DB-3945-4829-8A68-F5059B49F91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47525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62869" y="6475413"/>
            <a:ext cx="128105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Assaf Kasher, (Intel)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29C781-9868-4EAE-9E92-FD9A8F450C8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87203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baseline="0" dirty="0" smtClean="0"/>
              <a:t> Submission   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png"/><Relationship Id="rId5" Type="http://schemas.openxmlformats.org/officeDocument/2006/relationships/image" Target="../media/image8.emf"/><Relationship Id="rId4" Type="http://schemas.openxmlformats.org/officeDocument/2006/relationships/package" Target="../embeddings/Microsoft_Visio_Drawing1.vsdx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561442" y="6475413"/>
            <a:ext cx="2982483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 smtClean="0"/>
              <a:t>Bar-Shalom, Abramovsky, and Chittabrata, Intel</a:t>
            </a:r>
          </a:p>
        </p:txBody>
      </p:sp>
      <p:sp>
        <p:nvSpPr>
          <p:cNvPr id="512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smtClean="0"/>
              <a:t>Slide </a:t>
            </a:r>
            <a:fld id="{CD7252D1-6CE1-4370-9050-43FCD91870BB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smtClean="0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 smtClean="0"/>
              <a:t>Intel Secured Location Threat Model</a:t>
            </a:r>
          </a:p>
        </p:txBody>
      </p:sp>
      <p:sp>
        <p:nvSpPr>
          <p:cNvPr id="5125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 smtClean="0"/>
              <a:t>Date:</a:t>
            </a:r>
            <a:r>
              <a:rPr lang="en-GB" altLang="en-US" sz="2000" b="0" dirty="0" smtClean="0"/>
              <a:t> 2017-01-16</a:t>
            </a:r>
          </a:p>
        </p:txBody>
      </p:sp>
      <p:graphicFrame>
        <p:nvGraphicFramePr>
          <p:cNvPr id="51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2218384"/>
              </p:ext>
            </p:extLst>
          </p:nvPr>
        </p:nvGraphicFramePr>
        <p:xfrm>
          <a:off x="508000" y="2276475"/>
          <a:ext cx="8148638" cy="245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7" name="Document" r:id="rId4" imgW="8750801" imgH="2639231" progId="Word.Document.8">
                  <p:embed/>
                </p:oleObj>
              </mc:Choice>
              <mc:Fallback>
                <p:oleObj name="Document" r:id="rId4" imgW="8750801" imgH="263923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276475"/>
                        <a:ext cx="8148638" cy="2457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7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  <p:extLst>
      <p:ext uri="{BB962C8B-B14F-4D97-AF65-F5344CB8AC3E}">
        <p14:creationId xmlns:p14="http://schemas.microsoft.com/office/powerpoint/2010/main" val="1386187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Protocol </a:t>
            </a:r>
            <a:r>
              <a:rPr lang="en-US" dirty="0" smtClean="0"/>
              <a:t>Vulnerability (2.2):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HW Impersonation - Data Integrity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648199" y="1981200"/>
            <a:ext cx="4316289" cy="432812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Adversary Goal:</a:t>
            </a:r>
          </a:p>
          <a:p>
            <a:pPr lvl="1"/>
            <a:r>
              <a:rPr lang="en-US" dirty="0"/>
              <a:t>To spoof the ISTA true location to a false location. </a:t>
            </a:r>
          </a:p>
          <a:p>
            <a:r>
              <a:rPr lang="en-US" dirty="0"/>
              <a:t>Adversary Setup: </a:t>
            </a:r>
          </a:p>
          <a:p>
            <a:pPr lvl="1"/>
            <a:r>
              <a:rPr lang="en-US" dirty="0"/>
              <a:t>FTM sniffer</a:t>
            </a:r>
          </a:p>
          <a:p>
            <a:pPr lvl="1"/>
            <a:r>
              <a:rPr lang="en-US" dirty="0" smtClean="0"/>
              <a:t>Commercial, off-the-shelve </a:t>
            </a:r>
            <a:r>
              <a:rPr lang="en-US" dirty="0"/>
              <a:t>(COTS) SDR equipment</a:t>
            </a:r>
          </a:p>
          <a:p>
            <a:r>
              <a:rPr lang="en-US" dirty="0"/>
              <a:t>Method of Attack</a:t>
            </a:r>
          </a:p>
          <a:p>
            <a:pPr lvl="1"/>
            <a:r>
              <a:rPr lang="en-US" dirty="0"/>
              <a:t>Send ACK to affect t</a:t>
            </a:r>
            <a:r>
              <a:rPr lang="en-US" baseline="-25000" dirty="0"/>
              <a:t>4</a:t>
            </a:r>
            <a:r>
              <a:rPr lang="en-US" dirty="0"/>
              <a:t> calculation for desired false geolocation</a:t>
            </a:r>
          </a:p>
          <a:p>
            <a:pPr lvl="1"/>
            <a:r>
              <a:rPr lang="en-US" dirty="0"/>
              <a:t>Variations:</a:t>
            </a:r>
          </a:p>
          <a:p>
            <a:pPr lvl="2"/>
            <a:r>
              <a:rPr lang="en-US" dirty="0"/>
              <a:t>MAC level – earlier ACK</a:t>
            </a:r>
          </a:p>
          <a:p>
            <a:pPr lvl="2"/>
            <a:r>
              <a:rPr lang="en-US" dirty="0"/>
              <a:t>PLCP– send only STF/LTF part.</a:t>
            </a:r>
            <a:br>
              <a:rPr lang="en-US" dirty="0"/>
            </a:br>
            <a:r>
              <a:rPr lang="en-US" dirty="0"/>
              <a:t>STF/LTF are unprotected so measurement could be easily </a:t>
            </a:r>
            <a:r>
              <a:rPr lang="en-US" dirty="0" smtClean="0"/>
              <a:t>modified.</a:t>
            </a:r>
            <a:endParaRPr lang="en-US" dirty="0"/>
          </a:p>
          <a:p>
            <a:r>
              <a:rPr lang="en-US" dirty="0"/>
              <a:t>Motivation:</a:t>
            </a:r>
          </a:p>
          <a:p>
            <a:pPr lvl="1"/>
            <a:r>
              <a:rPr lang="en-US" dirty="0"/>
              <a:t>Criminal </a:t>
            </a:r>
            <a:r>
              <a:rPr lang="en-US" dirty="0" smtClean="0"/>
              <a:t>activity</a:t>
            </a:r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02B53ECA-DF94-4861-BA26-FD7D281E66FC}" type="slidenum">
              <a:rPr lang="en-GB" altLang="en-US" smtClean="0"/>
              <a:pPr>
                <a:defRPr/>
              </a:pPr>
              <a:t>10</a:t>
            </a:fld>
            <a:endParaRPr lang="en-GB" altLang="en-US" dirty="0"/>
          </a:p>
        </p:txBody>
      </p:sp>
      <p:pic>
        <p:nvPicPr>
          <p:cNvPr id="11" name="Content Placeholder 9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85800" y="2159429"/>
            <a:ext cx="3810000" cy="3758341"/>
          </a:xfrm>
          <a:prstGeom prst="rect">
            <a:avLst/>
          </a:prstGeom>
        </p:spPr>
      </p:pic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561442" y="6475413"/>
            <a:ext cx="2982483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 smtClean="0"/>
              <a:t>Bar-Shalom, Abramovsky, and Chittabrata, Intel</a:t>
            </a:r>
          </a:p>
        </p:txBody>
      </p:sp>
    </p:spTree>
    <p:extLst>
      <p:ext uri="{BB962C8B-B14F-4D97-AF65-F5344CB8AC3E}">
        <p14:creationId xmlns:p14="http://schemas.microsoft.com/office/powerpoint/2010/main" val="1317171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HW Impersonation/Data Integrity – </a:t>
            </a:r>
            <a:br>
              <a:rPr lang="en-US" dirty="0" smtClean="0"/>
            </a:br>
            <a:r>
              <a:rPr lang="en-US" dirty="0" smtClean="0"/>
              <a:t>How to Spoof </a:t>
            </a:r>
            <a:r>
              <a:rPr lang="en-US" dirty="0"/>
              <a:t>Legacy </a:t>
            </a:r>
            <a:r>
              <a:rPr lang="en-US" dirty="0" smtClean="0"/>
              <a:t>Sounding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L-STF </a:t>
            </a:r>
            <a:r>
              <a:rPr lang="en-US" dirty="0"/>
              <a:t>&amp; </a:t>
            </a:r>
            <a:r>
              <a:rPr lang="en-US" dirty="0" smtClean="0"/>
              <a:t>L-LTF </a:t>
            </a:r>
            <a:r>
              <a:rPr lang="en-US" dirty="0"/>
              <a:t>give the timing reference </a:t>
            </a:r>
            <a:r>
              <a:rPr lang="en-US" dirty="0" smtClean="0"/>
              <a:t>to the VHT-LTF, which </a:t>
            </a:r>
            <a:r>
              <a:rPr lang="en-US" dirty="0"/>
              <a:t>could be spoofed  by </a:t>
            </a:r>
            <a:r>
              <a:rPr lang="en-US" dirty="0" smtClean="0"/>
              <a:t>the adversary</a:t>
            </a:r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C993A6DB-3945-4829-8A68-F5059B49F91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8581" y="3107878"/>
            <a:ext cx="7873812" cy="1861441"/>
          </a:xfrm>
          <a:prstGeom prst="rect">
            <a:avLst/>
          </a:prstGeom>
        </p:spPr>
      </p:pic>
      <p:sp>
        <p:nvSpPr>
          <p:cNvPr id="2" name="Right Brace 1"/>
          <p:cNvSpPr/>
          <p:nvPr/>
        </p:nvSpPr>
        <p:spPr bwMode="auto">
          <a:xfrm rot="5400000">
            <a:off x="2987824" y="1597817"/>
            <a:ext cx="144016" cy="4176464"/>
          </a:xfrm>
          <a:prstGeom prst="rightBrace">
            <a:avLst/>
          </a:prstGeom>
          <a:noFill/>
          <a:ln w="1270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339752" y="3761600"/>
            <a:ext cx="175394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RSTA (AP) Transmission</a:t>
            </a: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561442" y="6475413"/>
            <a:ext cx="2982483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 smtClean="0"/>
              <a:t>Bar-Shalom, Abramovsky, and Chittabrata, Intel</a:t>
            </a:r>
          </a:p>
        </p:txBody>
      </p:sp>
    </p:spTree>
    <p:extLst>
      <p:ext uri="{BB962C8B-B14F-4D97-AF65-F5344CB8AC3E}">
        <p14:creationId xmlns:p14="http://schemas.microsoft.com/office/powerpoint/2010/main" val="3872613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have demonstrated two types of security vulnerabilities of the FTM protocol, using COTS low-cost components.</a:t>
            </a:r>
          </a:p>
          <a:p>
            <a:pPr lvl="1"/>
            <a:r>
              <a:rPr lang="en-US" dirty="0" smtClean="0"/>
              <a:t>A SW-based attack (</a:t>
            </a:r>
            <a:r>
              <a:rPr lang="en-US" dirty="0" err="1" smtClean="0"/>
              <a:t>msec</a:t>
            </a:r>
            <a:r>
              <a:rPr lang="en-US" dirty="0" smtClean="0"/>
              <a:t> level response time) for both spoofing (active) and eavesdropping (passive)</a:t>
            </a:r>
          </a:p>
          <a:p>
            <a:pPr lvl="1"/>
            <a:r>
              <a:rPr lang="en-US" dirty="0" smtClean="0"/>
              <a:t>An HW-based attack (SIFS-level response time) modifying the VHT LTF and by that affecting the TOA measurement.</a:t>
            </a:r>
          </a:p>
          <a:p>
            <a:r>
              <a:rPr lang="en-US" dirty="0" smtClean="0"/>
              <a:t>The FRD should reflect protection against these types of adversaries.</a:t>
            </a:r>
          </a:p>
          <a:p>
            <a:r>
              <a:rPr lang="en-US" dirty="0" smtClean="0"/>
              <a:t>The following slides compile these types of adversaries and attacks into proposed functional requirements.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C993A6DB-3945-4829-8A68-F5059B49F91B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561442" y="6475413"/>
            <a:ext cx="2982483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 smtClean="0"/>
              <a:t>Bar-Shalom, Abramovsky, and Chittabrata, Intel</a:t>
            </a:r>
          </a:p>
        </p:txBody>
      </p:sp>
    </p:spTree>
    <p:extLst>
      <p:ext uri="{BB962C8B-B14F-4D97-AF65-F5344CB8AC3E}">
        <p14:creationId xmlns:p14="http://schemas.microsoft.com/office/powerpoint/2010/main" val="296606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</a:rPr>
              <a:t>We support the following FRD requirements:</a:t>
            </a:r>
          </a:p>
          <a:p>
            <a:pPr marL="457200" lvl="1" indent="0">
              <a:buNone/>
            </a:pPr>
            <a:r>
              <a:rPr lang="en-US" altLang="en-US" dirty="0" smtClean="0">
                <a:solidFill>
                  <a:schemeClr val="tx1"/>
                </a:solidFill>
              </a:rPr>
              <a:t>The 11az positioning protocol shall have at least one secured mode that meets all of the following security requirements in associated state:</a:t>
            </a:r>
          </a:p>
          <a:p>
            <a:pPr lvl="1"/>
            <a:r>
              <a:rPr lang="en-US" b="1" dirty="0"/>
              <a:t>Authentication</a:t>
            </a:r>
            <a:r>
              <a:rPr lang="en-US" dirty="0"/>
              <a:t> - Authenticates user identity. </a:t>
            </a:r>
          </a:p>
          <a:p>
            <a:pPr lvl="1"/>
            <a:r>
              <a:rPr lang="en-US" b="1" dirty="0"/>
              <a:t>Encryption Algorithm </a:t>
            </a:r>
            <a:r>
              <a:rPr lang="en-US" dirty="0"/>
              <a:t>- The cryptographic cipher combined with various methods for encrypting the text. </a:t>
            </a:r>
          </a:p>
          <a:p>
            <a:pPr lvl="1"/>
            <a:r>
              <a:rPr lang="en-US" b="1" dirty="0"/>
              <a:t>Key Management </a:t>
            </a:r>
            <a:r>
              <a:rPr lang="en-US" dirty="0"/>
              <a:t>- Create, distribute and maintain the keys. </a:t>
            </a:r>
          </a:p>
          <a:p>
            <a:pPr lvl="1"/>
            <a:r>
              <a:rPr lang="en-US" b="1" dirty="0"/>
              <a:t>Message Integrity</a:t>
            </a:r>
            <a:r>
              <a:rPr lang="en-US" dirty="0"/>
              <a:t> - Ensures that the encrypted message* has not been tampered with.</a:t>
            </a:r>
            <a:br>
              <a:rPr lang="en-US" dirty="0"/>
            </a:br>
            <a:r>
              <a:rPr lang="en-US" dirty="0"/>
              <a:t>* - message refers to frame and/or field(s) within the frame. </a:t>
            </a:r>
            <a:endParaRPr lang="en-US" dirty="0" smtClean="0"/>
          </a:p>
          <a:p>
            <a:r>
              <a:rPr lang="en-US" altLang="en-US" dirty="0" smtClean="0">
                <a:solidFill>
                  <a:schemeClr val="tx1"/>
                </a:solidFill>
              </a:rPr>
              <a:t>Y: 19  N: 0  A: 5</a:t>
            </a:r>
          </a:p>
          <a:p>
            <a:pPr marL="1143000" lvl="2" indent="-342900">
              <a:buFont typeface="+mj-lt"/>
              <a:buAutoNum type="arabicPeriod"/>
            </a:pP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Straw poll 1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561442" y="6475413"/>
            <a:ext cx="2982483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 smtClean="0"/>
              <a:t>Bar-Shalom, Abramovsky, and Chittabrata, Intel</a:t>
            </a:r>
          </a:p>
        </p:txBody>
      </p:sp>
    </p:spTree>
    <p:extLst>
      <p:ext uri="{BB962C8B-B14F-4D97-AF65-F5344CB8AC3E}">
        <p14:creationId xmlns:p14="http://schemas.microsoft.com/office/powerpoint/2010/main" val="208997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58788" y="1916832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en-US" sz="1600" dirty="0"/>
              <a:t>Move to agree that the FRD of the 11az positioning protocol shall have at least one secured mode that meets all of the following security requirements in the associated state:</a:t>
            </a:r>
          </a:p>
          <a:p>
            <a:pPr lvl="1"/>
            <a:r>
              <a:rPr lang="en-US" sz="1600" b="1" kern="0" dirty="0" smtClean="0"/>
              <a:t>Authentication</a:t>
            </a:r>
            <a:r>
              <a:rPr lang="en-US" sz="1600" kern="0" dirty="0" smtClean="0"/>
              <a:t> - Authenticates user identity. </a:t>
            </a:r>
          </a:p>
          <a:p>
            <a:pPr lvl="1"/>
            <a:r>
              <a:rPr lang="en-US" sz="1600" b="1" kern="0" dirty="0" smtClean="0"/>
              <a:t>Encryption Algorithm </a:t>
            </a:r>
            <a:r>
              <a:rPr lang="en-US" sz="1600" kern="0" dirty="0" smtClean="0"/>
              <a:t>- The cryptographic cipher combined with various methods for encrypting the text. </a:t>
            </a:r>
          </a:p>
          <a:p>
            <a:pPr lvl="1"/>
            <a:r>
              <a:rPr lang="en-US" sz="1600" b="1" kern="0" dirty="0" smtClean="0"/>
              <a:t>Key Management </a:t>
            </a:r>
            <a:r>
              <a:rPr lang="en-US" sz="1600" kern="0" dirty="0" smtClean="0"/>
              <a:t>- Create, distribute and maintain the keys. </a:t>
            </a:r>
          </a:p>
          <a:p>
            <a:pPr lvl="1"/>
            <a:r>
              <a:rPr lang="en-US" sz="1600" b="1" kern="0" dirty="0" smtClean="0"/>
              <a:t>Message Integrity</a:t>
            </a:r>
            <a:r>
              <a:rPr lang="en-US" sz="1600" kern="0" dirty="0" smtClean="0"/>
              <a:t> - Ensures that the encrypted message* has not been tampered with.</a:t>
            </a:r>
            <a:br>
              <a:rPr lang="en-US" sz="1600" kern="0" dirty="0" smtClean="0"/>
            </a:br>
            <a:r>
              <a:rPr lang="en-US" sz="1600" kern="0" dirty="0" smtClean="0"/>
              <a:t>* - message refers to frame and/or field(s) within the frame. </a:t>
            </a:r>
          </a:p>
          <a:p>
            <a:pPr marL="57150" indent="0">
              <a:buNone/>
            </a:pPr>
            <a:r>
              <a:rPr lang="en-US" altLang="en-US" sz="2800" kern="0" dirty="0" smtClean="0"/>
              <a:t>Moved by: Chris Hartman</a:t>
            </a:r>
          </a:p>
          <a:p>
            <a:pPr marL="57150" indent="0">
              <a:buNone/>
            </a:pPr>
            <a:r>
              <a:rPr lang="en-US" altLang="en-US" sz="2800" kern="0" dirty="0" smtClean="0"/>
              <a:t>Seconded By: Chao Chun Wang</a:t>
            </a:r>
            <a:endParaRPr lang="en-US" altLang="en-US" sz="2800" kern="0" dirty="0"/>
          </a:p>
        </p:txBody>
      </p:sp>
    </p:spTree>
    <p:extLst>
      <p:ext uri="{BB962C8B-B14F-4D97-AF65-F5344CB8AC3E}">
        <p14:creationId xmlns:p14="http://schemas.microsoft.com/office/powerpoint/2010/main" val="1937082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to Amend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84784"/>
            <a:ext cx="7772400" cy="4114800"/>
          </a:xfrm>
        </p:spPr>
        <p:txBody>
          <a:bodyPr/>
          <a:lstStyle/>
          <a:p>
            <a:r>
              <a:rPr lang="en-US" dirty="0" smtClean="0"/>
              <a:t>Move to amend the motion in Slide 14 to read: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85800" y="2056607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en-US" sz="1600" kern="0" dirty="0" smtClean="0"/>
              <a:t>Move to agree that the FRD of the 11az positioning protocol shall have at least one secured mode that meets all of the following security requirements in the associated state:</a:t>
            </a:r>
          </a:p>
          <a:p>
            <a:pPr lvl="1"/>
            <a:r>
              <a:rPr lang="en-US" sz="1600" b="1" kern="0" dirty="0" smtClean="0"/>
              <a:t>Authentication</a:t>
            </a:r>
            <a:r>
              <a:rPr lang="en-US" sz="1600" kern="0" dirty="0" smtClean="0"/>
              <a:t> – Mutual authentication of initiator and responder </a:t>
            </a:r>
          </a:p>
          <a:p>
            <a:pPr lvl="1"/>
            <a:r>
              <a:rPr lang="en-US" sz="1600" b="1" kern="0" dirty="0" smtClean="0"/>
              <a:t>Encryption Algorithm </a:t>
            </a:r>
            <a:r>
              <a:rPr lang="en-US" sz="1600" kern="0" dirty="0" smtClean="0"/>
              <a:t>- The cryptographic cipher combined with various methods for encrypting the text. </a:t>
            </a:r>
          </a:p>
          <a:p>
            <a:pPr lvl="1"/>
            <a:r>
              <a:rPr lang="en-US" sz="1600" b="1" kern="0" dirty="0" smtClean="0"/>
              <a:t>Key Management </a:t>
            </a:r>
            <a:r>
              <a:rPr lang="en-US" sz="1600" kern="0" dirty="0" smtClean="0"/>
              <a:t>- Create, distribute and maintain the keys. </a:t>
            </a:r>
          </a:p>
          <a:p>
            <a:pPr lvl="1"/>
            <a:r>
              <a:rPr lang="en-US" sz="1600" b="1" kern="0" dirty="0" smtClean="0"/>
              <a:t>Message Integrity</a:t>
            </a:r>
            <a:r>
              <a:rPr lang="en-US" sz="1600" kern="0" dirty="0" smtClean="0"/>
              <a:t> - Ensures that the protected message* has not been tampered with.</a:t>
            </a:r>
            <a:br>
              <a:rPr lang="en-US" sz="1600" kern="0" dirty="0" smtClean="0"/>
            </a:br>
            <a:r>
              <a:rPr lang="en-US" sz="1600" kern="0" dirty="0" smtClean="0"/>
              <a:t>* - message refers to frame and/or field(s) within the frame. </a:t>
            </a:r>
          </a:p>
          <a:p>
            <a:r>
              <a:rPr lang="en-US" altLang="en-US" sz="1600" kern="0" dirty="0" smtClean="0"/>
              <a:t>Moved by: Nehru Bhandaru</a:t>
            </a:r>
          </a:p>
          <a:p>
            <a:r>
              <a:rPr lang="en-US" altLang="en-US" sz="1600" kern="0" dirty="0" smtClean="0"/>
              <a:t>Seconded: </a:t>
            </a:r>
            <a:r>
              <a:rPr lang="en-US" altLang="en-US" sz="1600" kern="0" dirty="0" err="1" smtClean="0"/>
              <a:t>Jouni</a:t>
            </a:r>
            <a:r>
              <a:rPr lang="en-US" altLang="en-US" sz="1600" kern="0" dirty="0" smtClean="0"/>
              <a:t> </a:t>
            </a:r>
            <a:r>
              <a:rPr lang="en-US" altLang="en-US" sz="1600" kern="0" dirty="0" err="1" smtClean="0"/>
              <a:t>Malinen</a:t>
            </a:r>
            <a:endParaRPr lang="en-US" altLang="en-US" sz="1600" kern="0" dirty="0" smtClean="0"/>
          </a:p>
          <a:p>
            <a:endParaRPr lang="en-US" altLang="en-US" sz="1600" kern="0" dirty="0"/>
          </a:p>
          <a:p>
            <a:r>
              <a:rPr lang="en-US" altLang="en-US" sz="1600" kern="0" dirty="0" smtClean="0"/>
              <a:t>Y: 17  N: 0  A: 0</a:t>
            </a:r>
          </a:p>
          <a:p>
            <a:pPr marL="1143000" lvl="2" indent="-342900">
              <a:buFont typeface="+mj-lt"/>
              <a:buAutoNum type="arabicPeriod"/>
            </a:pPr>
            <a:endParaRPr lang="en-US" altLang="en-US" sz="1600" kern="0" dirty="0"/>
          </a:p>
        </p:txBody>
      </p:sp>
    </p:spTree>
    <p:extLst>
      <p:ext uri="{BB962C8B-B14F-4D97-AF65-F5344CB8AC3E}">
        <p14:creationId xmlns:p14="http://schemas.microsoft.com/office/powerpoint/2010/main" val="2566303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561442" y="6475413"/>
            <a:ext cx="2982483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 smtClean="0"/>
              <a:t>Bar-Shalom, Abramovsky, and Chittabrata, Intel</a:t>
            </a:r>
          </a:p>
        </p:txBody>
      </p:sp>
      <p:sp>
        <p:nvSpPr>
          <p:cNvPr id="9" name="Content Placeholder 2"/>
          <p:cNvSpPr txBox="1">
            <a:spLocks noGrp="1"/>
          </p:cNvSpPr>
          <p:nvPr>
            <p:ph idx="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en-US" sz="1600" kern="0" dirty="0" smtClean="0"/>
              <a:t>Move to agree that the FRD of the 11az positioning protocol shall have at least one secured mode that meets all of the following security requirements in the associated state:</a:t>
            </a:r>
          </a:p>
          <a:p>
            <a:pPr lvl="1"/>
            <a:r>
              <a:rPr lang="en-US" sz="1600" b="1" dirty="0"/>
              <a:t>Authentication</a:t>
            </a:r>
            <a:r>
              <a:rPr lang="en-US" sz="1600" dirty="0"/>
              <a:t> – Mutual authentication of initiator and responder </a:t>
            </a:r>
          </a:p>
          <a:p>
            <a:pPr lvl="1"/>
            <a:r>
              <a:rPr lang="en-US" sz="1600" b="1" dirty="0"/>
              <a:t>Encryption Algorithm </a:t>
            </a:r>
            <a:r>
              <a:rPr lang="en-US" sz="1600" dirty="0"/>
              <a:t>- The cryptographic cipher combined with various methods for encrypting the text. </a:t>
            </a:r>
          </a:p>
          <a:p>
            <a:pPr lvl="1"/>
            <a:r>
              <a:rPr lang="en-US" sz="1600" b="1" dirty="0"/>
              <a:t>Key Management </a:t>
            </a:r>
            <a:r>
              <a:rPr lang="en-US" sz="1600" dirty="0"/>
              <a:t>- Create, distribute and maintain the keys. </a:t>
            </a:r>
          </a:p>
          <a:p>
            <a:pPr lvl="1"/>
            <a:r>
              <a:rPr lang="en-US" sz="1600" b="1" dirty="0"/>
              <a:t>Message Integrity</a:t>
            </a:r>
            <a:r>
              <a:rPr lang="en-US" sz="1600" dirty="0"/>
              <a:t> - Ensures that the protected message* has not been tampered with.</a:t>
            </a:r>
            <a:br>
              <a:rPr lang="en-US" sz="1600" dirty="0"/>
            </a:br>
            <a:r>
              <a:rPr lang="en-US" sz="1600" dirty="0"/>
              <a:t>* - message refers to frame and/or field(s) within the frame.</a:t>
            </a:r>
            <a:endParaRPr lang="en-US" altLang="en-US" sz="1600" kern="0" dirty="0"/>
          </a:p>
          <a:p>
            <a:pPr marL="1143000" lvl="2" indent="-342900">
              <a:buFont typeface="+mj-lt"/>
              <a:buAutoNum type="arabicPeriod"/>
            </a:pPr>
            <a:endParaRPr lang="en-US" altLang="en-US" sz="1600" kern="0" dirty="0"/>
          </a:p>
        </p:txBody>
      </p:sp>
      <p:sp>
        <p:nvSpPr>
          <p:cNvPr id="10" name="Rectangle 9"/>
          <p:cNvSpPr/>
          <p:nvPr/>
        </p:nvSpPr>
        <p:spPr>
          <a:xfrm>
            <a:off x="1043608" y="4797152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marL="57150" indent="0">
              <a:buNone/>
            </a:pPr>
            <a:r>
              <a:rPr lang="en-US" altLang="en-US" sz="1800" b="1" kern="0" dirty="0"/>
              <a:t>Moved by: Chris Hartman</a:t>
            </a:r>
          </a:p>
          <a:p>
            <a:pPr marL="57150" indent="0">
              <a:buNone/>
            </a:pPr>
            <a:r>
              <a:rPr lang="en-US" altLang="en-US" sz="1800" b="1" kern="0" dirty="0"/>
              <a:t>Seconded By: Chao Chun </a:t>
            </a:r>
            <a:r>
              <a:rPr lang="en-US" altLang="en-US" sz="1800" b="1" kern="0" dirty="0" smtClean="0"/>
              <a:t>Wang</a:t>
            </a:r>
          </a:p>
          <a:p>
            <a:pPr marL="57150" indent="0">
              <a:buNone/>
            </a:pPr>
            <a:endParaRPr lang="en-US" altLang="en-US" sz="1800" b="1" kern="0" dirty="0"/>
          </a:p>
          <a:p>
            <a:pPr marL="57150" indent="0">
              <a:buNone/>
            </a:pPr>
            <a:r>
              <a:rPr lang="en-US" altLang="en-US" sz="1800" b="1" kern="0" dirty="0" smtClean="0"/>
              <a:t>Y:  16    N:  2    A: 1</a:t>
            </a:r>
          </a:p>
          <a:p>
            <a:pPr marL="57150" indent="0">
              <a:buNone/>
            </a:pPr>
            <a:r>
              <a:rPr lang="en-US" altLang="en-US" sz="1800" b="1" kern="0" dirty="0" smtClean="0"/>
              <a:t>Motion passes</a:t>
            </a:r>
            <a:endParaRPr lang="en-US" altLang="en-US" sz="1800" b="1" kern="0" dirty="0"/>
          </a:p>
        </p:txBody>
      </p:sp>
    </p:spTree>
    <p:extLst>
      <p:ext uri="{BB962C8B-B14F-4D97-AF65-F5344CB8AC3E}">
        <p14:creationId xmlns:p14="http://schemas.microsoft.com/office/powerpoint/2010/main" val="985734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</a:rPr>
              <a:t>We support the following FRD requirements:</a:t>
            </a:r>
          </a:p>
          <a:p>
            <a:pPr marL="457200" lvl="1" indent="0">
              <a:buNone/>
            </a:pPr>
            <a:r>
              <a:rPr lang="en-US" altLang="en-US" dirty="0" smtClean="0">
                <a:solidFill>
                  <a:schemeClr val="tx1"/>
                </a:solidFill>
              </a:rPr>
              <a:t>The 11az positioning protocol shall have at least one secured mode that meets all of the following security requirements in the unassociated state:</a:t>
            </a:r>
          </a:p>
          <a:p>
            <a:pPr lvl="1"/>
            <a:r>
              <a:rPr lang="en-US" b="1" dirty="0"/>
              <a:t>Authentication</a:t>
            </a:r>
            <a:r>
              <a:rPr lang="en-US" dirty="0"/>
              <a:t> - Mutual authentication of initiator and responder </a:t>
            </a:r>
            <a:r>
              <a:rPr lang="en-US" dirty="0" smtClean="0"/>
              <a:t>(</a:t>
            </a:r>
            <a:r>
              <a:rPr lang="en-US" dirty="0"/>
              <a:t>provided there is a prior security context </a:t>
            </a:r>
            <a:r>
              <a:rPr lang="en-US" dirty="0" smtClean="0"/>
              <a:t>established). </a:t>
            </a:r>
            <a:endParaRPr lang="en-US" dirty="0"/>
          </a:p>
          <a:p>
            <a:pPr lvl="1"/>
            <a:r>
              <a:rPr lang="en-US" b="1" dirty="0" smtClean="0"/>
              <a:t>Encryption </a:t>
            </a:r>
            <a:r>
              <a:rPr lang="en-US" b="1" dirty="0"/>
              <a:t>Algorithm </a:t>
            </a:r>
            <a:r>
              <a:rPr lang="en-US" dirty="0"/>
              <a:t>- The cryptographic cipher combined with various methods for encrypting the </a:t>
            </a:r>
            <a:r>
              <a:rPr lang="en-US" dirty="0" smtClean="0"/>
              <a:t>message* used in 11az-positing protocol. </a:t>
            </a:r>
            <a:endParaRPr lang="en-US" dirty="0"/>
          </a:p>
          <a:p>
            <a:pPr lvl="1"/>
            <a:r>
              <a:rPr lang="en-US" b="1" dirty="0"/>
              <a:t>Key Management </a:t>
            </a:r>
            <a:r>
              <a:rPr lang="en-US" dirty="0"/>
              <a:t>- Create, distribute and maintain the keys. </a:t>
            </a:r>
          </a:p>
          <a:p>
            <a:pPr lvl="1"/>
            <a:r>
              <a:rPr lang="en-US" b="1" dirty="0"/>
              <a:t>Message Integrity</a:t>
            </a:r>
            <a:r>
              <a:rPr lang="en-US" dirty="0"/>
              <a:t> - Ensures that the protected message* has not been tampered </a:t>
            </a:r>
            <a:r>
              <a:rPr lang="en-US" dirty="0" smtClean="0"/>
              <a:t>with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* - message refers to frame and/or field(s) within the frame. </a:t>
            </a:r>
            <a:endParaRPr lang="en-US" altLang="en-US" dirty="0" smtClean="0">
              <a:solidFill>
                <a:schemeClr val="tx1"/>
              </a:solidFill>
            </a:endParaRPr>
          </a:p>
          <a:p>
            <a:pPr marL="1143000" lvl="2" indent="-342900">
              <a:buFont typeface="+mj-lt"/>
              <a:buAutoNum type="arabicPeriod"/>
            </a:pP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Straw poll 2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561442" y="6475413"/>
            <a:ext cx="2982483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 smtClean="0"/>
              <a:t>Bar-Shalom, Abramovsky, and Chittabrata, Intel</a:t>
            </a:r>
          </a:p>
        </p:txBody>
      </p:sp>
    </p:spTree>
    <p:extLst>
      <p:ext uri="{BB962C8B-B14F-4D97-AF65-F5344CB8AC3E}">
        <p14:creationId xmlns:p14="http://schemas.microsoft.com/office/powerpoint/2010/main" val="1132540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18</a:t>
            </a:fld>
            <a:endParaRPr lang="en-GB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539552" y="1628800"/>
            <a:ext cx="7772400" cy="41148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Move to agree that the FRD of the 11az positioning protocol shall have at least one secured mode that meets all of the following security requirements in the </a:t>
            </a:r>
            <a:r>
              <a:rPr lang="en-US" altLang="en-US" dirty="0" smtClean="0">
                <a:solidFill>
                  <a:schemeClr val="tx1"/>
                </a:solidFill>
              </a:rPr>
              <a:t>unassociated </a:t>
            </a:r>
            <a:r>
              <a:rPr lang="en-US" altLang="en-US" dirty="0">
                <a:solidFill>
                  <a:schemeClr val="tx1"/>
                </a:solidFill>
              </a:rPr>
              <a:t>state:</a:t>
            </a:r>
          </a:p>
          <a:p>
            <a:pPr lvl="1"/>
            <a:r>
              <a:rPr lang="en-US" b="1" dirty="0" smtClean="0"/>
              <a:t>Authentication</a:t>
            </a:r>
            <a:r>
              <a:rPr lang="en-US" dirty="0" smtClean="0"/>
              <a:t> </a:t>
            </a:r>
            <a:r>
              <a:rPr lang="en-US" dirty="0"/>
              <a:t>- </a:t>
            </a:r>
            <a:r>
              <a:rPr lang="en-US" dirty="0"/>
              <a:t>Mutual authentication of initiator and responder (</a:t>
            </a:r>
            <a:r>
              <a:rPr lang="en-US" dirty="0" smtClean="0"/>
              <a:t>provided there is a prior security context established). </a:t>
            </a:r>
            <a:endParaRPr lang="en-US" dirty="0"/>
          </a:p>
          <a:p>
            <a:pPr lvl="1"/>
            <a:r>
              <a:rPr lang="en-US" b="1" dirty="0"/>
              <a:t>Encryption Algorithm </a:t>
            </a:r>
            <a:r>
              <a:rPr lang="en-US" dirty="0"/>
              <a:t>- The cryptographic cipher combined with various methods for encrypting the </a:t>
            </a:r>
            <a:r>
              <a:rPr lang="en-US" dirty="0"/>
              <a:t>message* used in 11az-positing protocol. </a:t>
            </a:r>
          </a:p>
          <a:p>
            <a:pPr lvl="1"/>
            <a:r>
              <a:rPr lang="en-US" b="1" dirty="0" smtClean="0"/>
              <a:t>Key </a:t>
            </a:r>
            <a:r>
              <a:rPr lang="en-US" b="1" dirty="0"/>
              <a:t>Management </a:t>
            </a:r>
            <a:r>
              <a:rPr lang="en-US" dirty="0"/>
              <a:t>- Create, distribute and maintain the keys. </a:t>
            </a:r>
          </a:p>
          <a:p>
            <a:pPr lvl="1"/>
            <a:r>
              <a:rPr lang="en-US" b="1" dirty="0"/>
              <a:t>Message Integrity</a:t>
            </a:r>
            <a:r>
              <a:rPr lang="en-US" dirty="0"/>
              <a:t> - Ensures that the encrypted message* has not been tampered with.</a:t>
            </a:r>
            <a:br>
              <a:rPr lang="en-US" dirty="0"/>
            </a:br>
            <a:r>
              <a:rPr lang="en-US" dirty="0"/>
              <a:t>* - message refers to frame and/or field(s) within the frame. </a:t>
            </a:r>
            <a:endParaRPr lang="en-US" altLang="en-US" dirty="0" smtClean="0">
              <a:solidFill>
                <a:schemeClr val="tx1"/>
              </a:solidFill>
            </a:endParaRPr>
          </a:p>
          <a:p>
            <a:pPr marL="1143000" lvl="2" indent="-342900">
              <a:buFont typeface="+mj-lt"/>
              <a:buAutoNum type="arabicPeriod"/>
            </a:pP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2</a:t>
            </a:r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561442" y="6475413"/>
            <a:ext cx="2982483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 smtClean="0"/>
              <a:t>Bar-Shalom, Abramovsky, and Chittabrata, Intel</a:t>
            </a:r>
          </a:p>
        </p:txBody>
      </p:sp>
    </p:spTree>
    <p:extLst>
      <p:ext uri="{BB962C8B-B14F-4D97-AF65-F5344CB8AC3E}">
        <p14:creationId xmlns:p14="http://schemas.microsoft.com/office/powerpoint/2010/main" val="4070814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19</a:t>
            </a:fld>
            <a:endParaRPr lang="en-GB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altLang="en-US" dirty="0">
                <a:solidFill>
                  <a:schemeClr val="tx1"/>
                </a:solidFill>
              </a:rPr>
              <a:t>We </a:t>
            </a:r>
            <a:r>
              <a:rPr lang="en-US" altLang="en-US" dirty="0" smtClean="0">
                <a:solidFill>
                  <a:schemeClr val="tx1"/>
                </a:solidFill>
              </a:rPr>
              <a:t>agree that an adversary may have </a:t>
            </a:r>
            <a:r>
              <a:rPr lang="en-US" altLang="en-US" dirty="0" smtClean="0">
                <a:solidFill>
                  <a:schemeClr val="tx1"/>
                </a:solidFill>
              </a:rPr>
              <a:t>at least one </a:t>
            </a:r>
            <a:r>
              <a:rPr lang="en-US" altLang="en-US" dirty="0" smtClean="0">
                <a:solidFill>
                  <a:schemeClr val="tx1"/>
                </a:solidFill>
              </a:rPr>
              <a:t>or more of the following </a:t>
            </a:r>
            <a:r>
              <a:rPr lang="en-US" dirty="0" smtClean="0">
                <a:solidFill>
                  <a:schemeClr val="tx1"/>
                </a:solidFill>
              </a:rPr>
              <a:t>capabilities and limitations:</a:t>
            </a:r>
          </a:p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[R1] An adversary that uses commercial NIC/Sniffer </a:t>
            </a:r>
          </a:p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[R2] At most, the adversary may deploy/use two non-co-located </a:t>
            </a:r>
            <a:r>
              <a:rPr lang="en-US" dirty="0" err="1" smtClean="0">
                <a:solidFill>
                  <a:schemeClr val="tx1"/>
                </a:solidFill>
              </a:rPr>
              <a:t>Tx</a:t>
            </a:r>
            <a:r>
              <a:rPr lang="en-US" dirty="0" smtClean="0">
                <a:solidFill>
                  <a:schemeClr val="tx1"/>
                </a:solidFill>
              </a:rPr>
              <a:t> and Rx chains. </a:t>
            </a:r>
          </a:p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[R3] The adversary shall be TOA and TOD capable on all received/transmitted frames. </a:t>
            </a:r>
          </a:p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[R4] The adversary shall be able to compose and transmit any 802.11 packet or part of it.</a:t>
            </a:r>
          </a:p>
          <a:p>
            <a:pPr lvl="1">
              <a:defRPr/>
            </a:pPr>
            <a:endParaRPr lang="en-US" dirty="0">
              <a:solidFill>
                <a:srgbClr val="FF3399"/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Straw poll 3 – Attacker Capabilities</a:t>
            </a: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561442" y="6475413"/>
            <a:ext cx="2982483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 smtClean="0"/>
              <a:t>Bar-Shalom, Abramovsky, and Chittabrata, Intel</a:t>
            </a:r>
          </a:p>
        </p:txBody>
      </p:sp>
    </p:spTree>
    <p:extLst>
      <p:ext uri="{BB962C8B-B14F-4D97-AF65-F5344CB8AC3E}">
        <p14:creationId xmlns:p14="http://schemas.microsoft.com/office/powerpoint/2010/main" val="3227480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Abstract</a:t>
            </a:r>
            <a:endParaRPr lang="he-IL" altLang="en-US" dirty="0" smtClean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altLang="en-US" sz="2000" dirty="0" smtClean="0"/>
              <a:t>This submission describes a set of attacks &amp; identifies </a:t>
            </a:r>
            <a:r>
              <a:rPr lang="en-US" altLang="en-US" sz="2000" dirty="0" err="1" smtClean="0"/>
              <a:t>REVmc</a:t>
            </a:r>
            <a:r>
              <a:rPr lang="en-US" altLang="en-US" sz="2000" dirty="0" smtClean="0"/>
              <a:t> FTM protocol vulnerabilities. It also presents a threat model proposal that identifies adversary capabilities and the derived protocol functional requirements.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GB" altLang="en-US" dirty="0" smtClean="0"/>
              <a:t>Slide 2</a:t>
            </a:r>
            <a:endParaRPr lang="en-GB" alt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561442" y="6475413"/>
            <a:ext cx="2982483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 smtClean="0"/>
              <a:t>Bar-Shalom, Abramovsky, and Chittabrata, Intel</a:t>
            </a:r>
          </a:p>
        </p:txBody>
      </p:sp>
    </p:spTree>
    <p:extLst>
      <p:ext uri="{BB962C8B-B14F-4D97-AF65-F5344CB8AC3E}">
        <p14:creationId xmlns:p14="http://schemas.microsoft.com/office/powerpoint/2010/main" val="4227672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20</a:t>
            </a:fld>
            <a:endParaRPr lang="en-GB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Move to agree that an adversary may have </a:t>
            </a:r>
            <a:r>
              <a:rPr lang="en-US" altLang="en-US" dirty="0" smtClean="0">
                <a:solidFill>
                  <a:schemeClr val="tx1"/>
                </a:solidFill>
              </a:rPr>
              <a:t>at least one </a:t>
            </a:r>
            <a:r>
              <a:rPr lang="en-US" altLang="en-US" dirty="0" smtClean="0">
                <a:solidFill>
                  <a:schemeClr val="tx1"/>
                </a:solidFill>
              </a:rPr>
              <a:t>or more of the following </a:t>
            </a:r>
            <a:r>
              <a:rPr lang="en-US" dirty="0" smtClean="0">
                <a:solidFill>
                  <a:schemeClr val="tx1"/>
                </a:solidFill>
              </a:rPr>
              <a:t>capabilities and limitations:</a:t>
            </a:r>
          </a:p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[R1] An adversary that uses commercial NIC/Sniffer </a:t>
            </a:r>
          </a:p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[R2] At most, the adversary may deploy/use two non-co-located </a:t>
            </a:r>
            <a:r>
              <a:rPr lang="en-US" dirty="0" err="1" smtClean="0">
                <a:solidFill>
                  <a:schemeClr val="tx1"/>
                </a:solidFill>
              </a:rPr>
              <a:t>Tx</a:t>
            </a:r>
            <a:r>
              <a:rPr lang="en-US" dirty="0" smtClean="0">
                <a:solidFill>
                  <a:schemeClr val="tx1"/>
                </a:solidFill>
              </a:rPr>
              <a:t> and Rx chains. </a:t>
            </a:r>
          </a:p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[R3] The adversary shall be TOA and TOD capable on all received/transmitted frames. </a:t>
            </a:r>
          </a:p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[R4] The adversary shall be able to compose and transmit any 802.11 packet or part of it.</a:t>
            </a:r>
          </a:p>
          <a:p>
            <a:pPr lvl="1">
              <a:defRPr/>
            </a:pPr>
            <a:endParaRPr lang="en-US" dirty="0">
              <a:solidFill>
                <a:srgbClr val="FF3399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3</a:t>
            </a:r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561442" y="6475413"/>
            <a:ext cx="2982483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 smtClean="0"/>
              <a:t>Bar-Shalom, Abramovsky, and Chittabrata, Intel</a:t>
            </a:r>
          </a:p>
        </p:txBody>
      </p:sp>
    </p:spTree>
    <p:extLst>
      <p:ext uri="{BB962C8B-B14F-4D97-AF65-F5344CB8AC3E}">
        <p14:creationId xmlns:p14="http://schemas.microsoft.com/office/powerpoint/2010/main" val="11817669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21</a:t>
            </a:fld>
            <a:endParaRPr lang="en-GB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85800" y="1844824"/>
            <a:ext cx="7772400" cy="4114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The 11az protocol </a:t>
            </a:r>
            <a:r>
              <a:rPr lang="en-US" altLang="en-US" dirty="0">
                <a:solidFill>
                  <a:schemeClr val="tx1"/>
                </a:solidFill>
              </a:rPr>
              <a:t>shall have at least one secured mode </a:t>
            </a:r>
            <a:r>
              <a:rPr lang="en-US" altLang="en-US" dirty="0" smtClean="0">
                <a:solidFill>
                  <a:schemeClr val="tx1"/>
                </a:solidFill>
              </a:rPr>
              <a:t>that </a:t>
            </a:r>
            <a:r>
              <a:rPr lang="en-US" dirty="0" smtClean="0">
                <a:solidFill>
                  <a:schemeClr val="tx1"/>
                </a:solidFill>
              </a:rPr>
              <a:t>supports </a:t>
            </a:r>
            <a:r>
              <a:rPr lang="en-US" dirty="0">
                <a:solidFill>
                  <a:schemeClr val="tx1"/>
                </a:solidFill>
              </a:rPr>
              <a:t>privacy, authenticity and integrity against </a:t>
            </a:r>
            <a:r>
              <a:rPr lang="en-US" dirty="0" smtClean="0">
                <a:solidFill>
                  <a:schemeClr val="tx1"/>
                </a:solidFill>
              </a:rPr>
              <a:t>adversaries with the following response time.</a:t>
            </a:r>
          </a:p>
          <a:p>
            <a:pPr lvl="1">
              <a:defRPr/>
            </a:pPr>
            <a:r>
              <a:rPr lang="en-US" b="1" dirty="0">
                <a:solidFill>
                  <a:schemeClr val="tx1"/>
                </a:solidFill>
              </a:rPr>
              <a:t>Type A Adversary </a:t>
            </a:r>
            <a:r>
              <a:rPr lang="en-US" dirty="0" smtClean="0">
                <a:solidFill>
                  <a:schemeClr val="tx1"/>
                </a:solidFill>
              </a:rPr>
              <a:t>is assumed to have response </a:t>
            </a:r>
            <a:r>
              <a:rPr lang="en-US" dirty="0">
                <a:solidFill>
                  <a:schemeClr val="tx1"/>
                </a:solidFill>
              </a:rPr>
              <a:t>time </a:t>
            </a:r>
            <a:r>
              <a:rPr lang="en-US" dirty="0" smtClean="0">
                <a:solidFill>
                  <a:schemeClr val="tx1"/>
                </a:solidFill>
              </a:rPr>
              <a:t>to </a:t>
            </a:r>
            <a:r>
              <a:rPr lang="en-US" dirty="0">
                <a:solidFill>
                  <a:schemeClr val="tx1"/>
                </a:solidFill>
              </a:rPr>
              <a:t>standard-specified OTA events or scenario dependent </a:t>
            </a:r>
            <a:r>
              <a:rPr lang="en-US" dirty="0" smtClean="0">
                <a:solidFill>
                  <a:schemeClr val="tx1"/>
                </a:solidFill>
              </a:rPr>
              <a:t>fields of 1 </a:t>
            </a:r>
            <a:r>
              <a:rPr lang="en-US" dirty="0" err="1">
                <a:solidFill>
                  <a:schemeClr val="tx1"/>
                </a:solidFill>
              </a:rPr>
              <a:t>msec</a:t>
            </a:r>
            <a:r>
              <a:rPr lang="en-US" dirty="0">
                <a:solidFill>
                  <a:schemeClr val="tx1"/>
                </a:solidFill>
              </a:rPr>
              <a:t> or </a:t>
            </a:r>
            <a:r>
              <a:rPr lang="en-US" dirty="0" smtClean="0">
                <a:solidFill>
                  <a:schemeClr val="tx1"/>
                </a:solidFill>
              </a:rPr>
              <a:t>longer. 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defRPr/>
            </a:pPr>
            <a:r>
              <a:rPr lang="en-US" b="1" dirty="0">
                <a:solidFill>
                  <a:schemeClr val="tx1"/>
                </a:solidFill>
              </a:rPr>
              <a:t>Type B Adversary </a:t>
            </a:r>
            <a:r>
              <a:rPr lang="en-US" dirty="0" smtClean="0">
                <a:solidFill>
                  <a:schemeClr val="tx1"/>
                </a:solidFill>
              </a:rPr>
              <a:t>is assumed to have response </a:t>
            </a:r>
            <a:r>
              <a:rPr lang="en-US" dirty="0">
                <a:solidFill>
                  <a:schemeClr val="tx1"/>
                </a:solidFill>
              </a:rPr>
              <a:t>time </a:t>
            </a:r>
            <a:r>
              <a:rPr lang="en-US" dirty="0" smtClean="0">
                <a:solidFill>
                  <a:schemeClr val="tx1"/>
                </a:solidFill>
              </a:rPr>
              <a:t>to known </a:t>
            </a:r>
            <a:r>
              <a:rPr lang="en-US" dirty="0">
                <a:solidFill>
                  <a:schemeClr val="tx1"/>
                </a:solidFill>
              </a:rPr>
              <a:t>OTA events or known pre-defined fields </a:t>
            </a:r>
            <a:r>
              <a:rPr lang="en-US" dirty="0" smtClean="0">
                <a:solidFill>
                  <a:schemeClr val="tx1"/>
                </a:solidFill>
              </a:rPr>
              <a:t>of </a:t>
            </a:r>
            <a:r>
              <a:rPr lang="en-US" dirty="0">
                <a:solidFill>
                  <a:schemeClr val="tx1"/>
                </a:solidFill>
              </a:rPr>
              <a:t>1usec or </a:t>
            </a:r>
            <a:r>
              <a:rPr lang="en-US" dirty="0" smtClean="0">
                <a:solidFill>
                  <a:schemeClr val="tx1"/>
                </a:solidFill>
              </a:rPr>
              <a:t>longer (up to 1msec).</a:t>
            </a:r>
          </a:p>
          <a:p>
            <a:pPr marL="0" indent="0">
              <a:buNone/>
            </a:pPr>
            <a:r>
              <a:rPr lang="en-US" altLang="en-US" u="sng" dirty="0" smtClean="0">
                <a:solidFill>
                  <a:schemeClr val="tx1"/>
                </a:solidFill>
              </a:rPr>
              <a:t>Note:</a:t>
            </a:r>
            <a:r>
              <a:rPr lang="en-US" altLang="en-US" dirty="0" smtClean="0">
                <a:solidFill>
                  <a:schemeClr val="tx1"/>
                </a:solidFill>
              </a:rPr>
              <a:t> the STA capabilities is TBD (for both types of adversaries).</a:t>
            </a:r>
          </a:p>
          <a:p>
            <a:endParaRPr lang="en-US" altLang="en-US" dirty="0" smtClean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Straw poll 4 – Protocol Requirements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561442" y="6475413"/>
            <a:ext cx="2982483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 smtClean="0"/>
              <a:t>Bar-Shalom, Abramovsky, and Chittabrata, Intel</a:t>
            </a:r>
          </a:p>
        </p:txBody>
      </p:sp>
    </p:spTree>
    <p:extLst>
      <p:ext uri="{BB962C8B-B14F-4D97-AF65-F5344CB8AC3E}">
        <p14:creationId xmlns:p14="http://schemas.microsoft.com/office/powerpoint/2010/main" val="23051336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22</a:t>
            </a:fld>
            <a:endParaRPr lang="en-GB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85800" y="1772816"/>
            <a:ext cx="7772400" cy="4114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Move to agree that the </a:t>
            </a:r>
            <a:r>
              <a:rPr lang="en-US" dirty="0">
                <a:solidFill>
                  <a:schemeClr val="tx1"/>
                </a:solidFill>
              </a:rPr>
              <a:t>11az protocol </a:t>
            </a:r>
            <a:r>
              <a:rPr lang="en-US" altLang="en-US" dirty="0">
                <a:solidFill>
                  <a:schemeClr val="tx1"/>
                </a:solidFill>
              </a:rPr>
              <a:t>shall have at least one secured mode </a:t>
            </a:r>
            <a:r>
              <a:rPr lang="en-US" altLang="en-US" dirty="0" smtClean="0">
                <a:solidFill>
                  <a:schemeClr val="tx1"/>
                </a:solidFill>
              </a:rPr>
              <a:t>that </a:t>
            </a:r>
            <a:r>
              <a:rPr lang="en-US" dirty="0" smtClean="0">
                <a:solidFill>
                  <a:schemeClr val="tx1"/>
                </a:solidFill>
              </a:rPr>
              <a:t>supports </a:t>
            </a:r>
            <a:r>
              <a:rPr lang="en-US" dirty="0">
                <a:solidFill>
                  <a:schemeClr val="tx1"/>
                </a:solidFill>
              </a:rPr>
              <a:t>privacy, authenticity and integrity against </a:t>
            </a:r>
            <a:r>
              <a:rPr lang="en-US" dirty="0" smtClean="0">
                <a:solidFill>
                  <a:schemeClr val="tx1"/>
                </a:solidFill>
              </a:rPr>
              <a:t>adversaries with the following response time.</a:t>
            </a:r>
          </a:p>
          <a:p>
            <a:pPr lvl="1">
              <a:defRPr/>
            </a:pPr>
            <a:r>
              <a:rPr lang="en-US" b="1" dirty="0">
                <a:solidFill>
                  <a:schemeClr val="tx1"/>
                </a:solidFill>
              </a:rPr>
              <a:t>Type A Adversary </a:t>
            </a:r>
            <a:r>
              <a:rPr lang="en-US" dirty="0" smtClean="0">
                <a:solidFill>
                  <a:schemeClr val="tx1"/>
                </a:solidFill>
              </a:rPr>
              <a:t>is assumed to have response </a:t>
            </a:r>
            <a:r>
              <a:rPr lang="en-US" dirty="0">
                <a:solidFill>
                  <a:schemeClr val="tx1"/>
                </a:solidFill>
              </a:rPr>
              <a:t>time </a:t>
            </a:r>
            <a:r>
              <a:rPr lang="en-US" dirty="0" smtClean="0">
                <a:solidFill>
                  <a:schemeClr val="tx1"/>
                </a:solidFill>
              </a:rPr>
              <a:t>to </a:t>
            </a:r>
            <a:r>
              <a:rPr lang="en-US" dirty="0">
                <a:solidFill>
                  <a:schemeClr val="tx1"/>
                </a:solidFill>
              </a:rPr>
              <a:t>standard-specified OTA events or scenario dependent </a:t>
            </a:r>
            <a:r>
              <a:rPr lang="en-US" dirty="0" smtClean="0">
                <a:solidFill>
                  <a:schemeClr val="tx1"/>
                </a:solidFill>
              </a:rPr>
              <a:t>fields of 1 </a:t>
            </a:r>
            <a:r>
              <a:rPr lang="en-US" dirty="0" err="1">
                <a:solidFill>
                  <a:schemeClr val="tx1"/>
                </a:solidFill>
              </a:rPr>
              <a:t>msec</a:t>
            </a:r>
            <a:r>
              <a:rPr lang="en-US" dirty="0">
                <a:solidFill>
                  <a:schemeClr val="tx1"/>
                </a:solidFill>
              </a:rPr>
              <a:t> or </a:t>
            </a:r>
            <a:r>
              <a:rPr lang="en-US" dirty="0" smtClean="0">
                <a:solidFill>
                  <a:schemeClr val="tx1"/>
                </a:solidFill>
              </a:rPr>
              <a:t>longer. 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defRPr/>
            </a:pPr>
            <a:r>
              <a:rPr lang="en-US" b="1" dirty="0">
                <a:solidFill>
                  <a:schemeClr val="tx1"/>
                </a:solidFill>
              </a:rPr>
              <a:t>Type B Adversary </a:t>
            </a:r>
            <a:r>
              <a:rPr lang="en-US" dirty="0" smtClean="0">
                <a:solidFill>
                  <a:schemeClr val="tx1"/>
                </a:solidFill>
              </a:rPr>
              <a:t>is assumed to have response </a:t>
            </a:r>
            <a:r>
              <a:rPr lang="en-US" dirty="0">
                <a:solidFill>
                  <a:schemeClr val="tx1"/>
                </a:solidFill>
              </a:rPr>
              <a:t>time </a:t>
            </a:r>
            <a:r>
              <a:rPr lang="en-US" dirty="0" smtClean="0">
                <a:solidFill>
                  <a:schemeClr val="tx1"/>
                </a:solidFill>
              </a:rPr>
              <a:t>to known </a:t>
            </a:r>
            <a:r>
              <a:rPr lang="en-US" dirty="0">
                <a:solidFill>
                  <a:schemeClr val="tx1"/>
                </a:solidFill>
              </a:rPr>
              <a:t>OTA events or known pre-defined fields </a:t>
            </a:r>
            <a:r>
              <a:rPr lang="en-US" dirty="0" smtClean="0">
                <a:solidFill>
                  <a:schemeClr val="tx1"/>
                </a:solidFill>
              </a:rPr>
              <a:t>of </a:t>
            </a:r>
            <a:r>
              <a:rPr lang="en-US" dirty="0">
                <a:solidFill>
                  <a:schemeClr val="tx1"/>
                </a:solidFill>
              </a:rPr>
              <a:t>1usec or </a:t>
            </a:r>
            <a:r>
              <a:rPr lang="en-US" dirty="0" smtClean="0">
                <a:solidFill>
                  <a:schemeClr val="tx1"/>
                </a:solidFill>
              </a:rPr>
              <a:t>longer (up to 1msec).</a:t>
            </a:r>
          </a:p>
          <a:p>
            <a:pPr marL="0" indent="0">
              <a:buNone/>
            </a:pPr>
            <a:r>
              <a:rPr lang="en-US" altLang="en-US" u="sng" dirty="0" smtClean="0">
                <a:solidFill>
                  <a:schemeClr val="tx1"/>
                </a:solidFill>
              </a:rPr>
              <a:t>Note:</a:t>
            </a:r>
            <a:r>
              <a:rPr lang="en-US" altLang="en-US" dirty="0" smtClean="0">
                <a:solidFill>
                  <a:schemeClr val="tx1"/>
                </a:solidFill>
              </a:rPr>
              <a:t> the STA capabilities is TBD (for both types of adversaries).</a:t>
            </a:r>
          </a:p>
          <a:p>
            <a:endParaRPr lang="en-US" altLang="en-US" dirty="0" smtClean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4</a:t>
            </a:r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561442" y="6475413"/>
            <a:ext cx="2982483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 smtClean="0"/>
              <a:t>Bar-Shalom, Abramovsky, and Chittabrata, Intel</a:t>
            </a:r>
          </a:p>
        </p:txBody>
      </p:sp>
    </p:spTree>
    <p:extLst>
      <p:ext uri="{BB962C8B-B14F-4D97-AF65-F5344CB8AC3E}">
        <p14:creationId xmlns:p14="http://schemas.microsoft.com/office/powerpoint/2010/main" val="1740955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Protocol Security?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624" y="1412160"/>
            <a:ext cx="8042848" cy="4114800"/>
          </a:xfrm>
        </p:spPr>
        <p:txBody>
          <a:bodyPr>
            <a:normAutofit/>
          </a:bodyPr>
          <a:lstStyle/>
          <a:p>
            <a:r>
              <a:rPr lang="en-US" dirty="0" err="1" smtClean="0"/>
              <a:t>Protocl</a:t>
            </a:r>
            <a:r>
              <a:rPr lang="en-US" dirty="0" smtClean="0"/>
              <a:t> Security definition:</a:t>
            </a:r>
          </a:p>
          <a:p>
            <a:pPr lvl="1"/>
            <a:r>
              <a:rPr lang="en-US" b="1" dirty="0" smtClean="0"/>
              <a:t>Authentication</a:t>
            </a:r>
            <a:r>
              <a:rPr lang="en-US" dirty="0" smtClean="0"/>
              <a:t> - Authenticates </a:t>
            </a:r>
            <a:r>
              <a:rPr lang="en-US" dirty="0"/>
              <a:t>user identity. </a:t>
            </a:r>
            <a:endParaRPr lang="en-US" dirty="0" smtClean="0"/>
          </a:p>
          <a:p>
            <a:pPr lvl="1"/>
            <a:r>
              <a:rPr lang="en-US" b="1" dirty="0" smtClean="0"/>
              <a:t>Encryption Algorithm </a:t>
            </a:r>
            <a:r>
              <a:rPr lang="en-US" dirty="0" smtClean="0"/>
              <a:t>- The cryptographic cipher combined with various methods for encrypting the text. </a:t>
            </a:r>
          </a:p>
          <a:p>
            <a:pPr lvl="1"/>
            <a:r>
              <a:rPr lang="en-US" b="1" dirty="0" smtClean="0"/>
              <a:t>Key Management </a:t>
            </a:r>
            <a:r>
              <a:rPr lang="en-US" dirty="0" smtClean="0"/>
              <a:t>- Create</a:t>
            </a:r>
            <a:r>
              <a:rPr lang="en-US" dirty="0"/>
              <a:t>, distribute and maintain the keys. </a:t>
            </a:r>
          </a:p>
          <a:p>
            <a:pPr lvl="1"/>
            <a:r>
              <a:rPr lang="en-US" b="1" dirty="0"/>
              <a:t>Message </a:t>
            </a:r>
            <a:r>
              <a:rPr lang="en-US" b="1" dirty="0" smtClean="0"/>
              <a:t>Integrity</a:t>
            </a:r>
            <a:r>
              <a:rPr lang="en-US" dirty="0" smtClean="0"/>
              <a:t> - Ensures </a:t>
            </a:r>
            <a:r>
              <a:rPr lang="en-US" dirty="0"/>
              <a:t>that the encrypted </a:t>
            </a:r>
            <a:r>
              <a:rPr lang="en-US" dirty="0" smtClean="0"/>
              <a:t>message* </a:t>
            </a:r>
            <a:r>
              <a:rPr lang="en-US" dirty="0"/>
              <a:t>has not </a:t>
            </a:r>
            <a:r>
              <a:rPr lang="en-US" dirty="0" smtClean="0"/>
              <a:t>been </a:t>
            </a:r>
            <a:r>
              <a:rPr lang="en-US" dirty="0"/>
              <a:t>tampered with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smtClean="0"/>
              <a:t>* - message refers to frame and/or field(s) within the frame.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02B53ECA-DF94-4861-BA26-FD7D281E66FC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pic>
        <p:nvPicPr>
          <p:cNvPr id="6" name="Picture 2" descr="תוצאת תמונה עבור ‪secure car access‬‏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70" r="12848"/>
          <a:stretch/>
        </p:blipFill>
        <p:spPr bwMode="auto">
          <a:xfrm>
            <a:off x="1115616" y="4863629"/>
            <a:ext cx="1812139" cy="1396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תוצאת תמונה עבור ‪atm machine wireless location‬‏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4650516"/>
            <a:ext cx="1073150" cy="1609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תוצאת תמונה עבור ‪computer wireless unlock proximity‬‏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5206" y="4863629"/>
            <a:ext cx="2516028" cy="1415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561442" y="6475413"/>
            <a:ext cx="2982483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 smtClean="0"/>
              <a:t>Bar-Shalom, Abramovsky, and Chittabrata, Intel</a:t>
            </a:r>
          </a:p>
        </p:txBody>
      </p:sp>
    </p:spTree>
    <p:extLst>
      <p:ext uri="{BB962C8B-B14F-4D97-AF65-F5344CB8AC3E}">
        <p14:creationId xmlns:p14="http://schemas.microsoft.com/office/powerpoint/2010/main" val="3361729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Protocol Vulnerability (1): Eavesdropping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27584" y="1628800"/>
            <a:ext cx="3121761" cy="4727638"/>
          </a:xfrm>
          <a:prstGeom prst="rect">
            <a:avLst/>
          </a:prstGeo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44988" y="1752600"/>
            <a:ext cx="4619500" cy="4343400"/>
          </a:xfrm>
        </p:spPr>
        <p:txBody>
          <a:bodyPr>
            <a:noAutofit/>
          </a:bodyPr>
          <a:lstStyle/>
          <a:p>
            <a:r>
              <a:rPr lang="en-US" sz="2000" dirty="0" smtClean="0"/>
              <a:t>Adversary Goal:</a:t>
            </a:r>
          </a:p>
          <a:p>
            <a:pPr lvl="1"/>
            <a:r>
              <a:rPr lang="en-US" sz="1800" dirty="0" smtClean="0"/>
              <a:t>Detect ISTA location</a:t>
            </a:r>
          </a:p>
          <a:p>
            <a:r>
              <a:rPr lang="en-US" sz="2000" dirty="0" smtClean="0"/>
              <a:t>Adversary Setup: </a:t>
            </a:r>
          </a:p>
          <a:p>
            <a:pPr lvl="1"/>
            <a:r>
              <a:rPr lang="en-US" sz="1800" dirty="0" smtClean="0"/>
              <a:t>FTM capable Wi-Fi NIC</a:t>
            </a:r>
          </a:p>
          <a:p>
            <a:pPr lvl="1"/>
            <a:r>
              <a:rPr lang="en-US" sz="1800" dirty="0" smtClean="0"/>
              <a:t>Laptop</a:t>
            </a:r>
          </a:p>
          <a:p>
            <a:r>
              <a:rPr lang="en-US" sz="2000" dirty="0"/>
              <a:t>Method of </a:t>
            </a:r>
            <a:r>
              <a:rPr lang="en-US" sz="2000" dirty="0" smtClean="0"/>
              <a:t>Attack: </a:t>
            </a:r>
          </a:p>
          <a:p>
            <a:pPr lvl="1"/>
            <a:r>
              <a:rPr lang="en-US" sz="1800" dirty="0" smtClean="0"/>
              <a:t>Eavesdrop the ongoing FTM and estimate ISTA location based on measurement results (t1,t4), the RSTA’s location and own location.</a:t>
            </a:r>
          </a:p>
          <a:p>
            <a:r>
              <a:rPr lang="en-US" sz="2000" dirty="0" smtClean="0"/>
              <a:t>Motivation:</a:t>
            </a:r>
          </a:p>
          <a:p>
            <a:pPr lvl="1"/>
            <a:r>
              <a:rPr lang="en-US" sz="1800" dirty="0" smtClean="0"/>
              <a:t>Commercial intelligence</a:t>
            </a:r>
          </a:p>
          <a:p>
            <a:pPr lvl="1"/>
            <a:r>
              <a:rPr lang="en-US" sz="1800" dirty="0" smtClean="0"/>
              <a:t>Criminal activity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 dirty="0" smtClean="0"/>
              <a:t>Slide </a:t>
            </a:r>
            <a:fld id="{C993A6DB-3945-4829-8A68-F5059B49F91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561442" y="6475413"/>
            <a:ext cx="2982483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 smtClean="0"/>
              <a:t>Bar-Shalom, Abramovsky, and Chittabrata, Intel</a:t>
            </a:r>
          </a:p>
        </p:txBody>
      </p:sp>
    </p:spTree>
    <p:extLst>
      <p:ext uri="{BB962C8B-B14F-4D97-AF65-F5344CB8AC3E}">
        <p14:creationId xmlns:p14="http://schemas.microsoft.com/office/powerpoint/2010/main" val="2762564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REVmc</a:t>
            </a:r>
            <a:r>
              <a:rPr lang="en-US" altLang="en-US" dirty="0"/>
              <a:t> FTM Vulnerabilities – Recap: Hyperbolic Navigation using FTM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C993A6DB-3945-4829-8A68-F5059B49F91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881" y="2132856"/>
            <a:ext cx="8364437" cy="3481118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561442" y="6475413"/>
            <a:ext cx="2982483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 smtClean="0"/>
              <a:t>Bar-Shalom, Abramovsky, and Chittabrata, Intel</a:t>
            </a:r>
          </a:p>
        </p:txBody>
      </p:sp>
    </p:spTree>
    <p:extLst>
      <p:ext uri="{BB962C8B-B14F-4D97-AF65-F5344CB8AC3E}">
        <p14:creationId xmlns:p14="http://schemas.microsoft.com/office/powerpoint/2010/main" val="3192718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REVmc</a:t>
            </a:r>
            <a:r>
              <a:rPr lang="en-US" altLang="en-US" dirty="0"/>
              <a:t> FTM Vulnerabilities – Recap: Hyperbolic Navigation using FTM – cont’d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C993A6DB-3945-4829-8A68-F5059B49F91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779" y="1988840"/>
            <a:ext cx="8882642" cy="3779848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561442" y="6475413"/>
            <a:ext cx="2982483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 smtClean="0"/>
              <a:t>Bar-Shalom, Abramovsky, and Chittabrata, Intel</a:t>
            </a:r>
          </a:p>
        </p:txBody>
      </p:sp>
    </p:spTree>
    <p:extLst>
      <p:ext uri="{BB962C8B-B14F-4D97-AF65-F5344CB8AC3E}">
        <p14:creationId xmlns:p14="http://schemas.microsoft.com/office/powerpoint/2010/main" val="1315398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Protocol </a:t>
            </a:r>
            <a:r>
              <a:rPr lang="en-US" dirty="0" smtClean="0"/>
              <a:t>Vulnerability (1): Eavesdropping – cont’d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C993A6DB-3945-4829-8A68-F5059B49F91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graphicFrame>
        <p:nvGraphicFramePr>
          <p:cNvPr id="7" name="Object 11"/>
          <p:cNvGraphicFramePr>
            <a:graphicFrameLocks noGrp="1" noChangeAspect="1"/>
          </p:cNvGraphicFramePr>
          <p:nvPr>
            <p:ph sz="half" idx="1"/>
            <p:extLst/>
          </p:nvPr>
        </p:nvGraphicFramePr>
        <p:xfrm>
          <a:off x="323528" y="1472878"/>
          <a:ext cx="3114688" cy="47027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0" name="Visio" r:id="rId4" imgW="2895718" imgH="4371975" progId="Visio.Drawing.15">
                  <p:embed/>
                </p:oleObj>
              </mc:Choice>
              <mc:Fallback>
                <p:oleObj name="Visio" r:id="rId4" imgW="2895718" imgH="4371975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1472878"/>
                        <a:ext cx="3114688" cy="470277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" name="Picture 12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5161" y="2359376"/>
            <a:ext cx="5191702" cy="230925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</p:pic>
      <p:sp>
        <p:nvSpPr>
          <p:cNvPr id="9" name="Rounded Rectangle 8"/>
          <p:cNvSpPr/>
          <p:nvPr/>
        </p:nvSpPr>
        <p:spPr bwMode="auto">
          <a:xfrm>
            <a:off x="4139952" y="4887947"/>
            <a:ext cx="4032448" cy="1368152"/>
          </a:xfrm>
          <a:prstGeom prst="round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800" b="1" dirty="0" smtClean="0"/>
              <a:t>The adversary can passively estimate the ISTA’s LOP. 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561442" y="6475413"/>
            <a:ext cx="2982483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 smtClean="0"/>
              <a:t>Bar-Shalom, Abramovsky, and Chittabrata, Intel</a:t>
            </a:r>
          </a:p>
        </p:txBody>
      </p:sp>
    </p:spTree>
    <p:extLst>
      <p:ext uri="{BB962C8B-B14F-4D97-AF65-F5344CB8AC3E}">
        <p14:creationId xmlns:p14="http://schemas.microsoft.com/office/powerpoint/2010/main" val="3993810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Protocol </a:t>
            </a:r>
            <a:r>
              <a:rPr lang="en-US" dirty="0" smtClean="0"/>
              <a:t>Vulnerability (1): </a:t>
            </a:r>
            <a:r>
              <a:rPr lang="en-US" dirty="0"/>
              <a:t>Eavesdropping – Analysis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adversary is logging the medium and processes it offline. This results in the ISTA’s LOP</a:t>
            </a:r>
            <a:endParaRPr lang="en-US" dirty="0"/>
          </a:p>
          <a:p>
            <a:r>
              <a:rPr lang="en-US" dirty="0"/>
              <a:t>By eavesdropping multiple FTM sessions, interception of LOPs yields ISTA location. </a:t>
            </a:r>
          </a:p>
          <a:p>
            <a:r>
              <a:rPr lang="en-US" dirty="0" smtClean="0"/>
              <a:t>ISTA </a:t>
            </a:r>
            <a:r>
              <a:rPr lang="en-US" dirty="0"/>
              <a:t>identity (MAC </a:t>
            </a:r>
            <a:r>
              <a:rPr lang="en-US" dirty="0" err="1"/>
              <a:t>addr</a:t>
            </a:r>
            <a:r>
              <a:rPr lang="en-US" dirty="0"/>
              <a:t>.) combined with its location is exposed.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C993A6DB-3945-4829-8A68-F5059B49F91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6296" y="4171473"/>
            <a:ext cx="1403011" cy="2114233"/>
          </a:xfrm>
          <a:prstGeom prst="rect">
            <a:avLst/>
          </a:prstGeom>
        </p:spPr>
      </p:pic>
      <p:sp>
        <p:nvSpPr>
          <p:cNvPr id="10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561442" y="6475413"/>
            <a:ext cx="2982483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 smtClean="0"/>
              <a:t>Bar-Shalom, Abramovsky, and Chittabrata, Intel</a:t>
            </a:r>
          </a:p>
        </p:txBody>
      </p:sp>
    </p:spTree>
    <p:extLst>
      <p:ext uri="{BB962C8B-B14F-4D97-AF65-F5344CB8AC3E}">
        <p14:creationId xmlns:p14="http://schemas.microsoft.com/office/powerpoint/2010/main" val="231629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Protocol </a:t>
            </a:r>
            <a:r>
              <a:rPr lang="en-US" dirty="0" smtClean="0"/>
              <a:t>Vulnerability (2.1):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SW Impersonation - Data </a:t>
            </a:r>
            <a:r>
              <a:rPr lang="en-US" dirty="0"/>
              <a:t>Integrity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342498" y="1844824"/>
            <a:ext cx="4621990" cy="4601807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Adversary Goal:</a:t>
            </a:r>
          </a:p>
          <a:p>
            <a:pPr lvl="1"/>
            <a:r>
              <a:rPr lang="en-US" dirty="0"/>
              <a:t>To spoof the ISTA true location to a random/false location. </a:t>
            </a:r>
          </a:p>
          <a:p>
            <a:r>
              <a:rPr lang="en-US" dirty="0"/>
              <a:t>Adversary Setup: </a:t>
            </a:r>
          </a:p>
          <a:p>
            <a:pPr lvl="1"/>
            <a:r>
              <a:rPr lang="en-US" dirty="0"/>
              <a:t>FTM sniffer </a:t>
            </a:r>
          </a:p>
          <a:p>
            <a:pPr lvl="1"/>
            <a:r>
              <a:rPr lang="en-US" dirty="0" smtClean="0"/>
              <a:t>Wi-Fi </a:t>
            </a:r>
            <a:r>
              <a:rPr lang="en-US" dirty="0"/>
              <a:t>jammer (can use cheap SDR) – optional</a:t>
            </a:r>
          </a:p>
          <a:p>
            <a:r>
              <a:rPr lang="en-US" dirty="0"/>
              <a:t>Method of Attack</a:t>
            </a:r>
          </a:p>
          <a:p>
            <a:pPr lvl="1"/>
            <a:r>
              <a:rPr lang="en-US" dirty="0"/>
              <a:t>Use FTM NIC to imitate several RSTA </a:t>
            </a:r>
          </a:p>
          <a:p>
            <a:pPr lvl="2"/>
            <a:r>
              <a:rPr lang="en-US" dirty="0"/>
              <a:t>Provide STA false LCI IE</a:t>
            </a:r>
          </a:p>
          <a:p>
            <a:pPr lvl="2"/>
            <a:r>
              <a:rPr lang="en-US" dirty="0"/>
              <a:t>Provide STA false (t1,t4) values</a:t>
            </a:r>
          </a:p>
          <a:p>
            <a:pPr lvl="2"/>
            <a:r>
              <a:rPr lang="en-US" dirty="0"/>
              <a:t>Optional: Jam ISTA from discovering beacons of true RSTA</a:t>
            </a:r>
          </a:p>
          <a:p>
            <a:r>
              <a:rPr lang="en-US" dirty="0"/>
              <a:t>Motivation:</a:t>
            </a:r>
          </a:p>
          <a:p>
            <a:pPr lvl="1"/>
            <a:r>
              <a:rPr lang="en-US" dirty="0"/>
              <a:t>Criminal </a:t>
            </a:r>
            <a:r>
              <a:rPr lang="en-US" dirty="0" smtClean="0"/>
              <a:t>activity</a:t>
            </a:r>
            <a:endParaRPr lang="en-US" dirty="0"/>
          </a:p>
          <a:p>
            <a:r>
              <a:rPr lang="en-US" dirty="0"/>
              <a:t>Open: </a:t>
            </a:r>
          </a:p>
          <a:p>
            <a:pPr lvl="1"/>
            <a:r>
              <a:rPr lang="en-US" dirty="0"/>
              <a:t>Could a complete ‘fixed location’ be spoofed or only range by using (t1,t4</a:t>
            </a:r>
            <a:r>
              <a:rPr lang="en-US" dirty="0" smtClean="0"/>
              <a:t>)?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02B53ECA-DF94-4861-BA26-FD7D281E66FC}" type="slidenum">
              <a:rPr lang="en-GB" altLang="en-US" smtClean="0"/>
              <a:pPr>
                <a:defRPr/>
              </a:pPr>
              <a:t>9</a:t>
            </a:fld>
            <a:endParaRPr lang="en-GB" altLang="en-US" dirty="0"/>
          </a:p>
        </p:txBody>
      </p:sp>
      <p:pic>
        <p:nvPicPr>
          <p:cNvPr id="9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839101" y="1981200"/>
            <a:ext cx="3503397" cy="4114800"/>
          </a:xfrm>
          <a:prstGeom prst="rect">
            <a:avLst/>
          </a:prstGeom>
        </p:spPr>
      </p:pic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561442" y="6475413"/>
            <a:ext cx="2982483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 smtClean="0"/>
              <a:t>Bar-Shalom, Abramovsky, and Chittabrata, Intel</a:t>
            </a:r>
          </a:p>
        </p:txBody>
      </p:sp>
    </p:spTree>
    <p:extLst>
      <p:ext uri="{BB962C8B-B14F-4D97-AF65-F5344CB8AC3E}">
        <p14:creationId xmlns:p14="http://schemas.microsoft.com/office/powerpoint/2010/main" val="1295919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320.4154"/>
  <p:tag name="ORIGINALWIDTH" val="720.3619"/>
  <p:tag name="LATEXADDIN" val="\documentclass{article}&#10;\usepackage{amsmath,amssymb}&#10;\pagestyle{empty}&#10;\begin{document}&#10;\def \d={\triangleq}&#10;\begin{eqnarray}&#10;T_{AD}&amp;\d=&amp;\frac{(t_4-t_1)-(t_3-t_2)}{2}\\&#10;\notag&#10;T_{DE}&amp;\d=&amp;\mathrm{dist}(D,E)/c\\&#10;\notag&#10;T_{AE}&amp;\d=&amp;\mathrm{dist}(A,E)/c\\&#10;t_3 &amp;=&amp; t_6-T_{DE}\\ &#10;t_2 &amp;=&amp; t_5-T_{AE}+T_{AD}\\&#10;\notag&#10;\underbrace{T_{AD}}_{\mathrm{Unknown}}&amp;=&amp;\underbrace{(t_4-t_1)-(t_6-t_5)-T_{AE}}_{\mathrm{Known}}+\underbrace{T_{DE}}_{\mathrm{Unknown}}\\&#10;&amp;&amp;T_{AD}-T_{DE}=\mathrm{const.}\Rightarrow \mathrm{Hyperbole}&#10;\end{eqnarray}&#10;\end{document}"/>
  <p:tag name="IGUANATEXSIZE" val="20"/>
  <p:tag name="IGUANATEXCURSOR" val="125"/>
  <p:tag name="TRANSPARENCY" val="True"/>
  <p:tag name="FILENAME" val=""/>
  <p:tag name="INPUTTYPE" val="0"/>
  <p:tag name="LATEXENGINEID" val="1"/>
  <p:tag name="TEMPFOLDER" val="C:\TEMP\"/>
</p:tagLst>
</file>

<file path=ppt/theme/theme1.xml><?xml version="1.0" encoding="utf-8"?>
<a:theme xmlns:a="http://schemas.openxmlformats.org/drawingml/2006/main" name="ACcord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83221</TotalTime>
  <Words>1684</Words>
  <Application>Microsoft Office PowerPoint</Application>
  <PresentationFormat>On-screen Show (4:3)</PresentationFormat>
  <Paragraphs>195</Paragraphs>
  <Slides>22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Times New Roman</vt:lpstr>
      <vt:lpstr>ACcord-Submission</vt:lpstr>
      <vt:lpstr>Document</vt:lpstr>
      <vt:lpstr>Visio</vt:lpstr>
      <vt:lpstr>Intel Secured Location Threat Model</vt:lpstr>
      <vt:lpstr>Abstract</vt:lpstr>
      <vt:lpstr>What is Protocol Security?</vt:lpstr>
      <vt:lpstr>Protocol Vulnerability (1): Eavesdropping</vt:lpstr>
      <vt:lpstr>REVmc FTM Vulnerabilities – Recap: Hyperbolic Navigation using FTM</vt:lpstr>
      <vt:lpstr>REVmc FTM Vulnerabilities – Recap: Hyperbolic Navigation using FTM – cont’d</vt:lpstr>
      <vt:lpstr>Protocol Vulnerability (1): Eavesdropping – cont’d</vt:lpstr>
      <vt:lpstr>Protocol Vulnerability (1): Eavesdropping – Analysis</vt:lpstr>
      <vt:lpstr>Protocol Vulnerability (2.1):  SW Impersonation - Data Integrity</vt:lpstr>
      <vt:lpstr>Protocol Vulnerability (2.2):  HW Impersonation - Data Integrity</vt:lpstr>
      <vt:lpstr>HW Impersonation/Data Integrity –  How to Spoof Legacy Sounding</vt:lpstr>
      <vt:lpstr>Summary</vt:lpstr>
      <vt:lpstr>Straw poll 1</vt:lpstr>
      <vt:lpstr>Motion 1</vt:lpstr>
      <vt:lpstr>Motion to Amend</vt:lpstr>
      <vt:lpstr>Motion 1</vt:lpstr>
      <vt:lpstr>Straw poll 2</vt:lpstr>
      <vt:lpstr>Motion 2</vt:lpstr>
      <vt:lpstr>Straw poll 3 – Attacker Capabilities</vt:lpstr>
      <vt:lpstr>Motion 3</vt:lpstr>
      <vt:lpstr>Straw poll 4 – Protocol Requirements</vt:lpstr>
      <vt:lpstr>Motion 4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NGP Use Case Template</dc:title>
  <dc:creator>caldana@qca.qualcomm.com</dc:creator>
  <cp:keywords>CTPClassification=CTP_PUBLIC:VisualMarkings=</cp:keywords>
  <cp:lastModifiedBy>Ghosh, Chittabrata</cp:lastModifiedBy>
  <cp:revision>196</cp:revision>
  <cp:lastPrinted>2013-07-10T22:27:23Z</cp:lastPrinted>
  <dcterms:created xsi:type="dcterms:W3CDTF">2009-11-13T19:11:16Z</dcterms:created>
  <dcterms:modified xsi:type="dcterms:W3CDTF">2017-01-18T18:39:52Z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a4ac761e-5ac4-4ab6-8c6e-a074f521daf7</vt:lpwstr>
  </property>
  <property fmtid="{D5CDD505-2E9C-101B-9397-08002B2CF9AE}" pid="4" name="CTP_TimeStamp">
    <vt:lpwstr>2016-07-26 02:56:02Z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CTP_PUBLIC</vt:lpwstr>
  </property>
</Properties>
</file>