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18" r:id="rId3"/>
    <p:sldId id="379" r:id="rId4"/>
    <p:sldId id="319" r:id="rId5"/>
    <p:sldId id="380" r:id="rId6"/>
    <p:sldId id="381" r:id="rId7"/>
    <p:sldId id="382" r:id="rId8"/>
    <p:sldId id="383" r:id="rId9"/>
    <p:sldId id="384" r:id="rId10"/>
    <p:sldId id="320" r:id="rId11"/>
    <p:sldId id="374" r:id="rId12"/>
    <p:sldId id="375" r:id="rId13"/>
    <p:sldId id="376" r:id="rId14"/>
    <p:sldId id="377" r:id="rId15"/>
    <p:sldId id="378" r:id="rId16"/>
    <p:sldId id="386" r:id="rId17"/>
    <p:sldId id="388" r:id="rId18"/>
    <p:sldId id="348"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autoAdjust="0"/>
    <p:restoredTop sz="99548" autoAdjust="0"/>
  </p:normalViewPr>
  <p:slideViewPr>
    <p:cSldViewPr>
      <p:cViewPr>
        <p:scale>
          <a:sx n="70" d="100"/>
          <a:sy n="70" d="100"/>
        </p:scale>
        <p:origin x="-667" y="-14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802.11-17/0117r1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Broadcast TWT TIM</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2017-01-16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161"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Change</a:t>
            </a:r>
            <a:endParaRPr lang="en-US" dirty="0"/>
          </a:p>
        </p:txBody>
      </p:sp>
      <p:sp>
        <p:nvSpPr>
          <p:cNvPr id="3" name="Content Placeholder 2"/>
          <p:cNvSpPr>
            <a:spLocks noGrp="1"/>
          </p:cNvSpPr>
          <p:nvPr>
            <p:ph idx="1"/>
          </p:nvPr>
        </p:nvSpPr>
        <p:spPr/>
        <p:txBody>
          <a:bodyPr/>
          <a:lstStyle/>
          <a:p>
            <a:r>
              <a:rPr lang="en-US" dirty="0"/>
              <a:t>Add STA bitmap to Broadcast </a:t>
            </a:r>
            <a:r>
              <a:rPr lang="en-US" dirty="0" smtClean="0"/>
              <a:t>TWT advertisement</a:t>
            </a:r>
          </a:p>
          <a:p>
            <a:pPr lvl="1"/>
            <a:r>
              <a:rPr lang="en-US" dirty="0" smtClean="0"/>
              <a:t>I.e. add the bitmap to the element that describes the BTWT</a:t>
            </a:r>
          </a:p>
          <a:p>
            <a:pPr lvl="1"/>
            <a:r>
              <a:rPr lang="en-US" dirty="0" smtClean="0"/>
              <a:t>Bitmap applies to all SP for that BTWT</a:t>
            </a:r>
            <a:endParaRPr lang="en-US" dirty="0"/>
          </a:p>
          <a:p>
            <a:pPr lvl="1"/>
            <a:r>
              <a:rPr lang="en-US" dirty="0" smtClean="0"/>
              <a:t>This allows</a:t>
            </a:r>
            <a:r>
              <a:rPr lang="en-US" dirty="0" smtClean="0"/>
              <a:t> </a:t>
            </a:r>
            <a:r>
              <a:rPr lang="en-US" dirty="0"/>
              <a:t>PS STA to efficiently wake and sleep</a:t>
            </a:r>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145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Specifics</a:t>
            </a:r>
            <a:endParaRPr lang="en-US" dirty="0"/>
          </a:p>
        </p:txBody>
      </p:sp>
      <p:sp>
        <p:nvSpPr>
          <p:cNvPr id="3" name="Content Placeholder 2"/>
          <p:cNvSpPr>
            <a:spLocks noGrp="1"/>
          </p:cNvSpPr>
          <p:nvPr>
            <p:ph idx="1"/>
          </p:nvPr>
        </p:nvSpPr>
        <p:spPr/>
        <p:txBody>
          <a:bodyPr/>
          <a:lstStyle/>
          <a:p>
            <a:r>
              <a:rPr lang="en-US" dirty="0" smtClean="0"/>
              <a:t>Add </a:t>
            </a:r>
            <a:r>
              <a:rPr lang="en-US" dirty="0"/>
              <a:t>STA list to Broadcast TWT indication	</a:t>
            </a:r>
          </a:p>
          <a:p>
            <a:pPr lvl="1"/>
            <a:r>
              <a:rPr lang="en-US" dirty="0"/>
              <a:t>Add list of STA that might be addressed by a trigger in the Broadcast TWT indication</a:t>
            </a:r>
          </a:p>
          <a:p>
            <a:pPr lvl="2"/>
            <a:r>
              <a:rPr lang="en-US" dirty="0"/>
              <a:t>E.g. a bitmap, reuse the TIM format</a:t>
            </a:r>
          </a:p>
          <a:p>
            <a:pPr lvl="1"/>
            <a:r>
              <a:rPr lang="en-US" dirty="0"/>
              <a:t>Add an indication that the list is present</a:t>
            </a:r>
          </a:p>
          <a:p>
            <a:pPr lvl="2"/>
            <a:r>
              <a:rPr lang="en-US" dirty="0"/>
              <a:t>Add a bit to the TWT control field “TWT Bitmap Present”</a:t>
            </a:r>
          </a:p>
          <a:p>
            <a:pPr lvl="1"/>
            <a:r>
              <a:rPr lang="en-US" dirty="0"/>
              <a:t>A STA not listed in the bitmap is guaranteed to not be triggered</a:t>
            </a:r>
          </a:p>
          <a:p>
            <a:pPr lvl="2"/>
            <a:r>
              <a:rPr lang="en-US" dirty="0"/>
              <a:t>And therefore may choose to doze during that trigger period</a:t>
            </a:r>
          </a:p>
          <a:p>
            <a:pPr lvl="1"/>
            <a:r>
              <a:rPr lang="en-US" dirty="0"/>
              <a:t>A STA listed in the bitmap might be triggered</a:t>
            </a:r>
          </a:p>
          <a:p>
            <a:pPr lvl="2"/>
            <a:r>
              <a:rPr lang="en-US" dirty="0"/>
              <a:t>And therefore should be awake during that trigger period</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600398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Modified TWT Information Element</a:t>
            </a:r>
          </a:p>
        </p:txBody>
      </p:sp>
      <p:sp>
        <p:nvSpPr>
          <p:cNvPr id="3" name="Content Placeholder 2"/>
          <p:cNvSpPr>
            <a:spLocks noGrp="1"/>
          </p:cNvSpPr>
          <p:nvPr>
            <p:ph idx="1"/>
          </p:nvPr>
        </p:nvSpPr>
        <p:spPr>
          <a:xfrm>
            <a:off x="685800" y="4572000"/>
            <a:ext cx="7772400" cy="1981200"/>
          </a:xfrm>
        </p:spPr>
        <p:txBody>
          <a:bodyPr/>
          <a:lstStyle/>
          <a:p>
            <a:r>
              <a:rPr lang="en-US" dirty="0"/>
              <a:t>TWT TIM optionally added to TWT IE</a:t>
            </a:r>
          </a:p>
          <a:p>
            <a:r>
              <a:rPr lang="en-US" dirty="0"/>
              <a:t>TWT TIM length indicates length of TWT TIM Bitmap Control plus Partial Virtual TWT Bitmap</a:t>
            </a:r>
          </a:p>
          <a:p>
            <a:r>
              <a:rPr lang="en-US" dirty="0"/>
              <a:t>TWT TIM is a subset of TIM </a:t>
            </a:r>
            <a:r>
              <a:rPr lang="en-US" dirty="0" smtClean="0"/>
              <a:t>IE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105258158"/>
              </p:ext>
            </p:extLst>
          </p:nvPr>
        </p:nvGraphicFramePr>
        <p:xfrm>
          <a:off x="380999" y="1676400"/>
          <a:ext cx="8305803" cy="1348740"/>
        </p:xfrm>
        <a:graphic>
          <a:graphicData uri="http://schemas.openxmlformats.org/drawingml/2006/table">
            <a:tbl>
              <a:tblPr firstRow="1" bandRow="1">
                <a:tableStyleId>{5C22544A-7EE6-4342-B048-85BDC9FD1C3A}</a:tableStyleId>
              </a:tblPr>
              <a:tblGrid>
                <a:gridCol w="628171"/>
                <a:gridCol w="628170"/>
                <a:gridCol w="558373"/>
                <a:gridCol w="628170"/>
                <a:gridCol w="628170"/>
                <a:gridCol w="558373"/>
                <a:gridCol w="558373"/>
                <a:gridCol w="697967"/>
                <a:gridCol w="697967"/>
                <a:gridCol w="628170"/>
                <a:gridCol w="628170"/>
                <a:gridCol w="779927"/>
                <a:gridCol w="685802"/>
              </a:tblGrid>
              <a:tr h="370840">
                <a:tc>
                  <a:txBody>
                    <a:bodyPr/>
                    <a:lstStyle/>
                    <a:p>
                      <a:endParaRPr lang="en-US" sz="1050" dirty="0"/>
                    </a:p>
                  </a:txBody>
                  <a:tcPr/>
                </a:tc>
                <a:tc>
                  <a:txBody>
                    <a:bodyPr/>
                    <a:lstStyle/>
                    <a:p>
                      <a:r>
                        <a:rPr lang="en-US" sz="1050" dirty="0" smtClean="0"/>
                        <a:t>Element ID</a:t>
                      </a:r>
                      <a:endParaRPr lang="en-US" sz="1050" dirty="0"/>
                    </a:p>
                  </a:txBody>
                  <a:tcPr/>
                </a:tc>
                <a:tc>
                  <a:txBody>
                    <a:bodyPr/>
                    <a:lstStyle/>
                    <a:p>
                      <a:r>
                        <a:rPr lang="en-US" sz="1050" dirty="0" smtClean="0"/>
                        <a:t>Length</a:t>
                      </a:r>
                      <a:endParaRPr lang="en-US" sz="1050" dirty="0"/>
                    </a:p>
                  </a:txBody>
                  <a:tcPr/>
                </a:tc>
                <a:tc>
                  <a:txBody>
                    <a:bodyPr/>
                    <a:lstStyle/>
                    <a:p>
                      <a:r>
                        <a:rPr lang="en-US" sz="1050" dirty="0" smtClean="0"/>
                        <a:t>Control</a:t>
                      </a:r>
                      <a:endParaRPr lang="en-US" sz="1050" dirty="0"/>
                    </a:p>
                  </a:txBody>
                  <a:tcPr/>
                </a:tc>
                <a:tc>
                  <a:txBody>
                    <a:bodyPr/>
                    <a:lstStyle/>
                    <a:p>
                      <a:r>
                        <a:rPr lang="en-US" sz="1050" dirty="0" smtClean="0"/>
                        <a:t>Request Type</a:t>
                      </a:r>
                      <a:endParaRPr lang="en-US" sz="1050" dirty="0"/>
                    </a:p>
                  </a:txBody>
                  <a:tcPr/>
                </a:tc>
                <a:tc>
                  <a:txBody>
                    <a:bodyPr/>
                    <a:lstStyle/>
                    <a:p>
                      <a:r>
                        <a:rPr lang="en-US" sz="1050" dirty="0" smtClean="0"/>
                        <a:t>Target Wake Time</a:t>
                      </a:r>
                      <a:endParaRPr lang="en-US" sz="1050" dirty="0"/>
                    </a:p>
                  </a:txBody>
                  <a:tcPr/>
                </a:tc>
                <a:tc>
                  <a:txBody>
                    <a:bodyPr/>
                    <a:lstStyle/>
                    <a:p>
                      <a:r>
                        <a:rPr lang="en-US" sz="1050" dirty="0" smtClean="0"/>
                        <a:t>TWT Group Assignment</a:t>
                      </a:r>
                      <a:endParaRPr lang="en-US" sz="1050" dirty="0"/>
                    </a:p>
                  </a:txBody>
                  <a:tcPr/>
                </a:tc>
                <a:tc>
                  <a:txBody>
                    <a:bodyPr/>
                    <a:lstStyle/>
                    <a:p>
                      <a:r>
                        <a:rPr lang="en-US" sz="1050" dirty="0" smtClean="0"/>
                        <a:t>Nominal</a:t>
                      </a:r>
                      <a:r>
                        <a:rPr lang="en-US" sz="1050" baseline="0" dirty="0" smtClean="0"/>
                        <a:t> Minimum Wake Duration</a:t>
                      </a:r>
                      <a:endParaRPr lang="en-US" sz="1050" dirty="0"/>
                    </a:p>
                  </a:txBody>
                  <a:tcPr/>
                </a:tc>
                <a:tc>
                  <a:txBody>
                    <a:bodyPr/>
                    <a:lstStyle/>
                    <a:p>
                      <a:r>
                        <a:rPr lang="en-US" sz="1050" dirty="0" smtClean="0"/>
                        <a:t>TWT Wake</a:t>
                      </a:r>
                      <a:r>
                        <a:rPr lang="en-US" sz="1050" baseline="0" dirty="0" smtClean="0"/>
                        <a:t> Interval Mantissa</a:t>
                      </a:r>
                      <a:endParaRPr lang="en-US" sz="1050" dirty="0"/>
                    </a:p>
                  </a:txBody>
                  <a:tcPr/>
                </a:tc>
                <a:tc>
                  <a:txBody>
                    <a:bodyPr/>
                    <a:lstStyle/>
                    <a:p>
                      <a:r>
                        <a:rPr lang="en-US" sz="1050" dirty="0" smtClean="0"/>
                        <a:t>Broadcast TWT ID</a:t>
                      </a:r>
                      <a:endParaRPr lang="en-US" sz="1050" dirty="0"/>
                    </a:p>
                  </a:txBody>
                  <a:tcPr/>
                </a:tc>
                <a:tc>
                  <a:txBody>
                    <a:bodyPr/>
                    <a:lstStyle/>
                    <a:p>
                      <a:r>
                        <a:rPr lang="en-US" sz="1050" dirty="0" smtClean="0"/>
                        <a:t>TWT Channel</a:t>
                      </a:r>
                      <a:endParaRPr lang="en-US" sz="1050" dirty="0"/>
                    </a:p>
                  </a:txBody>
                  <a:tcPr/>
                </a:tc>
                <a:tc>
                  <a:txBody>
                    <a:bodyPr/>
                    <a:lstStyle/>
                    <a:p>
                      <a:r>
                        <a:rPr lang="en-US" sz="1050" dirty="0" smtClean="0"/>
                        <a:t>NDP Paging (optional)</a:t>
                      </a:r>
                      <a:endParaRPr lang="en-US" sz="1050" dirty="0"/>
                    </a:p>
                  </a:txBody>
                  <a:tcPr/>
                </a:tc>
                <a:tc>
                  <a:txBody>
                    <a:bodyPr/>
                    <a:lstStyle/>
                    <a:p>
                      <a:r>
                        <a:rPr lang="en-US" sz="1050" dirty="0" smtClean="0"/>
                        <a:t>TWT TIM</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8 or 0</a:t>
                      </a:r>
                      <a:endParaRPr lang="en-US" sz="1200" dirty="0"/>
                    </a:p>
                  </a:txBody>
                  <a:tcPr/>
                </a:tc>
                <a:tc>
                  <a:txBody>
                    <a:bodyPr/>
                    <a:lstStyle/>
                    <a:p>
                      <a:pPr algn="ctr"/>
                      <a:r>
                        <a:rPr lang="en-US" sz="1200" dirty="0" smtClean="0"/>
                        <a:t>9 or 3 or</a:t>
                      </a:r>
                      <a:r>
                        <a:rPr lang="en-US" sz="1200" baseline="0" dirty="0" smtClean="0"/>
                        <a:t> 0</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0 or 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0 or 4</a:t>
                      </a:r>
                      <a:endParaRPr lang="en-US" sz="1200" dirty="0"/>
                    </a:p>
                  </a:txBody>
                  <a:tcPr/>
                </a:tc>
                <a:tc>
                  <a:txBody>
                    <a:bodyPr/>
                    <a:lstStyle/>
                    <a:p>
                      <a:pPr algn="ctr"/>
                      <a:r>
                        <a:rPr lang="en-US" sz="1200" dirty="0" smtClean="0"/>
                        <a:t>0 or variable</a:t>
                      </a:r>
                      <a:endParaRPr lang="en-US" sz="12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808108935"/>
              </p:ext>
            </p:extLst>
          </p:nvPr>
        </p:nvGraphicFramePr>
        <p:xfrm>
          <a:off x="2286001" y="3581400"/>
          <a:ext cx="4800599" cy="782320"/>
        </p:xfrm>
        <a:graphic>
          <a:graphicData uri="http://schemas.openxmlformats.org/drawingml/2006/table">
            <a:tbl>
              <a:tblPr firstRow="1" bandRow="1">
                <a:tableStyleId>{5C22544A-7EE6-4342-B048-85BDC9FD1C3A}</a:tableStyleId>
              </a:tblPr>
              <a:tblGrid>
                <a:gridCol w="914399"/>
                <a:gridCol w="1143000"/>
                <a:gridCol w="1295400"/>
                <a:gridCol w="1447800"/>
              </a:tblGrid>
              <a:tr h="370840">
                <a:tc>
                  <a:txBody>
                    <a:bodyPr/>
                    <a:lstStyle/>
                    <a:p>
                      <a:endParaRPr lang="en-US" sz="1050" dirty="0"/>
                    </a:p>
                  </a:txBody>
                  <a:tcPr/>
                </a:tc>
                <a:tc>
                  <a:txBody>
                    <a:bodyPr/>
                    <a:lstStyle/>
                    <a:p>
                      <a:r>
                        <a:rPr lang="en-US" sz="1050" dirty="0" smtClean="0"/>
                        <a:t>TWT TIM Length</a:t>
                      </a:r>
                      <a:endParaRPr lang="en-US" sz="1050" dirty="0"/>
                    </a:p>
                  </a:txBody>
                  <a:tcPr/>
                </a:tc>
                <a:tc>
                  <a:txBody>
                    <a:bodyPr/>
                    <a:lstStyle/>
                    <a:p>
                      <a:r>
                        <a:rPr lang="en-US" sz="1050" dirty="0" smtClean="0"/>
                        <a:t>TWT TIM</a:t>
                      </a:r>
                      <a:r>
                        <a:rPr lang="en-US" sz="1050" baseline="0" dirty="0" smtClean="0"/>
                        <a:t> Bitmap Control</a:t>
                      </a:r>
                      <a:endParaRPr lang="en-US" sz="1050" dirty="0"/>
                    </a:p>
                  </a:txBody>
                  <a:tcPr/>
                </a:tc>
                <a:tc>
                  <a:txBody>
                    <a:bodyPr/>
                    <a:lstStyle/>
                    <a:p>
                      <a:r>
                        <a:rPr lang="en-US" sz="1050" dirty="0" smtClean="0"/>
                        <a:t>Partial</a:t>
                      </a:r>
                      <a:r>
                        <a:rPr lang="en-US" sz="1050" baseline="0" dirty="0" smtClean="0"/>
                        <a:t> Virtual TWT TIM Bitmap</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variable</a:t>
                      </a:r>
                      <a:endParaRPr lang="en-US" sz="1200" dirty="0"/>
                    </a:p>
                  </a:txBody>
                  <a:tcPr/>
                </a:tc>
              </a:tr>
            </a:tbl>
          </a:graphicData>
        </a:graphic>
      </p:graphicFrame>
      <p:cxnSp>
        <p:nvCxnSpPr>
          <p:cNvPr id="9" name="Straight Arrow Connector 8"/>
          <p:cNvCxnSpPr/>
          <p:nvPr/>
        </p:nvCxnSpPr>
        <p:spPr bwMode="auto">
          <a:xfrm flipH="1">
            <a:off x="2286000" y="2819400"/>
            <a:ext cx="5562600" cy="7620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cxnSp>
        <p:nvCxnSpPr>
          <p:cNvPr id="10" name="Straight Arrow Connector 9"/>
          <p:cNvCxnSpPr/>
          <p:nvPr/>
        </p:nvCxnSpPr>
        <p:spPr bwMode="auto">
          <a:xfrm flipH="1">
            <a:off x="7086600" y="2819400"/>
            <a:ext cx="1600200" cy="7620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Tree>
    <p:extLst>
      <p:ext uri="{BB962C8B-B14F-4D97-AF65-F5344CB8AC3E}">
        <p14:creationId xmlns:p14="http://schemas.microsoft.com/office/powerpoint/2010/main" val="2595383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 Present Indication</a:t>
            </a:r>
          </a:p>
        </p:txBody>
      </p:sp>
      <p:sp>
        <p:nvSpPr>
          <p:cNvPr id="3" name="Content Placeholder 2"/>
          <p:cNvSpPr>
            <a:spLocks noGrp="1"/>
          </p:cNvSpPr>
          <p:nvPr>
            <p:ph idx="1"/>
          </p:nvPr>
        </p:nvSpPr>
        <p:spPr>
          <a:xfrm>
            <a:off x="685800" y="3657600"/>
            <a:ext cx="7772400" cy="2133600"/>
          </a:xfrm>
        </p:spPr>
        <p:txBody>
          <a:bodyPr/>
          <a:lstStyle/>
          <a:p>
            <a:r>
              <a:rPr lang="en-US" u="sng" dirty="0"/>
              <a:t>TWT IE Control Field </a:t>
            </a:r>
            <a:r>
              <a:rPr lang="en-US" dirty="0"/>
              <a:t>is modified to include a TWT TIM Present bit</a:t>
            </a:r>
          </a:p>
          <a:p>
            <a:r>
              <a:rPr lang="en-US" dirty="0"/>
              <a:t>If TWT TIM Present = 1, TWT TIM included in the TWT IE</a:t>
            </a:r>
          </a:p>
          <a:p>
            <a:pPr lvl="1"/>
            <a:r>
              <a:rPr lang="en-US" dirty="0"/>
              <a:t>Length, Bitmap Control, Partial Virtual Bitmap</a:t>
            </a:r>
          </a:p>
          <a:p>
            <a:r>
              <a:rPr lang="en-US" dirty="0"/>
              <a:t>If TWT TIM Present = 0, no TWT TIM present in the TWT </a:t>
            </a:r>
            <a:r>
              <a:rPr lang="en-US" dirty="0" smtClean="0"/>
              <a:t>IE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314881630"/>
              </p:ext>
            </p:extLst>
          </p:nvPr>
        </p:nvGraphicFramePr>
        <p:xfrm>
          <a:off x="838200" y="1783080"/>
          <a:ext cx="7467599" cy="1473200"/>
        </p:xfrm>
        <a:graphic>
          <a:graphicData uri="http://schemas.openxmlformats.org/drawingml/2006/table">
            <a:tbl>
              <a:tblPr firstRow="1" bandRow="1">
                <a:tableStyleId>{5C22544A-7EE6-4342-B048-85BDC9FD1C3A}</a:tableStyleId>
              </a:tblPr>
              <a:tblGrid>
                <a:gridCol w="1091216"/>
                <a:gridCol w="1091216"/>
                <a:gridCol w="1091216"/>
                <a:gridCol w="1091216"/>
                <a:gridCol w="1121536"/>
                <a:gridCol w="838200"/>
                <a:gridCol w="1142999"/>
              </a:tblGrid>
              <a:tr h="370840">
                <a:tc>
                  <a:txBody>
                    <a:bodyPr/>
                    <a:lstStyle/>
                    <a:p>
                      <a:endParaRPr lang="en-US" dirty="0"/>
                    </a:p>
                  </a:txBody>
                  <a:tcPr/>
                </a:tc>
                <a:tc>
                  <a:txBody>
                    <a:bodyPr/>
                    <a:lstStyle/>
                    <a:p>
                      <a:pPr algn="ctr"/>
                      <a:r>
                        <a:rPr lang="en-US" dirty="0" smtClean="0"/>
                        <a:t>B0</a:t>
                      </a:r>
                      <a:endParaRPr lang="en-US" dirty="0"/>
                    </a:p>
                  </a:txBody>
                  <a:tcPr/>
                </a:tc>
                <a:tc>
                  <a:txBody>
                    <a:bodyPr/>
                    <a:lstStyle/>
                    <a:p>
                      <a:pPr algn="ctr"/>
                      <a:r>
                        <a:rPr lang="en-US" dirty="0" smtClean="0"/>
                        <a:t>B1</a:t>
                      </a:r>
                      <a:endParaRPr lang="en-US" dirty="0"/>
                    </a:p>
                  </a:txBody>
                  <a:tcPr/>
                </a:tc>
                <a:tc>
                  <a:txBody>
                    <a:bodyPr/>
                    <a:lstStyle/>
                    <a:p>
                      <a:pPr algn="ctr"/>
                      <a:r>
                        <a:rPr lang="en-US" dirty="0" smtClean="0"/>
                        <a:t>B2</a:t>
                      </a:r>
                      <a:endParaRPr lang="en-US" dirty="0"/>
                    </a:p>
                  </a:txBody>
                  <a:tcPr/>
                </a:tc>
                <a:tc>
                  <a:txBody>
                    <a:bodyPr/>
                    <a:lstStyle/>
                    <a:p>
                      <a:pPr algn="ctr"/>
                      <a:r>
                        <a:rPr lang="en-US" dirty="0" smtClean="0"/>
                        <a:t>B3</a:t>
                      </a:r>
                      <a:endParaRPr lang="en-US" dirty="0"/>
                    </a:p>
                  </a:txBody>
                  <a:tcPr/>
                </a:tc>
                <a:tc>
                  <a:txBody>
                    <a:bodyPr/>
                    <a:lstStyle/>
                    <a:p>
                      <a:pPr algn="ctr"/>
                      <a:r>
                        <a:rPr lang="en-US" dirty="0" smtClean="0"/>
                        <a:t>B4</a:t>
                      </a:r>
                      <a:endParaRPr lang="en-US" dirty="0"/>
                    </a:p>
                  </a:txBody>
                  <a:tcPr/>
                </a:tc>
                <a:tc>
                  <a:txBody>
                    <a:bodyPr/>
                    <a:lstStyle/>
                    <a:p>
                      <a:r>
                        <a:rPr lang="en-US" dirty="0" smtClean="0"/>
                        <a:t>B5      B7</a:t>
                      </a:r>
                      <a:endParaRPr lang="en-US" dirty="0"/>
                    </a:p>
                  </a:txBody>
                  <a:tcPr/>
                </a:tc>
              </a:tr>
              <a:tr h="370840">
                <a:tc>
                  <a:txBody>
                    <a:bodyPr/>
                    <a:lstStyle/>
                    <a:p>
                      <a:endParaRPr lang="en-US" dirty="0"/>
                    </a:p>
                  </a:txBody>
                  <a:tcPr/>
                </a:tc>
                <a:tc>
                  <a:txBody>
                    <a:bodyPr/>
                    <a:lstStyle/>
                    <a:p>
                      <a:pPr algn="ctr"/>
                      <a:r>
                        <a:rPr lang="en-US" sz="1400" dirty="0" smtClean="0"/>
                        <a:t>NDP Paging Indicator</a:t>
                      </a:r>
                      <a:endParaRPr lang="en-US" sz="1400" dirty="0"/>
                    </a:p>
                  </a:txBody>
                  <a:tcPr/>
                </a:tc>
                <a:tc>
                  <a:txBody>
                    <a:bodyPr/>
                    <a:lstStyle/>
                    <a:p>
                      <a:pPr algn="ctr"/>
                      <a:r>
                        <a:rPr lang="en-US" sz="1400" b="0" i="0" u="none" strike="noStrike" kern="1200" baseline="0" dirty="0" smtClean="0">
                          <a:solidFill>
                            <a:schemeClr val="dk1"/>
                          </a:solidFill>
                          <a:latin typeface="+mn-lt"/>
                          <a:ea typeface="+mn-ea"/>
                          <a:cs typeface="+mn-cs"/>
                        </a:rPr>
                        <a:t>Responder PM Mode </a:t>
                      </a:r>
                      <a:endParaRPr lang="en-US" sz="1400" dirty="0"/>
                    </a:p>
                  </a:txBody>
                  <a:tcPr/>
                </a:tc>
                <a:tc>
                  <a:txBody>
                    <a:bodyPr/>
                    <a:lstStyle/>
                    <a:p>
                      <a:pPr algn="ctr"/>
                      <a:r>
                        <a:rPr lang="en-US" sz="1400" dirty="0" smtClean="0"/>
                        <a:t>Broadcast</a:t>
                      </a:r>
                      <a:endParaRPr lang="en-US" sz="1400" dirty="0"/>
                    </a:p>
                  </a:txBody>
                  <a:tcPr/>
                </a:tc>
                <a:tc>
                  <a:txBody>
                    <a:bodyPr/>
                    <a:lstStyle/>
                    <a:p>
                      <a:pPr algn="ctr"/>
                      <a:r>
                        <a:rPr lang="en-US" sz="1400" dirty="0" smtClean="0"/>
                        <a:t>Wake TBTT Negotiation</a:t>
                      </a:r>
                      <a:endParaRPr lang="en-US" sz="1400" dirty="0"/>
                    </a:p>
                  </a:txBody>
                  <a:tcPr/>
                </a:tc>
                <a:tc>
                  <a:txBody>
                    <a:bodyPr/>
                    <a:lstStyle/>
                    <a:p>
                      <a:pPr algn="ctr"/>
                      <a:r>
                        <a:rPr lang="en-US" sz="1400" dirty="0" smtClean="0">
                          <a:solidFill>
                            <a:srgbClr val="C00000"/>
                          </a:solidFill>
                        </a:rPr>
                        <a:t>TWT</a:t>
                      </a:r>
                      <a:r>
                        <a:rPr lang="en-US" sz="1400" baseline="0" dirty="0" smtClean="0">
                          <a:solidFill>
                            <a:srgbClr val="C00000"/>
                          </a:solidFill>
                        </a:rPr>
                        <a:t> TIM Present</a:t>
                      </a:r>
                      <a:endParaRPr lang="en-US" sz="1400" dirty="0">
                        <a:solidFill>
                          <a:srgbClr val="C00000"/>
                        </a:solidFill>
                      </a:endParaRPr>
                    </a:p>
                  </a:txBody>
                  <a:tcPr/>
                </a:tc>
                <a:tc>
                  <a:txBody>
                    <a:bodyPr/>
                    <a:lstStyle/>
                    <a:p>
                      <a:pPr algn="ctr"/>
                      <a:r>
                        <a:rPr lang="en-US" sz="1400" dirty="0" smtClean="0"/>
                        <a:t>Reserved</a:t>
                      </a:r>
                      <a:endParaRPr lang="en-US" sz="1400" dirty="0"/>
                    </a:p>
                  </a:txBody>
                  <a:tcPr/>
                </a:tc>
              </a:tr>
              <a:tr h="370840">
                <a:tc>
                  <a:txBody>
                    <a:bodyPr/>
                    <a:lstStyle/>
                    <a:p>
                      <a:pPr algn="r"/>
                      <a:r>
                        <a:rPr lang="en-US" sz="1400" dirty="0" smtClean="0"/>
                        <a:t>Bits:</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solidFill>
                            <a:srgbClr val="C00000"/>
                          </a:solidFill>
                        </a:rPr>
                        <a:t>1</a:t>
                      </a:r>
                      <a:endParaRPr lang="en-US" sz="1400" dirty="0">
                        <a:solidFill>
                          <a:srgbClr val="C00000"/>
                        </a:solidFill>
                      </a:endParaRPr>
                    </a:p>
                  </a:txBody>
                  <a:tcPr/>
                </a:tc>
                <a:tc>
                  <a:txBody>
                    <a:bodyPr/>
                    <a:lstStyle/>
                    <a:p>
                      <a:pPr algn="ctr"/>
                      <a:r>
                        <a:rPr lang="en-US" sz="1400" dirty="0" smtClean="0"/>
                        <a:t>3</a:t>
                      </a:r>
                      <a:endParaRPr lang="en-US" sz="1400" dirty="0"/>
                    </a:p>
                  </a:txBody>
                  <a:tcPr/>
                </a:tc>
              </a:tr>
            </a:tbl>
          </a:graphicData>
        </a:graphic>
      </p:graphicFrame>
    </p:spTree>
    <p:extLst>
      <p:ext uri="{BB962C8B-B14F-4D97-AF65-F5344CB8AC3E}">
        <p14:creationId xmlns:p14="http://schemas.microsoft.com/office/powerpoint/2010/main" val="2956963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TWT TIM Fields</a:t>
            </a:r>
            <a:endParaRPr lang="en-US" dirty="0"/>
          </a:p>
        </p:txBody>
      </p:sp>
      <p:sp>
        <p:nvSpPr>
          <p:cNvPr id="3" name="Content Placeholder 2"/>
          <p:cNvSpPr>
            <a:spLocks noGrp="1"/>
          </p:cNvSpPr>
          <p:nvPr>
            <p:ph idx="1"/>
          </p:nvPr>
        </p:nvSpPr>
        <p:spPr/>
        <p:txBody>
          <a:bodyPr/>
          <a:lstStyle/>
          <a:p>
            <a:r>
              <a:rPr lang="en-US" smtClean="0"/>
              <a:t>TWT TIM Length</a:t>
            </a:r>
          </a:p>
          <a:p>
            <a:pPr lvl="1"/>
            <a:r>
              <a:rPr lang="en-US" smtClean="0"/>
              <a:t>Length of the TWT TIM Bitmap Control and Partial Virtual TWT TIM Bitmap fields</a:t>
            </a:r>
          </a:p>
          <a:p>
            <a:r>
              <a:rPr lang="en-US" smtClean="0"/>
              <a:t>TWT TIM Bitmap Control</a:t>
            </a:r>
          </a:p>
          <a:p>
            <a:pPr lvl="1"/>
            <a:r>
              <a:rPr lang="en-US" smtClean="0"/>
              <a:t>Similar interpretation as TIM IE Bitmap Control field</a:t>
            </a:r>
          </a:p>
          <a:p>
            <a:pPr lvl="2"/>
            <a:r>
              <a:rPr lang="en-US" smtClean="0"/>
              <a:t>Bit 0 = Identification of Broadcast TWT SP</a:t>
            </a:r>
          </a:p>
          <a:p>
            <a:pPr lvl="3"/>
            <a:r>
              <a:rPr lang="en-US" smtClean="0"/>
              <a:t>When bit 0 = 1, the associated TWT SP is broadcast – i.e. the TWT SP is for all associated STAs</a:t>
            </a:r>
          </a:p>
          <a:p>
            <a:pPr lvl="2"/>
            <a:r>
              <a:rPr lang="en-US" smtClean="0"/>
              <a:t>Bits 1 through 7 are the same as TIM Bitmap Control, defining the bitmap offset</a:t>
            </a:r>
          </a:p>
          <a:p>
            <a:r>
              <a:rPr lang="en-US" smtClean="0"/>
              <a:t>Partial Virtual TWT TIM Bitmap</a:t>
            </a:r>
          </a:p>
          <a:p>
            <a:pPr lvl="1"/>
            <a:r>
              <a:rPr lang="en-US" smtClean="0"/>
              <a:t>Same definition as TIM IE Partial Virtual Bitmap</a:t>
            </a:r>
          </a:p>
          <a:p>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14</a:t>
            </a:fld>
            <a:endParaRPr lang="en-US"/>
          </a:p>
        </p:txBody>
      </p:sp>
    </p:spTree>
    <p:extLst>
      <p:ext uri="{BB962C8B-B14F-4D97-AF65-F5344CB8AC3E}">
        <p14:creationId xmlns:p14="http://schemas.microsoft.com/office/powerpoint/2010/main" val="3083244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US" dirty="0"/>
          </a:p>
        </p:txBody>
      </p:sp>
      <p:sp>
        <p:nvSpPr>
          <p:cNvPr id="3" name="Content Placeholder 2"/>
          <p:cNvSpPr>
            <a:spLocks noGrp="1"/>
          </p:cNvSpPr>
          <p:nvPr>
            <p:ph idx="1"/>
          </p:nvPr>
        </p:nvSpPr>
        <p:spPr/>
        <p:txBody>
          <a:bodyPr/>
          <a:lstStyle/>
          <a:p>
            <a:r>
              <a:rPr lang="en-US" altLang="zh-CN" dirty="0"/>
              <a:t>Do you support  </a:t>
            </a:r>
            <a:r>
              <a:rPr lang="en-US" altLang="zh-CN" dirty="0" smtClean="0"/>
              <a:t>a modification </a:t>
            </a:r>
            <a:r>
              <a:rPr lang="en-US" altLang="zh-CN" dirty="0"/>
              <a:t>that optionally allows a TWT TIM field as defined in slides </a:t>
            </a:r>
            <a:r>
              <a:rPr lang="en-US" altLang="zh-CN" dirty="0" smtClean="0"/>
              <a:t>12, 13, 14 </a:t>
            </a:r>
            <a:r>
              <a:rPr lang="en-US" altLang="zh-CN" dirty="0"/>
              <a:t>to be included as part of </a:t>
            </a:r>
            <a:r>
              <a:rPr lang="en-US" altLang="zh-CN" dirty="0" smtClean="0"/>
              <a:t>the TWT </a:t>
            </a:r>
            <a:r>
              <a:rPr lang="en-US" altLang="zh-CN" dirty="0"/>
              <a:t>IE?</a:t>
            </a:r>
          </a:p>
          <a:p>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smtClean="0"/>
              <a:t>Abstain</a:t>
            </a:r>
            <a:endParaRPr lang="en-US" altLang="zh-CN"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874402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altLang="zh-CN" dirty="0"/>
              <a:t>Do you support  </a:t>
            </a:r>
            <a:r>
              <a:rPr lang="en-US" altLang="zh-CN" dirty="0" smtClean="0"/>
              <a:t>the allocation of 7 more Broadcast TWT ID values to “all STA” use, i.e. values 0 through 7?</a:t>
            </a:r>
            <a:endParaRPr lang="en-US" altLang="zh-CN" dirty="0"/>
          </a:p>
          <a:p>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4005985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b="0" dirty="0" smtClean="0"/>
              <a:t>Do you agree to change the text as shown in </a:t>
            </a:r>
            <a:r>
              <a:rPr lang="en-US" dirty="0"/>
              <a:t>27.14.3.1 AP operation for opportunistic power </a:t>
            </a:r>
            <a:r>
              <a:rPr lang="en-US" dirty="0" smtClean="0"/>
              <a:t>save</a:t>
            </a:r>
            <a:r>
              <a:rPr lang="en-US" b="0" dirty="0" smtClean="0"/>
              <a:t>:</a:t>
            </a:r>
          </a:p>
          <a:p>
            <a:pPr lvl="1"/>
            <a:r>
              <a:rPr lang="en-US" b="0" dirty="0" smtClean="0"/>
              <a:t>For </a:t>
            </a:r>
            <a:r>
              <a:rPr lang="en-US" b="0" dirty="0"/>
              <a:t>any HE non-AP STA for which their associated AP set their corresponding bit in the traffic indication virtual bitmap field of the TIM element to 0, the AP </a:t>
            </a:r>
            <a:r>
              <a:rPr lang="en-US" u="sng" dirty="0"/>
              <a:t>shall</a:t>
            </a:r>
            <a:r>
              <a:rPr lang="en-US" b="0" dirty="0"/>
              <a:t> </a:t>
            </a:r>
            <a:r>
              <a:rPr lang="en-US" b="0" strike="sngStrike" dirty="0"/>
              <a:t>neither</a:t>
            </a:r>
            <a:r>
              <a:rPr lang="en-US" b="0" dirty="0"/>
              <a:t> </a:t>
            </a:r>
            <a:r>
              <a:rPr lang="en-US" b="0" u="sng" dirty="0" smtClean="0"/>
              <a:t>not </a:t>
            </a:r>
            <a:r>
              <a:rPr lang="en-US" b="0" dirty="0" smtClean="0"/>
              <a:t>send </a:t>
            </a:r>
            <a:r>
              <a:rPr lang="en-US" b="0" dirty="0"/>
              <a:t>unicast </a:t>
            </a:r>
            <a:r>
              <a:rPr lang="en-US" b="0" strike="sngStrike" dirty="0"/>
              <a:t>or multicast</a:t>
            </a:r>
            <a:r>
              <a:rPr lang="en-US" b="0" dirty="0"/>
              <a:t> frames</a:t>
            </a:r>
            <a:r>
              <a:rPr lang="en-US" b="0" dirty="0">
                <a:solidFill>
                  <a:srgbClr val="FF0000"/>
                </a:solidFill>
              </a:rPr>
              <a:t> </a:t>
            </a:r>
            <a:r>
              <a:rPr lang="en-US" b="0" dirty="0"/>
              <a:t>to those STAs, nor trigger those STAs for UL MU transmissions during the TWT SP and, unless otherwise specified, until the next TWT </a:t>
            </a:r>
            <a:r>
              <a:rPr lang="en-US" b="0" dirty="0" smtClean="0"/>
              <a:t>SP</a:t>
            </a:r>
          </a:p>
          <a:p>
            <a:pPr lvl="1"/>
            <a:endParaRPr lang="en-US" dirty="0"/>
          </a:p>
          <a:p>
            <a:pPr lvl="1"/>
            <a:r>
              <a:rPr lang="en-US" dirty="0" smtClean="0"/>
              <a:t>Y</a:t>
            </a:r>
          </a:p>
          <a:p>
            <a:pPr lvl="1"/>
            <a:r>
              <a:rPr lang="en-US" dirty="0" smtClean="0"/>
              <a:t>N</a:t>
            </a:r>
          </a:p>
          <a:p>
            <a:pPr lvl="1"/>
            <a:r>
              <a:rPr lang="en-US" dirty="0"/>
              <a:t>A</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3566845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802.11-2016.pdf</a:t>
            </a:r>
            <a:endParaRPr lang="en-US" dirty="0" smtClean="0"/>
          </a:p>
          <a:p>
            <a:r>
              <a:rPr lang="en-US" dirty="0" smtClean="0"/>
              <a:t>[2] </a:t>
            </a:r>
            <a:r>
              <a:rPr lang="en-US" dirty="0" smtClean="0"/>
              <a:t>Draft P802.11ax_D1.0.pdf</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Coordinated MU DL and Triggered MU UL are the first step toward a more scheduled behavior in 802.11</a:t>
            </a:r>
          </a:p>
          <a:p>
            <a:r>
              <a:rPr lang="en-US" dirty="0" smtClean="0"/>
              <a:t>The inclusion of such scheduling is intended to make 802.11 systems more well behaved</a:t>
            </a:r>
          </a:p>
          <a:p>
            <a:pPr lvl="1"/>
            <a:r>
              <a:rPr lang="en-US" dirty="0" smtClean="0"/>
              <a:t>E.g. fewer collisions, less MAC overhead</a:t>
            </a:r>
          </a:p>
          <a:p>
            <a:r>
              <a:rPr lang="en-US" dirty="0" smtClean="0"/>
              <a:t>Alignment between MU DL, MU UL and PS wake times is the next step forward for power savings</a:t>
            </a:r>
          </a:p>
          <a:p>
            <a:r>
              <a:rPr lang="en-US" dirty="0" smtClean="0"/>
              <a:t>TWT should be used for aligning PS STA wake times with MU DL and MU UL </a:t>
            </a:r>
            <a:r>
              <a:rPr lang="en-US" dirty="0" smtClean="0"/>
              <a:t>operations</a:t>
            </a:r>
          </a:p>
          <a:p>
            <a:r>
              <a:rPr lang="en-US" dirty="0" smtClean="0"/>
              <a:t>TIM Use for BTWT is defined, but has problems</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8108</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65341892"/>
              </p:ext>
            </p:extLst>
          </p:nvPr>
        </p:nvGraphicFramePr>
        <p:xfrm>
          <a:off x="1219200" y="2133600"/>
          <a:ext cx="6629400" cy="3581400"/>
        </p:xfrm>
        <a:graphic>
          <a:graphicData uri="http://schemas.openxmlformats.org/drawingml/2006/table">
            <a:tbl>
              <a:tblPr>
                <a:tableStyleId>{5C22544A-7EE6-4342-B048-85BDC9FD1C3A}</a:tableStyleId>
              </a:tblPr>
              <a:tblGrid>
                <a:gridCol w="3314700"/>
                <a:gridCol w="3314700"/>
              </a:tblGrid>
              <a:tr h="3581400">
                <a:tc>
                  <a:txBody>
                    <a:bodyPr/>
                    <a:lstStyle/>
                    <a:p>
                      <a:pPr algn="l" fontAlgn="t"/>
                      <a:r>
                        <a:rPr lang="en-US" sz="1600" u="none" strike="noStrike">
                          <a:effectLst/>
                        </a:rPr>
                        <a:t>Broadcast TWT - a non-AP STA that is participating in Broadcast TWT will wake for TWT SPs and then check trigger frames to see if the STA is identified in a trigger. If there is more than one trigger for an SP, the STA will wake for multiple triggers and by the end of the SP, it is possible that the STA has not been identified and therefore, has wasted power checking each trigger. It would be more efficient for power consumption if the STA had a clue as to whether any trigger in the SP was going to identify it.</a:t>
                      </a:r>
                      <a:endParaRPr lang="en-US" sz="1600" b="0" i="0" u="none" strike="noStrike">
                        <a:effectLst/>
                        <a:latin typeface="Arial"/>
                      </a:endParaRPr>
                    </a:p>
                  </a:txBody>
                  <a:tcPr marL="7620" marR="7620" marT="7620" marB="0"/>
                </a:tc>
                <a:tc>
                  <a:txBody>
                    <a:bodyPr/>
                    <a:lstStyle/>
                    <a:p>
                      <a:pPr algn="l" fontAlgn="t"/>
                      <a:r>
                        <a:rPr lang="en-US" sz="1600" u="none" strike="noStrike" dirty="0">
                          <a:effectLst/>
                        </a:rPr>
                        <a:t>Add a TIM of some sort to be associated with each Broadcast TWT so that a participating STA can wake at the beacon and read the TWT-TIM to see if it should be waking for any of the triggers associated with this broadcast TWT within this beacon interval. The TIM could also be included at the start of each TWT SP, say, within a beacon-like frame, e.g. measurement pilot frame or something else.</a:t>
                      </a:r>
                      <a:endParaRPr lang="en-US" sz="16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7458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 for Trigger </a:t>
            </a:r>
            <a:r>
              <a:rPr lang="en-US" dirty="0" smtClean="0"/>
              <a:t>Frame </a:t>
            </a:r>
            <a:r>
              <a:rPr lang="en-US" dirty="0" smtClean="0"/>
              <a:t>is </a:t>
            </a:r>
            <a:r>
              <a:rPr lang="en-US" dirty="0" smtClean="0"/>
              <a:t>Not Well-Coordinated</a:t>
            </a:r>
            <a:endParaRPr lang="en-US" dirty="0"/>
          </a:p>
        </p:txBody>
      </p:sp>
      <p:sp>
        <p:nvSpPr>
          <p:cNvPr id="3" name="Content Placeholder 2"/>
          <p:cNvSpPr>
            <a:spLocks noGrp="1"/>
          </p:cNvSpPr>
          <p:nvPr>
            <p:ph idx="1"/>
          </p:nvPr>
        </p:nvSpPr>
        <p:spPr/>
        <p:txBody>
          <a:bodyPr/>
          <a:lstStyle/>
          <a:p>
            <a:r>
              <a:rPr lang="en-US" dirty="0" smtClean="0"/>
              <a:t>Trigger frames today:</a:t>
            </a:r>
          </a:p>
          <a:p>
            <a:pPr lvl="1"/>
            <a:r>
              <a:rPr lang="en-US" dirty="0" smtClean="0"/>
              <a:t>Trigger frame timing </a:t>
            </a:r>
            <a:r>
              <a:rPr lang="en-US" dirty="0" smtClean="0"/>
              <a:t>is </a:t>
            </a:r>
            <a:r>
              <a:rPr lang="en-US" dirty="0" smtClean="0"/>
              <a:t>indicated in Beacon with Broadcast TWT</a:t>
            </a:r>
          </a:p>
          <a:p>
            <a:pPr lvl="2"/>
            <a:r>
              <a:rPr lang="en-US" dirty="0" smtClean="0"/>
              <a:t>Provides timing of </a:t>
            </a:r>
            <a:r>
              <a:rPr lang="en-US" dirty="0" smtClean="0"/>
              <a:t>major </a:t>
            </a:r>
            <a:r>
              <a:rPr lang="en-US" dirty="0" smtClean="0"/>
              <a:t>trigger phase sequences</a:t>
            </a:r>
          </a:p>
          <a:p>
            <a:pPr lvl="2"/>
            <a:r>
              <a:rPr lang="en-US" dirty="0" smtClean="0"/>
              <a:t>Cascade Indication used to indicate the presence of additional </a:t>
            </a:r>
            <a:r>
              <a:rPr lang="en-US" dirty="0" smtClean="0"/>
              <a:t>“minor” triggers </a:t>
            </a:r>
            <a:r>
              <a:rPr lang="en-US" dirty="0" smtClean="0"/>
              <a:t>within a sequence</a:t>
            </a:r>
          </a:p>
          <a:p>
            <a:pPr lvl="1"/>
            <a:r>
              <a:rPr lang="en-US" dirty="0" smtClean="0"/>
              <a:t>A STA waking to find Broadcast trigger frame indication(s) </a:t>
            </a:r>
            <a:r>
              <a:rPr lang="en-US" dirty="0" smtClean="0"/>
              <a:t>in the Beacon cannot </a:t>
            </a:r>
            <a:r>
              <a:rPr lang="en-US" dirty="0" smtClean="0"/>
              <a:t>know if the triggers for any particular time will include this </a:t>
            </a:r>
            <a:r>
              <a:rPr lang="en-US" dirty="0" smtClean="0"/>
              <a:t>STA</a:t>
            </a:r>
          </a:p>
          <a:p>
            <a:pPr lvl="2"/>
            <a:r>
              <a:rPr lang="en-US" dirty="0" smtClean="0"/>
              <a:t>Opportunistic Power Save defines use of TIM at </a:t>
            </a:r>
            <a:r>
              <a:rPr lang="en-US" dirty="0" smtClean="0">
                <a:solidFill>
                  <a:srgbClr val="FF0000"/>
                </a:solidFill>
              </a:rPr>
              <a:t>start of BTWT SP</a:t>
            </a:r>
            <a:endParaRPr lang="en-US" dirty="0" smtClean="0">
              <a:solidFill>
                <a:srgbClr val="FF0000"/>
              </a:solidFill>
            </a:endParaRPr>
          </a:p>
          <a:p>
            <a:pPr lvl="2"/>
            <a:r>
              <a:rPr lang="en-US" dirty="0" smtClean="0"/>
              <a:t>PS STA must wake for </a:t>
            </a:r>
            <a:r>
              <a:rPr lang="en-US" dirty="0" smtClean="0"/>
              <a:t>start of every BTWT SP to </a:t>
            </a:r>
            <a:r>
              <a:rPr lang="en-US" dirty="0" smtClean="0"/>
              <a:t>see if it is named</a:t>
            </a:r>
          </a:p>
          <a:p>
            <a:pPr lvl="2"/>
            <a:r>
              <a:rPr lang="en-US" dirty="0" smtClean="0"/>
              <a:t>With each BTWT</a:t>
            </a:r>
            <a:r>
              <a:rPr lang="en-US" dirty="0" smtClean="0"/>
              <a:t>, </a:t>
            </a:r>
            <a:r>
              <a:rPr lang="en-US" dirty="0" smtClean="0"/>
              <a:t>PS STA is waking unnecessarily as it is unlikely to be named as a triggered/served STA in all </a:t>
            </a:r>
            <a:r>
              <a:rPr lang="en-US" dirty="0" smtClean="0"/>
              <a:t>BTWT</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1650428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27.14.3.1 </a:t>
            </a:r>
            <a:r>
              <a:rPr lang="en-US" dirty="0"/>
              <a:t>AP operation for opportunistic power save </a:t>
            </a:r>
            <a:endParaRPr lang="en-US" dirty="0"/>
          </a:p>
        </p:txBody>
      </p:sp>
      <p:sp>
        <p:nvSpPr>
          <p:cNvPr id="3" name="Content Placeholder 2"/>
          <p:cNvSpPr>
            <a:spLocks noGrp="1"/>
          </p:cNvSpPr>
          <p:nvPr>
            <p:ph idx="1"/>
          </p:nvPr>
        </p:nvSpPr>
        <p:spPr/>
        <p:txBody>
          <a:bodyPr/>
          <a:lstStyle/>
          <a:p>
            <a:r>
              <a:rPr lang="en-US" b="0" i="1" dirty="0"/>
              <a:t>Opportunistic power save mechanism has the objective for an AP to split a beacon interval into several periodic broadcast TWT SPs and to provide, </a:t>
            </a:r>
            <a:r>
              <a:rPr lang="en-US" b="0" i="1" dirty="0">
                <a:solidFill>
                  <a:srgbClr val="FF0000"/>
                </a:solidFill>
              </a:rPr>
              <a:t>at the beginning of each SP</a:t>
            </a:r>
            <a:r>
              <a:rPr lang="en-US" b="0" i="1" dirty="0"/>
              <a:t>, the scheduling information to all non-AP STAs. Based on this information, the non-AP STAs </a:t>
            </a:r>
            <a:r>
              <a:rPr lang="en-US" b="0" i="1" dirty="0" smtClean="0"/>
              <a:t>may opportunistically </a:t>
            </a:r>
            <a:r>
              <a:rPr lang="en-US" b="0" i="1" dirty="0"/>
              <a:t>go to doze state until the next TWT SP. </a:t>
            </a:r>
            <a:endParaRPr lang="en-US" b="0" i="1" dirty="0" smtClean="0"/>
          </a:p>
          <a:p>
            <a:endParaRPr lang="en-US" b="0" dirty="0"/>
          </a:p>
          <a:p>
            <a:r>
              <a:rPr lang="en-US" b="0" dirty="0" smtClean="0"/>
              <a:t>This is still not as efficient as desired and has some technical problems as described next:</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761689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p:sp>
        <p:nvSpPr>
          <p:cNvPr id="3" name="Content Placeholder 2"/>
          <p:cNvSpPr>
            <a:spLocks noGrp="1"/>
          </p:cNvSpPr>
          <p:nvPr>
            <p:ph idx="1"/>
          </p:nvPr>
        </p:nvSpPr>
        <p:spPr/>
        <p:txBody>
          <a:bodyPr/>
          <a:lstStyle/>
          <a:p>
            <a:r>
              <a:rPr lang="en-US" dirty="0" smtClean="0"/>
              <a:t>When exactly, does the TIM appear?</a:t>
            </a:r>
          </a:p>
          <a:p>
            <a:pPr lvl="1"/>
            <a:r>
              <a:rPr lang="en-US" dirty="0" smtClean="0"/>
              <a:t>D1.0 says “at the beginning of each SP”</a:t>
            </a:r>
          </a:p>
          <a:p>
            <a:pPr lvl="1"/>
            <a:r>
              <a:rPr lang="en-US" dirty="0" smtClean="0"/>
              <a:t>BTWT periodicity can be &lt; BI</a:t>
            </a:r>
          </a:p>
          <a:p>
            <a:pPr lvl="2"/>
            <a:r>
              <a:rPr lang="en-US" dirty="0" smtClean="0"/>
              <a:t>I.e. there can be a series of Triggers for each BTWT</a:t>
            </a:r>
          </a:p>
          <a:p>
            <a:pPr lvl="1"/>
            <a:r>
              <a:rPr lang="en-US" dirty="0" smtClean="0"/>
              <a:t>So, which </a:t>
            </a:r>
            <a:r>
              <a:rPr lang="en-US" dirty="0"/>
              <a:t>T</a:t>
            </a:r>
            <a:r>
              <a:rPr lang="en-US" dirty="0" smtClean="0"/>
              <a:t>rigger is the TWT SP start?</a:t>
            </a:r>
          </a:p>
          <a:p>
            <a:pPr lvl="2"/>
            <a:r>
              <a:rPr lang="en-US" dirty="0" smtClean="0"/>
              <a:t>First Trigger after Beacon?</a:t>
            </a:r>
          </a:p>
          <a:p>
            <a:pPr lvl="1"/>
            <a:r>
              <a:rPr lang="en-US" dirty="0" smtClean="0"/>
              <a:t>Survey </a:t>
            </a:r>
            <a:r>
              <a:rPr lang="en-US" dirty="0"/>
              <a:t>of experts suggests that each </a:t>
            </a:r>
            <a:r>
              <a:rPr lang="en-US" dirty="0" smtClean="0"/>
              <a:t>trigger in the series (except those that are cascaded) within </a:t>
            </a:r>
            <a:r>
              <a:rPr lang="en-US" dirty="0"/>
              <a:t>the BI will have a TIM associated with </a:t>
            </a:r>
            <a:r>
              <a:rPr lang="en-US" dirty="0" smtClean="0"/>
              <a:t>them</a:t>
            </a:r>
          </a:p>
          <a:p>
            <a:pPr lvl="2"/>
            <a:r>
              <a:rPr lang="en-US" dirty="0" smtClean="0"/>
              <a:t>I.e. TIM </a:t>
            </a:r>
            <a:r>
              <a:rPr lang="en-US" dirty="0"/>
              <a:t>is valid only within each SP</a:t>
            </a:r>
          </a:p>
          <a:p>
            <a:pPr lvl="1"/>
            <a:r>
              <a:rPr lang="en-US" dirty="0" smtClean="0"/>
              <a:t>This </a:t>
            </a:r>
            <a:r>
              <a:rPr lang="en-US" dirty="0"/>
              <a:t>is not conducive to effective power savings</a:t>
            </a:r>
          </a:p>
          <a:p>
            <a:pPr lvl="1"/>
            <a:r>
              <a:rPr lang="en-US" dirty="0"/>
              <a:t>Every PS STA must wake for every BTWT!</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15360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smtClean="0"/>
              <a:t>BTWT ID values</a:t>
            </a:r>
          </a:p>
          <a:p>
            <a:pPr lvl="1"/>
            <a:r>
              <a:rPr lang="en-US" dirty="0" smtClean="0"/>
              <a:t>0 = all STA</a:t>
            </a:r>
          </a:p>
          <a:p>
            <a:pPr lvl="1"/>
            <a:r>
              <a:rPr lang="en-US" dirty="0" smtClean="0"/>
              <a:t>Non-zero = per STA signup</a:t>
            </a:r>
          </a:p>
          <a:p>
            <a:pPr lvl="1"/>
            <a:endParaRPr lang="en-US" dirty="0"/>
          </a:p>
          <a:p>
            <a:r>
              <a:rPr lang="en-US" dirty="0" smtClean="0"/>
              <a:t>Possible need for more than one “all STA” BTWT</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17460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a:t>
            </a:r>
            <a:endParaRPr lang="en-US" dirty="0"/>
          </a:p>
        </p:txBody>
      </p:sp>
      <p:sp>
        <p:nvSpPr>
          <p:cNvPr id="3" name="Content Placeholder 2"/>
          <p:cNvSpPr>
            <a:spLocks noGrp="1"/>
          </p:cNvSpPr>
          <p:nvPr>
            <p:ph idx="1"/>
          </p:nvPr>
        </p:nvSpPr>
        <p:spPr/>
        <p:txBody>
          <a:bodyPr/>
          <a:lstStyle/>
          <a:p>
            <a:r>
              <a:rPr lang="en-US" dirty="0" smtClean="0"/>
              <a:t>STA wake times:</a:t>
            </a:r>
          </a:p>
          <a:p>
            <a:pPr lvl="1"/>
            <a:r>
              <a:rPr lang="en-US" dirty="0" smtClean="0"/>
              <a:t>Typically, a STA already wakes at TBTT for Beacon reception</a:t>
            </a:r>
          </a:p>
          <a:p>
            <a:pPr lvl="1"/>
            <a:r>
              <a:rPr lang="en-US" dirty="0"/>
              <a:t>Current language suggests that STA must:</a:t>
            </a:r>
          </a:p>
          <a:p>
            <a:pPr lvl="2"/>
            <a:r>
              <a:rPr lang="en-US" dirty="0"/>
              <a:t>Wake for TBTT to check BTWT IE values in Beacon</a:t>
            </a:r>
          </a:p>
          <a:p>
            <a:pPr lvl="2"/>
            <a:r>
              <a:rPr lang="en-US" dirty="0" smtClean="0"/>
              <a:t>Then wake again for </a:t>
            </a:r>
            <a:r>
              <a:rPr lang="en-US" dirty="0"/>
              <a:t>all </a:t>
            </a:r>
            <a:r>
              <a:rPr lang="en-US" dirty="0" smtClean="0"/>
              <a:t>BTWT </a:t>
            </a:r>
            <a:r>
              <a:rPr lang="en-US" dirty="0"/>
              <a:t>SP to find TIM for each one</a:t>
            </a:r>
          </a:p>
          <a:p>
            <a:pPr lvl="2"/>
            <a:r>
              <a:rPr lang="en-US" dirty="0"/>
              <a:t>The more the BTWT indicated, the more the wake </a:t>
            </a:r>
            <a:r>
              <a:rPr lang="en-US" dirty="0" smtClean="0"/>
              <a:t>requirement</a:t>
            </a:r>
            <a:endParaRPr lang="en-US" dirty="0"/>
          </a:p>
          <a:p>
            <a:pPr lvl="1"/>
            <a:r>
              <a:rPr lang="en-US" dirty="0" smtClean="0"/>
              <a:t>Would be nice to find all BTWT information at this one wake time = TBTT</a:t>
            </a:r>
          </a:p>
          <a:p>
            <a:pPr lvl="1"/>
            <a:r>
              <a:rPr lang="en-US" dirty="0" smtClean="0"/>
              <a:t>STA can then schedule future wake times and avoid waking at all BTWT SP</a:t>
            </a:r>
          </a:p>
          <a:p>
            <a:pPr lvl="1"/>
            <a:r>
              <a:rPr lang="en-US" dirty="0" smtClean="0"/>
              <a:t>I.e. attach the TIM to the series of BTWT, not to individual SPs</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49518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p:sp>
        <p:nvSpPr>
          <p:cNvPr id="3" name="Content Placeholder 2"/>
          <p:cNvSpPr>
            <a:spLocks noGrp="1"/>
          </p:cNvSpPr>
          <p:nvPr>
            <p:ph idx="1"/>
          </p:nvPr>
        </p:nvSpPr>
        <p:spPr/>
        <p:txBody>
          <a:bodyPr/>
          <a:lstStyle/>
          <a:p>
            <a:r>
              <a:rPr lang="en-US" b="0" dirty="0"/>
              <a:t>For any HE non-AP STA for which their associated AP set their corresponding bit in the traffic indication virtual bitmap field of the TIM element to 0, the AP </a:t>
            </a:r>
            <a:r>
              <a:rPr lang="en-US" u="sng" dirty="0"/>
              <a:t>shall</a:t>
            </a:r>
            <a:r>
              <a:rPr lang="en-US" b="0" dirty="0"/>
              <a:t> neither send unicast </a:t>
            </a:r>
            <a:r>
              <a:rPr lang="en-US" b="0" dirty="0">
                <a:solidFill>
                  <a:srgbClr val="FF0000"/>
                </a:solidFill>
              </a:rPr>
              <a:t>or multicast frames </a:t>
            </a:r>
            <a:r>
              <a:rPr lang="en-US" b="0" dirty="0"/>
              <a:t>to those STAs, nor trigger those STAs for UL MU transmissions during the TWT SP and, unless otherwise specified, until the next TWT SP. </a:t>
            </a:r>
            <a:endParaRPr lang="en-US" b="0" dirty="0" smtClean="0"/>
          </a:p>
          <a:p>
            <a:endParaRPr lang="en-US" b="0" dirty="0"/>
          </a:p>
          <a:p>
            <a:r>
              <a:rPr lang="en-US" b="0" dirty="0" smtClean="0"/>
              <a:t>Difficult to enforce the multicast provision, because multicast group membership determination is above L2</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9616222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72280</TotalTime>
  <Words>1475</Words>
  <Application>Microsoft Office PowerPoint</Application>
  <PresentationFormat>On-screen Show (4:3)</PresentationFormat>
  <Paragraphs>222</Paragraphs>
  <Slides>18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Broadcast TWT TIM</vt:lpstr>
      <vt:lpstr>Abstract</vt:lpstr>
      <vt:lpstr>CID 8108</vt:lpstr>
      <vt:lpstr>TIM for Trigger Frame is Not Well-Coordinated</vt:lpstr>
      <vt:lpstr>27.14.3.1 AP operation for opportunistic power save </vt:lpstr>
      <vt:lpstr>Problem 1</vt:lpstr>
      <vt:lpstr>Problem 2</vt:lpstr>
      <vt:lpstr>Alternative</vt:lpstr>
      <vt:lpstr>Problem 3</vt:lpstr>
      <vt:lpstr>Proposed Change</vt:lpstr>
      <vt:lpstr>Specifics</vt:lpstr>
      <vt:lpstr>Modified TWT Information Element</vt:lpstr>
      <vt:lpstr>TWT TIM Present Indication</vt:lpstr>
      <vt:lpstr>TWT TIM Fields</vt:lpstr>
      <vt:lpstr>Straw Poll 1</vt:lpstr>
      <vt:lpstr>Straw Poll 2</vt:lpstr>
      <vt:lpstr>Straw Poll 3</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851</cp:revision>
  <cp:lastPrinted>1998-02-10T13:28:06Z</cp:lastPrinted>
  <dcterms:created xsi:type="dcterms:W3CDTF">2007-05-21T21:00:37Z</dcterms:created>
  <dcterms:modified xsi:type="dcterms:W3CDTF">2017-01-17T16:16:29Z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1073190392</vt:i4>
  </property>
  <property fmtid="{D5CDD505-2E9C-101B-9397-08002B2CF9AE}" pid="3" name="_NewReviewCycle">
    <vt:lpwstr/>
  </property>
  <property fmtid="{D5CDD505-2E9C-101B-9397-08002B2CF9AE}" pid="4" name="_EmailSubject">
    <vt:lpwstr>Meeting with QCOM</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696533451</vt:i4>
  </property>
</Properties>
</file>