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318" r:id="rId3"/>
    <p:sldId id="410" r:id="rId4"/>
    <p:sldId id="351" r:id="rId5"/>
    <p:sldId id="319" r:id="rId6"/>
    <p:sldId id="379" r:id="rId7"/>
    <p:sldId id="380" r:id="rId8"/>
    <p:sldId id="381" r:id="rId9"/>
    <p:sldId id="382" r:id="rId10"/>
    <p:sldId id="383" r:id="rId11"/>
    <p:sldId id="384" r:id="rId12"/>
    <p:sldId id="385" r:id="rId13"/>
    <p:sldId id="386" r:id="rId14"/>
    <p:sldId id="387" r:id="rId15"/>
    <p:sldId id="388" r:id="rId16"/>
    <p:sldId id="389" r:id="rId17"/>
    <p:sldId id="390" r:id="rId18"/>
    <p:sldId id="391" r:id="rId19"/>
    <p:sldId id="392" r:id="rId20"/>
    <p:sldId id="393" r:id="rId21"/>
    <p:sldId id="394" r:id="rId22"/>
    <p:sldId id="395" r:id="rId23"/>
    <p:sldId id="396" r:id="rId24"/>
    <p:sldId id="397" r:id="rId25"/>
    <p:sldId id="398" r:id="rId26"/>
    <p:sldId id="399" r:id="rId27"/>
    <p:sldId id="400" r:id="rId28"/>
    <p:sldId id="401" r:id="rId29"/>
    <p:sldId id="402" r:id="rId30"/>
    <p:sldId id="403" r:id="rId31"/>
    <p:sldId id="404" r:id="rId32"/>
    <p:sldId id="405" r:id="rId33"/>
    <p:sldId id="406" r:id="rId34"/>
    <p:sldId id="407" r:id="rId35"/>
    <p:sldId id="409" r:id="rId36"/>
    <p:sldId id="348" r:id="rId3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80" d="100"/>
          <a:sy n="80" d="100"/>
        </p:scale>
        <p:origin x="-926"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January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2017</a:t>
            </a:r>
            <a:endParaRPr lang="en-US" dirty="0"/>
          </a:p>
        </p:txBody>
      </p:sp>
      <p:sp>
        <p:nvSpPr>
          <p:cNvPr id="1029" name="Rectangle 5"/>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Matthew Fischer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802.11-17/0116r0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t>January 2017</a:t>
            </a:r>
            <a:endParaRPr lang="en-US" dirty="0"/>
          </a:p>
        </p:txBody>
      </p:sp>
      <p:sp>
        <p:nvSpPr>
          <p:cNvPr id="1028" name="Footer Placeholder 4"/>
          <p:cNvSpPr>
            <a:spLocks noGrp="1"/>
          </p:cNvSpPr>
          <p:nvPr>
            <p:ph type="ftr" sz="quarter" idx="11"/>
          </p:nvPr>
        </p:nvSpPr>
        <p:spPr/>
        <p:txBody>
          <a:bodyPr/>
          <a:lstStyle/>
          <a:p>
            <a:pPr>
              <a:defRPr/>
            </a:pPr>
            <a:r>
              <a:rPr lang="en-US" dirty="0" smtClean="0"/>
              <a:t>Matthew Fischer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TWT Schedule Bitmap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2017-01-17</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471284978"/>
              </p:ext>
            </p:extLst>
          </p:nvPr>
        </p:nvGraphicFramePr>
        <p:xfrm>
          <a:off x="839788" y="2817813"/>
          <a:ext cx="7050087" cy="3263900"/>
        </p:xfrm>
        <a:graphic>
          <a:graphicData uri="http://schemas.openxmlformats.org/presentationml/2006/ole">
            <mc:AlternateContent xmlns:mc="http://schemas.openxmlformats.org/markup-compatibility/2006">
              <mc:Choice xmlns:v="urn:schemas-microsoft-com:vml" Requires="v">
                <p:oleObj spid="_x0000_s1155" name="Document" r:id="rId4" imgW="9112628" imgH="4226281" progId="Word.Document.8">
                  <p:embed/>
                </p:oleObj>
              </mc:Choice>
              <mc:Fallback>
                <p:oleObj name="Document" r:id="rId4" imgW="9112628" imgH="4226281" progId="Word.Document.8">
                  <p:embed/>
                  <p:pic>
                    <p:nvPicPr>
                      <p:cNvPr id="0" name="Object 3"/>
                      <p:cNvPicPr>
                        <a:picLocks noChangeAspect="1" noChangeArrowheads="1"/>
                      </p:cNvPicPr>
                      <p:nvPr/>
                    </p:nvPicPr>
                    <p:blipFill>
                      <a:blip r:embed="rId5"/>
                      <a:srcRect/>
                      <a:stretch>
                        <a:fillRect/>
                      </a:stretch>
                    </p:blipFill>
                    <p:spPr bwMode="auto">
                      <a:xfrm>
                        <a:off x="839788" y="2817813"/>
                        <a:ext cx="7050087" cy="326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TWT Time Slot Control Field (3)</a:t>
            </a:r>
          </a:p>
        </p:txBody>
      </p:sp>
      <p:sp>
        <p:nvSpPr>
          <p:cNvPr id="3" name="Content Placeholder 2"/>
          <p:cNvSpPr>
            <a:spLocks noGrp="1"/>
          </p:cNvSpPr>
          <p:nvPr>
            <p:ph idx="1"/>
          </p:nvPr>
        </p:nvSpPr>
        <p:spPr/>
        <p:txBody>
          <a:bodyPr/>
          <a:lstStyle/>
          <a:p>
            <a:r>
              <a:rPr lang="en-US" dirty="0"/>
              <a:t>BSS Address</a:t>
            </a:r>
          </a:p>
          <a:p>
            <a:pPr lvl="1"/>
            <a:r>
              <a:rPr lang="en-US" dirty="0"/>
              <a:t>If BSS Address field = 1 in a report, the report is for an entire BSS:</a:t>
            </a:r>
          </a:p>
          <a:p>
            <a:pPr lvl="2"/>
            <a:r>
              <a:rPr lang="en-US" dirty="0"/>
              <a:t>And if Bitmap Address Present is 1, the BSS address is provided in the Bitmap Address field</a:t>
            </a:r>
          </a:p>
          <a:p>
            <a:pPr lvl="2"/>
            <a:r>
              <a:rPr lang="en-US" dirty="0"/>
              <a:t>And if Bitmap Address Present is 0, the BSS is the BSS value of the MPDU containing the TWT Time Slot Info</a:t>
            </a:r>
          </a:p>
          <a:p>
            <a:pPr lvl="1"/>
            <a:r>
              <a:rPr lang="en-US" dirty="0"/>
              <a:t>When the BSS address field = 0, report is for a single STA</a:t>
            </a:r>
          </a:p>
          <a:p>
            <a:pPr lvl="2"/>
            <a:r>
              <a:rPr lang="en-US" dirty="0"/>
              <a:t>If Bitmap Address Present is 1, the individual STA address is provided</a:t>
            </a:r>
          </a:p>
          <a:p>
            <a:pPr lvl="2"/>
            <a:r>
              <a:rPr lang="en-US" dirty="0"/>
              <a:t>If Bitmap Address Present is 0, the individual STA address is the TA of the MPDU containing the TWT Time Slot Info</a:t>
            </a:r>
          </a:p>
          <a:p>
            <a:pPr lvl="1"/>
            <a:r>
              <a:rPr lang="en-US" dirty="0"/>
              <a:t>In an assignment, the address field is not used</a:t>
            </a:r>
          </a:p>
          <a:p>
            <a:pPr lvl="1"/>
            <a:r>
              <a:rPr lang="en-US" dirty="0"/>
              <a:t>In a request, the address field is not used</a:t>
            </a:r>
          </a:p>
          <a:p>
            <a:pPr lvl="2"/>
            <a:r>
              <a:rPr lang="en-US" dirty="0"/>
              <a:t>Protocol could be extended to allow for negotiation between </a:t>
            </a:r>
            <a:r>
              <a:rPr lang="en-US" dirty="0" smtClean="0"/>
              <a:t>BSSs</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638939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Bitmap Address and BSS Address</a:t>
            </a:r>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914059114"/>
              </p:ext>
            </p:extLst>
          </p:nvPr>
        </p:nvGraphicFramePr>
        <p:xfrm>
          <a:off x="380999" y="1524000"/>
          <a:ext cx="8229601" cy="4454726"/>
        </p:xfrm>
        <a:graphic>
          <a:graphicData uri="http://schemas.openxmlformats.org/drawingml/2006/table">
            <a:tbl>
              <a:tblPr firstRow="1" bandRow="1">
                <a:tableStyleId>{5C22544A-7EE6-4342-B048-85BDC9FD1C3A}</a:tableStyleId>
              </a:tblPr>
              <a:tblGrid>
                <a:gridCol w="831273"/>
                <a:gridCol w="831273"/>
                <a:gridCol w="1330037"/>
                <a:gridCol w="5237018"/>
              </a:tblGrid>
              <a:tr h="597710">
                <a:tc>
                  <a:txBody>
                    <a:bodyPr/>
                    <a:lstStyle/>
                    <a:p>
                      <a:pPr algn="ctr"/>
                      <a:r>
                        <a:rPr lang="en-US" sz="1200" dirty="0" smtClean="0"/>
                        <a:t>Bitmap Address</a:t>
                      </a:r>
                      <a:endParaRPr lang="en-US" sz="1200" dirty="0"/>
                    </a:p>
                  </a:txBody>
                  <a:tcPr/>
                </a:tc>
                <a:tc>
                  <a:txBody>
                    <a:bodyPr/>
                    <a:lstStyle/>
                    <a:p>
                      <a:pPr algn="ctr"/>
                      <a:r>
                        <a:rPr lang="en-US" sz="1200" dirty="0" smtClean="0"/>
                        <a:t>BSS Address</a:t>
                      </a:r>
                      <a:endParaRPr lang="en-US" sz="1200" dirty="0"/>
                    </a:p>
                  </a:txBody>
                  <a:tcPr/>
                </a:tc>
                <a:tc>
                  <a:txBody>
                    <a:bodyPr/>
                    <a:lstStyle/>
                    <a:p>
                      <a:pPr algn="ctr"/>
                      <a:r>
                        <a:rPr lang="en-US" sz="1200" dirty="0" smtClean="0"/>
                        <a:t>TWT Time Slot Command</a:t>
                      </a:r>
                      <a:endParaRPr lang="en-US" sz="1200" dirty="0"/>
                    </a:p>
                  </a:txBody>
                  <a:tcPr/>
                </a:tc>
                <a:tc>
                  <a:txBody>
                    <a:bodyPr/>
                    <a:lstStyle/>
                    <a:p>
                      <a:pPr algn="ctr"/>
                      <a:r>
                        <a:rPr lang="en-US" sz="1200" dirty="0" smtClean="0"/>
                        <a:t>Meaning, assuming Report Request</a:t>
                      </a:r>
                      <a:r>
                        <a:rPr lang="en-US" sz="1200" baseline="0" dirty="0" smtClean="0"/>
                        <a:t> = 0</a:t>
                      </a:r>
                      <a:endParaRPr lang="en-US" sz="1200" dirty="0"/>
                    </a:p>
                  </a:txBody>
                  <a:tcPr/>
                </a:tc>
              </a:tr>
              <a:tr h="426936">
                <a:tc>
                  <a:txBody>
                    <a:bodyPr/>
                    <a:lstStyle/>
                    <a:p>
                      <a:pPr algn="ctr"/>
                      <a:r>
                        <a:rPr lang="en-US" sz="1100" dirty="0" smtClean="0"/>
                        <a:t>0</a:t>
                      </a:r>
                      <a:endParaRPr lang="en-US" sz="1100" dirty="0"/>
                    </a:p>
                  </a:txBody>
                  <a:tcPr/>
                </a:tc>
                <a:tc>
                  <a:txBody>
                    <a:bodyPr/>
                    <a:lstStyle/>
                    <a:p>
                      <a:pPr algn="ctr"/>
                      <a:r>
                        <a:rPr lang="en-US" sz="1100" dirty="0" smtClean="0"/>
                        <a:t>0</a:t>
                      </a:r>
                      <a:endParaRPr lang="en-US" sz="1100" dirty="0"/>
                    </a:p>
                  </a:txBody>
                  <a:tcPr/>
                </a:tc>
                <a:tc>
                  <a:txBody>
                    <a:bodyPr/>
                    <a:lstStyle/>
                    <a:p>
                      <a:r>
                        <a:rPr lang="en-US" sz="1100" dirty="0" smtClean="0"/>
                        <a:t>Report</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TTSB indicates</a:t>
                      </a:r>
                      <a:r>
                        <a:rPr lang="en-US" sz="1100" baseline="0" dirty="0" smtClean="0"/>
                        <a:t> slots used by the STA with the address indicated in the TA field of the MAC header of the MPDU</a:t>
                      </a:r>
                      <a:endParaRPr lang="en-US" sz="1100" dirty="0"/>
                    </a:p>
                  </a:txBody>
                  <a:tcPr/>
                </a:tc>
              </a:tr>
              <a:tr h="426936">
                <a:tc>
                  <a:txBody>
                    <a:bodyPr/>
                    <a:lstStyle/>
                    <a:p>
                      <a:pPr algn="ctr"/>
                      <a:r>
                        <a:rPr lang="en-US" sz="1100" dirty="0" smtClean="0"/>
                        <a:t>0</a:t>
                      </a:r>
                      <a:endParaRPr lang="en-US" sz="1100" dirty="0"/>
                    </a:p>
                  </a:txBody>
                  <a:tcPr/>
                </a:tc>
                <a:tc>
                  <a:txBody>
                    <a:bodyPr/>
                    <a:lstStyle/>
                    <a:p>
                      <a:pPr algn="ctr"/>
                      <a:r>
                        <a:rPr lang="en-US" sz="1100" dirty="0" smtClean="0"/>
                        <a:t>1</a:t>
                      </a:r>
                      <a:endParaRPr lang="en-US" sz="1100" dirty="0"/>
                    </a:p>
                  </a:txBody>
                  <a:tcPr/>
                </a:tc>
                <a:tc>
                  <a:txBody>
                    <a:bodyPr/>
                    <a:lstStyle/>
                    <a:p>
                      <a:r>
                        <a:rPr lang="en-US" sz="1100" dirty="0" smtClean="0"/>
                        <a:t>Report</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TTSB indicates</a:t>
                      </a:r>
                      <a:r>
                        <a:rPr lang="en-US" sz="1100" baseline="0" dirty="0" smtClean="0"/>
                        <a:t> slots used within a BSS, where the BSS address is indicated in the BSS field of the MAC header of the MPDU</a:t>
                      </a:r>
                      <a:endParaRPr lang="en-US" sz="1100" dirty="0"/>
                    </a:p>
                  </a:txBody>
                  <a:tcPr/>
                </a:tc>
              </a:tr>
              <a:tr h="426936">
                <a:tc>
                  <a:txBody>
                    <a:bodyPr/>
                    <a:lstStyle/>
                    <a:p>
                      <a:pPr algn="ctr"/>
                      <a:r>
                        <a:rPr lang="en-US" sz="1100" dirty="0" smtClean="0"/>
                        <a:t>1</a:t>
                      </a:r>
                      <a:endParaRPr lang="en-US" sz="1100" dirty="0"/>
                    </a:p>
                  </a:txBody>
                  <a:tcPr/>
                </a:tc>
                <a:tc>
                  <a:txBody>
                    <a:bodyPr/>
                    <a:lstStyle/>
                    <a:p>
                      <a:pPr algn="ctr"/>
                      <a:r>
                        <a:rPr lang="en-US" sz="1100" dirty="0" smtClean="0"/>
                        <a:t>0</a:t>
                      </a:r>
                      <a:endParaRPr lang="en-US" sz="1100" dirty="0"/>
                    </a:p>
                  </a:txBody>
                  <a:tcPr/>
                </a:tc>
                <a:tc>
                  <a:txBody>
                    <a:bodyPr/>
                    <a:lstStyle/>
                    <a:p>
                      <a:r>
                        <a:rPr lang="en-US" sz="1100" dirty="0" smtClean="0"/>
                        <a:t>Report</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TTSB indicates</a:t>
                      </a:r>
                      <a:r>
                        <a:rPr lang="en-US" sz="1100" baseline="0" dirty="0" smtClean="0"/>
                        <a:t> slots used by the STA with the address indicated in the TWT Bitmap Address field</a:t>
                      </a:r>
                      <a:endParaRPr lang="en-US" sz="1100" dirty="0"/>
                    </a:p>
                  </a:txBody>
                  <a:tcPr/>
                </a:tc>
              </a:tr>
              <a:tr h="426936">
                <a:tc>
                  <a:txBody>
                    <a:bodyPr/>
                    <a:lstStyle/>
                    <a:p>
                      <a:pPr algn="ctr"/>
                      <a:r>
                        <a:rPr lang="en-US" sz="1100" dirty="0" smtClean="0"/>
                        <a:t>1</a:t>
                      </a:r>
                      <a:endParaRPr lang="en-US" sz="1100" dirty="0"/>
                    </a:p>
                  </a:txBody>
                  <a:tcPr/>
                </a:tc>
                <a:tc>
                  <a:txBody>
                    <a:bodyPr/>
                    <a:lstStyle/>
                    <a:p>
                      <a:pPr algn="ctr"/>
                      <a:r>
                        <a:rPr lang="en-US" sz="1100" dirty="0" smtClean="0"/>
                        <a:t>1</a:t>
                      </a:r>
                      <a:endParaRPr lang="en-US" sz="1100" dirty="0"/>
                    </a:p>
                  </a:txBody>
                  <a:tcPr/>
                </a:tc>
                <a:tc>
                  <a:txBody>
                    <a:bodyPr/>
                    <a:lstStyle/>
                    <a:p>
                      <a:r>
                        <a:rPr lang="en-US" sz="1100" dirty="0" smtClean="0"/>
                        <a:t>Report</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TTSB indicates</a:t>
                      </a:r>
                      <a:r>
                        <a:rPr lang="en-US" sz="1100" baseline="0" dirty="0" smtClean="0"/>
                        <a:t> slots used within a BSS, where the BSS address is indicated in the TWT Bitmap Address field</a:t>
                      </a:r>
                      <a:endParaRPr lang="en-US" sz="1100" dirty="0"/>
                    </a:p>
                  </a:txBody>
                  <a:tcPr/>
                </a:tc>
              </a:tr>
              <a:tr h="426936">
                <a:tc>
                  <a:txBody>
                    <a:bodyPr/>
                    <a:lstStyle/>
                    <a:p>
                      <a:pPr algn="ctr"/>
                      <a:r>
                        <a:rPr lang="en-US" sz="1100" dirty="0" smtClean="0"/>
                        <a:t>0</a:t>
                      </a:r>
                      <a:endParaRPr lang="en-US" sz="1100" dirty="0"/>
                    </a:p>
                  </a:txBody>
                  <a:tcPr/>
                </a:tc>
                <a:tc>
                  <a:txBody>
                    <a:bodyPr/>
                    <a:lstStyle/>
                    <a:p>
                      <a:pPr algn="ctr"/>
                      <a:r>
                        <a:rPr lang="en-US" sz="1100" dirty="0" smtClean="0"/>
                        <a:t>0</a:t>
                      </a:r>
                      <a:endParaRPr lang="en-US" sz="1100" dirty="0"/>
                    </a:p>
                  </a:txBody>
                  <a:tcPr/>
                </a:tc>
                <a:tc>
                  <a:txBody>
                    <a:bodyPr/>
                    <a:lstStyle/>
                    <a:p>
                      <a:r>
                        <a:rPr lang="en-US" sz="1100" dirty="0" smtClean="0"/>
                        <a:t>Assignment</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TTSB indicates</a:t>
                      </a:r>
                      <a:r>
                        <a:rPr lang="en-US" sz="1100" baseline="0" dirty="0" smtClean="0"/>
                        <a:t> slots being assigned to the STA with the address indicated in the TA field of the MAC header of the MPDU</a:t>
                      </a:r>
                      <a:endParaRPr lang="en-US" sz="1100" dirty="0"/>
                    </a:p>
                  </a:txBody>
                  <a:tcPr/>
                </a:tc>
              </a:tr>
              <a:tr h="257918">
                <a:tc>
                  <a:txBody>
                    <a:bodyPr/>
                    <a:lstStyle/>
                    <a:p>
                      <a:pPr algn="ctr"/>
                      <a:r>
                        <a:rPr lang="en-US" sz="1100" dirty="0" smtClean="0"/>
                        <a:t>0</a:t>
                      </a:r>
                      <a:endParaRPr lang="en-US" sz="1100" dirty="0"/>
                    </a:p>
                  </a:txBody>
                  <a:tcPr/>
                </a:tc>
                <a:tc>
                  <a:txBody>
                    <a:bodyPr/>
                    <a:lstStyle/>
                    <a:p>
                      <a:pPr algn="ctr"/>
                      <a:r>
                        <a:rPr lang="en-US" sz="1100" dirty="0" smtClean="0"/>
                        <a:t>1</a:t>
                      </a:r>
                      <a:endParaRPr lang="en-US" sz="1100" dirty="0"/>
                    </a:p>
                  </a:txBody>
                  <a:tcPr/>
                </a:tc>
                <a:tc>
                  <a:txBody>
                    <a:bodyPr/>
                    <a:lstStyle/>
                    <a:p>
                      <a:r>
                        <a:rPr lang="en-US" sz="1100" dirty="0" smtClean="0"/>
                        <a:t>Assignment</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Reserved</a:t>
                      </a:r>
                      <a:endParaRPr lang="en-US" sz="1100" dirty="0"/>
                    </a:p>
                  </a:txBody>
                  <a:tcPr/>
                </a:tc>
              </a:tr>
              <a:tr h="257918">
                <a:tc>
                  <a:txBody>
                    <a:bodyPr/>
                    <a:lstStyle/>
                    <a:p>
                      <a:pPr algn="ctr"/>
                      <a:r>
                        <a:rPr lang="en-US" sz="1100" dirty="0" smtClean="0"/>
                        <a:t>1</a:t>
                      </a:r>
                      <a:endParaRPr lang="en-US" sz="1100" dirty="0"/>
                    </a:p>
                  </a:txBody>
                  <a:tcPr/>
                </a:tc>
                <a:tc>
                  <a:txBody>
                    <a:bodyPr/>
                    <a:lstStyle/>
                    <a:p>
                      <a:pPr algn="ctr"/>
                      <a:r>
                        <a:rPr lang="en-US" sz="1100" dirty="0" smtClean="0"/>
                        <a:t>0</a:t>
                      </a:r>
                      <a:r>
                        <a:rPr lang="en-US" sz="1100" baseline="0" dirty="0" smtClean="0"/>
                        <a:t> or 1</a:t>
                      </a:r>
                      <a:endParaRPr lang="en-US" sz="1100" dirty="0"/>
                    </a:p>
                  </a:txBody>
                  <a:tcPr/>
                </a:tc>
                <a:tc>
                  <a:txBody>
                    <a:bodyPr/>
                    <a:lstStyle/>
                    <a:p>
                      <a:r>
                        <a:rPr lang="en-US" sz="1100" dirty="0" smtClean="0"/>
                        <a:t>Assignment</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Reserved</a:t>
                      </a:r>
                      <a:endParaRPr lang="en-US" sz="1100" dirty="0"/>
                    </a:p>
                  </a:txBody>
                  <a:tcPr/>
                </a:tc>
              </a:tr>
              <a:tr h="426936">
                <a:tc>
                  <a:txBody>
                    <a:bodyPr/>
                    <a:lstStyle/>
                    <a:p>
                      <a:pPr algn="ctr"/>
                      <a:r>
                        <a:rPr lang="en-US" sz="1100" dirty="0" smtClean="0"/>
                        <a:t>0</a:t>
                      </a:r>
                      <a:endParaRPr lang="en-US" sz="1100" dirty="0"/>
                    </a:p>
                  </a:txBody>
                  <a:tcPr/>
                </a:tc>
                <a:tc>
                  <a:txBody>
                    <a:bodyPr/>
                    <a:lstStyle/>
                    <a:p>
                      <a:pPr algn="ctr"/>
                      <a:r>
                        <a:rPr lang="en-US" sz="1100" dirty="0" smtClean="0"/>
                        <a:t>0</a:t>
                      </a:r>
                      <a:endParaRPr lang="en-US" sz="1100" dirty="0"/>
                    </a:p>
                  </a:txBody>
                  <a:tcPr/>
                </a:tc>
                <a:tc>
                  <a:txBody>
                    <a:bodyPr/>
                    <a:lstStyle/>
                    <a:p>
                      <a:r>
                        <a:rPr lang="en-US" sz="1100" dirty="0" smtClean="0"/>
                        <a:t>Request</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TTSB indicates</a:t>
                      </a:r>
                      <a:r>
                        <a:rPr lang="en-US" sz="1100" baseline="0" dirty="0" smtClean="0"/>
                        <a:t> slots requested by the STA with the address indicated in the TA field of the MAC header of the MPDU</a:t>
                      </a:r>
                      <a:endParaRPr lang="en-US" sz="1100" dirty="0"/>
                    </a:p>
                  </a:txBody>
                  <a:tcPr/>
                </a:tc>
              </a:tr>
              <a:tr h="257918">
                <a:tc>
                  <a:txBody>
                    <a:bodyPr/>
                    <a:lstStyle/>
                    <a:p>
                      <a:pPr algn="ctr"/>
                      <a:r>
                        <a:rPr lang="en-US" sz="1100" dirty="0" smtClean="0"/>
                        <a:t>0</a:t>
                      </a:r>
                      <a:endParaRPr lang="en-US" sz="1100" dirty="0"/>
                    </a:p>
                  </a:txBody>
                  <a:tcPr/>
                </a:tc>
                <a:tc>
                  <a:txBody>
                    <a:bodyPr/>
                    <a:lstStyle/>
                    <a:p>
                      <a:pPr algn="ctr"/>
                      <a:r>
                        <a:rPr lang="en-US" sz="1100" dirty="0" smtClean="0"/>
                        <a:t>1</a:t>
                      </a:r>
                      <a:endParaRPr lang="en-US" sz="1100" dirty="0"/>
                    </a:p>
                  </a:txBody>
                  <a:tcPr/>
                </a:tc>
                <a:tc>
                  <a:txBody>
                    <a:bodyPr/>
                    <a:lstStyle/>
                    <a:p>
                      <a:r>
                        <a:rPr lang="en-US" sz="1100" dirty="0" smtClean="0"/>
                        <a:t>Request</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Reserved</a:t>
                      </a:r>
                    </a:p>
                  </a:txBody>
                  <a:tcPr/>
                </a:tc>
              </a:tr>
              <a:tr h="257918">
                <a:tc>
                  <a:txBody>
                    <a:bodyPr/>
                    <a:lstStyle/>
                    <a:p>
                      <a:pPr algn="ctr"/>
                      <a:r>
                        <a:rPr lang="en-US" sz="1100" dirty="0" smtClean="0"/>
                        <a:t>1</a:t>
                      </a:r>
                      <a:endParaRPr lang="en-US" sz="1100" dirty="0"/>
                    </a:p>
                  </a:txBody>
                  <a:tcPr/>
                </a:tc>
                <a:tc>
                  <a:txBody>
                    <a:bodyPr/>
                    <a:lstStyle/>
                    <a:p>
                      <a:pPr algn="ctr"/>
                      <a:r>
                        <a:rPr lang="en-US" sz="1100" dirty="0" smtClean="0"/>
                        <a:t>0 or 1</a:t>
                      </a:r>
                      <a:endParaRPr lang="en-US" sz="1100" dirty="0"/>
                    </a:p>
                  </a:txBody>
                  <a:tcPr/>
                </a:tc>
                <a:tc>
                  <a:txBody>
                    <a:bodyPr/>
                    <a:lstStyle/>
                    <a:p>
                      <a:r>
                        <a:rPr lang="en-US" sz="1100" dirty="0" smtClean="0"/>
                        <a:t>Request</a:t>
                      </a:r>
                      <a:endParaRPr lang="en-US" sz="1100" dirty="0"/>
                    </a:p>
                  </a:txBody>
                  <a:tcPr/>
                </a:tc>
                <a:tc>
                  <a:txBody>
                    <a:bodyPr/>
                    <a:lstStyle/>
                    <a:p>
                      <a:r>
                        <a:rPr lang="en-US" sz="1100" dirty="0" smtClean="0"/>
                        <a:t>Reserved</a:t>
                      </a:r>
                      <a:endParaRPr lang="en-US" sz="1100" dirty="0"/>
                    </a:p>
                  </a:txBody>
                  <a:tcPr/>
                </a:tc>
              </a:tr>
              <a:tr h="257918">
                <a:tc>
                  <a:txBody>
                    <a:bodyPr/>
                    <a:lstStyle/>
                    <a:p>
                      <a:pPr algn="ctr"/>
                      <a:r>
                        <a:rPr lang="en-US" sz="1100" dirty="0" smtClean="0"/>
                        <a:t>0 or 1</a:t>
                      </a:r>
                      <a:endParaRPr lang="en-US" sz="1100" dirty="0"/>
                    </a:p>
                  </a:txBody>
                  <a:tcPr/>
                </a:tc>
                <a:tc>
                  <a:txBody>
                    <a:bodyPr/>
                    <a:lstStyle/>
                    <a:p>
                      <a:pPr algn="ctr"/>
                      <a:r>
                        <a:rPr lang="en-US" sz="1100" dirty="0" smtClean="0"/>
                        <a:t>0 or 1</a:t>
                      </a:r>
                      <a:endParaRPr lang="en-US" sz="1100" dirty="0"/>
                    </a:p>
                  </a:txBody>
                  <a:tcPr/>
                </a:tc>
                <a:tc>
                  <a:txBody>
                    <a:bodyPr/>
                    <a:lstStyle/>
                    <a:p>
                      <a:r>
                        <a:rPr lang="en-US" sz="1100" dirty="0" smtClean="0"/>
                        <a:t>Reserved</a:t>
                      </a:r>
                      <a:endParaRPr lang="en-US" sz="1100" dirty="0"/>
                    </a:p>
                  </a:txBody>
                  <a:tcPr/>
                </a:tc>
                <a:tc>
                  <a:txBody>
                    <a:bodyPr/>
                    <a:lstStyle/>
                    <a:p>
                      <a:r>
                        <a:rPr lang="en-US" sz="1100" dirty="0" smtClean="0"/>
                        <a:t>Reserved</a:t>
                      </a:r>
                      <a:endParaRPr lang="en-US" sz="1100" dirty="0"/>
                    </a:p>
                  </a:txBody>
                  <a:tcPr/>
                </a:tc>
              </a:tr>
            </a:tbl>
          </a:graphicData>
        </a:graphic>
      </p:graphicFrame>
      <p:sp>
        <p:nvSpPr>
          <p:cNvPr id="8" name="Content Placeholder 2"/>
          <p:cNvSpPr>
            <a:spLocks noGrp="1"/>
          </p:cNvSpPr>
          <p:nvPr>
            <p:ph idx="1"/>
          </p:nvPr>
        </p:nvSpPr>
        <p:spPr>
          <a:xfrm>
            <a:off x="685800" y="6019800"/>
            <a:ext cx="7772400" cy="609600"/>
          </a:xfrm>
        </p:spPr>
        <p:txBody>
          <a:bodyPr/>
          <a:lstStyle/>
          <a:p>
            <a:r>
              <a:rPr lang="en-US" dirty="0"/>
              <a:t>When Report Request = </a:t>
            </a:r>
            <a:r>
              <a:rPr lang="en-US" dirty="0" smtClean="0"/>
              <a:t>0</a:t>
            </a:r>
            <a:endParaRPr lang="en-US" dirty="0"/>
          </a:p>
        </p:txBody>
      </p:sp>
    </p:spTree>
    <p:extLst>
      <p:ext uri="{BB962C8B-B14F-4D97-AF65-F5344CB8AC3E}">
        <p14:creationId xmlns:p14="http://schemas.microsoft.com/office/powerpoint/2010/main" val="1465049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TWT Time Slot Control Field (4)</a:t>
            </a:r>
          </a:p>
        </p:txBody>
      </p:sp>
      <p:sp>
        <p:nvSpPr>
          <p:cNvPr id="3" name="Content Placeholder 2"/>
          <p:cNvSpPr>
            <a:spLocks noGrp="1"/>
          </p:cNvSpPr>
          <p:nvPr>
            <p:ph idx="1"/>
          </p:nvPr>
        </p:nvSpPr>
        <p:spPr/>
        <p:txBody>
          <a:bodyPr/>
          <a:lstStyle/>
          <a:p>
            <a:r>
              <a:rPr lang="en-US" dirty="0"/>
              <a:t>TX TSF Present</a:t>
            </a:r>
          </a:p>
          <a:p>
            <a:pPr lvl="1"/>
            <a:r>
              <a:rPr lang="en-US" dirty="0"/>
              <a:t>When set to 1, indicates that a TX TSF Field is present</a:t>
            </a:r>
          </a:p>
          <a:p>
            <a:pPr lvl="1"/>
            <a:r>
              <a:rPr lang="en-US" dirty="0"/>
              <a:t>When set to 0, indicates that no TX TSF Field is present</a:t>
            </a:r>
          </a:p>
          <a:p>
            <a:pPr lvl="2"/>
            <a:r>
              <a:rPr lang="en-US" dirty="0"/>
              <a:t>E.g. TSF is found somewhere else in the frame</a:t>
            </a:r>
          </a:p>
          <a:p>
            <a:pPr lvl="2"/>
            <a:r>
              <a:rPr lang="en-US" dirty="0"/>
              <a:t>E.g. A Beacon contains Broadcast TTS Information field, and Beacon already contains a timestamp</a:t>
            </a:r>
          </a:p>
          <a:p>
            <a:pPr lvl="1"/>
            <a:r>
              <a:rPr lang="en-US" dirty="0"/>
              <a:t>This field would primarily be used when transmitting a TWT Slot Time Bitmap report to an OBSS</a:t>
            </a:r>
          </a:p>
          <a:p>
            <a:r>
              <a:rPr lang="en-US" dirty="0"/>
              <a:t>Report Request</a:t>
            </a:r>
          </a:p>
          <a:p>
            <a:pPr lvl="1"/>
            <a:r>
              <a:rPr lang="en-US" dirty="0"/>
              <a:t>Set to 1 to request a report from another STA or BSS</a:t>
            </a:r>
          </a:p>
          <a:p>
            <a:pPr lvl="2"/>
            <a:r>
              <a:rPr lang="en-US" dirty="0"/>
              <a:t>Use BSS Address=1, Bitmap Address=1 to include requested BSS </a:t>
            </a:r>
            <a:r>
              <a:rPr lang="en-US" dirty="0" smtClean="0"/>
              <a:t>address</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4272488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Bitmap Address and BSS Address</a:t>
            </a:r>
          </a:p>
        </p:txBody>
      </p:sp>
      <p:sp>
        <p:nvSpPr>
          <p:cNvPr id="3" name="Content Placeholder 2"/>
          <p:cNvSpPr>
            <a:spLocks noGrp="1"/>
          </p:cNvSpPr>
          <p:nvPr>
            <p:ph idx="1"/>
          </p:nvPr>
        </p:nvSpPr>
        <p:spPr>
          <a:xfrm>
            <a:off x="685800" y="5715000"/>
            <a:ext cx="7772400" cy="609600"/>
          </a:xfrm>
        </p:spPr>
        <p:txBody>
          <a:bodyPr/>
          <a:lstStyle/>
          <a:p>
            <a:r>
              <a:rPr lang="en-US" dirty="0"/>
              <a:t>When Report Request = </a:t>
            </a:r>
            <a:r>
              <a:rPr lang="en-US" dirty="0" smtClean="0"/>
              <a:t>1</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119221602"/>
              </p:ext>
            </p:extLst>
          </p:nvPr>
        </p:nvGraphicFramePr>
        <p:xfrm>
          <a:off x="380999" y="1676401"/>
          <a:ext cx="8229601" cy="4023359"/>
        </p:xfrm>
        <a:graphic>
          <a:graphicData uri="http://schemas.openxmlformats.org/drawingml/2006/table">
            <a:tbl>
              <a:tblPr firstRow="1" bandRow="1">
                <a:tableStyleId>{5C22544A-7EE6-4342-B048-85BDC9FD1C3A}</a:tableStyleId>
              </a:tblPr>
              <a:tblGrid>
                <a:gridCol w="831273"/>
                <a:gridCol w="831273"/>
                <a:gridCol w="1330037"/>
                <a:gridCol w="5237018"/>
              </a:tblGrid>
              <a:tr h="597710">
                <a:tc>
                  <a:txBody>
                    <a:bodyPr/>
                    <a:lstStyle/>
                    <a:p>
                      <a:pPr algn="ctr"/>
                      <a:r>
                        <a:rPr lang="en-US" sz="1200" dirty="0" smtClean="0"/>
                        <a:t>Bitmap Address</a:t>
                      </a:r>
                      <a:endParaRPr lang="en-US" sz="1200" dirty="0"/>
                    </a:p>
                  </a:txBody>
                  <a:tcPr/>
                </a:tc>
                <a:tc>
                  <a:txBody>
                    <a:bodyPr/>
                    <a:lstStyle/>
                    <a:p>
                      <a:pPr algn="ctr"/>
                      <a:r>
                        <a:rPr lang="en-US" sz="1200" dirty="0" smtClean="0"/>
                        <a:t>BSS Address</a:t>
                      </a:r>
                      <a:endParaRPr lang="en-US" sz="1200" dirty="0"/>
                    </a:p>
                  </a:txBody>
                  <a:tcPr/>
                </a:tc>
                <a:tc>
                  <a:txBody>
                    <a:bodyPr/>
                    <a:lstStyle/>
                    <a:p>
                      <a:pPr algn="ctr"/>
                      <a:r>
                        <a:rPr lang="en-US" sz="1200" dirty="0" smtClean="0"/>
                        <a:t>TWT Time Slot Command</a:t>
                      </a:r>
                      <a:endParaRPr lang="en-US" sz="1200" dirty="0"/>
                    </a:p>
                  </a:txBody>
                  <a:tcPr/>
                </a:tc>
                <a:tc>
                  <a:txBody>
                    <a:bodyPr/>
                    <a:lstStyle/>
                    <a:p>
                      <a:pPr algn="ctr"/>
                      <a:r>
                        <a:rPr lang="en-US" sz="1200" dirty="0" smtClean="0"/>
                        <a:t>Meaning, assuming Report Request</a:t>
                      </a:r>
                      <a:r>
                        <a:rPr lang="en-US" sz="1200" baseline="0" dirty="0" smtClean="0"/>
                        <a:t> = 1</a:t>
                      </a:r>
                      <a:endParaRPr lang="en-US" sz="1200" dirty="0"/>
                    </a:p>
                  </a:txBody>
                  <a:tcPr/>
                </a:tc>
              </a:tr>
              <a:tr h="426936">
                <a:tc>
                  <a:txBody>
                    <a:bodyPr/>
                    <a:lstStyle/>
                    <a:p>
                      <a:pPr algn="ctr"/>
                      <a:r>
                        <a:rPr lang="en-US" sz="1100" dirty="0" smtClean="0"/>
                        <a:t>0</a:t>
                      </a:r>
                      <a:endParaRPr lang="en-US" sz="1100" dirty="0"/>
                    </a:p>
                  </a:txBody>
                  <a:tcPr/>
                </a:tc>
                <a:tc>
                  <a:txBody>
                    <a:bodyPr/>
                    <a:lstStyle/>
                    <a:p>
                      <a:pPr algn="ctr"/>
                      <a:r>
                        <a:rPr lang="en-US" sz="1100" dirty="0" smtClean="0"/>
                        <a:t>0</a:t>
                      </a:r>
                      <a:endParaRPr lang="en-US" sz="1100" dirty="0"/>
                    </a:p>
                  </a:txBody>
                  <a:tcPr/>
                </a:tc>
                <a:tc>
                  <a:txBody>
                    <a:bodyPr/>
                    <a:lstStyle/>
                    <a:p>
                      <a:r>
                        <a:rPr lang="en-US" sz="1100" dirty="0" smtClean="0"/>
                        <a:t>Report</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TTSB indicates</a:t>
                      </a:r>
                      <a:r>
                        <a:rPr lang="en-US" sz="1100" baseline="0" dirty="0" smtClean="0"/>
                        <a:t> slots used by the STA with the address indicated in the TA field of the MAC header of the MPDU, individual STA report is requested from the STA indicated in the RA field of the MAC header of the MPDU</a:t>
                      </a:r>
                      <a:endParaRPr lang="en-US" sz="1100" dirty="0"/>
                    </a:p>
                  </a:txBody>
                  <a:tcPr/>
                </a:tc>
              </a:tr>
              <a:tr h="426936">
                <a:tc>
                  <a:txBody>
                    <a:bodyPr/>
                    <a:lstStyle/>
                    <a:p>
                      <a:pPr algn="ctr"/>
                      <a:r>
                        <a:rPr lang="en-US" sz="1100" dirty="0" smtClean="0"/>
                        <a:t>0</a:t>
                      </a:r>
                      <a:endParaRPr lang="en-US" sz="1100" dirty="0"/>
                    </a:p>
                  </a:txBody>
                  <a:tcPr/>
                </a:tc>
                <a:tc>
                  <a:txBody>
                    <a:bodyPr/>
                    <a:lstStyle/>
                    <a:p>
                      <a:pPr algn="ctr"/>
                      <a:r>
                        <a:rPr lang="en-US" sz="1100" dirty="0" smtClean="0"/>
                        <a:t>1</a:t>
                      </a:r>
                      <a:endParaRPr lang="en-US" sz="1100" dirty="0"/>
                    </a:p>
                  </a:txBody>
                  <a:tcPr/>
                </a:tc>
                <a:tc>
                  <a:txBody>
                    <a:bodyPr/>
                    <a:lstStyle/>
                    <a:p>
                      <a:r>
                        <a:rPr lang="en-US" sz="1100" dirty="0" smtClean="0"/>
                        <a:t>Report</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TTSB indicates</a:t>
                      </a:r>
                      <a:r>
                        <a:rPr lang="en-US" sz="1100" baseline="0" dirty="0" smtClean="0"/>
                        <a:t> slots used within a BSS, where the BSS address is indicated in the BSS field of the MAC header of the MPDU, BSS report is requested from the STA indicated in the RA field of the MAC header of the MPDU, for the BSS of which the recipient STA is a member</a:t>
                      </a:r>
                      <a:endParaRPr lang="en-US" sz="1100" dirty="0" smtClean="0"/>
                    </a:p>
                  </a:txBody>
                  <a:tcPr/>
                </a:tc>
              </a:tr>
              <a:tr h="426936">
                <a:tc>
                  <a:txBody>
                    <a:bodyPr/>
                    <a:lstStyle/>
                    <a:p>
                      <a:pPr algn="ctr"/>
                      <a:r>
                        <a:rPr lang="en-US" sz="1100" dirty="0" smtClean="0"/>
                        <a:t>1</a:t>
                      </a:r>
                      <a:endParaRPr lang="en-US" sz="1100" dirty="0"/>
                    </a:p>
                  </a:txBody>
                  <a:tcPr/>
                </a:tc>
                <a:tc>
                  <a:txBody>
                    <a:bodyPr/>
                    <a:lstStyle/>
                    <a:p>
                      <a:pPr algn="ctr"/>
                      <a:r>
                        <a:rPr lang="en-US" sz="1100" dirty="0" smtClean="0"/>
                        <a:t>0</a:t>
                      </a:r>
                      <a:endParaRPr lang="en-US" sz="1100" dirty="0"/>
                    </a:p>
                  </a:txBody>
                  <a:tcPr/>
                </a:tc>
                <a:tc>
                  <a:txBody>
                    <a:bodyPr/>
                    <a:lstStyle/>
                    <a:p>
                      <a:r>
                        <a:rPr lang="en-US" sz="1100" dirty="0" smtClean="0"/>
                        <a:t>Report</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TTSB indicates</a:t>
                      </a:r>
                      <a:r>
                        <a:rPr lang="en-US" sz="1100" baseline="0" dirty="0" smtClean="0"/>
                        <a:t> slots used by the STA with the address indicated in the TWT Bitmap Address field, individual STA report is requested from the STA indicated in the RA field of the MAC header of the MPDU</a:t>
                      </a:r>
                      <a:endParaRPr lang="en-US" sz="1100" dirty="0"/>
                    </a:p>
                  </a:txBody>
                  <a:tcPr/>
                </a:tc>
              </a:tr>
              <a:tr h="426936">
                <a:tc>
                  <a:txBody>
                    <a:bodyPr/>
                    <a:lstStyle/>
                    <a:p>
                      <a:pPr algn="ctr"/>
                      <a:r>
                        <a:rPr lang="en-US" sz="1100" dirty="0" smtClean="0"/>
                        <a:t>1</a:t>
                      </a:r>
                      <a:endParaRPr lang="en-US" sz="1100" dirty="0"/>
                    </a:p>
                  </a:txBody>
                  <a:tcPr/>
                </a:tc>
                <a:tc>
                  <a:txBody>
                    <a:bodyPr/>
                    <a:lstStyle/>
                    <a:p>
                      <a:pPr algn="ctr"/>
                      <a:r>
                        <a:rPr lang="en-US" sz="1100" dirty="0" smtClean="0"/>
                        <a:t>1</a:t>
                      </a:r>
                      <a:endParaRPr lang="en-US" sz="1100" dirty="0"/>
                    </a:p>
                  </a:txBody>
                  <a:tcPr/>
                </a:tc>
                <a:tc>
                  <a:txBody>
                    <a:bodyPr/>
                    <a:lstStyle/>
                    <a:p>
                      <a:r>
                        <a:rPr lang="en-US" sz="1100" dirty="0" smtClean="0"/>
                        <a:t>Report</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TTSB indicates</a:t>
                      </a:r>
                      <a:r>
                        <a:rPr lang="en-US" sz="1100" baseline="0" dirty="0" smtClean="0"/>
                        <a:t> slots used within a BSS, where the BSS address is indicated in the TWT Bitmap Address field, BSS report is requested from the STA indicated in the RA field of the MAC header of the MPDU, for the BSS of which the recipient STA is a member</a:t>
                      </a:r>
                      <a:endParaRPr lang="en-US" sz="1100" dirty="0" smtClean="0"/>
                    </a:p>
                  </a:txBody>
                  <a:tcPr/>
                </a:tc>
              </a:tr>
              <a:tr h="362409">
                <a:tc>
                  <a:txBody>
                    <a:bodyPr/>
                    <a:lstStyle/>
                    <a:p>
                      <a:pPr algn="ctr"/>
                      <a:r>
                        <a:rPr lang="en-US" sz="1100" dirty="0" smtClean="0"/>
                        <a:t>0 or 1</a:t>
                      </a:r>
                      <a:endParaRPr lang="en-US" sz="1100" dirty="0"/>
                    </a:p>
                  </a:txBody>
                  <a:tcPr/>
                </a:tc>
                <a:tc>
                  <a:txBody>
                    <a:bodyPr/>
                    <a:lstStyle/>
                    <a:p>
                      <a:pPr algn="ctr"/>
                      <a:r>
                        <a:rPr lang="en-US" sz="1100" dirty="0" smtClean="0"/>
                        <a:t>0</a:t>
                      </a:r>
                      <a:r>
                        <a:rPr lang="en-US" sz="1100" baseline="0" dirty="0" smtClean="0"/>
                        <a:t> or 1</a:t>
                      </a:r>
                      <a:endParaRPr lang="en-US" sz="1100" dirty="0"/>
                    </a:p>
                  </a:txBody>
                  <a:tcPr/>
                </a:tc>
                <a:tc>
                  <a:txBody>
                    <a:bodyPr/>
                    <a:lstStyle/>
                    <a:p>
                      <a:r>
                        <a:rPr lang="en-US" sz="1100" dirty="0" smtClean="0"/>
                        <a:t>Assignment</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Reserved</a:t>
                      </a:r>
                      <a:endParaRPr lang="en-US" sz="1100" dirty="0"/>
                    </a:p>
                  </a:txBody>
                  <a:tcPr/>
                </a:tc>
              </a:tr>
              <a:tr h="257918">
                <a:tc>
                  <a:txBody>
                    <a:bodyPr/>
                    <a:lstStyle/>
                    <a:p>
                      <a:pPr algn="ctr"/>
                      <a:r>
                        <a:rPr lang="en-US" sz="1100" dirty="0" smtClean="0"/>
                        <a:t>0 or 1</a:t>
                      </a:r>
                      <a:endParaRPr lang="en-US" sz="1100" dirty="0"/>
                    </a:p>
                  </a:txBody>
                  <a:tcPr/>
                </a:tc>
                <a:tc>
                  <a:txBody>
                    <a:bodyPr/>
                    <a:lstStyle/>
                    <a:p>
                      <a:pPr algn="ctr"/>
                      <a:r>
                        <a:rPr lang="en-US" sz="1100" dirty="0" smtClean="0"/>
                        <a:t>0</a:t>
                      </a:r>
                      <a:r>
                        <a:rPr lang="en-US" sz="1100" baseline="0" dirty="0" smtClean="0"/>
                        <a:t> or 1</a:t>
                      </a:r>
                      <a:endParaRPr lang="en-US" sz="1100" dirty="0"/>
                    </a:p>
                  </a:txBody>
                  <a:tcPr/>
                </a:tc>
                <a:tc>
                  <a:txBody>
                    <a:bodyPr/>
                    <a:lstStyle/>
                    <a:p>
                      <a:r>
                        <a:rPr lang="en-US" sz="1100" dirty="0" smtClean="0"/>
                        <a:t>Assignment</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Reserved</a:t>
                      </a:r>
                      <a:endParaRPr lang="en-US" sz="1100" dirty="0"/>
                    </a:p>
                  </a:txBody>
                  <a:tcPr/>
                </a:tc>
              </a:tr>
              <a:tr h="257918">
                <a:tc>
                  <a:txBody>
                    <a:bodyPr/>
                    <a:lstStyle/>
                    <a:p>
                      <a:pPr algn="ctr"/>
                      <a:r>
                        <a:rPr lang="en-US" sz="1100" dirty="0" smtClean="0"/>
                        <a:t>0 or 1</a:t>
                      </a:r>
                      <a:endParaRPr lang="en-US" sz="1100" dirty="0"/>
                    </a:p>
                  </a:txBody>
                  <a:tcPr/>
                </a:tc>
                <a:tc>
                  <a:txBody>
                    <a:bodyPr/>
                    <a:lstStyle/>
                    <a:p>
                      <a:pPr algn="ctr"/>
                      <a:r>
                        <a:rPr lang="en-US" sz="1100" dirty="0" smtClean="0"/>
                        <a:t>0</a:t>
                      </a:r>
                      <a:r>
                        <a:rPr lang="en-US" sz="1100" baseline="0" dirty="0" smtClean="0"/>
                        <a:t> or 1</a:t>
                      </a:r>
                      <a:endParaRPr lang="en-US" sz="1100" dirty="0"/>
                    </a:p>
                  </a:txBody>
                  <a:tcPr/>
                </a:tc>
                <a:tc>
                  <a:txBody>
                    <a:bodyPr/>
                    <a:lstStyle/>
                    <a:p>
                      <a:r>
                        <a:rPr lang="en-US" sz="1100" dirty="0" smtClean="0"/>
                        <a:t>Reserved</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Reserved</a:t>
                      </a:r>
                      <a:endParaRPr lang="en-US" sz="1100" dirty="0"/>
                    </a:p>
                  </a:txBody>
                  <a:tcPr/>
                </a:tc>
              </a:tr>
            </a:tbl>
          </a:graphicData>
        </a:graphic>
      </p:graphicFrame>
    </p:spTree>
    <p:extLst>
      <p:ext uri="{BB962C8B-B14F-4D97-AF65-F5344CB8AC3E}">
        <p14:creationId xmlns:p14="http://schemas.microsoft.com/office/powerpoint/2010/main" val="1906614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TWT Time Slot Control Field (5)</a:t>
            </a:r>
          </a:p>
        </p:txBody>
      </p:sp>
      <p:sp>
        <p:nvSpPr>
          <p:cNvPr id="3" name="Content Placeholder 2"/>
          <p:cNvSpPr>
            <a:spLocks noGrp="1"/>
          </p:cNvSpPr>
          <p:nvPr>
            <p:ph idx="1"/>
          </p:nvPr>
        </p:nvSpPr>
        <p:spPr/>
        <p:txBody>
          <a:bodyPr/>
          <a:lstStyle/>
          <a:p>
            <a:r>
              <a:rPr lang="en-US" dirty="0"/>
              <a:t>Assigned STA Count</a:t>
            </a:r>
          </a:p>
          <a:p>
            <a:pPr lvl="1"/>
            <a:r>
              <a:rPr lang="en-US" dirty="0"/>
              <a:t>The total number of STA for which the report includes slots that have been assigned</a:t>
            </a:r>
          </a:p>
          <a:p>
            <a:pPr lvl="2"/>
            <a:r>
              <a:rPr lang="en-US" dirty="0"/>
              <a:t>Set to appropriate value when the report is for a BSS</a:t>
            </a:r>
          </a:p>
          <a:p>
            <a:pPr lvl="2"/>
            <a:r>
              <a:rPr lang="en-US" dirty="0"/>
              <a:t>Set to 1 when the report is for a single STA</a:t>
            </a:r>
          </a:p>
          <a:p>
            <a:pPr lvl="1"/>
            <a:r>
              <a:rPr lang="en-US" dirty="0"/>
              <a:t>Note that some slots might be assigned to more than one STA</a:t>
            </a:r>
          </a:p>
          <a:p>
            <a:pPr lvl="2"/>
            <a:r>
              <a:rPr lang="en-US" dirty="0"/>
              <a:t>An individual STA reporting its own slots will still report a value of 1, because it is unaware of multiple assignments</a:t>
            </a:r>
          </a:p>
          <a:p>
            <a:pPr lvl="1"/>
            <a:r>
              <a:rPr lang="en-US" dirty="0"/>
              <a:t>When the report is for a BSS</a:t>
            </a:r>
          </a:p>
          <a:p>
            <a:pPr lvl="2"/>
            <a:r>
              <a:rPr lang="en-US" dirty="0"/>
              <a:t>Value of max representation for the field means that value or greater</a:t>
            </a:r>
          </a:p>
          <a:p>
            <a:pPr lvl="3"/>
            <a:r>
              <a:rPr lang="en-US" dirty="0"/>
              <a:t>E.g. for a 7-bit Assigned STA count field, 0x7F means a STA count of 127 or more</a:t>
            </a:r>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1258310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Slot Bitmap Zeroth Slot Time reference</a:t>
            </a:r>
          </a:p>
        </p:txBody>
      </p:sp>
      <p:sp>
        <p:nvSpPr>
          <p:cNvPr id="3" name="Content Placeholder 2"/>
          <p:cNvSpPr>
            <a:spLocks noGrp="1"/>
          </p:cNvSpPr>
          <p:nvPr>
            <p:ph idx="1"/>
          </p:nvPr>
        </p:nvSpPr>
        <p:spPr/>
        <p:txBody>
          <a:bodyPr/>
          <a:lstStyle/>
          <a:p>
            <a:r>
              <a:rPr lang="en-US" dirty="0"/>
              <a:t>The start of the zeroth slot of the TWT Time Slot Bitmap is the TSF time corresponding to:</a:t>
            </a:r>
          </a:p>
          <a:p>
            <a:pPr lvl="1"/>
            <a:r>
              <a:rPr lang="en-US" dirty="0"/>
              <a:t>The value of the Zero Slot Alignment field if present, otherwise:</a:t>
            </a:r>
          </a:p>
          <a:p>
            <a:pPr lvl="1"/>
            <a:r>
              <a:rPr lang="en-US" dirty="0"/>
              <a:t>The value of the Target Wake Time field if present, otherwise:</a:t>
            </a:r>
          </a:p>
          <a:p>
            <a:pPr lvl="1"/>
            <a:r>
              <a:rPr lang="en-US" dirty="0"/>
              <a:t>The TBTT of the Beacon in which the TWT Time Slot Bitmap </a:t>
            </a:r>
            <a:r>
              <a:rPr lang="en-US" dirty="0" smtClean="0"/>
              <a:t>appears</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2365656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Slot Bitmap Description </a:t>
            </a:r>
            <a:r>
              <a:rPr lang="en-US" dirty="0" err="1"/>
              <a:t>OpA</a:t>
            </a:r>
            <a:endParaRPr lang="en-US" dirty="0"/>
          </a:p>
        </p:txBody>
      </p:sp>
      <p:sp>
        <p:nvSpPr>
          <p:cNvPr id="3" name="Content Placeholder 2"/>
          <p:cNvSpPr>
            <a:spLocks noGrp="1"/>
          </p:cNvSpPr>
          <p:nvPr>
            <p:ph idx="1"/>
          </p:nvPr>
        </p:nvSpPr>
        <p:spPr/>
        <p:txBody>
          <a:bodyPr/>
          <a:lstStyle/>
          <a:p>
            <a:r>
              <a:rPr lang="en-US" dirty="0"/>
              <a:t>Option a) 3 bits per time slot:</a:t>
            </a:r>
          </a:p>
          <a:p>
            <a:pPr lvl="1"/>
            <a:r>
              <a:rPr lang="en-US" dirty="0"/>
              <a:t>000 = occupied SU UP</a:t>
            </a:r>
          </a:p>
          <a:p>
            <a:pPr lvl="1"/>
            <a:r>
              <a:rPr lang="en-US" dirty="0"/>
              <a:t>001 = occupied SU Down</a:t>
            </a:r>
          </a:p>
          <a:p>
            <a:pPr lvl="1"/>
            <a:r>
              <a:rPr lang="en-US" dirty="0"/>
              <a:t>010 = occupied SU Up and Down</a:t>
            </a:r>
          </a:p>
          <a:p>
            <a:pPr lvl="1"/>
            <a:r>
              <a:rPr lang="en-US" dirty="0"/>
              <a:t>011 = Unallocated slot (i.e. unoccupied)</a:t>
            </a:r>
          </a:p>
          <a:p>
            <a:pPr lvl="1"/>
            <a:r>
              <a:rPr lang="en-US" dirty="0"/>
              <a:t>100 = occupied MU UP</a:t>
            </a:r>
          </a:p>
          <a:p>
            <a:pPr lvl="1"/>
            <a:r>
              <a:rPr lang="en-US" dirty="0"/>
              <a:t>101 = occupied MU Down</a:t>
            </a:r>
          </a:p>
          <a:p>
            <a:pPr lvl="1"/>
            <a:r>
              <a:rPr lang="en-US" dirty="0"/>
              <a:t>110 = occupied MU Up and Down</a:t>
            </a:r>
          </a:p>
          <a:p>
            <a:pPr lvl="1"/>
            <a:r>
              <a:rPr lang="en-US" dirty="0"/>
              <a:t>111 = PAD (i.e. not a valid slot)</a:t>
            </a:r>
          </a:p>
          <a:p>
            <a:pPr lvl="2"/>
            <a:r>
              <a:rPr lang="en-US" dirty="0"/>
              <a:t>I.e. 111 is used at the end of the bitmap to pad to a whole octet, if needed</a:t>
            </a:r>
          </a:p>
          <a:p>
            <a:pPr lvl="2"/>
            <a:r>
              <a:rPr lang="en-US" dirty="0"/>
              <a:t>Any remaining bits would also be set to </a:t>
            </a:r>
            <a:r>
              <a:rPr lang="en-US" dirty="0" smtClean="0"/>
              <a:t>1</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Tree>
    <p:extLst>
      <p:ext uri="{BB962C8B-B14F-4D97-AF65-F5344CB8AC3E}">
        <p14:creationId xmlns:p14="http://schemas.microsoft.com/office/powerpoint/2010/main" val="911854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Slot Bitmap Description More Options</a:t>
            </a:r>
          </a:p>
        </p:txBody>
      </p:sp>
      <p:sp>
        <p:nvSpPr>
          <p:cNvPr id="3" name="Content Placeholder 2"/>
          <p:cNvSpPr>
            <a:spLocks noGrp="1"/>
          </p:cNvSpPr>
          <p:nvPr>
            <p:ph idx="1"/>
          </p:nvPr>
        </p:nvSpPr>
        <p:spPr/>
        <p:txBody>
          <a:bodyPr/>
          <a:lstStyle/>
          <a:p>
            <a:r>
              <a:rPr lang="en-US" dirty="0"/>
              <a:t>Option b) 1 bit per time slot:</a:t>
            </a:r>
          </a:p>
          <a:p>
            <a:pPr lvl="1"/>
            <a:r>
              <a:rPr lang="en-US" dirty="0"/>
              <a:t>0 = not occupied</a:t>
            </a:r>
          </a:p>
          <a:p>
            <a:pPr lvl="1"/>
            <a:r>
              <a:rPr lang="en-US" dirty="0"/>
              <a:t>1 = occupied</a:t>
            </a:r>
          </a:p>
          <a:p>
            <a:pPr lvl="1"/>
            <a:r>
              <a:rPr lang="en-US" dirty="0"/>
              <a:t>First invalid slot is marked with 0, all slots after first invalid slot are marked with 1</a:t>
            </a:r>
          </a:p>
          <a:p>
            <a:pPr lvl="2"/>
            <a:r>
              <a:rPr lang="en-US" dirty="0"/>
              <a:t>Implies that minimum number of bits in the bitmap is equal to the number of bits required for slot signaling + 2</a:t>
            </a:r>
          </a:p>
          <a:p>
            <a:r>
              <a:rPr lang="en-US" dirty="0"/>
              <a:t>Option c) 2 bits per time slot:</a:t>
            </a:r>
          </a:p>
          <a:p>
            <a:pPr lvl="1"/>
            <a:r>
              <a:rPr lang="en-US" dirty="0"/>
              <a:t>00 = Unallocated slot</a:t>
            </a:r>
          </a:p>
          <a:p>
            <a:pPr lvl="1"/>
            <a:r>
              <a:rPr lang="en-US" dirty="0"/>
              <a:t>01 = occupied SU</a:t>
            </a:r>
          </a:p>
          <a:p>
            <a:pPr lvl="1"/>
            <a:r>
              <a:rPr lang="en-US" dirty="0"/>
              <a:t>10 = occupied MU</a:t>
            </a:r>
          </a:p>
          <a:p>
            <a:pPr lvl="1"/>
            <a:r>
              <a:rPr lang="en-US" dirty="0"/>
              <a:t>11 = not a valid slot (i.e. PAD</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Tree>
    <p:extLst>
      <p:ext uri="{BB962C8B-B14F-4D97-AF65-F5344CB8AC3E}">
        <p14:creationId xmlns:p14="http://schemas.microsoft.com/office/powerpoint/2010/main" val="1266702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TX TSF Field</a:t>
            </a:r>
          </a:p>
        </p:txBody>
      </p:sp>
      <p:sp>
        <p:nvSpPr>
          <p:cNvPr id="3" name="Content Placeholder 2"/>
          <p:cNvSpPr>
            <a:spLocks noGrp="1"/>
          </p:cNvSpPr>
          <p:nvPr>
            <p:ph idx="1"/>
          </p:nvPr>
        </p:nvSpPr>
        <p:spPr/>
        <p:txBody>
          <a:bodyPr/>
          <a:lstStyle/>
          <a:p>
            <a:r>
              <a:rPr lang="en-US" dirty="0"/>
              <a:t>Contains TSF value at time of transmission of the MPDU containing the TWT IE</a:t>
            </a:r>
          </a:p>
          <a:p>
            <a:pPr lvl="1"/>
            <a:r>
              <a:rPr lang="en-US" dirty="0"/>
              <a:t>Present only when TX TSF Present = </a:t>
            </a:r>
            <a:r>
              <a:rPr lang="en-US" dirty="0" smtClean="0"/>
              <a:t>1</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Tree>
    <p:extLst>
      <p:ext uri="{BB962C8B-B14F-4D97-AF65-F5344CB8AC3E}">
        <p14:creationId xmlns:p14="http://schemas.microsoft.com/office/powerpoint/2010/main" val="1630776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Broadcast TWT SP Example</a:t>
            </a:r>
          </a:p>
        </p:txBody>
      </p:sp>
      <p:sp>
        <p:nvSpPr>
          <p:cNvPr id="3" name="Content Placeholder 2"/>
          <p:cNvSpPr>
            <a:spLocks noGrp="1"/>
          </p:cNvSpPr>
          <p:nvPr>
            <p:ph idx="1"/>
          </p:nvPr>
        </p:nvSpPr>
        <p:spPr/>
        <p:txBody>
          <a:bodyPr/>
          <a:lstStyle/>
          <a:p>
            <a:r>
              <a:rPr lang="en-US" dirty="0"/>
              <a:t>Using option b:</a:t>
            </a:r>
          </a:p>
          <a:p>
            <a:endParaRPr lang="en-US" dirty="0"/>
          </a:p>
          <a:p>
            <a:r>
              <a:rPr lang="en-US" dirty="0"/>
              <a:t>AP transmits TWT IE with Broadcast setting inside of a Beacon</a:t>
            </a:r>
          </a:p>
          <a:p>
            <a:r>
              <a:rPr lang="en-US" dirty="0"/>
              <a:t>TWT IE includes the TWT Time Slot bitmap with resolution equal to 2 TU</a:t>
            </a:r>
          </a:p>
          <a:p>
            <a:r>
              <a:rPr lang="en-US" dirty="0"/>
              <a:t>Broadcast TWT SP Start Times are indicated by the 0 to 1 transitions in the bitmap</a:t>
            </a:r>
          </a:p>
          <a:p>
            <a:r>
              <a:rPr lang="en-US" dirty="0"/>
              <a:t>Broadcast TWT SP durations are indicated by the uninterrupted sequences of ones in the </a:t>
            </a:r>
            <a:r>
              <a:rPr lang="en-US" dirty="0" smtClean="0"/>
              <a:t>bitmap</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Tree>
    <p:extLst>
      <p:ext uri="{BB962C8B-B14F-4D97-AF65-F5344CB8AC3E}">
        <p14:creationId xmlns:p14="http://schemas.microsoft.com/office/powerpoint/2010/main" val="623900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Abstract</a:t>
            </a:r>
            <a:endParaRPr lang="en-US" dirty="0"/>
          </a:p>
        </p:txBody>
      </p:sp>
      <p:sp>
        <p:nvSpPr>
          <p:cNvPr id="3" name="Content Placeholder 2"/>
          <p:cNvSpPr>
            <a:spLocks noGrp="1"/>
          </p:cNvSpPr>
          <p:nvPr>
            <p:ph idx="1"/>
          </p:nvPr>
        </p:nvSpPr>
        <p:spPr/>
        <p:txBody>
          <a:bodyPr/>
          <a:lstStyle/>
          <a:p>
            <a:r>
              <a:rPr lang="en-US" dirty="0"/>
              <a:t>Selected TWT times might need to change</a:t>
            </a:r>
          </a:p>
          <a:p>
            <a:pPr lvl="1"/>
            <a:r>
              <a:rPr lang="en-US" dirty="0"/>
              <a:t>Dynamic OBSS interference</a:t>
            </a:r>
          </a:p>
          <a:p>
            <a:pPr lvl="1"/>
            <a:r>
              <a:rPr lang="en-US" dirty="0"/>
              <a:t>Change in traffic pattern requiring more or less time</a:t>
            </a:r>
          </a:p>
          <a:p>
            <a:pPr lvl="1"/>
            <a:r>
              <a:rPr lang="en-US" dirty="0"/>
              <a:t>Change in channel requiring more or less time</a:t>
            </a:r>
          </a:p>
          <a:p>
            <a:r>
              <a:rPr lang="en-US" dirty="0"/>
              <a:t>Desire a mechanism for change in TWT timing</a:t>
            </a:r>
          </a:p>
          <a:p>
            <a:pPr lvl="1"/>
            <a:r>
              <a:rPr lang="en-US" dirty="0"/>
              <a:t>More convenient than sending a new TWT request</a:t>
            </a:r>
          </a:p>
          <a:p>
            <a:r>
              <a:rPr lang="en-US" dirty="0"/>
              <a:t>Would be nice if this mechanism could also be used to communicate Inter-BSS information on “network time slots” utilized by OBSS TWT</a:t>
            </a:r>
          </a:p>
          <a:p>
            <a:pPr lvl="1"/>
            <a:r>
              <a:rPr lang="en-US" dirty="0"/>
              <a:t>Assuming some sort of quantization of network time that is relatable to local TSF</a:t>
            </a:r>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a:t>
            </a:fld>
            <a:endParaRPr lang="en-US"/>
          </a:p>
        </p:txBody>
      </p:sp>
    </p:spTree>
    <p:extLst>
      <p:ext uri="{BB962C8B-B14F-4D97-AF65-F5344CB8AC3E}">
        <p14:creationId xmlns:p14="http://schemas.microsoft.com/office/powerpoint/2010/main" val="16520443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Slot Bitmap Length</a:t>
            </a:r>
          </a:p>
        </p:txBody>
      </p:sp>
      <p:sp>
        <p:nvSpPr>
          <p:cNvPr id="3" name="Content Placeholder 2"/>
          <p:cNvSpPr>
            <a:spLocks noGrp="1"/>
          </p:cNvSpPr>
          <p:nvPr>
            <p:ph idx="1"/>
          </p:nvPr>
        </p:nvSpPr>
        <p:spPr/>
        <p:txBody>
          <a:bodyPr/>
          <a:lstStyle/>
          <a:p>
            <a:r>
              <a:rPr lang="en-US" dirty="0"/>
              <a:t>Bitmap is variable length</a:t>
            </a:r>
          </a:p>
          <a:p>
            <a:pPr lvl="1"/>
            <a:r>
              <a:rPr lang="en-US" dirty="0"/>
              <a:t>Length indicated in Time Slot Bitmap Length field</a:t>
            </a:r>
          </a:p>
          <a:p>
            <a:pPr lvl="2"/>
            <a:r>
              <a:rPr lang="en-US" dirty="0"/>
              <a:t>As number of octets, i.e. up to 255</a:t>
            </a:r>
          </a:p>
          <a:p>
            <a:pPr lvl="1"/>
            <a:r>
              <a:rPr lang="en-US" dirty="0"/>
              <a:t>Bitmap is rounded up to nearest whole octet</a:t>
            </a:r>
          </a:p>
          <a:p>
            <a:pPr lvl="1"/>
            <a:r>
              <a:rPr lang="en-US" dirty="0"/>
              <a:t>Bitmap is padded as needed as indicated in bitmap description</a:t>
            </a:r>
          </a:p>
          <a:p>
            <a:pPr lvl="2"/>
            <a:r>
              <a:rPr lang="en-US" dirty="0"/>
              <a:t>For the single bit per slot case, the bitmap must end with a pad in order to definitively differentiate pad vs non-pad information</a:t>
            </a:r>
          </a:p>
          <a:p>
            <a:pPr lvl="2"/>
            <a:r>
              <a:rPr lang="en-US" dirty="0"/>
              <a:t>Ending pad must be at least one zero followed by one </a:t>
            </a:r>
            <a:r>
              <a:rPr lang="en-US" dirty="0" err="1"/>
              <a:t>one</a:t>
            </a:r>
            <a:endParaRPr lang="en-US" dirty="0"/>
          </a:p>
          <a:p>
            <a:pPr lvl="2"/>
            <a:r>
              <a:rPr lang="en-US" dirty="0"/>
              <a:t>Additional one bits can follow the initial pad, as needed in order to reach the next octet boundary</a:t>
            </a:r>
          </a:p>
          <a:p>
            <a:pPr lvl="2"/>
            <a:r>
              <a:rPr lang="en-US" dirty="0"/>
              <a:t>Multi-bit per slot options include specific pad values</a:t>
            </a:r>
          </a:p>
          <a:p>
            <a:pPr lvl="3"/>
            <a:r>
              <a:rPr lang="en-US" dirty="0"/>
              <a:t>If the identified octet length ends without a pad, any non-complete slot indication is by definition, </a:t>
            </a:r>
            <a:r>
              <a:rPr lang="en-US" dirty="0" smtClean="0"/>
              <a:t>pad</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spTree>
    <p:extLst>
      <p:ext uri="{BB962C8B-B14F-4D97-AF65-F5344CB8AC3E}">
        <p14:creationId xmlns:p14="http://schemas.microsoft.com/office/powerpoint/2010/main" val="34604388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Periodicity of Time Slot Bitmap Information</a:t>
            </a:r>
          </a:p>
        </p:txBody>
      </p:sp>
      <p:sp>
        <p:nvSpPr>
          <p:cNvPr id="3" name="Content Placeholder 2"/>
          <p:cNvSpPr>
            <a:spLocks noGrp="1"/>
          </p:cNvSpPr>
          <p:nvPr>
            <p:ph idx="1"/>
          </p:nvPr>
        </p:nvSpPr>
        <p:spPr/>
        <p:txBody>
          <a:bodyPr/>
          <a:lstStyle/>
          <a:p>
            <a:r>
              <a:rPr lang="en-US" dirty="0"/>
              <a:t>All Time Slot Bitmaps are periodic</a:t>
            </a:r>
          </a:p>
          <a:p>
            <a:pPr lvl="1"/>
            <a:r>
              <a:rPr lang="en-US" dirty="0"/>
              <a:t>A Time Slot Bitmap repeats with periodicity determined by Number of Active Slots in the bitmap times the resolution of the bitmap slot</a:t>
            </a:r>
          </a:p>
          <a:p>
            <a:pPr lvl="1"/>
            <a:r>
              <a:rPr lang="en-US" dirty="0"/>
              <a:t>Does not necessarily match the Beacon Interval or an integer multiple of the Beacon Interval or an integer division of the Beacon Interval</a:t>
            </a:r>
          </a:p>
          <a:p>
            <a:pPr lvl="1"/>
            <a:r>
              <a:rPr lang="en-US" dirty="0"/>
              <a:t>Hence the need for the zeroth slot time reference</a:t>
            </a:r>
          </a:p>
          <a:p>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spTree>
    <p:extLst>
      <p:ext uri="{BB962C8B-B14F-4D97-AF65-F5344CB8AC3E}">
        <p14:creationId xmlns:p14="http://schemas.microsoft.com/office/powerpoint/2010/main" val="10553534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Slot Address</a:t>
            </a:r>
          </a:p>
        </p:txBody>
      </p:sp>
      <p:sp>
        <p:nvSpPr>
          <p:cNvPr id="3" name="Content Placeholder 2"/>
          <p:cNvSpPr>
            <a:spLocks noGrp="1"/>
          </p:cNvSpPr>
          <p:nvPr>
            <p:ph idx="1"/>
          </p:nvPr>
        </p:nvSpPr>
        <p:spPr/>
        <p:txBody>
          <a:bodyPr/>
          <a:lstStyle/>
          <a:p>
            <a:r>
              <a:rPr lang="en-US" dirty="0"/>
              <a:t>Contains a 48-bit address</a:t>
            </a:r>
          </a:p>
          <a:p>
            <a:r>
              <a:rPr lang="en-US" dirty="0"/>
              <a:t>Optionally present</a:t>
            </a:r>
          </a:p>
          <a:p>
            <a:r>
              <a:rPr lang="en-US" dirty="0"/>
              <a:t>See previous </a:t>
            </a:r>
            <a:r>
              <a:rPr lang="en-US" dirty="0" smtClean="0"/>
              <a:t>slides</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a:p>
        </p:txBody>
      </p:sp>
    </p:spTree>
    <p:extLst>
      <p:ext uri="{BB962C8B-B14F-4D97-AF65-F5344CB8AC3E}">
        <p14:creationId xmlns:p14="http://schemas.microsoft.com/office/powerpoint/2010/main" val="1927367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of Time Slot Report (1)</a:t>
            </a:r>
          </a:p>
        </p:txBody>
      </p:sp>
      <p:sp>
        <p:nvSpPr>
          <p:cNvPr id="3" name="Content Placeholder 2"/>
          <p:cNvSpPr>
            <a:spLocks noGrp="1"/>
          </p:cNvSpPr>
          <p:nvPr>
            <p:ph idx="1"/>
          </p:nvPr>
        </p:nvSpPr>
        <p:spPr/>
        <p:txBody>
          <a:bodyPr/>
          <a:lstStyle/>
          <a:p>
            <a:r>
              <a:rPr lang="en-US" dirty="0"/>
              <a:t>Used by AP to indicate allocated Time Slots in the BSS</a:t>
            </a:r>
          </a:p>
          <a:p>
            <a:pPr lvl="1"/>
            <a:r>
              <a:rPr lang="en-US" dirty="0"/>
              <a:t>Requesting STAs can avoid these time slots (or not)</a:t>
            </a:r>
          </a:p>
          <a:p>
            <a:pPr lvl="1"/>
            <a:r>
              <a:rPr lang="en-US" dirty="0"/>
              <a:t>AP can assign STA anyway, in order to encourage MU use</a:t>
            </a:r>
          </a:p>
          <a:p>
            <a:pPr lvl="1"/>
            <a:r>
              <a:rPr lang="en-US" dirty="0"/>
              <a:t>Non-requesting STA know to avoid these time slots</a:t>
            </a:r>
          </a:p>
          <a:p>
            <a:pPr lvl="2"/>
            <a:r>
              <a:rPr lang="en-US" dirty="0"/>
              <a:t>i.e. perform EDCA outside of occupied time slots</a:t>
            </a:r>
          </a:p>
          <a:p>
            <a:pPr lvl="2"/>
            <a:r>
              <a:rPr lang="en-US" dirty="0"/>
              <a:t>Optionally operate with modified EDCA parameters within occupied time slots, as dictated by the AP</a:t>
            </a:r>
          </a:p>
          <a:p>
            <a:pPr lvl="1"/>
            <a:r>
              <a:rPr lang="en-US" dirty="0"/>
              <a:t>AP can send unsolicited Time Slot Report, unicast or broadcast</a:t>
            </a:r>
          </a:p>
          <a:p>
            <a:r>
              <a:rPr lang="en-US" dirty="0"/>
              <a:t>Used by AP and by non-AP STA</a:t>
            </a:r>
          </a:p>
          <a:p>
            <a:pPr lvl="1"/>
            <a:r>
              <a:rPr lang="en-US" dirty="0"/>
              <a:t>To inform associated AP of OBSS time slot use</a:t>
            </a:r>
          </a:p>
          <a:p>
            <a:pPr lvl="1"/>
            <a:r>
              <a:rPr lang="en-US" dirty="0"/>
              <a:t>To inform OBSS of this BSS time slot use</a:t>
            </a:r>
          </a:p>
          <a:p>
            <a:pPr lvl="1"/>
            <a:r>
              <a:rPr lang="en-US" dirty="0"/>
              <a:t>To assist in channel use </a:t>
            </a:r>
            <a:r>
              <a:rPr lang="en-US" dirty="0" smtClean="0"/>
              <a:t>coordination</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23</a:t>
            </a:fld>
            <a:endParaRPr lang="en-US"/>
          </a:p>
        </p:txBody>
      </p:sp>
    </p:spTree>
    <p:extLst>
      <p:ext uri="{BB962C8B-B14F-4D97-AF65-F5344CB8AC3E}">
        <p14:creationId xmlns:p14="http://schemas.microsoft.com/office/powerpoint/2010/main" val="3756773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of Time Slot Report (2)</a:t>
            </a:r>
          </a:p>
        </p:txBody>
      </p:sp>
      <p:sp>
        <p:nvSpPr>
          <p:cNvPr id="3" name="Content Placeholder 2"/>
          <p:cNvSpPr>
            <a:spLocks noGrp="1"/>
          </p:cNvSpPr>
          <p:nvPr>
            <p:ph idx="1"/>
          </p:nvPr>
        </p:nvSpPr>
        <p:spPr/>
        <p:txBody>
          <a:bodyPr/>
          <a:lstStyle/>
          <a:p>
            <a:r>
              <a:rPr lang="en-US" dirty="0"/>
              <a:t>AP and non-AP STA can send Time Slot reports</a:t>
            </a:r>
          </a:p>
          <a:p>
            <a:pPr lvl="1"/>
            <a:r>
              <a:rPr lang="en-US" dirty="0"/>
              <a:t>Showing all occupied slots for the BSS</a:t>
            </a:r>
          </a:p>
          <a:p>
            <a:pPr lvl="1"/>
            <a:r>
              <a:rPr lang="en-US" dirty="0"/>
              <a:t>Showing all occupied slots for another BSS</a:t>
            </a:r>
          </a:p>
          <a:p>
            <a:pPr lvl="1"/>
            <a:r>
              <a:rPr lang="en-US" dirty="0"/>
              <a:t>Showing only occupied slots for a single STA</a:t>
            </a:r>
          </a:p>
          <a:p>
            <a:pPr lvl="1"/>
            <a:r>
              <a:rPr lang="en-US" dirty="0"/>
              <a:t>Unsolicited</a:t>
            </a:r>
          </a:p>
          <a:p>
            <a:pPr lvl="1"/>
            <a:r>
              <a:rPr lang="en-US" dirty="0"/>
              <a:t>Solicited by associated STA</a:t>
            </a:r>
          </a:p>
          <a:p>
            <a:pPr lvl="1"/>
            <a:r>
              <a:rPr lang="en-US" dirty="0"/>
              <a:t>Solicited by unassociated STA</a:t>
            </a:r>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24</a:t>
            </a:fld>
            <a:endParaRPr lang="en-US"/>
          </a:p>
        </p:txBody>
      </p:sp>
    </p:spTree>
    <p:extLst>
      <p:ext uri="{BB962C8B-B14F-4D97-AF65-F5344CB8AC3E}">
        <p14:creationId xmlns:p14="http://schemas.microsoft.com/office/powerpoint/2010/main" val="3599020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TWT Time Slot Bitmap Periodicity</a:t>
            </a:r>
          </a:p>
        </p:txBody>
      </p:sp>
      <p:sp>
        <p:nvSpPr>
          <p:cNvPr id="3" name="Content Placeholder 2"/>
          <p:cNvSpPr>
            <a:spLocks noGrp="1"/>
          </p:cNvSpPr>
          <p:nvPr>
            <p:ph idx="1"/>
          </p:nvPr>
        </p:nvSpPr>
        <p:spPr/>
        <p:txBody>
          <a:bodyPr/>
          <a:lstStyle/>
          <a:p>
            <a:r>
              <a:rPr lang="en-US" dirty="0"/>
              <a:t>Periodicity is specified in TWT IE Implicit bit</a:t>
            </a:r>
          </a:p>
          <a:p>
            <a:pPr lvl="1"/>
            <a:r>
              <a:rPr lang="en-US" dirty="0"/>
              <a:t>Implicit = 0 =&gt; not periodic </a:t>
            </a:r>
          </a:p>
          <a:p>
            <a:pPr lvl="2"/>
            <a:r>
              <a:rPr lang="en-US" dirty="0"/>
              <a:t>When not periodic, then Broadcast Triggered TWT SP applies only to the current Beacon Interval</a:t>
            </a:r>
          </a:p>
          <a:p>
            <a:pPr lvl="2"/>
            <a:r>
              <a:rPr lang="en-US" dirty="0"/>
              <a:t>Zero time reference should be signaled as the TBTT</a:t>
            </a:r>
          </a:p>
          <a:p>
            <a:pPr lvl="1"/>
            <a:r>
              <a:rPr lang="en-US" dirty="0"/>
              <a:t>Implicit = 1 =&gt; periodic</a:t>
            </a:r>
          </a:p>
          <a:p>
            <a:pPr lvl="2"/>
            <a:r>
              <a:rPr lang="en-US" dirty="0"/>
              <a:t>Applies until canceled with “reject” command</a:t>
            </a:r>
          </a:p>
          <a:p>
            <a:pPr lvl="3"/>
            <a:r>
              <a:rPr lang="en-US" dirty="0"/>
              <a:t>In unsolicited Broadcast TWT IE</a:t>
            </a:r>
          </a:p>
          <a:p>
            <a:pPr lvl="3"/>
            <a:r>
              <a:rPr lang="en-US" dirty="0"/>
              <a:t>Could create advance notification signaling mechanism</a:t>
            </a:r>
          </a:p>
          <a:p>
            <a:pPr lvl="2"/>
            <a:r>
              <a:rPr lang="en-US" dirty="0"/>
              <a:t>Zero time reference as </a:t>
            </a:r>
            <a:r>
              <a:rPr lang="en-US" dirty="0" smtClean="0"/>
              <a:t>indicated</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25</a:t>
            </a:fld>
            <a:endParaRPr lang="en-US"/>
          </a:p>
        </p:txBody>
      </p:sp>
    </p:spTree>
    <p:extLst>
      <p:ext uri="{BB962C8B-B14F-4D97-AF65-F5344CB8AC3E}">
        <p14:creationId xmlns:p14="http://schemas.microsoft.com/office/powerpoint/2010/main" val="2390754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Straw Poll 1</a:t>
            </a:r>
            <a:endParaRPr lang="en-US" dirty="0"/>
          </a:p>
        </p:txBody>
      </p:sp>
      <p:sp>
        <p:nvSpPr>
          <p:cNvPr id="3" name="Content Placeholder 2"/>
          <p:cNvSpPr>
            <a:spLocks noGrp="1"/>
          </p:cNvSpPr>
          <p:nvPr>
            <p:ph idx="1"/>
          </p:nvPr>
        </p:nvSpPr>
        <p:spPr/>
        <p:txBody>
          <a:bodyPr/>
          <a:lstStyle/>
          <a:p>
            <a:r>
              <a:rPr lang="en-US" altLang="zh-CN" dirty="0"/>
              <a:t>Do you support  to include an option for a Time Slot Bitmap within the TWT IE? </a:t>
            </a:r>
          </a:p>
          <a:p>
            <a:pPr marL="0" indent="0">
              <a:buNone/>
            </a:pPr>
            <a:endParaRPr lang="en-US" altLang="zh-CN" dirty="0"/>
          </a:p>
          <a:p>
            <a:pPr marL="800100" lvl="1" indent="-342900">
              <a:buFont typeface="Times New Roman" pitchFamily="18" charset="0"/>
              <a:buChar char="‒"/>
            </a:pPr>
            <a:r>
              <a:rPr lang="en-US" altLang="zh-CN" dirty="0"/>
              <a:t>Yes</a:t>
            </a:r>
          </a:p>
          <a:p>
            <a:pPr marL="800100" lvl="1" indent="-342900">
              <a:buFont typeface="Times New Roman" pitchFamily="18" charset="0"/>
              <a:buChar char="‒"/>
            </a:pPr>
            <a:r>
              <a:rPr lang="en-US" altLang="zh-CN" dirty="0"/>
              <a:t>No</a:t>
            </a:r>
          </a:p>
          <a:p>
            <a:pPr marL="800100" lvl="1" indent="-342900">
              <a:buFont typeface="Times New Roman" pitchFamily="18" charset="0"/>
              <a:buChar char="‒"/>
            </a:pPr>
            <a:r>
              <a:rPr lang="en-US" altLang="zh-CN" dirty="0"/>
              <a:t>Abstain</a:t>
            </a:r>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26</a:t>
            </a:fld>
            <a:endParaRPr lang="en-US"/>
          </a:p>
        </p:txBody>
      </p:sp>
    </p:spTree>
    <p:extLst>
      <p:ext uri="{BB962C8B-B14F-4D97-AF65-F5344CB8AC3E}">
        <p14:creationId xmlns:p14="http://schemas.microsoft.com/office/powerpoint/2010/main" val="17424568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TWT Bitmap Information IE</a:t>
            </a:r>
          </a:p>
        </p:txBody>
      </p:sp>
      <p:sp>
        <p:nvSpPr>
          <p:cNvPr id="3" name="Content Placeholder 2"/>
          <p:cNvSpPr>
            <a:spLocks noGrp="1"/>
          </p:cNvSpPr>
          <p:nvPr>
            <p:ph idx="1"/>
          </p:nvPr>
        </p:nvSpPr>
        <p:spPr/>
        <p:txBody>
          <a:bodyPr/>
          <a:lstStyle/>
          <a:p>
            <a:r>
              <a:rPr lang="en-US" dirty="0"/>
              <a:t>Within a Beacon, the TWT Bitmap Information field can be included within a Broadcast TWT IE</a:t>
            </a:r>
          </a:p>
          <a:p>
            <a:r>
              <a:rPr lang="en-US" dirty="0"/>
              <a:t>TWT Bitmap Information IE should be available for individual Bitmap-based TWT negotiation</a:t>
            </a:r>
          </a:p>
          <a:p>
            <a:pPr lvl="1"/>
            <a:r>
              <a:rPr lang="en-US" dirty="0"/>
              <a:t>I.e. TWT Bitmap Information fields can be conveyed outside of Beacon</a:t>
            </a:r>
          </a:p>
          <a:p>
            <a:pPr lvl="1"/>
            <a:r>
              <a:rPr lang="en-US" dirty="0"/>
              <a:t>E.g. for TWT bitmap time slot request/assignment/report</a:t>
            </a:r>
          </a:p>
          <a:p>
            <a:pPr lvl="1"/>
            <a:r>
              <a:rPr lang="en-US" dirty="0"/>
              <a:t>Reduces overhead vs using TWT Setup frame</a:t>
            </a:r>
          </a:p>
          <a:p>
            <a:pPr lvl="1"/>
            <a:r>
              <a:rPr lang="en-US" dirty="0"/>
              <a:t>I.e. eliminates many TWT IE </a:t>
            </a:r>
            <a:r>
              <a:rPr lang="en-US" dirty="0" smtClean="0"/>
              <a:t>fields</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27</a:t>
            </a:fld>
            <a:endParaRPr lang="en-US"/>
          </a:p>
        </p:txBody>
      </p:sp>
    </p:spTree>
    <p:extLst>
      <p:ext uri="{BB962C8B-B14F-4D97-AF65-F5344CB8AC3E}">
        <p14:creationId xmlns:p14="http://schemas.microsoft.com/office/powerpoint/2010/main" val="10154669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TWT Time Slot Info IE</a:t>
            </a:r>
            <a:endParaRPr lang="en-US" dirty="0"/>
          </a:p>
        </p:txBody>
      </p:sp>
      <p:sp>
        <p:nvSpPr>
          <p:cNvPr id="3" name="Content Placeholder 2"/>
          <p:cNvSpPr>
            <a:spLocks noGrp="1"/>
          </p:cNvSpPr>
          <p:nvPr>
            <p:ph idx="1"/>
          </p:nvPr>
        </p:nvSpPr>
        <p:spPr/>
        <p:txBody>
          <a:bodyPr/>
          <a:lstStyle/>
          <a:p>
            <a:r>
              <a:rPr lang="en-US" dirty="0"/>
              <a:t>TWT Time Slot Info can be sent as a report</a:t>
            </a:r>
          </a:p>
          <a:p>
            <a:pPr lvl="1"/>
            <a:r>
              <a:rPr lang="en-US" dirty="0"/>
              <a:t>E.g. to inform OBSS of time slot utilization in this BSS</a:t>
            </a:r>
          </a:p>
          <a:p>
            <a:r>
              <a:rPr lang="en-US" dirty="0"/>
              <a:t>Need an element that does not include other TWT fields</a:t>
            </a:r>
          </a:p>
          <a:p>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28</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564816674"/>
              </p:ext>
            </p:extLst>
          </p:nvPr>
        </p:nvGraphicFramePr>
        <p:xfrm>
          <a:off x="609598" y="4246880"/>
          <a:ext cx="7924800" cy="1028700"/>
        </p:xfrm>
        <a:graphic>
          <a:graphicData uri="http://schemas.openxmlformats.org/drawingml/2006/table">
            <a:tbl>
              <a:tblPr firstRow="1" bandRow="1">
                <a:tableStyleId>{5C22544A-7EE6-4342-B048-85BDC9FD1C3A}</a:tableStyleId>
              </a:tblPr>
              <a:tblGrid>
                <a:gridCol w="545944"/>
                <a:gridCol w="749458"/>
                <a:gridCol w="914400"/>
                <a:gridCol w="685800"/>
                <a:gridCol w="990600"/>
                <a:gridCol w="838200"/>
                <a:gridCol w="838200"/>
                <a:gridCol w="838200"/>
                <a:gridCol w="609600"/>
                <a:gridCol w="914398"/>
              </a:tblGrid>
              <a:tr h="370840">
                <a:tc>
                  <a:txBody>
                    <a:bodyPr/>
                    <a:lstStyle/>
                    <a:p>
                      <a:endParaRPr lang="en-US" sz="1050" dirty="0"/>
                    </a:p>
                  </a:txBody>
                  <a:tcPr/>
                </a:tc>
                <a:tc>
                  <a:txBody>
                    <a:bodyPr/>
                    <a:lstStyle/>
                    <a:p>
                      <a:pPr algn="ctr"/>
                      <a:r>
                        <a:rPr lang="en-US" sz="1050" dirty="0" smtClean="0"/>
                        <a:t>Element ID</a:t>
                      </a:r>
                      <a:endParaRPr lang="en-US" sz="1050" dirty="0"/>
                    </a:p>
                  </a:txBody>
                  <a:tcPr/>
                </a:tc>
                <a:tc>
                  <a:txBody>
                    <a:bodyPr/>
                    <a:lstStyle/>
                    <a:p>
                      <a:pPr algn="ctr"/>
                      <a:r>
                        <a:rPr lang="en-US" sz="1050" dirty="0" smtClean="0"/>
                        <a:t>Element ID Extension</a:t>
                      </a:r>
                      <a:endParaRPr lang="en-US" sz="1050" dirty="0"/>
                    </a:p>
                  </a:txBody>
                  <a:tcPr/>
                </a:tc>
                <a:tc>
                  <a:txBody>
                    <a:bodyPr/>
                    <a:lstStyle/>
                    <a:p>
                      <a:pPr algn="ctr"/>
                      <a:r>
                        <a:rPr lang="en-US" sz="1050" dirty="0" smtClean="0"/>
                        <a:t>Element Length</a:t>
                      </a:r>
                      <a:endParaRPr lang="en-US" sz="1050" dirty="0"/>
                    </a:p>
                  </a:txBody>
                  <a:tcPr/>
                </a:tc>
                <a:tc>
                  <a:txBody>
                    <a:bodyPr/>
                    <a:lstStyle/>
                    <a:p>
                      <a:pPr algn="ctr"/>
                      <a:r>
                        <a:rPr lang="en-US" sz="1050" dirty="0" smtClean="0"/>
                        <a:t>TWT Time Slot Bitmap Length</a:t>
                      </a:r>
                      <a:endParaRPr lang="en-US" sz="1050" dirty="0"/>
                    </a:p>
                  </a:txBody>
                  <a:tcPr/>
                </a:tc>
                <a:tc>
                  <a:txBody>
                    <a:bodyPr/>
                    <a:lstStyle/>
                    <a:p>
                      <a:pPr algn="ctr"/>
                      <a:r>
                        <a:rPr lang="en-US" sz="1050" dirty="0" smtClean="0"/>
                        <a:t>TWT Time Slot </a:t>
                      </a:r>
                      <a:r>
                        <a:rPr lang="en-US" sz="1050" baseline="0" dirty="0" smtClean="0"/>
                        <a:t> Control</a:t>
                      </a:r>
                      <a:endParaRPr lang="en-US" sz="1050" dirty="0"/>
                    </a:p>
                  </a:txBody>
                  <a:tcPr/>
                </a:tc>
                <a:tc>
                  <a:txBody>
                    <a:bodyPr/>
                    <a:lstStyle/>
                    <a:p>
                      <a:pPr algn="ctr"/>
                      <a:r>
                        <a:rPr lang="en-US" sz="1050" baseline="0" dirty="0" smtClean="0"/>
                        <a:t>TWT Time Slot Bitmap</a:t>
                      </a:r>
                      <a:endParaRPr lang="en-US" sz="1050" dirty="0"/>
                    </a:p>
                  </a:txBody>
                  <a:tcPr/>
                </a:tc>
                <a:tc>
                  <a:txBody>
                    <a:bodyPr/>
                    <a:lstStyle/>
                    <a:p>
                      <a:pPr algn="ctr"/>
                      <a:r>
                        <a:rPr lang="en-US" sz="1050" dirty="0" smtClean="0"/>
                        <a:t>TWT Bitmap</a:t>
                      </a:r>
                      <a:r>
                        <a:rPr lang="en-US" sz="1050" baseline="0" dirty="0" smtClean="0"/>
                        <a:t> Address</a:t>
                      </a:r>
                      <a:endParaRPr lang="en-US" sz="1050" dirty="0"/>
                    </a:p>
                  </a:txBody>
                  <a:tcPr/>
                </a:tc>
                <a:tc>
                  <a:txBody>
                    <a:bodyPr/>
                    <a:lstStyle/>
                    <a:p>
                      <a:pPr algn="ctr"/>
                      <a:r>
                        <a:rPr lang="en-US" sz="1050" dirty="0" smtClean="0"/>
                        <a:t>TX TSF</a:t>
                      </a:r>
                      <a:endParaRPr lang="en-US" sz="1050" dirty="0"/>
                    </a:p>
                  </a:txBody>
                  <a:tcPr/>
                </a:tc>
                <a:tc>
                  <a:txBody>
                    <a:bodyPr/>
                    <a:lstStyle/>
                    <a:p>
                      <a:pPr algn="ctr"/>
                      <a:r>
                        <a:rPr lang="en-US" sz="1050" dirty="0" smtClean="0"/>
                        <a:t>Zero Slot Alignment</a:t>
                      </a:r>
                      <a:endParaRPr lang="en-US" sz="1050" dirty="0"/>
                    </a:p>
                  </a:txBody>
                  <a:tcPr/>
                </a:tc>
              </a:tr>
              <a:tr h="370840">
                <a:tc>
                  <a:txBody>
                    <a:bodyPr/>
                    <a:lstStyle/>
                    <a:p>
                      <a:pPr algn="r"/>
                      <a:r>
                        <a:rPr lang="en-US" sz="1200" dirty="0" smtClean="0"/>
                        <a:t>Octets:</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3</a:t>
                      </a:r>
                      <a:endParaRPr lang="en-US" sz="1200" dirty="0"/>
                    </a:p>
                  </a:txBody>
                  <a:tcPr/>
                </a:tc>
                <a:tc>
                  <a:txBody>
                    <a:bodyPr/>
                    <a:lstStyle/>
                    <a:p>
                      <a:pPr algn="ctr"/>
                      <a:r>
                        <a:rPr lang="en-US" sz="1200" dirty="0" smtClean="0"/>
                        <a:t>variable</a:t>
                      </a:r>
                      <a:endParaRPr lang="en-US" sz="1200" dirty="0"/>
                    </a:p>
                  </a:txBody>
                  <a:tcPr/>
                </a:tc>
                <a:tc>
                  <a:txBody>
                    <a:bodyPr/>
                    <a:lstStyle/>
                    <a:p>
                      <a:pPr algn="ctr"/>
                      <a:r>
                        <a:rPr lang="en-US" sz="1200" dirty="0" smtClean="0"/>
                        <a:t>0 or 6</a:t>
                      </a:r>
                      <a:endParaRPr lang="en-US" sz="1200" dirty="0"/>
                    </a:p>
                  </a:txBody>
                  <a:tcPr/>
                </a:tc>
                <a:tc>
                  <a:txBody>
                    <a:bodyPr/>
                    <a:lstStyle/>
                    <a:p>
                      <a:pPr algn="ctr"/>
                      <a:r>
                        <a:rPr lang="en-US" sz="1200" dirty="0" smtClean="0"/>
                        <a:t>0 or 8</a:t>
                      </a:r>
                      <a:endParaRPr lang="en-US" sz="1200" dirty="0"/>
                    </a:p>
                  </a:txBody>
                  <a:tcPr/>
                </a:tc>
                <a:tc>
                  <a:txBody>
                    <a:bodyPr/>
                    <a:lstStyle/>
                    <a:p>
                      <a:pPr algn="ctr"/>
                      <a:r>
                        <a:rPr lang="en-US" sz="1200" dirty="0" smtClean="0"/>
                        <a:t>0 or 8</a:t>
                      </a:r>
                      <a:endParaRPr lang="en-US" sz="1200" dirty="0"/>
                    </a:p>
                  </a:txBody>
                  <a:tcPr/>
                </a:tc>
              </a:tr>
            </a:tbl>
          </a:graphicData>
        </a:graphic>
      </p:graphicFrame>
    </p:spTree>
    <p:extLst>
      <p:ext uri="{BB962C8B-B14F-4D97-AF65-F5344CB8AC3E}">
        <p14:creationId xmlns:p14="http://schemas.microsoft.com/office/powerpoint/2010/main" val="20804305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altLang="zh-CN" dirty="0"/>
              <a:t>Do you support  to create a new element for conveyance of the TWT Bitmap Information fields?</a:t>
            </a:r>
          </a:p>
          <a:p>
            <a:pPr marL="0" indent="0">
              <a:buNone/>
            </a:pPr>
            <a:endParaRPr lang="en-US" altLang="zh-CN" dirty="0"/>
          </a:p>
          <a:p>
            <a:pPr marL="800100" lvl="1" indent="-342900">
              <a:buFont typeface="Times New Roman" pitchFamily="18" charset="0"/>
              <a:buChar char="‒"/>
            </a:pPr>
            <a:r>
              <a:rPr lang="en-US" altLang="zh-CN" dirty="0"/>
              <a:t>Yes</a:t>
            </a:r>
          </a:p>
          <a:p>
            <a:pPr marL="800100" lvl="1" indent="-342900">
              <a:buFont typeface="Times New Roman" pitchFamily="18" charset="0"/>
              <a:buChar char="‒"/>
            </a:pPr>
            <a:r>
              <a:rPr lang="en-US" altLang="zh-CN" dirty="0"/>
              <a:t>No</a:t>
            </a:r>
          </a:p>
          <a:p>
            <a:pPr marL="800100" lvl="1" indent="-342900">
              <a:buFont typeface="Times New Roman" pitchFamily="18" charset="0"/>
              <a:buChar char="‒"/>
            </a:pPr>
            <a:r>
              <a:rPr lang="en-US" altLang="zh-CN" dirty="0"/>
              <a:t>Abstain</a:t>
            </a:r>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29</a:t>
            </a:fld>
            <a:endParaRPr lang="en-US"/>
          </a:p>
        </p:txBody>
      </p:sp>
    </p:spTree>
    <p:extLst>
      <p:ext uri="{BB962C8B-B14F-4D97-AF65-F5344CB8AC3E}">
        <p14:creationId xmlns:p14="http://schemas.microsoft.com/office/powerpoint/2010/main" val="864958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t>
            </a:r>
            <a:r>
              <a:rPr lang="en-US" dirty="0" smtClean="0"/>
              <a:t>8097</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86340400"/>
              </p:ext>
            </p:extLst>
          </p:nvPr>
        </p:nvGraphicFramePr>
        <p:xfrm>
          <a:off x="1295400" y="2438400"/>
          <a:ext cx="7162800" cy="3055620"/>
        </p:xfrm>
        <a:graphic>
          <a:graphicData uri="http://schemas.openxmlformats.org/drawingml/2006/table">
            <a:tbl>
              <a:tblPr>
                <a:tableStyleId>{5C22544A-7EE6-4342-B048-85BDC9FD1C3A}</a:tableStyleId>
              </a:tblPr>
              <a:tblGrid>
                <a:gridCol w="3581400"/>
                <a:gridCol w="3581400"/>
              </a:tblGrid>
              <a:tr h="2522220">
                <a:tc>
                  <a:txBody>
                    <a:bodyPr/>
                    <a:lstStyle/>
                    <a:p>
                      <a:pPr algn="l" fontAlgn="t"/>
                      <a:r>
                        <a:rPr lang="en-US" sz="2000" u="none" strike="noStrike" dirty="0">
                          <a:effectLst/>
                        </a:rPr>
                        <a:t>The TWT negotiation process can be improved. Specifically, if a timeslot bitmap were added to the process then a STA could more concisely indicate its preferred TWT SP times and it could observe the allocated TWT SP times of OBSS neighbors and request time slots that avoid those times.</a:t>
                      </a:r>
                      <a:endParaRPr lang="en-US" sz="2000" b="0" i="0" u="none" strike="noStrike" dirty="0">
                        <a:effectLst/>
                        <a:latin typeface="Arial"/>
                      </a:endParaRPr>
                    </a:p>
                  </a:txBody>
                  <a:tcPr marL="7620" marR="7620" marT="7620" marB="0"/>
                </a:tc>
                <a:tc>
                  <a:txBody>
                    <a:bodyPr/>
                    <a:lstStyle/>
                    <a:p>
                      <a:pPr algn="l" fontAlgn="t"/>
                      <a:r>
                        <a:rPr lang="en-US" sz="2000" u="none" strike="noStrike" dirty="0">
                          <a:effectLst/>
                        </a:rPr>
                        <a:t>Add a time slot bitmap to allow simpler </a:t>
                      </a:r>
                      <a:r>
                        <a:rPr lang="en-US" sz="2000" u="none" strike="noStrike" dirty="0" err="1">
                          <a:effectLst/>
                        </a:rPr>
                        <a:t>negotation</a:t>
                      </a:r>
                      <a:r>
                        <a:rPr lang="en-US" sz="2000" u="none" strike="noStrike" dirty="0">
                          <a:effectLst/>
                        </a:rPr>
                        <a:t> of TWT SP times and to allow a simple method of determining when OBSS interference is more likely. Expect a submission detailing some changes.</a:t>
                      </a:r>
                      <a:endParaRPr lang="en-US" sz="2000" b="0" i="0" u="none" strike="noStrike" dirty="0">
                        <a:effectLst/>
                        <a:latin typeface="Arial"/>
                      </a:endParaRPr>
                    </a:p>
                  </a:txBody>
                  <a:tcPr marL="7620" marR="7620" marT="7620" marB="0"/>
                </a:tc>
              </a:tr>
            </a:tbl>
          </a:graphicData>
        </a:graphic>
      </p:graphicFrame>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8983917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Action Frame</a:t>
            </a:r>
          </a:p>
        </p:txBody>
      </p:sp>
      <p:sp>
        <p:nvSpPr>
          <p:cNvPr id="3" name="Content Placeholder 2"/>
          <p:cNvSpPr>
            <a:spLocks noGrp="1"/>
          </p:cNvSpPr>
          <p:nvPr>
            <p:ph idx="1"/>
          </p:nvPr>
        </p:nvSpPr>
        <p:spPr/>
        <p:txBody>
          <a:bodyPr/>
          <a:lstStyle/>
          <a:p>
            <a:r>
              <a:rPr lang="en-US" dirty="0"/>
              <a:t>To send TWT </a:t>
            </a:r>
            <a:r>
              <a:rPr lang="en-US" dirty="0" smtClean="0"/>
              <a:t>Bitmap</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30</a:t>
            </a:fld>
            <a:endParaRPr lang="en-US"/>
          </a:p>
        </p:txBody>
      </p:sp>
    </p:spTree>
    <p:extLst>
      <p:ext uri="{BB962C8B-B14F-4D97-AF65-F5344CB8AC3E}">
        <p14:creationId xmlns:p14="http://schemas.microsoft.com/office/powerpoint/2010/main" val="26833799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p:txBody>
          <a:bodyPr/>
          <a:lstStyle/>
          <a:p>
            <a:r>
              <a:rPr lang="en-US" altLang="zh-CN" dirty="0"/>
              <a:t>Do you support  to include a new Action frame for conveyance of the TWT Bitmap IE?</a:t>
            </a:r>
          </a:p>
          <a:p>
            <a:pPr marL="0" indent="0">
              <a:buNone/>
            </a:pPr>
            <a:endParaRPr lang="en-US" altLang="zh-CN" dirty="0"/>
          </a:p>
          <a:p>
            <a:pPr marL="800100" lvl="1" indent="-342900">
              <a:buFont typeface="Times New Roman" pitchFamily="18" charset="0"/>
              <a:buChar char="‒"/>
            </a:pPr>
            <a:r>
              <a:rPr lang="en-US" altLang="zh-CN" dirty="0"/>
              <a:t>Yes</a:t>
            </a:r>
          </a:p>
          <a:p>
            <a:pPr marL="800100" lvl="1" indent="-342900">
              <a:buFont typeface="Times New Roman" pitchFamily="18" charset="0"/>
              <a:buChar char="‒"/>
            </a:pPr>
            <a:r>
              <a:rPr lang="en-US" altLang="zh-CN" dirty="0"/>
              <a:t>No</a:t>
            </a:r>
          </a:p>
          <a:p>
            <a:pPr marL="800100" lvl="1" indent="-342900">
              <a:buFont typeface="Times New Roman" pitchFamily="18" charset="0"/>
              <a:buChar char="‒"/>
            </a:pPr>
            <a:r>
              <a:rPr lang="en-US" altLang="zh-CN" dirty="0"/>
              <a:t>Abstain</a:t>
            </a:r>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31</a:t>
            </a:fld>
            <a:endParaRPr lang="en-US"/>
          </a:p>
        </p:txBody>
      </p:sp>
    </p:spTree>
    <p:extLst>
      <p:ext uri="{BB962C8B-B14F-4D97-AF65-F5344CB8AC3E}">
        <p14:creationId xmlns:p14="http://schemas.microsoft.com/office/powerpoint/2010/main" val="3831111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Bits to Indicate Support</a:t>
            </a:r>
          </a:p>
        </p:txBody>
      </p:sp>
      <p:sp>
        <p:nvSpPr>
          <p:cNvPr id="3" name="Content Placeholder 2"/>
          <p:cNvSpPr>
            <a:spLocks noGrp="1"/>
          </p:cNvSpPr>
          <p:nvPr>
            <p:ph idx="1"/>
          </p:nvPr>
        </p:nvSpPr>
        <p:spPr/>
        <p:txBody>
          <a:bodyPr/>
          <a:lstStyle/>
          <a:p>
            <a:r>
              <a:rPr lang="en-US" dirty="0"/>
              <a:t>TWT support mandatory at the AP</a:t>
            </a:r>
          </a:p>
          <a:p>
            <a:pPr lvl="1"/>
            <a:r>
              <a:rPr lang="en-US" dirty="0"/>
              <a:t>AP must accept at least one Individual Implicit TWT request</a:t>
            </a:r>
          </a:p>
          <a:p>
            <a:r>
              <a:rPr lang="en-US" dirty="0"/>
              <a:t>Interpretation of Broadcast TWT mandatory at non-AP STA</a:t>
            </a:r>
          </a:p>
          <a:p>
            <a:pPr lvl="1"/>
            <a:r>
              <a:rPr lang="en-US" dirty="0"/>
              <a:t>Including TWT TIM Bitmap</a:t>
            </a:r>
          </a:p>
          <a:p>
            <a:pPr lvl="1"/>
            <a:r>
              <a:rPr lang="en-US" dirty="0"/>
              <a:t>Including TWT Slot Bitmap</a:t>
            </a:r>
          </a:p>
          <a:p>
            <a:r>
              <a:rPr lang="en-US" dirty="0"/>
              <a:t>Bits to indicate the support of these features within Extended Capabilities IE</a:t>
            </a:r>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32</a:t>
            </a:fld>
            <a:endParaRPr lang="en-US"/>
          </a:p>
        </p:txBody>
      </p:sp>
    </p:spTree>
    <p:extLst>
      <p:ext uri="{BB962C8B-B14F-4D97-AF65-F5344CB8AC3E}">
        <p14:creationId xmlns:p14="http://schemas.microsoft.com/office/powerpoint/2010/main" val="34441055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a:t>
            </a:r>
            <a:endParaRPr lang="en-US" dirty="0"/>
          </a:p>
        </p:txBody>
      </p:sp>
      <p:sp>
        <p:nvSpPr>
          <p:cNvPr id="3" name="Content Placeholder 2"/>
          <p:cNvSpPr>
            <a:spLocks noGrp="1"/>
          </p:cNvSpPr>
          <p:nvPr>
            <p:ph idx="1"/>
          </p:nvPr>
        </p:nvSpPr>
        <p:spPr/>
        <p:txBody>
          <a:bodyPr/>
          <a:lstStyle/>
          <a:p>
            <a:r>
              <a:rPr lang="en-US" altLang="zh-CN" dirty="0"/>
              <a:t>Do you support  the proposed signaling of various TWT options as described for the Extended Capability IE?</a:t>
            </a:r>
          </a:p>
          <a:p>
            <a:pPr marL="0" indent="0">
              <a:buNone/>
            </a:pPr>
            <a:endParaRPr lang="en-US" altLang="zh-CN" dirty="0"/>
          </a:p>
          <a:p>
            <a:pPr marL="800100" lvl="1" indent="-342900">
              <a:buFont typeface="Times New Roman" pitchFamily="18" charset="0"/>
              <a:buChar char="‒"/>
            </a:pPr>
            <a:r>
              <a:rPr lang="en-US" altLang="zh-CN" dirty="0"/>
              <a:t>Yes</a:t>
            </a:r>
          </a:p>
          <a:p>
            <a:pPr marL="800100" lvl="1" indent="-342900">
              <a:buFont typeface="Times New Roman" pitchFamily="18" charset="0"/>
              <a:buChar char="‒"/>
            </a:pPr>
            <a:r>
              <a:rPr lang="en-US" altLang="zh-CN" dirty="0"/>
              <a:t>No</a:t>
            </a:r>
          </a:p>
          <a:p>
            <a:pPr marL="800100" lvl="1" indent="-342900">
              <a:buFont typeface="Times New Roman" pitchFamily="18" charset="0"/>
              <a:buChar char="‒"/>
            </a:pPr>
            <a:r>
              <a:rPr lang="en-US" altLang="zh-CN" dirty="0"/>
              <a:t>Abstain</a:t>
            </a:r>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33</a:t>
            </a:fld>
            <a:endParaRPr lang="en-US"/>
          </a:p>
        </p:txBody>
      </p:sp>
    </p:spTree>
    <p:extLst>
      <p:ext uri="{BB962C8B-B14F-4D97-AF65-F5344CB8AC3E}">
        <p14:creationId xmlns:p14="http://schemas.microsoft.com/office/powerpoint/2010/main" val="26115246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Unsignaled</a:t>
            </a:r>
            <a:r>
              <a:rPr lang="en-US" dirty="0"/>
              <a:t> PS Wake</a:t>
            </a:r>
          </a:p>
        </p:txBody>
      </p:sp>
      <p:sp>
        <p:nvSpPr>
          <p:cNvPr id="3" name="Content Placeholder 2"/>
          <p:cNvSpPr>
            <a:spLocks noGrp="1"/>
          </p:cNvSpPr>
          <p:nvPr>
            <p:ph idx="1"/>
          </p:nvPr>
        </p:nvSpPr>
        <p:spPr/>
        <p:txBody>
          <a:bodyPr/>
          <a:lstStyle/>
          <a:p>
            <a:r>
              <a:rPr lang="en-US" dirty="0"/>
              <a:t>STA with TWT SP agreement promise to be awake at TWT SP times</a:t>
            </a:r>
          </a:p>
          <a:p>
            <a:pPr lvl="1"/>
            <a:r>
              <a:rPr lang="en-US" dirty="0"/>
              <a:t>i.e. no trigger frame needed by AP</a:t>
            </a:r>
          </a:p>
          <a:p>
            <a:pPr lvl="2"/>
            <a:r>
              <a:rPr lang="en-US" dirty="0"/>
              <a:t>Wake state is assumed at appropriate time</a:t>
            </a:r>
          </a:p>
          <a:p>
            <a:pPr lvl="1"/>
            <a:r>
              <a:rPr lang="en-US" dirty="0"/>
              <a:t>i.e. no PS-Poll frame needed by AP </a:t>
            </a:r>
          </a:p>
          <a:p>
            <a:pPr lvl="2"/>
            <a:r>
              <a:rPr lang="en-US" dirty="0"/>
              <a:t>Wake state is assumed at appropriate time</a:t>
            </a:r>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34</a:t>
            </a:fld>
            <a:endParaRPr lang="en-US"/>
          </a:p>
        </p:txBody>
      </p:sp>
    </p:spTree>
    <p:extLst>
      <p:ext uri="{BB962C8B-B14F-4D97-AF65-F5344CB8AC3E}">
        <p14:creationId xmlns:p14="http://schemas.microsoft.com/office/powerpoint/2010/main" val="4747256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5</a:t>
            </a:r>
            <a:endParaRPr lang="en-US" dirty="0"/>
          </a:p>
        </p:txBody>
      </p:sp>
      <p:sp>
        <p:nvSpPr>
          <p:cNvPr id="3" name="Content Placeholder 2"/>
          <p:cNvSpPr>
            <a:spLocks noGrp="1"/>
          </p:cNvSpPr>
          <p:nvPr>
            <p:ph idx="1"/>
          </p:nvPr>
        </p:nvSpPr>
        <p:spPr/>
        <p:txBody>
          <a:bodyPr/>
          <a:lstStyle/>
          <a:p>
            <a:r>
              <a:rPr lang="en-US" altLang="zh-CN" dirty="0"/>
              <a:t>Do you support  to have an </a:t>
            </a:r>
            <a:r>
              <a:rPr lang="en-US" altLang="zh-CN" dirty="0" err="1"/>
              <a:t>unsignaled</a:t>
            </a:r>
            <a:r>
              <a:rPr lang="en-US" altLang="zh-CN" dirty="0"/>
              <a:t> PS Wake mode for TWT STA?</a:t>
            </a:r>
          </a:p>
          <a:p>
            <a:pPr marL="0" indent="0">
              <a:buNone/>
            </a:pPr>
            <a:endParaRPr lang="en-US" altLang="zh-CN" dirty="0"/>
          </a:p>
          <a:p>
            <a:pPr marL="800100" lvl="1" indent="-342900">
              <a:buFont typeface="Times New Roman" pitchFamily="18" charset="0"/>
              <a:buChar char="‒"/>
            </a:pPr>
            <a:r>
              <a:rPr lang="en-US" altLang="zh-CN" dirty="0"/>
              <a:t>Yes</a:t>
            </a:r>
          </a:p>
          <a:p>
            <a:pPr marL="800100" lvl="1" indent="-342900">
              <a:buFont typeface="Times New Roman" pitchFamily="18" charset="0"/>
              <a:buChar char="‒"/>
            </a:pPr>
            <a:r>
              <a:rPr lang="en-US" altLang="zh-CN" dirty="0"/>
              <a:t>No</a:t>
            </a:r>
          </a:p>
          <a:p>
            <a:pPr marL="800100" lvl="1" indent="-342900">
              <a:buFont typeface="Times New Roman" pitchFamily="18" charset="0"/>
              <a:buChar char="‒"/>
            </a:pPr>
            <a:r>
              <a:rPr lang="en-US" altLang="zh-CN" dirty="0"/>
              <a:t>Abstain</a:t>
            </a:r>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35</a:t>
            </a:fld>
            <a:endParaRPr lang="en-US"/>
          </a:p>
        </p:txBody>
      </p:sp>
    </p:spTree>
    <p:extLst>
      <p:ext uri="{BB962C8B-B14F-4D97-AF65-F5344CB8AC3E}">
        <p14:creationId xmlns:p14="http://schemas.microsoft.com/office/powerpoint/2010/main" val="21667450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a:t>
            </a:r>
            <a:r>
              <a:rPr lang="en-US" dirty="0" smtClean="0"/>
              <a:t>802.11-2016.pdf</a:t>
            </a:r>
            <a:endParaRPr lang="en-US" dirty="0" smtClean="0"/>
          </a:p>
          <a:p>
            <a:r>
              <a:rPr lang="en-US" dirty="0" smtClean="0"/>
              <a:t>[2] </a:t>
            </a:r>
            <a:r>
              <a:rPr lang="en-US" dirty="0" smtClean="0"/>
              <a:t>Draft P802.11ax_D1.0.pdf</a:t>
            </a:r>
            <a:endParaRPr lang="en-US" dirty="0"/>
          </a:p>
        </p:txBody>
      </p:sp>
      <p:sp>
        <p:nvSpPr>
          <p:cNvPr id="4" name="Date Placeholder 3"/>
          <p:cNvSpPr>
            <a:spLocks noGrp="1"/>
          </p:cNvSpPr>
          <p:nvPr>
            <p:ph type="dt" sz="half" idx="10"/>
          </p:nvPr>
        </p:nvSpPr>
        <p:spPr>
          <a:xfrm>
            <a:off x="696913" y="332601"/>
            <a:ext cx="1340110" cy="276999"/>
          </a:xfrm>
        </p:spPr>
        <p:txBody>
          <a:bodyPr/>
          <a:lstStyle/>
          <a:p>
            <a:pPr>
              <a:defRPr/>
            </a:pPr>
            <a:r>
              <a:rPr lang="en-US" dirty="0"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36</a:t>
            </a:fld>
            <a:endParaRPr lang="en-US"/>
          </a:p>
        </p:txBody>
      </p:sp>
    </p:spTree>
    <p:extLst>
      <p:ext uri="{BB962C8B-B14F-4D97-AF65-F5344CB8AC3E}">
        <p14:creationId xmlns:p14="http://schemas.microsoft.com/office/powerpoint/2010/main" val="2802262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Requested/Utilized Time Slots</a:t>
            </a:r>
            <a:endParaRPr lang="en-US" dirty="0"/>
          </a:p>
        </p:txBody>
      </p:sp>
      <p:sp>
        <p:nvSpPr>
          <p:cNvPr id="3" name="Content Placeholder 2"/>
          <p:cNvSpPr>
            <a:spLocks noGrp="1"/>
          </p:cNvSpPr>
          <p:nvPr>
            <p:ph idx="1"/>
          </p:nvPr>
        </p:nvSpPr>
        <p:spPr/>
        <p:txBody>
          <a:bodyPr/>
          <a:lstStyle/>
          <a:p>
            <a:r>
              <a:rPr lang="en-US" dirty="0" smtClean="0"/>
              <a:t>Need a TWT Time Slot Bitmap (TTSB)</a:t>
            </a:r>
          </a:p>
          <a:p>
            <a:pPr lvl="1"/>
            <a:r>
              <a:rPr lang="en-US" dirty="0" smtClean="0"/>
              <a:t>Bits to indicate time slots of a request, assignment or report</a:t>
            </a:r>
          </a:p>
          <a:p>
            <a:r>
              <a:rPr lang="en-US" dirty="0" smtClean="0"/>
              <a:t>Need a field to indicate channel of reference</a:t>
            </a:r>
          </a:p>
          <a:p>
            <a:pPr lvl="1"/>
            <a:r>
              <a:rPr lang="en-US" dirty="0" smtClean="0"/>
              <a:t>Accompanying TTSB</a:t>
            </a:r>
          </a:p>
          <a:p>
            <a:r>
              <a:rPr lang="en-US" dirty="0" smtClean="0"/>
              <a:t>If the AP schedules any SP then it advertises the schedules to all STA using TTSB</a:t>
            </a:r>
          </a:p>
          <a:p>
            <a:pPr lvl="1"/>
            <a:r>
              <a:rPr lang="en-US" dirty="0" smtClean="0"/>
              <a:t>I.e. AP sends consolidated scheduling information to all STA</a:t>
            </a:r>
          </a:p>
          <a:p>
            <a:pPr lvl="1"/>
            <a:r>
              <a:rPr lang="en-US" dirty="0" smtClean="0"/>
              <a:t>Non-AP STA shall be capable of interpreting TTSB</a:t>
            </a:r>
          </a:p>
          <a:p>
            <a:r>
              <a:rPr lang="en-US" dirty="0" smtClean="0"/>
              <a:t>TTSB can be observed by OBSS</a:t>
            </a:r>
          </a:p>
          <a:p>
            <a:r>
              <a:rPr lang="en-US" dirty="0" smtClean="0"/>
              <a:t>TTSB can be requested/reported between any two STA</a:t>
            </a:r>
            <a:endParaRPr lang="en-US" dirty="0"/>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a:t>
            </a:fld>
            <a:endParaRPr lang="en-US"/>
          </a:p>
        </p:txBody>
      </p:sp>
    </p:spTree>
    <p:extLst>
      <p:ext uri="{BB962C8B-B14F-4D97-AF65-F5344CB8AC3E}">
        <p14:creationId xmlns:p14="http://schemas.microsoft.com/office/powerpoint/2010/main" val="911471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TWT Time Slot Info Present Indication</a:t>
            </a:r>
          </a:p>
        </p:txBody>
      </p:sp>
      <p:sp>
        <p:nvSpPr>
          <p:cNvPr id="3" name="Content Placeholder 2"/>
          <p:cNvSpPr>
            <a:spLocks noGrp="1"/>
          </p:cNvSpPr>
          <p:nvPr>
            <p:ph idx="1"/>
          </p:nvPr>
        </p:nvSpPr>
        <p:spPr>
          <a:xfrm>
            <a:off x="685800" y="3733800"/>
            <a:ext cx="7772400" cy="2362200"/>
          </a:xfrm>
        </p:spPr>
        <p:txBody>
          <a:bodyPr/>
          <a:lstStyle/>
          <a:p>
            <a:r>
              <a:rPr lang="en-US" u="sng" dirty="0"/>
              <a:t>TWT IE Control Field </a:t>
            </a:r>
            <a:r>
              <a:rPr lang="en-US" dirty="0"/>
              <a:t>is modified to include a TWT Time Slot Info Present bit</a:t>
            </a:r>
          </a:p>
          <a:p>
            <a:r>
              <a:rPr lang="en-US" dirty="0"/>
              <a:t>If TWT Time Slot (TTS) Info Present = 1, TWT Time Slot Info field is present</a:t>
            </a:r>
          </a:p>
          <a:p>
            <a:pPr lvl="1"/>
            <a:r>
              <a:rPr lang="en-US" dirty="0"/>
              <a:t>If TWT TIM Present = 1 and TWT Time Slot Info Present = 1, then TWT TIM fields precede TWT Time Slot Info fields</a:t>
            </a:r>
          </a:p>
        </p:txBody>
      </p:sp>
      <p:sp>
        <p:nvSpPr>
          <p:cNvPr id="4" name="Date Placeholder 3"/>
          <p:cNvSpPr>
            <a:spLocks noGrp="1"/>
          </p:cNvSpPr>
          <p:nvPr>
            <p:ph type="dt" sz="half" idx="10"/>
          </p:nvPr>
        </p:nvSpPr>
        <p:spPr/>
        <p:txBody>
          <a:bodyPr/>
          <a:lstStyle/>
          <a:p>
            <a:r>
              <a:rPr lang="en-US" smtClean="0"/>
              <a:t>January 2017</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5</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157527671"/>
              </p:ext>
            </p:extLst>
          </p:nvPr>
        </p:nvGraphicFramePr>
        <p:xfrm>
          <a:off x="457198" y="1783080"/>
          <a:ext cx="8229601" cy="1473200"/>
        </p:xfrm>
        <a:graphic>
          <a:graphicData uri="http://schemas.openxmlformats.org/drawingml/2006/table">
            <a:tbl>
              <a:tblPr firstRow="1" bandRow="1">
                <a:tableStyleId>{5C22544A-7EE6-4342-B048-85BDC9FD1C3A}</a:tableStyleId>
              </a:tblPr>
              <a:tblGrid>
                <a:gridCol w="1042932"/>
                <a:gridCol w="938270"/>
                <a:gridCol w="990600"/>
                <a:gridCol w="990600"/>
                <a:gridCol w="1143000"/>
                <a:gridCol w="939351"/>
                <a:gridCol w="1092424"/>
                <a:gridCol w="1092424"/>
              </a:tblGrid>
              <a:tr h="370840">
                <a:tc>
                  <a:txBody>
                    <a:bodyPr/>
                    <a:lstStyle/>
                    <a:p>
                      <a:endParaRPr lang="en-US" dirty="0"/>
                    </a:p>
                  </a:txBody>
                  <a:tcPr/>
                </a:tc>
                <a:tc>
                  <a:txBody>
                    <a:bodyPr/>
                    <a:lstStyle/>
                    <a:p>
                      <a:pPr algn="ctr"/>
                      <a:r>
                        <a:rPr lang="en-US" dirty="0" smtClean="0"/>
                        <a:t>B0</a:t>
                      </a:r>
                      <a:endParaRPr lang="en-US" dirty="0"/>
                    </a:p>
                  </a:txBody>
                  <a:tcPr/>
                </a:tc>
                <a:tc>
                  <a:txBody>
                    <a:bodyPr/>
                    <a:lstStyle/>
                    <a:p>
                      <a:pPr algn="ctr"/>
                      <a:r>
                        <a:rPr lang="en-US" dirty="0" smtClean="0"/>
                        <a:t>B1</a:t>
                      </a:r>
                      <a:endParaRPr lang="en-US" dirty="0"/>
                    </a:p>
                  </a:txBody>
                  <a:tcPr/>
                </a:tc>
                <a:tc>
                  <a:txBody>
                    <a:bodyPr/>
                    <a:lstStyle/>
                    <a:p>
                      <a:pPr algn="ctr"/>
                      <a:r>
                        <a:rPr lang="en-US" dirty="0" smtClean="0"/>
                        <a:t>B2</a:t>
                      </a:r>
                      <a:endParaRPr lang="en-US" dirty="0"/>
                    </a:p>
                  </a:txBody>
                  <a:tcPr/>
                </a:tc>
                <a:tc>
                  <a:txBody>
                    <a:bodyPr/>
                    <a:lstStyle/>
                    <a:p>
                      <a:pPr algn="ctr"/>
                      <a:r>
                        <a:rPr lang="en-US" dirty="0" smtClean="0"/>
                        <a:t>B3</a:t>
                      </a:r>
                      <a:endParaRPr lang="en-US" dirty="0"/>
                    </a:p>
                  </a:txBody>
                  <a:tcPr/>
                </a:tc>
                <a:tc>
                  <a:txBody>
                    <a:bodyPr/>
                    <a:lstStyle/>
                    <a:p>
                      <a:pPr algn="ctr"/>
                      <a:r>
                        <a:rPr lang="en-US" dirty="0" smtClean="0"/>
                        <a:t>B4</a:t>
                      </a:r>
                      <a:endParaRPr lang="en-US" dirty="0"/>
                    </a:p>
                  </a:txBody>
                  <a:tcPr/>
                </a:tc>
                <a:tc>
                  <a:txBody>
                    <a:bodyPr/>
                    <a:lstStyle/>
                    <a:p>
                      <a:pPr algn="ctr"/>
                      <a:r>
                        <a:rPr lang="en-US" dirty="0" smtClean="0"/>
                        <a:t>B5</a:t>
                      </a:r>
                      <a:endParaRPr lang="en-US" dirty="0"/>
                    </a:p>
                  </a:txBody>
                  <a:tcPr/>
                </a:tc>
                <a:tc>
                  <a:txBody>
                    <a:bodyPr/>
                    <a:lstStyle/>
                    <a:p>
                      <a:r>
                        <a:rPr lang="en-US" dirty="0" smtClean="0"/>
                        <a:t>B6      B7</a:t>
                      </a:r>
                      <a:endParaRPr lang="en-US" dirty="0"/>
                    </a:p>
                  </a:txBody>
                  <a:tcPr/>
                </a:tc>
              </a:tr>
              <a:tr h="370840">
                <a:tc>
                  <a:txBody>
                    <a:bodyPr/>
                    <a:lstStyle/>
                    <a:p>
                      <a:endParaRPr lang="en-US" dirty="0"/>
                    </a:p>
                  </a:txBody>
                  <a:tcPr/>
                </a:tc>
                <a:tc>
                  <a:txBody>
                    <a:bodyPr/>
                    <a:lstStyle/>
                    <a:p>
                      <a:pPr algn="ctr"/>
                      <a:r>
                        <a:rPr lang="en-US" sz="1400" dirty="0" smtClean="0"/>
                        <a:t>NDP Paging Indicator</a:t>
                      </a:r>
                      <a:endParaRPr lang="en-US" sz="1400" dirty="0"/>
                    </a:p>
                  </a:txBody>
                  <a:tcPr/>
                </a:tc>
                <a:tc>
                  <a:txBody>
                    <a:bodyPr/>
                    <a:lstStyle/>
                    <a:p>
                      <a:pPr algn="ctr"/>
                      <a:r>
                        <a:rPr lang="en-US" sz="1400" b="0" i="0" u="none" strike="noStrike" kern="1200" baseline="0" dirty="0" smtClean="0">
                          <a:solidFill>
                            <a:schemeClr val="dk1"/>
                          </a:solidFill>
                          <a:latin typeface="+mn-lt"/>
                          <a:ea typeface="+mn-ea"/>
                          <a:cs typeface="+mn-cs"/>
                        </a:rPr>
                        <a:t>Responder PM Mode </a:t>
                      </a:r>
                      <a:endParaRPr lang="en-US" sz="1400" dirty="0"/>
                    </a:p>
                  </a:txBody>
                  <a:tcPr/>
                </a:tc>
                <a:tc>
                  <a:txBody>
                    <a:bodyPr/>
                    <a:lstStyle/>
                    <a:p>
                      <a:pPr algn="ctr"/>
                      <a:r>
                        <a:rPr lang="en-US" sz="1400" dirty="0" smtClean="0"/>
                        <a:t>Broadcast</a:t>
                      </a:r>
                      <a:endParaRPr lang="en-US" sz="1400" dirty="0"/>
                    </a:p>
                  </a:txBody>
                  <a:tcPr/>
                </a:tc>
                <a:tc>
                  <a:txBody>
                    <a:bodyPr/>
                    <a:lstStyle/>
                    <a:p>
                      <a:pPr algn="ctr"/>
                      <a:r>
                        <a:rPr lang="en-US" sz="1400" dirty="0" smtClean="0"/>
                        <a:t>Wake TBTT Negotiation</a:t>
                      </a:r>
                      <a:endParaRPr lang="en-US" sz="1400" dirty="0"/>
                    </a:p>
                  </a:txBody>
                  <a:tcPr/>
                </a:tc>
                <a:tc>
                  <a:txBody>
                    <a:bodyPr/>
                    <a:lstStyle/>
                    <a:p>
                      <a:pPr algn="ctr"/>
                      <a:r>
                        <a:rPr lang="en-US" sz="1400" dirty="0" smtClean="0">
                          <a:solidFill>
                            <a:srgbClr val="C00000"/>
                          </a:solidFill>
                        </a:rPr>
                        <a:t>TWT</a:t>
                      </a:r>
                      <a:r>
                        <a:rPr lang="en-US" sz="1400" baseline="0" dirty="0" smtClean="0">
                          <a:solidFill>
                            <a:srgbClr val="C00000"/>
                          </a:solidFill>
                        </a:rPr>
                        <a:t> TIM Present</a:t>
                      </a:r>
                      <a:endParaRPr lang="en-US" sz="1400" dirty="0">
                        <a:solidFill>
                          <a:srgbClr val="C00000"/>
                        </a:solidFill>
                      </a:endParaRPr>
                    </a:p>
                  </a:txBody>
                  <a:tcPr/>
                </a:tc>
                <a:tc>
                  <a:txBody>
                    <a:bodyPr/>
                    <a:lstStyle/>
                    <a:p>
                      <a:pPr algn="ctr"/>
                      <a:r>
                        <a:rPr lang="en-US" sz="1400" dirty="0" smtClean="0">
                          <a:solidFill>
                            <a:srgbClr val="C00000"/>
                          </a:solidFill>
                        </a:rPr>
                        <a:t>TWT</a:t>
                      </a:r>
                      <a:r>
                        <a:rPr lang="en-US" sz="1400" baseline="0" dirty="0" smtClean="0">
                          <a:solidFill>
                            <a:srgbClr val="C00000"/>
                          </a:solidFill>
                        </a:rPr>
                        <a:t> Time Slot Info Present</a:t>
                      </a:r>
                      <a:endParaRPr lang="en-US" sz="1400" dirty="0">
                        <a:solidFill>
                          <a:srgbClr val="C00000"/>
                        </a:solidFill>
                      </a:endParaRPr>
                    </a:p>
                  </a:txBody>
                  <a:tcPr/>
                </a:tc>
                <a:tc>
                  <a:txBody>
                    <a:bodyPr/>
                    <a:lstStyle/>
                    <a:p>
                      <a:pPr algn="ctr"/>
                      <a:r>
                        <a:rPr lang="en-US" sz="1400" dirty="0" smtClean="0"/>
                        <a:t>Reserved</a:t>
                      </a:r>
                      <a:endParaRPr lang="en-US" sz="1400" dirty="0"/>
                    </a:p>
                  </a:txBody>
                  <a:tcPr/>
                </a:tc>
              </a:tr>
              <a:tr h="370840">
                <a:tc>
                  <a:txBody>
                    <a:bodyPr/>
                    <a:lstStyle/>
                    <a:p>
                      <a:pPr algn="r"/>
                      <a:r>
                        <a:rPr lang="en-US" sz="1400" dirty="0" smtClean="0"/>
                        <a:t>Bits:</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solidFill>
                            <a:srgbClr val="C00000"/>
                          </a:solidFill>
                        </a:rPr>
                        <a:t>1</a:t>
                      </a:r>
                      <a:endParaRPr lang="en-US" sz="1400" dirty="0">
                        <a:solidFill>
                          <a:srgbClr val="C00000"/>
                        </a:solidFill>
                      </a:endParaRPr>
                    </a:p>
                  </a:txBody>
                  <a:tcPr/>
                </a:tc>
                <a:tc>
                  <a:txBody>
                    <a:bodyPr/>
                    <a:lstStyle/>
                    <a:p>
                      <a:pPr algn="ctr"/>
                      <a:r>
                        <a:rPr lang="en-US" sz="1400" dirty="0" smtClean="0">
                          <a:solidFill>
                            <a:srgbClr val="C00000"/>
                          </a:solidFill>
                        </a:rPr>
                        <a:t>1</a:t>
                      </a:r>
                      <a:endParaRPr lang="en-US" sz="1400" dirty="0">
                        <a:solidFill>
                          <a:srgbClr val="C00000"/>
                        </a:solidFill>
                      </a:endParaRPr>
                    </a:p>
                  </a:txBody>
                  <a:tcPr/>
                </a:tc>
                <a:tc>
                  <a:txBody>
                    <a:bodyPr/>
                    <a:lstStyle/>
                    <a:p>
                      <a:pPr algn="ctr"/>
                      <a:r>
                        <a:rPr lang="en-US" sz="1400" dirty="0" smtClean="0"/>
                        <a:t>2</a:t>
                      </a:r>
                      <a:endParaRPr lang="en-US" sz="1400" dirty="0"/>
                    </a:p>
                  </a:txBody>
                  <a:tcPr/>
                </a:tc>
              </a:tr>
            </a:tbl>
          </a:graphicData>
        </a:graphic>
      </p:graphicFrame>
    </p:spTree>
    <p:extLst>
      <p:ext uri="{BB962C8B-B14F-4D97-AF65-F5344CB8AC3E}">
        <p14:creationId xmlns:p14="http://schemas.microsoft.com/office/powerpoint/2010/main" val="1650428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Slot Info field in TWT IE</a:t>
            </a:r>
          </a:p>
        </p:txBody>
      </p:sp>
      <p:sp>
        <p:nvSpPr>
          <p:cNvPr id="3" name="Content Placeholder 2"/>
          <p:cNvSpPr>
            <a:spLocks noGrp="1"/>
          </p:cNvSpPr>
          <p:nvPr>
            <p:ph idx="1"/>
          </p:nvPr>
        </p:nvSpPr>
        <p:spPr>
          <a:xfrm>
            <a:off x="685800" y="4419600"/>
            <a:ext cx="7772400" cy="1676400"/>
          </a:xfrm>
        </p:spPr>
        <p:txBody>
          <a:bodyPr/>
          <a:lstStyle/>
          <a:p>
            <a:r>
              <a:rPr lang="en-US" dirty="0"/>
              <a:t>Optionally present in TWT IE</a:t>
            </a:r>
          </a:p>
          <a:p>
            <a:pPr lvl="1"/>
            <a:r>
              <a:rPr lang="en-US" dirty="0"/>
              <a:t>TWT Time Slot Control describes the TTSB</a:t>
            </a:r>
          </a:p>
          <a:p>
            <a:pPr lvl="2"/>
            <a:r>
              <a:rPr lang="en-US" dirty="0"/>
              <a:t>Request, Assignment, Report</a:t>
            </a:r>
          </a:p>
          <a:p>
            <a:pPr lvl="2"/>
            <a:r>
              <a:rPr lang="en-US" dirty="0"/>
              <a:t>Resolution of bitmap time slots</a:t>
            </a:r>
          </a:p>
          <a:p>
            <a:pPr lvl="2"/>
            <a:r>
              <a:rPr lang="en-US" dirty="0"/>
              <a:t>Bitmap Address Present, Address </a:t>
            </a:r>
            <a:r>
              <a:rPr lang="en-US" dirty="0" smtClean="0"/>
              <a:t>Type</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142630384"/>
              </p:ext>
            </p:extLst>
          </p:nvPr>
        </p:nvGraphicFramePr>
        <p:xfrm>
          <a:off x="380997" y="1656080"/>
          <a:ext cx="8305803" cy="1348740"/>
        </p:xfrm>
        <a:graphic>
          <a:graphicData uri="http://schemas.openxmlformats.org/drawingml/2006/table">
            <a:tbl>
              <a:tblPr firstRow="1" bandRow="1">
                <a:tableStyleId>{5C22544A-7EE6-4342-B048-85BDC9FD1C3A}</a:tableStyleId>
              </a:tblPr>
              <a:tblGrid>
                <a:gridCol w="628171"/>
                <a:gridCol w="628170"/>
                <a:gridCol w="558373"/>
                <a:gridCol w="628170"/>
                <a:gridCol w="628170"/>
                <a:gridCol w="558373"/>
                <a:gridCol w="558373"/>
                <a:gridCol w="697967"/>
                <a:gridCol w="697967"/>
                <a:gridCol w="628170"/>
                <a:gridCol w="628170"/>
                <a:gridCol w="697967"/>
                <a:gridCol w="767762"/>
              </a:tblGrid>
              <a:tr h="370840">
                <a:tc>
                  <a:txBody>
                    <a:bodyPr/>
                    <a:lstStyle/>
                    <a:p>
                      <a:endParaRPr lang="en-US" sz="1050" dirty="0"/>
                    </a:p>
                  </a:txBody>
                  <a:tcPr/>
                </a:tc>
                <a:tc>
                  <a:txBody>
                    <a:bodyPr/>
                    <a:lstStyle/>
                    <a:p>
                      <a:pPr algn="ctr"/>
                      <a:r>
                        <a:rPr lang="en-US" sz="1050" dirty="0" smtClean="0"/>
                        <a:t>Element ID</a:t>
                      </a:r>
                      <a:endParaRPr lang="en-US" sz="1050" dirty="0"/>
                    </a:p>
                  </a:txBody>
                  <a:tcPr/>
                </a:tc>
                <a:tc>
                  <a:txBody>
                    <a:bodyPr/>
                    <a:lstStyle/>
                    <a:p>
                      <a:pPr algn="ctr"/>
                      <a:r>
                        <a:rPr lang="en-US" sz="1050" dirty="0" smtClean="0"/>
                        <a:t>Length</a:t>
                      </a:r>
                      <a:endParaRPr lang="en-US" sz="1050" dirty="0"/>
                    </a:p>
                  </a:txBody>
                  <a:tcPr/>
                </a:tc>
                <a:tc>
                  <a:txBody>
                    <a:bodyPr/>
                    <a:lstStyle/>
                    <a:p>
                      <a:pPr algn="ctr"/>
                      <a:r>
                        <a:rPr lang="en-US" sz="1050" dirty="0" smtClean="0"/>
                        <a:t>Control</a:t>
                      </a:r>
                      <a:endParaRPr lang="en-US" sz="1050" dirty="0"/>
                    </a:p>
                  </a:txBody>
                  <a:tcPr/>
                </a:tc>
                <a:tc>
                  <a:txBody>
                    <a:bodyPr/>
                    <a:lstStyle/>
                    <a:p>
                      <a:pPr algn="ctr"/>
                      <a:r>
                        <a:rPr lang="en-US" sz="1050" dirty="0" smtClean="0"/>
                        <a:t>Request Type</a:t>
                      </a:r>
                      <a:endParaRPr lang="en-US" sz="1050" dirty="0"/>
                    </a:p>
                  </a:txBody>
                  <a:tcPr/>
                </a:tc>
                <a:tc>
                  <a:txBody>
                    <a:bodyPr/>
                    <a:lstStyle/>
                    <a:p>
                      <a:pPr algn="ctr"/>
                      <a:r>
                        <a:rPr lang="en-US" sz="1050" dirty="0" smtClean="0"/>
                        <a:t>Target Wake Time</a:t>
                      </a:r>
                      <a:endParaRPr lang="en-US" sz="1050" dirty="0"/>
                    </a:p>
                  </a:txBody>
                  <a:tcPr/>
                </a:tc>
                <a:tc>
                  <a:txBody>
                    <a:bodyPr/>
                    <a:lstStyle/>
                    <a:p>
                      <a:pPr algn="ctr"/>
                      <a:r>
                        <a:rPr lang="en-US" sz="1050" dirty="0" smtClean="0"/>
                        <a:t>TWT Group Assignment</a:t>
                      </a:r>
                      <a:endParaRPr lang="en-US" sz="1050" dirty="0"/>
                    </a:p>
                  </a:txBody>
                  <a:tcPr/>
                </a:tc>
                <a:tc>
                  <a:txBody>
                    <a:bodyPr/>
                    <a:lstStyle/>
                    <a:p>
                      <a:pPr algn="ctr"/>
                      <a:r>
                        <a:rPr lang="en-US" sz="1050" dirty="0" smtClean="0"/>
                        <a:t>Nominal</a:t>
                      </a:r>
                      <a:r>
                        <a:rPr lang="en-US" sz="1050" baseline="0" dirty="0" smtClean="0"/>
                        <a:t> Minimum Wake Duration</a:t>
                      </a:r>
                      <a:endParaRPr lang="en-US" sz="1050" dirty="0"/>
                    </a:p>
                  </a:txBody>
                  <a:tcPr/>
                </a:tc>
                <a:tc>
                  <a:txBody>
                    <a:bodyPr/>
                    <a:lstStyle/>
                    <a:p>
                      <a:pPr algn="ctr"/>
                      <a:r>
                        <a:rPr lang="en-US" sz="1050" dirty="0" smtClean="0"/>
                        <a:t>TWT Wake</a:t>
                      </a:r>
                      <a:r>
                        <a:rPr lang="en-US" sz="1050" baseline="0" dirty="0" smtClean="0"/>
                        <a:t> Interval Mantissa</a:t>
                      </a:r>
                      <a:endParaRPr lang="en-US" sz="1050" dirty="0"/>
                    </a:p>
                  </a:txBody>
                  <a:tcPr/>
                </a:tc>
                <a:tc>
                  <a:txBody>
                    <a:bodyPr/>
                    <a:lstStyle/>
                    <a:p>
                      <a:r>
                        <a:rPr lang="en-US" sz="1050" dirty="0" smtClean="0"/>
                        <a:t>Broadcast TWT ID</a:t>
                      </a:r>
                      <a:endParaRPr lang="en-US" sz="1050" dirty="0"/>
                    </a:p>
                  </a:txBody>
                  <a:tcPr/>
                </a:tc>
                <a:tc>
                  <a:txBody>
                    <a:bodyPr/>
                    <a:lstStyle/>
                    <a:p>
                      <a:pPr algn="ctr"/>
                      <a:r>
                        <a:rPr lang="en-US" sz="1050" dirty="0" smtClean="0"/>
                        <a:t>TWT Channel</a:t>
                      </a:r>
                      <a:endParaRPr lang="en-US" sz="1050" dirty="0"/>
                    </a:p>
                  </a:txBody>
                  <a:tcPr/>
                </a:tc>
                <a:tc>
                  <a:txBody>
                    <a:bodyPr/>
                    <a:lstStyle/>
                    <a:p>
                      <a:pPr algn="ctr"/>
                      <a:r>
                        <a:rPr lang="en-US" sz="1050" dirty="0" smtClean="0"/>
                        <a:t>NDP Paging (optional)</a:t>
                      </a:r>
                      <a:endParaRPr lang="en-US" sz="1050" dirty="0"/>
                    </a:p>
                  </a:txBody>
                  <a:tcPr/>
                </a:tc>
                <a:tc>
                  <a:txBody>
                    <a:bodyPr/>
                    <a:lstStyle/>
                    <a:p>
                      <a:pPr algn="ctr"/>
                      <a:r>
                        <a:rPr lang="en-US" sz="1050" dirty="0" smtClean="0"/>
                        <a:t>TWT Time</a:t>
                      </a:r>
                      <a:r>
                        <a:rPr lang="en-US" sz="1050" baseline="0" dirty="0" smtClean="0"/>
                        <a:t> Slot Info</a:t>
                      </a:r>
                      <a:endParaRPr lang="en-US" sz="1050" dirty="0"/>
                    </a:p>
                  </a:txBody>
                  <a:tcPr/>
                </a:tc>
              </a:tr>
              <a:tr h="370840">
                <a:tc>
                  <a:txBody>
                    <a:bodyPr/>
                    <a:lstStyle/>
                    <a:p>
                      <a:pPr algn="r"/>
                      <a:r>
                        <a:rPr lang="en-US" sz="1200" dirty="0" smtClean="0"/>
                        <a:t>Octets:</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2</a:t>
                      </a:r>
                      <a:endParaRPr lang="en-US" sz="1200" dirty="0"/>
                    </a:p>
                  </a:txBody>
                  <a:tcPr/>
                </a:tc>
                <a:tc>
                  <a:txBody>
                    <a:bodyPr/>
                    <a:lstStyle/>
                    <a:p>
                      <a:pPr algn="ctr"/>
                      <a:r>
                        <a:rPr lang="en-US" sz="1200" dirty="0" smtClean="0"/>
                        <a:t>8 or 0</a:t>
                      </a:r>
                      <a:endParaRPr lang="en-US" sz="1200" dirty="0"/>
                    </a:p>
                  </a:txBody>
                  <a:tcPr/>
                </a:tc>
                <a:tc>
                  <a:txBody>
                    <a:bodyPr/>
                    <a:lstStyle/>
                    <a:p>
                      <a:pPr algn="ctr"/>
                      <a:r>
                        <a:rPr lang="en-US" sz="1200" dirty="0" smtClean="0"/>
                        <a:t>9 or 3 or</a:t>
                      </a:r>
                      <a:r>
                        <a:rPr lang="en-US" sz="1200" baseline="0" dirty="0" smtClean="0"/>
                        <a:t> 0</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2</a:t>
                      </a:r>
                      <a:endParaRPr lang="en-US" sz="1200" dirty="0"/>
                    </a:p>
                  </a:txBody>
                  <a:tcPr/>
                </a:tc>
                <a:tc>
                  <a:txBody>
                    <a:bodyPr/>
                    <a:lstStyle/>
                    <a:p>
                      <a:pPr algn="ctr"/>
                      <a:r>
                        <a:rPr lang="en-US" sz="1200" dirty="0" smtClean="0"/>
                        <a:t>0 or 1</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0 or 4</a:t>
                      </a:r>
                      <a:endParaRPr lang="en-US" sz="1200" dirty="0"/>
                    </a:p>
                  </a:txBody>
                  <a:tcPr/>
                </a:tc>
                <a:tc>
                  <a:txBody>
                    <a:bodyPr/>
                    <a:lstStyle/>
                    <a:p>
                      <a:pPr algn="ctr"/>
                      <a:r>
                        <a:rPr lang="en-US" sz="1200" dirty="0" smtClean="0"/>
                        <a:t>0 or variable</a:t>
                      </a:r>
                      <a:endParaRPr lang="en-US" sz="1200"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612588835"/>
              </p:ext>
            </p:extLst>
          </p:nvPr>
        </p:nvGraphicFramePr>
        <p:xfrm>
          <a:off x="1066802" y="3561080"/>
          <a:ext cx="6629396" cy="782320"/>
        </p:xfrm>
        <a:graphic>
          <a:graphicData uri="http://schemas.openxmlformats.org/drawingml/2006/table">
            <a:tbl>
              <a:tblPr firstRow="1" bandRow="1">
                <a:tableStyleId>{5C22544A-7EE6-4342-B048-85BDC9FD1C3A}</a:tableStyleId>
              </a:tblPr>
              <a:tblGrid>
                <a:gridCol w="685719"/>
                <a:gridCol w="1108119"/>
                <a:gridCol w="1013909"/>
                <a:gridCol w="1091902"/>
                <a:gridCol w="1013909"/>
                <a:gridCol w="857919"/>
                <a:gridCol w="857919"/>
              </a:tblGrid>
              <a:tr h="370840">
                <a:tc>
                  <a:txBody>
                    <a:bodyPr/>
                    <a:lstStyle/>
                    <a:p>
                      <a:endParaRPr lang="en-US" sz="1050" dirty="0"/>
                    </a:p>
                  </a:txBody>
                  <a:tcPr/>
                </a:tc>
                <a:tc>
                  <a:txBody>
                    <a:bodyPr/>
                    <a:lstStyle/>
                    <a:p>
                      <a:pPr algn="ctr"/>
                      <a:r>
                        <a:rPr lang="en-US" sz="1050" dirty="0" smtClean="0"/>
                        <a:t>TWT Time Slot Bitmap Length</a:t>
                      </a:r>
                      <a:endParaRPr lang="en-US" sz="1050" dirty="0"/>
                    </a:p>
                  </a:txBody>
                  <a:tcPr/>
                </a:tc>
                <a:tc>
                  <a:txBody>
                    <a:bodyPr/>
                    <a:lstStyle/>
                    <a:p>
                      <a:pPr algn="ctr"/>
                      <a:r>
                        <a:rPr lang="en-US" sz="1050" dirty="0" smtClean="0"/>
                        <a:t>TWT Time Slot </a:t>
                      </a:r>
                      <a:r>
                        <a:rPr lang="en-US" sz="1050" baseline="0" dirty="0" smtClean="0"/>
                        <a:t> Control</a:t>
                      </a:r>
                      <a:endParaRPr lang="en-US" sz="1050" dirty="0"/>
                    </a:p>
                  </a:txBody>
                  <a:tcPr/>
                </a:tc>
                <a:tc>
                  <a:txBody>
                    <a:bodyPr/>
                    <a:lstStyle/>
                    <a:p>
                      <a:pPr algn="ctr"/>
                      <a:r>
                        <a:rPr lang="en-US" sz="1050" baseline="0" dirty="0" smtClean="0"/>
                        <a:t>TWT Time Slot Bitmap</a:t>
                      </a:r>
                      <a:endParaRPr lang="en-US" sz="1050" dirty="0"/>
                    </a:p>
                  </a:txBody>
                  <a:tcPr/>
                </a:tc>
                <a:tc>
                  <a:txBody>
                    <a:bodyPr/>
                    <a:lstStyle/>
                    <a:p>
                      <a:pPr algn="ctr"/>
                      <a:r>
                        <a:rPr lang="en-US" sz="1050" dirty="0" smtClean="0"/>
                        <a:t>TWT Bitmap</a:t>
                      </a:r>
                      <a:r>
                        <a:rPr lang="en-US" sz="1050" baseline="0" dirty="0" smtClean="0"/>
                        <a:t> Address</a:t>
                      </a:r>
                      <a:endParaRPr lang="en-US" sz="1050" dirty="0"/>
                    </a:p>
                  </a:txBody>
                  <a:tcPr/>
                </a:tc>
                <a:tc>
                  <a:txBody>
                    <a:bodyPr/>
                    <a:lstStyle/>
                    <a:p>
                      <a:pPr algn="ctr"/>
                      <a:r>
                        <a:rPr lang="en-US" sz="1050" dirty="0" smtClean="0"/>
                        <a:t>TX TSF</a:t>
                      </a:r>
                      <a:endParaRPr lang="en-US" sz="1050" dirty="0"/>
                    </a:p>
                  </a:txBody>
                  <a:tcPr/>
                </a:tc>
                <a:tc>
                  <a:txBody>
                    <a:bodyPr/>
                    <a:lstStyle/>
                    <a:p>
                      <a:pPr algn="ctr"/>
                      <a:r>
                        <a:rPr lang="en-US" sz="1050" dirty="0" smtClean="0"/>
                        <a:t>Zero Slot Alignment</a:t>
                      </a:r>
                      <a:endParaRPr lang="en-US" sz="1050" dirty="0"/>
                    </a:p>
                  </a:txBody>
                  <a:tcPr/>
                </a:tc>
              </a:tr>
              <a:tr h="370840">
                <a:tc>
                  <a:txBody>
                    <a:bodyPr/>
                    <a:lstStyle/>
                    <a:p>
                      <a:pPr algn="r"/>
                      <a:r>
                        <a:rPr lang="en-US" sz="1200" dirty="0" smtClean="0"/>
                        <a:t>Octets:</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3</a:t>
                      </a:r>
                      <a:endParaRPr lang="en-US" sz="1200" dirty="0"/>
                    </a:p>
                  </a:txBody>
                  <a:tcPr/>
                </a:tc>
                <a:tc>
                  <a:txBody>
                    <a:bodyPr/>
                    <a:lstStyle/>
                    <a:p>
                      <a:pPr algn="ctr"/>
                      <a:r>
                        <a:rPr lang="en-US" sz="1200" dirty="0" smtClean="0"/>
                        <a:t>variable</a:t>
                      </a:r>
                      <a:endParaRPr lang="en-US" sz="1200" dirty="0"/>
                    </a:p>
                  </a:txBody>
                  <a:tcPr/>
                </a:tc>
                <a:tc>
                  <a:txBody>
                    <a:bodyPr/>
                    <a:lstStyle/>
                    <a:p>
                      <a:pPr algn="ctr"/>
                      <a:r>
                        <a:rPr lang="en-US" sz="1200" dirty="0" smtClean="0"/>
                        <a:t>0 or 6</a:t>
                      </a:r>
                      <a:endParaRPr lang="en-US" sz="1200" dirty="0"/>
                    </a:p>
                  </a:txBody>
                  <a:tcPr/>
                </a:tc>
                <a:tc>
                  <a:txBody>
                    <a:bodyPr/>
                    <a:lstStyle/>
                    <a:p>
                      <a:pPr algn="ctr"/>
                      <a:r>
                        <a:rPr lang="en-US" sz="1200" dirty="0" smtClean="0"/>
                        <a:t>0 or 8</a:t>
                      </a:r>
                      <a:endParaRPr lang="en-US" sz="1200" dirty="0"/>
                    </a:p>
                  </a:txBody>
                  <a:tcPr/>
                </a:tc>
                <a:tc>
                  <a:txBody>
                    <a:bodyPr/>
                    <a:lstStyle/>
                    <a:p>
                      <a:pPr algn="ctr"/>
                      <a:r>
                        <a:rPr lang="en-US" sz="1200" dirty="0" smtClean="0"/>
                        <a:t>0 or 8</a:t>
                      </a:r>
                      <a:endParaRPr lang="en-US" sz="1200" dirty="0"/>
                    </a:p>
                  </a:txBody>
                  <a:tcPr/>
                </a:tc>
              </a:tr>
            </a:tbl>
          </a:graphicData>
        </a:graphic>
      </p:graphicFrame>
      <p:cxnSp>
        <p:nvCxnSpPr>
          <p:cNvPr id="9" name="Straight Arrow Connector 8"/>
          <p:cNvCxnSpPr/>
          <p:nvPr/>
        </p:nvCxnSpPr>
        <p:spPr bwMode="auto">
          <a:xfrm flipH="1">
            <a:off x="1066798" y="2799080"/>
            <a:ext cx="6781800" cy="762000"/>
          </a:xfrm>
          <a:prstGeom prst="straightConnector1">
            <a:avLst/>
          </a:prstGeom>
          <a:solidFill>
            <a:schemeClr val="accent1"/>
          </a:solidFill>
          <a:ln w="12700" cap="flat" cmpd="sng" algn="ctr">
            <a:solidFill>
              <a:srgbClr val="FF0000"/>
            </a:solidFill>
            <a:prstDash val="solid"/>
            <a:round/>
            <a:headEnd type="none" w="med" len="med"/>
            <a:tailEnd type="triangle" w="med" len="med"/>
          </a:ln>
          <a:effectLst/>
        </p:spPr>
      </p:cxnSp>
      <p:cxnSp>
        <p:nvCxnSpPr>
          <p:cNvPr id="10" name="Straight Arrow Connector 9"/>
          <p:cNvCxnSpPr/>
          <p:nvPr/>
        </p:nvCxnSpPr>
        <p:spPr bwMode="auto">
          <a:xfrm flipH="1">
            <a:off x="7696198" y="2799080"/>
            <a:ext cx="990600" cy="762000"/>
          </a:xfrm>
          <a:prstGeom prst="straightConnector1">
            <a:avLst/>
          </a:prstGeom>
          <a:solidFill>
            <a:schemeClr val="accent1"/>
          </a:solidFill>
          <a:ln w="12700" cap="flat" cmpd="sng" algn="ctr">
            <a:solidFill>
              <a:srgbClr val="FF0000"/>
            </a:solidFill>
            <a:prstDash val="solid"/>
            <a:round/>
            <a:headEnd type="none" w="med" len="med"/>
            <a:tailEnd type="triangle" w="med" len="med"/>
          </a:ln>
          <a:effectLst/>
        </p:spPr>
      </p:cxnSp>
    </p:spTree>
    <p:extLst>
      <p:ext uri="{BB962C8B-B14F-4D97-AF65-F5344CB8AC3E}">
        <p14:creationId xmlns:p14="http://schemas.microsoft.com/office/powerpoint/2010/main" val="3097357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TWT Time Slot Control Field (1)</a:t>
            </a:r>
          </a:p>
        </p:txBody>
      </p:sp>
      <p:sp>
        <p:nvSpPr>
          <p:cNvPr id="3" name="Content Placeholder 2"/>
          <p:cNvSpPr>
            <a:spLocks noGrp="1"/>
          </p:cNvSpPr>
          <p:nvPr>
            <p:ph idx="1"/>
          </p:nvPr>
        </p:nvSpPr>
        <p:spPr>
          <a:xfrm>
            <a:off x="685800" y="3733800"/>
            <a:ext cx="7772400" cy="2362200"/>
          </a:xfrm>
        </p:spPr>
        <p:txBody>
          <a:bodyPr/>
          <a:lstStyle/>
          <a:p>
            <a:r>
              <a:rPr lang="en-US" sz="1600" dirty="0"/>
              <a:t>Request Slots</a:t>
            </a:r>
          </a:p>
          <a:p>
            <a:pPr lvl="1"/>
            <a:r>
              <a:rPr lang="en-US" sz="1400" dirty="0"/>
              <a:t>Request Slots = 0 means the Time Slot Bitmap indicates either an assigned set of time slots or a report of used time slots</a:t>
            </a:r>
          </a:p>
          <a:p>
            <a:pPr lvl="1"/>
            <a:r>
              <a:rPr lang="en-US" sz="1400" dirty="0"/>
              <a:t>Request Slots = 1 means the Time Slot Bitmap indicates requested time slots</a:t>
            </a:r>
          </a:p>
          <a:p>
            <a:pPr lvl="2"/>
            <a:r>
              <a:rPr lang="en-US" sz="1200" dirty="0"/>
              <a:t>Request is for the STA identified by the TA of the MPDU</a:t>
            </a:r>
          </a:p>
          <a:p>
            <a:r>
              <a:rPr lang="en-US" sz="1600" dirty="0"/>
              <a:t>Assignment</a:t>
            </a:r>
          </a:p>
          <a:p>
            <a:pPr lvl="1"/>
            <a:r>
              <a:rPr lang="en-US" sz="1400" dirty="0"/>
              <a:t>Assignment = 0 when the Time Slot Bitmap indicates a request or a report of used time slots</a:t>
            </a:r>
          </a:p>
          <a:p>
            <a:pPr lvl="1"/>
            <a:r>
              <a:rPr lang="en-US" sz="1400" dirty="0"/>
              <a:t>Assignment = 1 when the Time Slot Bitmap indicates an assignment of time slots to the STA identified by the RA of the MPDU</a:t>
            </a:r>
          </a:p>
          <a:p>
            <a:r>
              <a:rPr lang="en-US" sz="1600" dirty="0"/>
              <a:t>I.e. Request Slots =0, Assignment=0, this is a </a:t>
            </a:r>
            <a:r>
              <a:rPr lang="en-US" sz="1600" dirty="0" smtClean="0"/>
              <a:t>Report</a:t>
            </a:r>
            <a:endParaRPr lang="en-US" sz="1600"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892246617"/>
              </p:ext>
            </p:extLst>
          </p:nvPr>
        </p:nvGraphicFramePr>
        <p:xfrm>
          <a:off x="457202" y="1600200"/>
          <a:ext cx="7924798" cy="1554480"/>
        </p:xfrm>
        <a:graphic>
          <a:graphicData uri="http://schemas.openxmlformats.org/drawingml/2006/table">
            <a:tbl>
              <a:tblPr firstRow="1" bandRow="1">
                <a:tableStyleId>{5C22544A-7EE6-4342-B048-85BDC9FD1C3A}</a:tableStyleId>
              </a:tblPr>
              <a:tblGrid>
                <a:gridCol w="337101"/>
                <a:gridCol w="653497"/>
                <a:gridCol w="594360"/>
                <a:gridCol w="472440"/>
                <a:gridCol w="518160"/>
                <a:gridCol w="726440"/>
                <a:gridCol w="726440"/>
                <a:gridCol w="619760"/>
                <a:gridCol w="762000"/>
                <a:gridCol w="762000"/>
                <a:gridCol w="990600"/>
                <a:gridCol w="762000"/>
              </a:tblGrid>
              <a:tr h="370840">
                <a:tc>
                  <a:txBody>
                    <a:bodyPr/>
                    <a:lstStyle/>
                    <a:p>
                      <a:endParaRPr lang="en-US" sz="1200" dirty="0"/>
                    </a:p>
                  </a:txBody>
                  <a:tcPr/>
                </a:tc>
                <a:tc>
                  <a:txBody>
                    <a:bodyPr/>
                    <a:lstStyle/>
                    <a:p>
                      <a:pPr algn="ctr"/>
                      <a:r>
                        <a:rPr lang="en-US" sz="1200" dirty="0" smtClean="0"/>
                        <a:t>B0     B3</a:t>
                      </a:r>
                      <a:endParaRPr lang="en-US" sz="1200" dirty="0"/>
                    </a:p>
                  </a:txBody>
                  <a:tcPr/>
                </a:tc>
                <a:tc>
                  <a:txBody>
                    <a:bodyPr/>
                    <a:lstStyle/>
                    <a:p>
                      <a:pPr algn="ctr"/>
                      <a:r>
                        <a:rPr lang="en-US" sz="1200" dirty="0" smtClean="0"/>
                        <a:t>B4</a:t>
                      </a:r>
                      <a:endParaRPr lang="en-US" sz="1200" dirty="0"/>
                    </a:p>
                  </a:txBody>
                  <a:tcPr/>
                </a:tc>
                <a:tc>
                  <a:txBody>
                    <a:bodyPr/>
                    <a:lstStyle/>
                    <a:p>
                      <a:pPr algn="ctr"/>
                      <a:r>
                        <a:rPr lang="en-US" sz="1200" dirty="0" smtClean="0"/>
                        <a:t>B5</a:t>
                      </a:r>
                      <a:endParaRPr lang="en-US" sz="1200" dirty="0"/>
                    </a:p>
                  </a:txBody>
                  <a:tcPr/>
                </a:tc>
                <a:tc>
                  <a:txBody>
                    <a:bodyPr/>
                    <a:lstStyle/>
                    <a:p>
                      <a:pPr algn="ctr"/>
                      <a:r>
                        <a:rPr lang="en-US" sz="1200" dirty="0" smtClean="0"/>
                        <a:t>B6</a:t>
                      </a:r>
                      <a:endParaRPr lang="en-US" sz="1200" dirty="0"/>
                    </a:p>
                  </a:txBody>
                  <a:tcPr/>
                </a:tc>
                <a:tc>
                  <a:txBody>
                    <a:bodyPr/>
                    <a:lstStyle/>
                    <a:p>
                      <a:pPr algn="ctr"/>
                      <a:r>
                        <a:rPr lang="en-US" sz="1200" dirty="0" smtClean="0"/>
                        <a:t>B7</a:t>
                      </a:r>
                      <a:endParaRPr lang="en-US" sz="1200" dirty="0"/>
                    </a:p>
                  </a:txBody>
                  <a:tcPr/>
                </a:tc>
                <a:tc>
                  <a:txBody>
                    <a:bodyPr/>
                    <a:lstStyle/>
                    <a:p>
                      <a:pPr algn="ctr"/>
                      <a:r>
                        <a:rPr lang="en-US" sz="1200" dirty="0" smtClean="0"/>
                        <a:t>B8    B12</a:t>
                      </a:r>
                      <a:endParaRPr lang="en-US" sz="1200" dirty="0"/>
                    </a:p>
                  </a:txBody>
                  <a:tcPr/>
                </a:tc>
                <a:tc>
                  <a:txBody>
                    <a:bodyPr/>
                    <a:lstStyle/>
                    <a:p>
                      <a:pPr algn="ctr"/>
                      <a:r>
                        <a:rPr lang="en-US" sz="1200" dirty="0" smtClean="0"/>
                        <a:t>B13</a:t>
                      </a:r>
                      <a:endParaRPr lang="en-US" sz="1200" dirty="0"/>
                    </a:p>
                  </a:txBody>
                  <a:tcPr/>
                </a:tc>
                <a:tc>
                  <a:txBody>
                    <a:bodyPr/>
                    <a:lstStyle/>
                    <a:p>
                      <a:pPr algn="ctr"/>
                      <a:r>
                        <a:rPr lang="en-US" sz="1200" dirty="0" smtClean="0"/>
                        <a:t>B14</a:t>
                      </a:r>
                      <a:endParaRPr lang="en-US" sz="1200" dirty="0"/>
                    </a:p>
                  </a:txBody>
                  <a:tcPr/>
                </a:tc>
                <a:tc>
                  <a:txBody>
                    <a:bodyPr/>
                    <a:lstStyle/>
                    <a:p>
                      <a:pPr algn="ctr"/>
                      <a:r>
                        <a:rPr lang="en-US" sz="1200" dirty="0" smtClean="0"/>
                        <a:t>B15</a:t>
                      </a:r>
                      <a:endParaRPr lang="en-US" sz="1200" dirty="0"/>
                    </a:p>
                  </a:txBody>
                  <a:tcPr/>
                </a:tc>
                <a:tc>
                  <a:txBody>
                    <a:bodyPr/>
                    <a:lstStyle/>
                    <a:p>
                      <a:pPr algn="ctr"/>
                      <a:r>
                        <a:rPr lang="en-US" sz="1200" dirty="0" smtClean="0"/>
                        <a:t>B16       B22</a:t>
                      </a:r>
                      <a:endParaRPr lang="en-US" sz="1200" dirty="0"/>
                    </a:p>
                  </a:txBody>
                  <a:tcPr/>
                </a:tc>
                <a:tc>
                  <a:txBody>
                    <a:bodyPr/>
                    <a:lstStyle/>
                    <a:p>
                      <a:pPr algn="ctr"/>
                      <a:r>
                        <a:rPr lang="en-US" sz="1200" dirty="0" smtClean="0"/>
                        <a:t>B23</a:t>
                      </a:r>
                      <a:endParaRPr lang="en-US" sz="1200" dirty="0"/>
                    </a:p>
                  </a:txBody>
                  <a:tcPr/>
                </a:tc>
              </a:tr>
              <a:tr h="370840">
                <a:tc>
                  <a:txBody>
                    <a:bodyPr/>
                    <a:lstStyle/>
                    <a:p>
                      <a:endParaRPr lang="en-US" sz="1100" dirty="0"/>
                    </a:p>
                  </a:txBody>
                  <a:tcPr/>
                </a:tc>
                <a:tc>
                  <a:txBody>
                    <a:bodyPr/>
                    <a:lstStyle/>
                    <a:p>
                      <a:pPr algn="ctr"/>
                      <a:r>
                        <a:rPr lang="en-US" sz="1000" dirty="0" smtClean="0"/>
                        <a:t>Time</a:t>
                      </a:r>
                      <a:r>
                        <a:rPr lang="en-US" sz="1000" baseline="0" dirty="0" smtClean="0"/>
                        <a:t> Slot Resolution</a:t>
                      </a:r>
                      <a:endParaRPr lang="en-US" sz="1000" dirty="0"/>
                    </a:p>
                  </a:txBody>
                  <a:tcPr/>
                </a:tc>
                <a:tc>
                  <a:txBody>
                    <a:bodyPr/>
                    <a:lstStyle/>
                    <a:p>
                      <a:pPr algn="ctr"/>
                      <a:r>
                        <a:rPr lang="en-US" sz="1000" dirty="0" smtClean="0"/>
                        <a:t>Bitmap Address Present</a:t>
                      </a:r>
                      <a:endParaRPr lang="en-US" sz="1000" dirty="0"/>
                    </a:p>
                  </a:txBody>
                  <a:tcPr/>
                </a:tc>
                <a:tc>
                  <a:txBody>
                    <a:bodyPr/>
                    <a:lstStyle/>
                    <a:p>
                      <a:pPr algn="ctr"/>
                      <a:r>
                        <a:rPr lang="en-US" sz="1000" dirty="0" smtClean="0"/>
                        <a:t>BSS</a:t>
                      </a:r>
                      <a:r>
                        <a:rPr lang="en-US" sz="1000" baseline="0" dirty="0" smtClean="0"/>
                        <a:t> Address</a:t>
                      </a:r>
                      <a:endParaRPr lang="en-US" sz="1000" dirty="0"/>
                    </a:p>
                  </a:txBody>
                  <a:tcPr/>
                </a:tc>
                <a:tc>
                  <a:txBody>
                    <a:bodyPr/>
                    <a:lstStyle/>
                    <a:p>
                      <a:pPr algn="ctr"/>
                      <a:r>
                        <a:rPr lang="en-US" sz="1000" dirty="0" smtClean="0">
                          <a:solidFill>
                            <a:schemeClr val="tx1"/>
                          </a:solidFill>
                        </a:rPr>
                        <a:t>Request Slots</a:t>
                      </a:r>
                      <a:endParaRPr lang="en-US" sz="1000" dirty="0">
                        <a:solidFill>
                          <a:schemeClr val="tx1"/>
                        </a:solidFill>
                      </a:endParaRPr>
                    </a:p>
                  </a:txBody>
                  <a:tcPr/>
                </a:tc>
                <a:tc>
                  <a:txBody>
                    <a:bodyPr/>
                    <a:lstStyle/>
                    <a:p>
                      <a:pPr algn="ctr"/>
                      <a:r>
                        <a:rPr lang="en-US" sz="1000" dirty="0" smtClean="0"/>
                        <a:t>Assignment</a:t>
                      </a:r>
                      <a:endParaRPr lang="en-US" sz="1000" dirty="0"/>
                    </a:p>
                  </a:txBody>
                  <a:tcPr/>
                </a:tc>
                <a:tc>
                  <a:txBody>
                    <a:bodyPr/>
                    <a:lstStyle/>
                    <a:p>
                      <a:pPr algn="ctr"/>
                      <a:r>
                        <a:rPr lang="en-US" sz="1000" dirty="0" smtClean="0"/>
                        <a:t>Max Slots Requested</a:t>
                      </a:r>
                      <a:endParaRPr lang="en-US" sz="1000" dirty="0"/>
                    </a:p>
                  </a:txBody>
                  <a:tcPr/>
                </a:tc>
                <a:tc>
                  <a:txBody>
                    <a:bodyPr/>
                    <a:lstStyle/>
                    <a:p>
                      <a:pPr algn="ctr"/>
                      <a:r>
                        <a:rPr lang="en-US" sz="1000" dirty="0" smtClean="0"/>
                        <a:t>Report Request</a:t>
                      </a:r>
                      <a:endParaRPr lang="en-US" sz="1000" dirty="0"/>
                    </a:p>
                  </a:txBody>
                  <a:tcPr/>
                </a:tc>
                <a:tc>
                  <a:txBody>
                    <a:bodyPr/>
                    <a:lstStyle/>
                    <a:p>
                      <a:pPr algn="ctr"/>
                      <a:r>
                        <a:rPr lang="en-US" sz="1000" dirty="0" smtClean="0"/>
                        <a:t>TX TSF Present</a:t>
                      </a:r>
                      <a:endParaRPr lang="en-US" sz="1000" dirty="0"/>
                    </a:p>
                  </a:txBody>
                  <a:tcPr/>
                </a:tc>
                <a:tc>
                  <a:txBody>
                    <a:bodyPr/>
                    <a:lstStyle/>
                    <a:p>
                      <a:pPr algn="ctr"/>
                      <a:r>
                        <a:rPr lang="en-US" sz="1000" dirty="0" smtClean="0"/>
                        <a:t>Zero Slot Alignment Present</a:t>
                      </a:r>
                      <a:endParaRPr lang="en-US" sz="1000" dirty="0"/>
                    </a:p>
                  </a:txBody>
                  <a:tcPr/>
                </a:tc>
                <a:tc>
                  <a:txBody>
                    <a:bodyPr/>
                    <a:lstStyle/>
                    <a:p>
                      <a:pPr algn="ctr"/>
                      <a:r>
                        <a:rPr lang="en-US" sz="1000" dirty="0" smtClean="0"/>
                        <a:t>Assigned</a:t>
                      </a:r>
                      <a:r>
                        <a:rPr lang="en-US" sz="1000" baseline="0" dirty="0" smtClean="0"/>
                        <a:t> STA Count</a:t>
                      </a:r>
                      <a:endParaRPr lang="en-US" sz="1000" dirty="0"/>
                    </a:p>
                  </a:txBody>
                  <a:tcPr/>
                </a:tc>
                <a:tc>
                  <a:txBody>
                    <a:bodyPr/>
                    <a:lstStyle/>
                    <a:p>
                      <a:pPr algn="ctr"/>
                      <a:r>
                        <a:rPr lang="en-US" sz="1000" dirty="0" smtClean="0"/>
                        <a:t>Reserved</a:t>
                      </a:r>
                      <a:endParaRPr lang="en-US" sz="1000" dirty="0"/>
                    </a:p>
                  </a:txBody>
                  <a:tcPr/>
                </a:tc>
              </a:tr>
              <a:tr h="370840">
                <a:tc>
                  <a:txBody>
                    <a:bodyPr/>
                    <a:lstStyle/>
                    <a:p>
                      <a:pPr algn="r"/>
                      <a:r>
                        <a:rPr lang="en-US" sz="1000" dirty="0" smtClean="0"/>
                        <a:t>Bits:</a:t>
                      </a:r>
                      <a:endParaRPr lang="en-US" sz="1000" dirty="0"/>
                    </a:p>
                  </a:txBody>
                  <a:tcPr/>
                </a:tc>
                <a:tc>
                  <a:txBody>
                    <a:bodyPr/>
                    <a:lstStyle/>
                    <a:p>
                      <a:pPr algn="ctr"/>
                      <a:r>
                        <a:rPr lang="en-US" sz="1000" dirty="0" smtClean="0"/>
                        <a:t>4</a:t>
                      </a:r>
                      <a:endParaRPr lang="en-US" sz="1000" dirty="0"/>
                    </a:p>
                  </a:txBody>
                  <a:tcPr/>
                </a:tc>
                <a:tc>
                  <a:txBody>
                    <a:bodyPr/>
                    <a:lstStyle/>
                    <a:p>
                      <a:pPr algn="ctr"/>
                      <a:r>
                        <a:rPr lang="en-US" sz="1000" dirty="0" smtClean="0"/>
                        <a:t>1</a:t>
                      </a:r>
                      <a:endParaRPr lang="en-US" sz="1000" dirty="0"/>
                    </a:p>
                  </a:txBody>
                  <a:tcPr/>
                </a:tc>
                <a:tc>
                  <a:txBody>
                    <a:bodyPr/>
                    <a:lstStyle/>
                    <a:p>
                      <a:pPr algn="ctr"/>
                      <a:r>
                        <a:rPr lang="en-US" sz="1000" dirty="0" smtClean="0"/>
                        <a:t>1</a:t>
                      </a:r>
                      <a:endParaRPr lang="en-US" sz="1000" dirty="0"/>
                    </a:p>
                  </a:txBody>
                  <a:tcPr/>
                </a:tc>
                <a:tc>
                  <a:txBody>
                    <a:bodyPr/>
                    <a:lstStyle/>
                    <a:p>
                      <a:pPr algn="ctr"/>
                      <a:r>
                        <a:rPr lang="en-US" sz="1000" dirty="0" smtClean="0">
                          <a:solidFill>
                            <a:schemeClr val="tx1"/>
                          </a:solidFill>
                        </a:rPr>
                        <a:t>1</a:t>
                      </a:r>
                      <a:endParaRPr lang="en-US" sz="1000" dirty="0">
                        <a:solidFill>
                          <a:schemeClr val="tx1"/>
                        </a:solidFill>
                      </a:endParaRPr>
                    </a:p>
                  </a:txBody>
                  <a:tcPr/>
                </a:tc>
                <a:tc>
                  <a:txBody>
                    <a:bodyPr/>
                    <a:lstStyle/>
                    <a:p>
                      <a:pPr algn="ctr"/>
                      <a:r>
                        <a:rPr lang="en-US" sz="1000" dirty="0" smtClean="0"/>
                        <a:t>1</a:t>
                      </a:r>
                      <a:endParaRPr lang="en-US" sz="1000" dirty="0"/>
                    </a:p>
                  </a:txBody>
                  <a:tcPr/>
                </a:tc>
                <a:tc>
                  <a:txBody>
                    <a:bodyPr/>
                    <a:lstStyle/>
                    <a:p>
                      <a:pPr algn="ctr"/>
                      <a:r>
                        <a:rPr lang="en-US" sz="1000" dirty="0" smtClean="0"/>
                        <a:t>5</a:t>
                      </a:r>
                      <a:endParaRPr lang="en-US" sz="1000" dirty="0"/>
                    </a:p>
                  </a:txBody>
                  <a:tcPr/>
                </a:tc>
                <a:tc>
                  <a:txBody>
                    <a:bodyPr/>
                    <a:lstStyle/>
                    <a:p>
                      <a:pPr algn="ctr"/>
                      <a:r>
                        <a:rPr lang="en-US" sz="1000" dirty="0" smtClean="0"/>
                        <a:t>1</a:t>
                      </a:r>
                      <a:endParaRPr lang="en-US" sz="1000" dirty="0"/>
                    </a:p>
                  </a:txBody>
                  <a:tcPr/>
                </a:tc>
                <a:tc>
                  <a:txBody>
                    <a:bodyPr/>
                    <a:lstStyle/>
                    <a:p>
                      <a:pPr algn="ctr"/>
                      <a:r>
                        <a:rPr lang="en-US" sz="1000" dirty="0" smtClean="0"/>
                        <a:t>1</a:t>
                      </a:r>
                      <a:endParaRPr lang="en-US" sz="1000" dirty="0"/>
                    </a:p>
                  </a:txBody>
                  <a:tcPr/>
                </a:tc>
                <a:tc>
                  <a:txBody>
                    <a:bodyPr/>
                    <a:lstStyle/>
                    <a:p>
                      <a:pPr algn="ctr"/>
                      <a:r>
                        <a:rPr lang="en-US" sz="1000" dirty="0" smtClean="0"/>
                        <a:t>1</a:t>
                      </a:r>
                      <a:endParaRPr lang="en-US" sz="1000" dirty="0"/>
                    </a:p>
                  </a:txBody>
                  <a:tcPr/>
                </a:tc>
                <a:tc>
                  <a:txBody>
                    <a:bodyPr/>
                    <a:lstStyle/>
                    <a:p>
                      <a:pPr algn="ctr"/>
                      <a:r>
                        <a:rPr lang="en-US" sz="1000" dirty="0" smtClean="0"/>
                        <a:t>7</a:t>
                      </a:r>
                      <a:endParaRPr lang="en-US" sz="1000" dirty="0"/>
                    </a:p>
                  </a:txBody>
                  <a:tcPr/>
                </a:tc>
                <a:tc>
                  <a:txBody>
                    <a:bodyPr/>
                    <a:lstStyle/>
                    <a:p>
                      <a:pPr algn="ctr"/>
                      <a:r>
                        <a:rPr lang="en-US" sz="1000" dirty="0" smtClean="0"/>
                        <a:t>1</a:t>
                      </a:r>
                      <a:endParaRPr lang="en-US" sz="1000" dirty="0"/>
                    </a:p>
                  </a:txBody>
                  <a:tcPr/>
                </a:tc>
              </a:tr>
            </a:tbl>
          </a:graphicData>
        </a:graphic>
      </p:graphicFrame>
    </p:spTree>
    <p:extLst>
      <p:ext uri="{BB962C8B-B14F-4D97-AF65-F5344CB8AC3E}">
        <p14:creationId xmlns:p14="http://schemas.microsoft.com/office/powerpoint/2010/main" val="3895590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TWT Time Slot Control Request Slots and Assignment bits</a:t>
            </a:r>
          </a:p>
        </p:txBody>
      </p:sp>
      <p:sp>
        <p:nvSpPr>
          <p:cNvPr id="3" name="Content Placeholder 2"/>
          <p:cNvSpPr>
            <a:spLocks noGrp="1"/>
          </p:cNvSpPr>
          <p:nvPr>
            <p:ph idx="1"/>
          </p:nvPr>
        </p:nvSpPr>
        <p:spPr>
          <a:xfrm>
            <a:off x="685800" y="4953000"/>
            <a:ext cx="7772400" cy="1143000"/>
          </a:xfrm>
        </p:spPr>
        <p:txBody>
          <a:bodyPr/>
          <a:lstStyle/>
          <a:p>
            <a:r>
              <a:rPr lang="en-US" dirty="0"/>
              <a:t>Request Slots and Assignment bits encode TWT Time Slot commands Report, Assignment, </a:t>
            </a:r>
            <a:r>
              <a:rPr lang="en-US" dirty="0" smtClean="0"/>
              <a:t>Request</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383165573"/>
              </p:ext>
            </p:extLst>
          </p:nvPr>
        </p:nvGraphicFramePr>
        <p:xfrm>
          <a:off x="1066800" y="2016760"/>
          <a:ext cx="7010400" cy="2479040"/>
        </p:xfrm>
        <a:graphic>
          <a:graphicData uri="http://schemas.openxmlformats.org/drawingml/2006/table">
            <a:tbl>
              <a:tblPr firstRow="1" bandRow="1">
                <a:tableStyleId>{5C22544A-7EE6-4342-B048-85BDC9FD1C3A}</a:tableStyleId>
              </a:tblPr>
              <a:tblGrid>
                <a:gridCol w="1371600"/>
                <a:gridCol w="1524000"/>
                <a:gridCol w="4114800"/>
              </a:tblGrid>
              <a:tr h="370840">
                <a:tc>
                  <a:txBody>
                    <a:bodyPr/>
                    <a:lstStyle/>
                    <a:p>
                      <a:pPr algn="ctr"/>
                      <a:r>
                        <a:rPr lang="en-US" sz="1600" dirty="0" smtClean="0"/>
                        <a:t>Request Slots</a:t>
                      </a:r>
                      <a:endParaRPr lang="en-US" sz="1600" dirty="0"/>
                    </a:p>
                  </a:txBody>
                  <a:tcPr/>
                </a:tc>
                <a:tc>
                  <a:txBody>
                    <a:bodyPr/>
                    <a:lstStyle/>
                    <a:p>
                      <a:pPr algn="ctr"/>
                      <a:r>
                        <a:rPr lang="en-US" sz="1600" dirty="0" smtClean="0"/>
                        <a:t>Assignment</a:t>
                      </a:r>
                      <a:endParaRPr lang="en-US" sz="1600" dirty="0"/>
                    </a:p>
                  </a:txBody>
                  <a:tcPr/>
                </a:tc>
                <a:tc>
                  <a:txBody>
                    <a:bodyPr/>
                    <a:lstStyle/>
                    <a:p>
                      <a:pPr algn="ctr"/>
                      <a:r>
                        <a:rPr lang="en-US" sz="1600" dirty="0" smtClean="0"/>
                        <a:t>Meaning</a:t>
                      </a:r>
                      <a:endParaRPr lang="en-US" sz="1600" dirty="0"/>
                    </a:p>
                  </a:txBody>
                  <a:tcPr/>
                </a:tc>
              </a:tr>
              <a:tr h="370840">
                <a:tc>
                  <a:txBody>
                    <a:bodyPr/>
                    <a:lstStyle/>
                    <a:p>
                      <a:pPr algn="ctr"/>
                      <a:r>
                        <a:rPr lang="en-US" sz="1600" dirty="0" smtClean="0"/>
                        <a:t>0</a:t>
                      </a:r>
                      <a:endParaRPr lang="en-US" sz="1600" dirty="0"/>
                    </a:p>
                  </a:txBody>
                  <a:tcPr/>
                </a:tc>
                <a:tc>
                  <a:txBody>
                    <a:bodyPr/>
                    <a:lstStyle/>
                    <a:p>
                      <a:pPr algn="ctr"/>
                      <a:r>
                        <a:rPr lang="en-US" sz="1600" dirty="0" smtClean="0"/>
                        <a:t>0</a:t>
                      </a:r>
                      <a:endParaRPr lang="en-US" sz="1600" dirty="0"/>
                    </a:p>
                  </a:txBody>
                  <a:tcPr/>
                </a:tc>
                <a:tc>
                  <a:txBody>
                    <a:bodyPr/>
                    <a:lstStyle/>
                    <a:p>
                      <a:r>
                        <a:rPr lang="en-US" sz="1600" dirty="0" smtClean="0"/>
                        <a:t>Report - Time Slot Bitmap indicates the slots that have been assigned</a:t>
                      </a:r>
                      <a:endParaRPr lang="en-US" sz="1600" dirty="0"/>
                    </a:p>
                  </a:txBody>
                  <a:tcPr/>
                </a:tc>
              </a:tr>
              <a:tr h="370840">
                <a:tc>
                  <a:txBody>
                    <a:bodyPr/>
                    <a:lstStyle/>
                    <a:p>
                      <a:pPr algn="ctr"/>
                      <a:r>
                        <a:rPr lang="en-US" sz="1600" dirty="0" smtClean="0"/>
                        <a:t>0</a:t>
                      </a:r>
                      <a:endParaRPr lang="en-US" sz="1600" dirty="0"/>
                    </a:p>
                  </a:txBody>
                  <a:tcPr/>
                </a:tc>
                <a:tc>
                  <a:txBody>
                    <a:bodyPr/>
                    <a:lstStyle/>
                    <a:p>
                      <a:pPr algn="ctr"/>
                      <a:r>
                        <a:rPr lang="en-US" sz="1600" dirty="0" smtClean="0"/>
                        <a:t>1</a:t>
                      </a:r>
                      <a:endParaRPr lang="en-US" sz="1600" dirty="0"/>
                    </a:p>
                  </a:txBody>
                  <a:tcPr/>
                </a:tc>
                <a:tc>
                  <a:txBody>
                    <a:bodyPr/>
                    <a:lstStyle/>
                    <a:p>
                      <a:r>
                        <a:rPr lang="en-US" sz="1600" dirty="0" smtClean="0"/>
                        <a:t>Assignment - Time Slot Bitmap contains </a:t>
                      </a:r>
                      <a:r>
                        <a:rPr lang="en-US" sz="1600" baseline="0" dirty="0" smtClean="0"/>
                        <a:t>slots assigned to the recipient STA</a:t>
                      </a:r>
                      <a:endParaRPr lang="en-US" sz="1600" dirty="0"/>
                    </a:p>
                  </a:txBody>
                  <a:tcPr/>
                </a:tc>
              </a:tr>
              <a:tr h="370840">
                <a:tc>
                  <a:txBody>
                    <a:bodyPr/>
                    <a:lstStyle/>
                    <a:p>
                      <a:pPr algn="ctr"/>
                      <a:r>
                        <a:rPr lang="en-US" sz="1600" dirty="0" smtClean="0"/>
                        <a:t>1</a:t>
                      </a:r>
                      <a:endParaRPr lang="en-US" sz="1600" dirty="0"/>
                    </a:p>
                  </a:txBody>
                  <a:tcPr/>
                </a:tc>
                <a:tc>
                  <a:txBody>
                    <a:bodyPr/>
                    <a:lstStyle/>
                    <a:p>
                      <a:pPr algn="ctr"/>
                      <a:r>
                        <a:rPr lang="en-US" sz="1600" dirty="0" smtClean="0"/>
                        <a:t>0</a:t>
                      </a:r>
                      <a:endParaRPr lang="en-US" sz="1600" dirty="0"/>
                    </a:p>
                  </a:txBody>
                  <a:tcPr/>
                </a:tc>
                <a:tc>
                  <a:txBody>
                    <a:bodyPr/>
                    <a:lstStyle/>
                    <a:p>
                      <a:r>
                        <a:rPr lang="en-US" sz="1600" dirty="0" smtClean="0"/>
                        <a:t>Request - Time Slot Bitmap </a:t>
                      </a:r>
                      <a:r>
                        <a:rPr lang="en-US" sz="1600" baseline="0" dirty="0" smtClean="0"/>
                        <a:t>contains </a:t>
                      </a:r>
                      <a:r>
                        <a:rPr lang="en-US" sz="1600" dirty="0" smtClean="0"/>
                        <a:t>slots requested by the transmitting STA</a:t>
                      </a:r>
                      <a:endParaRPr lang="en-US" sz="1600" dirty="0"/>
                    </a:p>
                  </a:txBody>
                  <a:tcPr/>
                </a:tc>
              </a:tr>
              <a:tr h="370840">
                <a:tc>
                  <a:txBody>
                    <a:bodyPr/>
                    <a:lstStyle/>
                    <a:p>
                      <a:pPr algn="ctr"/>
                      <a:r>
                        <a:rPr lang="en-US" sz="1600" dirty="0" smtClean="0"/>
                        <a:t>1</a:t>
                      </a:r>
                      <a:endParaRPr lang="en-US" sz="1600" dirty="0"/>
                    </a:p>
                  </a:txBody>
                  <a:tcPr/>
                </a:tc>
                <a:tc>
                  <a:txBody>
                    <a:bodyPr/>
                    <a:lstStyle/>
                    <a:p>
                      <a:pPr algn="ctr"/>
                      <a:r>
                        <a:rPr lang="en-US" sz="1600" dirty="0" smtClean="0"/>
                        <a:t>1</a:t>
                      </a:r>
                      <a:endParaRPr lang="en-US" sz="1600" dirty="0"/>
                    </a:p>
                  </a:txBody>
                  <a:tcPr/>
                </a:tc>
                <a:tc>
                  <a:txBody>
                    <a:bodyPr/>
                    <a:lstStyle/>
                    <a:p>
                      <a:r>
                        <a:rPr lang="en-US" sz="1600" dirty="0" smtClean="0"/>
                        <a:t>Reserved</a:t>
                      </a:r>
                      <a:endParaRPr lang="en-US" sz="1600" dirty="0"/>
                    </a:p>
                  </a:txBody>
                  <a:tcPr/>
                </a:tc>
              </a:tr>
            </a:tbl>
          </a:graphicData>
        </a:graphic>
      </p:graphicFrame>
    </p:spTree>
    <p:extLst>
      <p:ext uri="{BB962C8B-B14F-4D97-AF65-F5344CB8AC3E}">
        <p14:creationId xmlns:p14="http://schemas.microsoft.com/office/powerpoint/2010/main" val="2695495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TWT Time Slot Control Field (2)</a:t>
            </a:r>
          </a:p>
        </p:txBody>
      </p:sp>
      <p:sp>
        <p:nvSpPr>
          <p:cNvPr id="3" name="Content Placeholder 2"/>
          <p:cNvSpPr>
            <a:spLocks noGrp="1"/>
          </p:cNvSpPr>
          <p:nvPr>
            <p:ph idx="1"/>
          </p:nvPr>
        </p:nvSpPr>
        <p:spPr/>
        <p:txBody>
          <a:bodyPr/>
          <a:lstStyle/>
          <a:p>
            <a:r>
              <a:rPr lang="en-US" sz="2000" dirty="0"/>
              <a:t>Time Slot Resolution</a:t>
            </a:r>
          </a:p>
          <a:p>
            <a:pPr lvl="1"/>
            <a:r>
              <a:rPr lang="en-US" sz="1600" dirty="0"/>
              <a:t>Resolution of each bit in the bitmap is equal to the value of the Time Slot Resolution field (interpreted as an unsigned integer) + 1</a:t>
            </a:r>
          </a:p>
          <a:p>
            <a:pPr lvl="2"/>
            <a:r>
              <a:rPr lang="en-US" sz="1400" dirty="0"/>
              <a:t>E.g. Time Slot Resolution field value of 0 means resolution value of 1</a:t>
            </a:r>
          </a:p>
          <a:p>
            <a:pPr lvl="1"/>
            <a:r>
              <a:rPr lang="en-US" sz="1600" dirty="0"/>
              <a:t>The units of the resolution are TBD, e.g. 500 us, 512 us, 1000 us, 1 TU, 2 TU, </a:t>
            </a:r>
            <a:r>
              <a:rPr lang="en-US" sz="1600" dirty="0" err="1"/>
              <a:t>etc</a:t>
            </a:r>
            <a:r>
              <a:rPr lang="en-US" sz="1600" dirty="0"/>
              <a:t> (e.g. base 2 vs base 10 multiples of 1 us)</a:t>
            </a:r>
          </a:p>
          <a:p>
            <a:r>
              <a:rPr lang="en-US" sz="2000" dirty="0"/>
              <a:t>Bitmap Address Present</a:t>
            </a:r>
          </a:p>
          <a:p>
            <a:pPr lvl="1"/>
            <a:r>
              <a:rPr lang="en-US" sz="1600" dirty="0"/>
              <a:t>When the field = 1, indicates that a 48-bit 802.1 address is present (see next slides)</a:t>
            </a:r>
          </a:p>
          <a:p>
            <a:pPr lvl="1"/>
            <a:r>
              <a:rPr lang="en-US" sz="1600" dirty="0"/>
              <a:t>No Bitmap Address present if field has value 0</a:t>
            </a:r>
          </a:p>
          <a:p>
            <a:r>
              <a:rPr lang="en-US" sz="2000" dirty="0"/>
              <a:t>Max Slots Requested</a:t>
            </a:r>
          </a:p>
          <a:p>
            <a:pPr lvl="1"/>
            <a:r>
              <a:rPr lang="en-US" sz="1600" dirty="0"/>
              <a:t>Contains the total maximum number of slots requested divided by 2 and truncated (i.e. resolution of 2 slots)</a:t>
            </a:r>
          </a:p>
          <a:p>
            <a:pPr lvl="1"/>
            <a:r>
              <a:rPr lang="en-US" sz="1600" dirty="0"/>
              <a:t>This might not match the number of slot bits set in the bitmap</a:t>
            </a:r>
          </a:p>
          <a:p>
            <a:pPr lvl="2"/>
            <a:r>
              <a:rPr lang="en-US" sz="1400" dirty="0"/>
              <a:t>Bitmap likely to contain the BEST choice </a:t>
            </a:r>
            <a:r>
              <a:rPr lang="en-US" sz="1400" dirty="0" smtClean="0"/>
              <a:t>slots</a:t>
            </a:r>
            <a:endParaRPr lang="en-US" sz="1400"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84853002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70906</TotalTime>
  <Words>3224</Words>
  <Application>Microsoft Office PowerPoint</Application>
  <PresentationFormat>On-screen Show (4:3)</PresentationFormat>
  <Paragraphs>560</Paragraphs>
  <Slides>36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38" baseType="lpstr">
      <vt:lpstr>802-11-Submission</vt:lpstr>
      <vt:lpstr>Document</vt:lpstr>
      <vt:lpstr>TWT Schedule Bitmap</vt:lpstr>
      <vt:lpstr>Abstract</vt:lpstr>
      <vt:lpstr>CID 8097</vt:lpstr>
      <vt:lpstr>Requested/Utilized Time Slots</vt:lpstr>
      <vt:lpstr>TWT Time Slot Info Present Indication</vt:lpstr>
      <vt:lpstr>Time Slot Info field in TWT IE</vt:lpstr>
      <vt:lpstr>TWT Time Slot Control Field (1)</vt:lpstr>
      <vt:lpstr>TWT Time Slot Control Request Slots and Assignment bits</vt:lpstr>
      <vt:lpstr>TWT Time Slot Control Field (2)</vt:lpstr>
      <vt:lpstr>TWT Time Slot Control Field (3)</vt:lpstr>
      <vt:lpstr>Bitmap Address and BSS Address</vt:lpstr>
      <vt:lpstr>TWT Time Slot Control Field (4)</vt:lpstr>
      <vt:lpstr>Bitmap Address and BSS Address</vt:lpstr>
      <vt:lpstr>TWT Time Slot Control Field (5)</vt:lpstr>
      <vt:lpstr>Time Slot Bitmap Zeroth Slot Time reference</vt:lpstr>
      <vt:lpstr>Time Slot Bitmap Description OpA</vt:lpstr>
      <vt:lpstr>Time Slot Bitmap Description More Options</vt:lpstr>
      <vt:lpstr>TX TSF Field</vt:lpstr>
      <vt:lpstr>Broadcast TWT SP Example</vt:lpstr>
      <vt:lpstr>Time Slot Bitmap Length</vt:lpstr>
      <vt:lpstr>Periodicity of Time Slot Bitmap Information</vt:lpstr>
      <vt:lpstr>Time Slot Address</vt:lpstr>
      <vt:lpstr>Use of Time Slot Report (1)</vt:lpstr>
      <vt:lpstr>Use of Time Slot Report (2)</vt:lpstr>
      <vt:lpstr>TWT Time Slot Bitmap Periodicity</vt:lpstr>
      <vt:lpstr>Straw Poll 1</vt:lpstr>
      <vt:lpstr>TWT Bitmap Information IE</vt:lpstr>
      <vt:lpstr>TWT Time Slot Info IE</vt:lpstr>
      <vt:lpstr>Straw Poll 2</vt:lpstr>
      <vt:lpstr>New Action Frame</vt:lpstr>
      <vt:lpstr>Straw Poll 3</vt:lpstr>
      <vt:lpstr>Bits to Indicate Support</vt:lpstr>
      <vt:lpstr>Straw Poll 4</vt:lpstr>
      <vt:lpstr>Unsignaled PS Wake</vt:lpstr>
      <vt:lpstr>Straw Poll 5</vt:lpstr>
      <vt:lpstr>References</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 Transmit Power</dc:title>
  <dc:creator>Matthew Fischer</dc:creator>
  <cp:keywords>March 2016</cp:keywords>
  <cp:lastModifiedBy>Matthew Fischer</cp:lastModifiedBy>
  <cp:revision>844</cp:revision>
  <cp:lastPrinted>1998-02-10T13:28:06Z</cp:lastPrinted>
  <dcterms:created xsi:type="dcterms:W3CDTF">2007-05-21T21:00:37Z</dcterms:created>
  <dcterms:modified xsi:type="dcterms:W3CDTF">2017-01-16T17:24:23Z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1073190392</vt:i4>
  </property>
  <property fmtid="{D5CDD505-2E9C-101B-9397-08002B2CF9AE}" pid="3" name="_NewReviewCycle">
    <vt:lpwstr/>
  </property>
  <property fmtid="{D5CDD505-2E9C-101B-9397-08002B2CF9AE}" pid="4" name="_EmailSubject">
    <vt:lpwstr>Meeting with QCOM</vt:lpwstr>
  </property>
  <property fmtid="{D5CDD505-2E9C-101B-9397-08002B2CF9AE}" pid="5" name="_AuthorEmail">
    <vt:lpwstr>rporat@broadcom.com</vt:lpwstr>
  </property>
  <property fmtid="{D5CDD505-2E9C-101B-9397-08002B2CF9AE}" pid="6" name="_AuthorEmailDisplayName">
    <vt:lpwstr>Ron Porat</vt:lpwstr>
  </property>
  <property fmtid="{D5CDD505-2E9C-101B-9397-08002B2CF9AE}" pid="7" name="_PreviousAdHocReviewCycleID">
    <vt:i4>696533451</vt:i4>
  </property>
</Properties>
</file>