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318" r:id="rId3"/>
    <p:sldId id="375" r:id="rId4"/>
    <p:sldId id="384" r:id="rId5"/>
    <p:sldId id="398" r:id="rId6"/>
    <p:sldId id="399" r:id="rId7"/>
    <p:sldId id="386" r:id="rId8"/>
    <p:sldId id="420" r:id="rId9"/>
    <p:sldId id="387" r:id="rId10"/>
    <p:sldId id="421" r:id="rId11"/>
    <p:sldId id="422" r:id="rId12"/>
    <p:sldId id="424" r:id="rId13"/>
    <p:sldId id="416" r:id="rId14"/>
    <p:sldId id="409" r:id="rId15"/>
    <p:sldId id="351" r:id="rId16"/>
    <p:sldId id="319" r:id="rId17"/>
    <p:sldId id="320" r:id="rId18"/>
    <p:sldId id="349" r:id="rId19"/>
    <p:sldId id="354" r:id="rId20"/>
    <p:sldId id="352" r:id="rId21"/>
    <p:sldId id="383" r:id="rId22"/>
    <p:sldId id="358" r:id="rId23"/>
    <p:sldId id="359" r:id="rId24"/>
    <p:sldId id="326" r:id="rId25"/>
    <p:sldId id="378" r:id="rId26"/>
    <p:sldId id="381" r:id="rId27"/>
    <p:sldId id="382" r:id="rId28"/>
    <p:sldId id="379" r:id="rId29"/>
    <p:sldId id="361" r:id="rId30"/>
    <p:sldId id="362" r:id="rId31"/>
    <p:sldId id="363" r:id="rId32"/>
    <p:sldId id="321" r:id="rId33"/>
    <p:sldId id="364" r:id="rId34"/>
    <p:sldId id="365" r:id="rId35"/>
    <p:sldId id="366" r:id="rId36"/>
    <p:sldId id="367" r:id="rId37"/>
    <p:sldId id="376" r:id="rId38"/>
    <p:sldId id="368" r:id="rId39"/>
    <p:sldId id="369" r:id="rId40"/>
    <p:sldId id="370" r:id="rId41"/>
    <p:sldId id="374" r:id="rId42"/>
    <p:sldId id="356" r:id="rId43"/>
    <p:sldId id="353" r:id="rId44"/>
    <p:sldId id="355" r:id="rId45"/>
    <p:sldId id="357" r:id="rId46"/>
    <p:sldId id="372" r:id="rId47"/>
    <p:sldId id="373" r:id="rId48"/>
    <p:sldId id="397" r:id="rId49"/>
    <p:sldId id="400" r:id="rId50"/>
    <p:sldId id="348"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77" y="-48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a:t>
            </a:r>
            <a:r>
              <a:rPr lang="en-US" dirty="0" smtClean="0"/>
              <a:t>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a:t>
            </a:r>
            <a:r>
              <a:rPr lang="en-US" dirty="0" smtClean="0"/>
              <a:t>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a:t>
            </a:r>
            <a:r>
              <a:rPr lang="en-US" dirty="0" smtClean="0"/>
              <a:t>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802.11-17/0112r4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Transmit Power (LTP)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2017-04-21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612934899"/>
              </p:ext>
            </p:extLst>
          </p:nvPr>
        </p:nvGraphicFramePr>
        <p:xfrm>
          <a:off x="838200" y="2819400"/>
          <a:ext cx="7448550" cy="3219450"/>
        </p:xfrm>
        <a:graphic>
          <a:graphicData uri="http://schemas.openxmlformats.org/presentationml/2006/ole">
            <mc:AlternateContent xmlns:mc="http://schemas.openxmlformats.org/markup-compatibility/2006">
              <mc:Choice xmlns:v="urn:schemas-microsoft-com:vml" Requires="v">
                <p:oleObj spid="_x0000_s1245" name="Document" r:id="rId4" imgW="10198945" imgH="4257138" progId="Word.Document.8">
                  <p:embed/>
                </p:oleObj>
              </mc:Choice>
              <mc:Fallback>
                <p:oleObj name="Document" r:id="rId4" imgW="10198945" imgH="4257138" progId="Word.Document.8">
                  <p:embed/>
                  <p:pic>
                    <p:nvPicPr>
                      <p:cNvPr id="0" name="Object 3"/>
                      <p:cNvPicPr>
                        <a:picLocks noChangeAspect="1" noChangeArrowheads="1"/>
                      </p:cNvPicPr>
                      <p:nvPr/>
                    </p:nvPicPr>
                    <p:blipFill>
                      <a:blip r:embed="rId5"/>
                      <a:srcRect/>
                      <a:stretch>
                        <a:fillRect/>
                      </a:stretch>
                    </p:blipFill>
                    <p:spPr bwMode="auto">
                      <a:xfrm>
                        <a:off x="838200" y="2819400"/>
                        <a:ext cx="744855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a:t>
            </a:r>
            <a:r>
              <a:rPr lang="en-US" dirty="0" err="1" smtClean="0"/>
              <a:t>sim</a:t>
            </a:r>
            <a:r>
              <a:rPr lang="en-US" dirty="0" smtClean="0"/>
              <a:t> vs Lab measurements Chan D 80 MHz MCS6</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7" name="Text Placeholder 1"/>
          <p:cNvSpPr txBox="1">
            <a:spLocks/>
          </p:cNvSpPr>
          <p:nvPr/>
        </p:nvSpPr>
        <p:spPr bwMode="auto">
          <a:xfrm>
            <a:off x="457200" y="1752600"/>
            <a:ext cx="3224839" cy="42962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err="1" smtClean="0"/>
              <a:t>SNR_th</a:t>
            </a:r>
            <a:r>
              <a:rPr lang="en-US" sz="1600" kern="0" dirty="0" smtClean="0"/>
              <a:t> is receiver’s SNR measured at Modem input</a:t>
            </a:r>
          </a:p>
          <a:p>
            <a:pPr lvl="1"/>
            <a:r>
              <a:rPr lang="en-US" sz="1200" kern="0" dirty="0" smtClean="0"/>
              <a:t> Noise term is AWGN</a:t>
            </a:r>
          </a:p>
          <a:p>
            <a:r>
              <a:rPr lang="en-US" sz="1600" kern="0" dirty="0" smtClean="0"/>
              <a:t>Dashed curves are from lab</a:t>
            </a:r>
          </a:p>
          <a:p>
            <a:r>
              <a:rPr lang="en-US" sz="1600" kern="0" dirty="0" smtClean="0"/>
              <a:t>EVM whitening in TSIM improves match </a:t>
            </a:r>
          </a:p>
          <a:p>
            <a:r>
              <a:rPr lang="en-US" sz="1600" kern="0" dirty="0"/>
              <a:t>T</a:t>
            </a:r>
            <a:r>
              <a:rPr lang="en-US" sz="1600" kern="0" dirty="0" smtClean="0"/>
              <a:t>SIM discards RF impairments except for PA distortion</a:t>
            </a:r>
          </a:p>
          <a:p>
            <a:r>
              <a:rPr lang="en-US" sz="1600" kern="0" dirty="0" smtClean="0"/>
              <a:t>TSIM uses ideal CE </a:t>
            </a:r>
          </a:p>
          <a:p>
            <a:r>
              <a:rPr lang="en-US" sz="1600" kern="0" dirty="0" smtClean="0"/>
              <a:t>Curves were scaled according to TSIM vs. ASIM</a:t>
            </a:r>
          </a:p>
          <a:p>
            <a:pPr lvl="1"/>
            <a:r>
              <a:rPr lang="en-US" sz="1200" kern="0" dirty="0" smtClean="0"/>
              <a:t> 4.8dB for BF</a:t>
            </a:r>
          </a:p>
          <a:p>
            <a:pPr lvl="1"/>
            <a:r>
              <a:rPr lang="en-US" sz="1200" kern="0" dirty="0" smtClean="0"/>
              <a:t> 3dB for CDD</a:t>
            </a:r>
          </a:p>
          <a:p>
            <a:pPr marL="457200" lvl="1" indent="0">
              <a:buNone/>
            </a:pPr>
            <a:r>
              <a:rPr lang="en-US" sz="1200" kern="0" dirty="0" smtClean="0"/>
              <a:t>* ASIM = architectural model</a:t>
            </a:r>
          </a:p>
          <a:p>
            <a:pPr lvl="2"/>
            <a:r>
              <a:rPr lang="en-US" kern="0" dirty="0" smtClean="0"/>
              <a:t>E.g. fixed point math using system component modules</a:t>
            </a:r>
            <a:endParaRPr lang="en-US" kern="0" dirty="0"/>
          </a:p>
        </p:txBody>
      </p:sp>
      <p:pic>
        <p:nvPicPr>
          <p:cNvPr id="8" name="Picture 1" descr="image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2039" y="2438657"/>
            <a:ext cx="5004761" cy="3352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3429000" y="1752600"/>
            <a:ext cx="1676400" cy="830997"/>
          </a:xfrm>
          <a:prstGeom prst="rect">
            <a:avLst/>
          </a:prstGeom>
          <a:noFill/>
        </p:spPr>
        <p:txBody>
          <a:bodyPr wrap="square" rtlCol="0">
            <a:spAutoFit/>
          </a:bodyPr>
          <a:lstStyle/>
          <a:p>
            <a:pPr algn="ctr"/>
            <a:r>
              <a:rPr lang="en-US" sz="1600" b="1" dirty="0" smtClean="0">
                <a:solidFill>
                  <a:schemeClr val="accent2"/>
                </a:solidFill>
              </a:rPr>
              <a:t>Dashed lines are MEASURED results</a:t>
            </a:r>
            <a:endParaRPr lang="en-US" sz="1600" b="1" dirty="0">
              <a:solidFill>
                <a:schemeClr val="accent2"/>
              </a:solidFill>
            </a:endParaRPr>
          </a:p>
        </p:txBody>
      </p:sp>
    </p:spTree>
    <p:extLst>
      <p:ext uri="{BB962C8B-B14F-4D97-AF65-F5344CB8AC3E}">
        <p14:creationId xmlns:p14="http://schemas.microsoft.com/office/powerpoint/2010/main" val="47954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Theoretical </a:t>
            </a:r>
            <a:r>
              <a:rPr lang="en-US" dirty="0" err="1"/>
              <a:t>sim</a:t>
            </a:r>
            <a:r>
              <a:rPr lang="en-US" dirty="0"/>
              <a:t> vs Lab measurements Chan D 80 MHz </a:t>
            </a:r>
            <a:r>
              <a:rPr lang="en-US" dirty="0" smtClean="0"/>
              <a:t>MCS7</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Text Placeholder 1"/>
          <p:cNvSpPr txBox="1">
            <a:spLocks/>
          </p:cNvSpPr>
          <p:nvPr/>
        </p:nvSpPr>
        <p:spPr bwMode="auto">
          <a:xfrm>
            <a:off x="325174" y="1828800"/>
            <a:ext cx="3256226" cy="46772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err="1" smtClean="0"/>
              <a:t>SNR_th</a:t>
            </a:r>
            <a:r>
              <a:rPr lang="en-US" sz="1600" kern="0" dirty="0" smtClean="0"/>
              <a:t> is receiver’s SNR measured at Modem input</a:t>
            </a:r>
          </a:p>
          <a:p>
            <a:pPr lvl="1"/>
            <a:r>
              <a:rPr lang="en-US" sz="1200" kern="0" dirty="0" smtClean="0"/>
              <a:t> Noise term is AWGN</a:t>
            </a:r>
          </a:p>
          <a:p>
            <a:r>
              <a:rPr lang="en-US" sz="1600" kern="0" dirty="0" smtClean="0"/>
              <a:t>Dashed curves are from lab</a:t>
            </a:r>
          </a:p>
          <a:p>
            <a:r>
              <a:rPr lang="en-US" sz="1600" kern="0" dirty="0" smtClean="0"/>
              <a:t>EVM whitening in TSIM improves match </a:t>
            </a:r>
          </a:p>
          <a:p>
            <a:r>
              <a:rPr lang="en-US" sz="1600" kern="0" dirty="0" smtClean="0"/>
              <a:t>TSIM delay diversity in CDD is larger than that of chip which improves TSIM</a:t>
            </a:r>
          </a:p>
          <a:p>
            <a:r>
              <a:rPr lang="en-US" sz="1600" kern="0" dirty="0" smtClean="0"/>
              <a:t>TSIM discards RF impairments except for PA distortion</a:t>
            </a:r>
          </a:p>
          <a:p>
            <a:r>
              <a:rPr lang="en-US" sz="1600" kern="0" dirty="0" smtClean="0"/>
              <a:t>TSIM used ideal CE </a:t>
            </a:r>
          </a:p>
          <a:p>
            <a:r>
              <a:rPr lang="en-US" sz="1600" kern="0" dirty="0" smtClean="0"/>
              <a:t>Curves were scaled according to TSIM vs. ASIM</a:t>
            </a:r>
          </a:p>
          <a:p>
            <a:pPr lvl="1"/>
            <a:r>
              <a:rPr lang="en-US" sz="1200" kern="0" dirty="0" smtClean="0"/>
              <a:t> 4.8dB for BF</a:t>
            </a:r>
          </a:p>
          <a:p>
            <a:pPr lvl="1"/>
            <a:r>
              <a:rPr lang="en-US" sz="1200" kern="0" dirty="0" smtClean="0"/>
              <a:t> 3dB for CDD</a:t>
            </a:r>
          </a:p>
          <a:p>
            <a:pPr marL="152400" indent="0">
              <a:buFontTx/>
              <a:buNone/>
            </a:pPr>
            <a:endParaRPr lang="en-US" sz="1600" kern="0" dirty="0"/>
          </a:p>
        </p:txBody>
      </p:sp>
      <p:sp>
        <p:nvSpPr>
          <p:cNvPr id="8" name="TextBox 7"/>
          <p:cNvSpPr txBox="1"/>
          <p:nvPr/>
        </p:nvSpPr>
        <p:spPr>
          <a:xfrm>
            <a:off x="3429000" y="1752600"/>
            <a:ext cx="1676400" cy="830997"/>
          </a:xfrm>
          <a:prstGeom prst="rect">
            <a:avLst/>
          </a:prstGeom>
          <a:noFill/>
        </p:spPr>
        <p:txBody>
          <a:bodyPr wrap="square" rtlCol="0">
            <a:spAutoFit/>
          </a:bodyPr>
          <a:lstStyle/>
          <a:p>
            <a:pPr algn="ctr"/>
            <a:r>
              <a:rPr lang="en-US" sz="1600" b="1" dirty="0" smtClean="0">
                <a:solidFill>
                  <a:schemeClr val="accent2"/>
                </a:solidFill>
              </a:rPr>
              <a:t>Dashed lines are MEASURED results</a:t>
            </a:r>
            <a:endParaRPr lang="en-US" sz="1600" b="1" dirty="0">
              <a:solidFill>
                <a:schemeClr val="accent2"/>
              </a:solidFill>
            </a:endParaRPr>
          </a:p>
        </p:txBody>
      </p:sp>
      <p:pic>
        <p:nvPicPr>
          <p:cNvPr id="9"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667688"/>
            <a:ext cx="5452091" cy="350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3879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Gain Summary</a:t>
            </a:r>
          </a:p>
        </p:txBody>
      </p:sp>
      <p:sp>
        <p:nvSpPr>
          <p:cNvPr id="3" name="Content Placeholder 2"/>
          <p:cNvSpPr>
            <a:spLocks noGrp="1"/>
          </p:cNvSpPr>
          <p:nvPr>
            <p:ph idx="1"/>
          </p:nvPr>
        </p:nvSpPr>
        <p:spPr>
          <a:xfrm>
            <a:off x="685800" y="1981200"/>
            <a:ext cx="7772400" cy="1108305"/>
          </a:xfrm>
        </p:spPr>
        <p:txBody>
          <a:bodyPr/>
          <a:lstStyle/>
          <a:p>
            <a:r>
              <a:rPr lang="en-US" sz="1600" dirty="0"/>
              <a:t>LTP Gain is based on simulated SVD-BF system at optimal OBO vs. OBO of standard EVM + 1.5dB (practical margin for </a:t>
            </a:r>
            <a:r>
              <a:rPr lang="en-US" sz="1600" dirty="0" err="1"/>
              <a:t>Tx</a:t>
            </a:r>
            <a:r>
              <a:rPr lang="en-US" sz="1600" dirty="0"/>
              <a:t> power control accuracy)</a:t>
            </a:r>
          </a:p>
          <a:p>
            <a:r>
              <a:rPr lang="en-US" sz="1600" dirty="0"/>
              <a:t>BW=80MHz, N</a:t>
            </a:r>
            <a:r>
              <a:rPr lang="en-US" sz="1600" baseline="-25000" dirty="0"/>
              <a:t>RX</a:t>
            </a:r>
            <a:r>
              <a:rPr lang="en-US" sz="1600" dirty="0"/>
              <a:t>=2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grpSp>
        <p:nvGrpSpPr>
          <p:cNvPr id="7" name="Group 6"/>
          <p:cNvGrpSpPr/>
          <p:nvPr/>
        </p:nvGrpSpPr>
        <p:grpSpPr>
          <a:xfrm>
            <a:off x="381000" y="3089505"/>
            <a:ext cx="8382000" cy="3235095"/>
            <a:chOff x="533400" y="3089505"/>
            <a:chExt cx="8028709" cy="3006495"/>
          </a:xfrm>
        </p:grpSpPr>
        <p:pic>
          <p:nvPicPr>
            <p:cNvPr id="2050" name="Picture 2" descr="C:\Users\mf901919\Downloads\LTP_GAIN_TA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089505"/>
              <a:ext cx="8028709" cy="3006495"/>
            </a:xfrm>
            <a:prstGeom prst="rect">
              <a:avLst/>
            </a:prstGeom>
            <a:noFill/>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2992878" y="4419600"/>
              <a:ext cx="283722" cy="252919"/>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971800" y="5081081"/>
              <a:ext cx="283722" cy="252919"/>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2992878" y="5766881"/>
              <a:ext cx="283722" cy="252919"/>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737604" y="4419599"/>
              <a:ext cx="272796" cy="252919"/>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737604" y="5105400"/>
              <a:ext cx="272796" cy="252919"/>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737604" y="5766881"/>
              <a:ext cx="272796" cy="252919"/>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5039083" y="2664023"/>
            <a:ext cx="1361717" cy="307777"/>
            <a:chOff x="5105400" y="2664023"/>
            <a:chExt cx="1361717" cy="307777"/>
          </a:xfrm>
        </p:grpSpPr>
        <p:sp>
          <p:nvSpPr>
            <p:cNvPr id="15" name="Rounded Rectangle 14"/>
            <p:cNvSpPr/>
            <p:nvPr/>
          </p:nvSpPr>
          <p:spPr>
            <a:xfrm>
              <a:off x="5105400" y="2693207"/>
              <a:ext cx="350196" cy="252919"/>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466522" y="2664023"/>
              <a:ext cx="1000595" cy="307777"/>
            </a:xfrm>
            <a:prstGeom prst="rect">
              <a:avLst/>
            </a:prstGeom>
            <a:noFill/>
          </p:spPr>
          <p:txBody>
            <a:bodyPr wrap="none" rtlCol="0">
              <a:spAutoFit/>
            </a:bodyPr>
            <a:lstStyle/>
            <a:p>
              <a:r>
                <a:rPr lang="en-US" dirty="0" smtClean="0"/>
                <a:t>Max value</a:t>
              </a:r>
              <a:endParaRPr lang="en-US" dirty="0"/>
            </a:p>
          </p:txBody>
        </p:sp>
      </p:grpSp>
      <p:grpSp>
        <p:nvGrpSpPr>
          <p:cNvPr id="14" name="Group 13"/>
          <p:cNvGrpSpPr/>
          <p:nvPr/>
        </p:nvGrpSpPr>
        <p:grpSpPr>
          <a:xfrm>
            <a:off x="3810000" y="2664023"/>
            <a:ext cx="1332435" cy="307777"/>
            <a:chOff x="3885157" y="2664023"/>
            <a:chExt cx="1332435" cy="307777"/>
          </a:xfrm>
        </p:grpSpPr>
        <p:sp>
          <p:nvSpPr>
            <p:cNvPr id="16" name="Rounded Rectangle 15"/>
            <p:cNvSpPr/>
            <p:nvPr/>
          </p:nvSpPr>
          <p:spPr>
            <a:xfrm>
              <a:off x="3885157" y="2669121"/>
              <a:ext cx="350196" cy="252919"/>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266691" y="2664023"/>
              <a:ext cx="950901" cy="307777"/>
            </a:xfrm>
            <a:prstGeom prst="rect">
              <a:avLst/>
            </a:prstGeom>
            <a:noFill/>
          </p:spPr>
          <p:txBody>
            <a:bodyPr wrap="none" rtlCol="0">
              <a:spAutoFit/>
            </a:bodyPr>
            <a:lstStyle/>
            <a:p>
              <a:r>
                <a:rPr lang="en-US" dirty="0" smtClean="0"/>
                <a:t>Min value</a:t>
              </a:r>
              <a:endParaRPr lang="en-US" dirty="0"/>
            </a:p>
          </p:txBody>
        </p:sp>
      </p:grpSp>
    </p:spTree>
    <p:extLst>
      <p:ext uri="{BB962C8B-B14F-4D97-AF65-F5344CB8AC3E}">
        <p14:creationId xmlns:p14="http://schemas.microsoft.com/office/powerpoint/2010/main" val="4246994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1800" dirty="0"/>
              <a:t>Link budget increase of 2~7dB for a </a:t>
            </a:r>
            <a:r>
              <a:rPr lang="en-US" sz="1800" dirty="0" err="1"/>
              <a:t>beamformed</a:t>
            </a:r>
            <a:r>
              <a:rPr lang="en-US" sz="1800" dirty="0"/>
              <a:t> system based on LTP</a:t>
            </a:r>
          </a:p>
          <a:p>
            <a:r>
              <a:rPr lang="en-US" sz="1800" dirty="0" smtClean="0"/>
              <a:t>“</a:t>
            </a:r>
            <a:r>
              <a:rPr lang="en-US" sz="1800" dirty="0"/>
              <a:t>EVM rejection” of beamforming allows </a:t>
            </a:r>
            <a:r>
              <a:rPr lang="en-US" sz="1800" dirty="0" err="1"/>
              <a:t>Tx</a:t>
            </a:r>
            <a:r>
              <a:rPr lang="en-US" sz="1800" dirty="0"/>
              <a:t> power increase </a:t>
            </a:r>
          </a:p>
          <a:p>
            <a:pPr lvl="1"/>
            <a:r>
              <a:rPr lang="en-US" sz="1600" dirty="0"/>
              <a:t> </a:t>
            </a:r>
            <a:r>
              <a:rPr lang="en-US" sz="1600" dirty="0" err="1"/>
              <a:t>Tx</a:t>
            </a:r>
            <a:r>
              <a:rPr lang="en-US" sz="1600" dirty="0"/>
              <a:t> EVM isn’t </a:t>
            </a:r>
            <a:r>
              <a:rPr lang="en-US" sz="1600" dirty="0" err="1"/>
              <a:t>beamformed</a:t>
            </a:r>
            <a:r>
              <a:rPr lang="en-US" sz="1600" dirty="0"/>
              <a:t> as opposed to the desired signal  </a:t>
            </a:r>
          </a:p>
          <a:p>
            <a:pPr lvl="1"/>
            <a:r>
              <a:rPr lang="en-US" sz="1600" dirty="0"/>
              <a:t> </a:t>
            </a:r>
            <a:r>
              <a:rPr lang="en-US" sz="1600" dirty="0" err="1"/>
              <a:t>Beamformed</a:t>
            </a:r>
            <a:r>
              <a:rPr lang="en-US" sz="1600" dirty="0"/>
              <a:t> system tolerates relaxed EVM</a:t>
            </a:r>
          </a:p>
          <a:p>
            <a:r>
              <a:rPr lang="en-US" sz="1800" dirty="0" smtClean="0"/>
              <a:t>1.5dB </a:t>
            </a:r>
            <a:r>
              <a:rPr lang="en-US" sz="1800" dirty="0"/>
              <a:t>of the </a:t>
            </a:r>
            <a:r>
              <a:rPr lang="en-US" sz="1800" dirty="0" err="1"/>
              <a:t>Tx</a:t>
            </a:r>
            <a:r>
              <a:rPr lang="en-US" sz="1800" dirty="0"/>
              <a:t> power control margins are regained (which are practically taken to assure standard EVM compliance)</a:t>
            </a:r>
          </a:p>
          <a:p>
            <a:pPr lvl="1"/>
            <a:r>
              <a:rPr lang="en-US" sz="1600" dirty="0"/>
              <a:t> Close loop established by EVM measurements at the receiver eliminate these margins</a:t>
            </a:r>
          </a:p>
          <a:p>
            <a:r>
              <a:rPr lang="en-US" sz="1800" dirty="0" smtClean="0"/>
              <a:t>Optimal </a:t>
            </a:r>
            <a:r>
              <a:rPr lang="en-US" sz="1800" dirty="0" err="1"/>
              <a:t>Tx</a:t>
            </a:r>
            <a:r>
              <a:rPr lang="en-US" sz="1800" dirty="0"/>
              <a:t> power isn’t visible to the transmitter</a:t>
            </a:r>
          </a:p>
          <a:p>
            <a:pPr lvl="1"/>
            <a:r>
              <a:rPr lang="en-US" sz="1600" dirty="0"/>
              <a:t> Depends on PA nonlinear response</a:t>
            </a:r>
          </a:p>
          <a:p>
            <a:pPr lvl="1"/>
            <a:r>
              <a:rPr lang="en-US" sz="1600" dirty="0"/>
              <a:t> Depends on channel</a:t>
            </a:r>
          </a:p>
          <a:p>
            <a:r>
              <a:rPr lang="en-US" sz="1800" dirty="0" smtClean="0"/>
              <a:t>LTP </a:t>
            </a:r>
            <a:r>
              <a:rPr lang="en-US" sz="1800" dirty="0"/>
              <a:t>based on EVM estimation and Rx performance controls </a:t>
            </a:r>
            <a:r>
              <a:rPr lang="en-US" sz="1800" dirty="0" err="1"/>
              <a:t>Tx</a:t>
            </a:r>
            <a:r>
              <a:rPr lang="en-US" sz="1800" dirty="0"/>
              <a:t> power and increase link </a:t>
            </a:r>
            <a:r>
              <a:rPr lang="en-US" sz="1800" dirty="0" smtClean="0"/>
              <a:t>budget</a:t>
            </a:r>
            <a:endParaRPr lang="en-US" sz="1800"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945088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Proposed Draft Changes</a:t>
            </a:r>
            <a:endParaRPr lang="en-US" dirty="0"/>
          </a:p>
        </p:txBody>
      </p:sp>
      <p:sp>
        <p:nvSpPr>
          <p:cNvPr id="8" name="Subtitle 7"/>
          <p:cNvSpPr>
            <a:spLocks noGrp="1"/>
          </p:cNvSpPr>
          <p:nvPr>
            <p:ph type="subTitle" idx="1"/>
          </p:nvPr>
        </p:nvSpPr>
        <p:spPr/>
        <p:txBody>
          <a:bodyPr/>
          <a:lstStyle/>
          <a:p>
            <a:r>
              <a:rPr lang="en-US" dirty="0"/>
              <a:t>Link </a:t>
            </a:r>
            <a:r>
              <a:rPr lang="en-US"/>
              <a:t>Transmit </a:t>
            </a:r>
            <a:r>
              <a:rPr lang="en-US" smtClean="0"/>
              <a:t>Power</a:t>
            </a:r>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926703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Signaling</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Add capability of a receiver to request transmitter power per MCS for this link</a:t>
            </a:r>
          </a:p>
          <a:p>
            <a:pPr lvl="1"/>
            <a:r>
              <a:rPr lang="en-US" dirty="0" smtClean="0"/>
              <a:t>Within regulatory limits</a:t>
            </a:r>
          </a:p>
          <a:p>
            <a:pPr lvl="1"/>
            <a:r>
              <a:rPr lang="en-US" dirty="0" smtClean="0"/>
              <a:t>Not to affect transmitter power on other links with the same STA</a:t>
            </a:r>
          </a:p>
          <a:p>
            <a:pPr lvl="1"/>
            <a:r>
              <a:rPr lang="en-US" dirty="0" smtClean="0"/>
              <a:t>Hence, Link Transmit Power</a:t>
            </a:r>
          </a:p>
          <a:p>
            <a:pPr lvl="1"/>
            <a:r>
              <a:rPr lang="en-US" dirty="0"/>
              <a:t>A STA requests a higher power per MCS at its own estimate/risk</a:t>
            </a:r>
          </a:p>
          <a:p>
            <a:pPr lvl="2"/>
            <a:r>
              <a:rPr lang="en-US" dirty="0"/>
              <a:t>LTP requester</a:t>
            </a:r>
          </a:p>
          <a:p>
            <a:pPr lvl="1"/>
            <a:r>
              <a:rPr lang="en-US" dirty="0"/>
              <a:t>Power can be re-adjusted at any time</a:t>
            </a:r>
          </a:p>
          <a:p>
            <a:pPr lvl="2"/>
            <a:r>
              <a:rPr lang="en-US" altLang="zh-CN" dirty="0"/>
              <a:t>Per new request from LTP requester</a:t>
            </a:r>
          </a:p>
          <a:p>
            <a:pPr lvl="2"/>
            <a:r>
              <a:rPr lang="en-US" altLang="zh-CN" dirty="0"/>
              <a:t>Per LTP responder initiative accompanied by unsolicited LTP response to inform LTP requester of the change</a:t>
            </a:r>
          </a:p>
          <a:p>
            <a:pPr lvl="1"/>
            <a:r>
              <a:rPr lang="en-US" altLang="zh-CN" dirty="0"/>
              <a:t>Use a new LTP Request / LTP Response exchange</a:t>
            </a:r>
            <a:endParaRPr lang="en-US" dirty="0" smtClean="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15</a:t>
            </a:fld>
            <a:endParaRPr lang="en-US"/>
          </a:p>
        </p:txBody>
      </p:sp>
    </p:spTree>
    <p:extLst>
      <p:ext uri="{BB962C8B-B14F-4D97-AF65-F5344CB8AC3E}">
        <p14:creationId xmlns:p14="http://schemas.microsoft.com/office/powerpoint/2010/main" val="911471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capability indication</a:t>
            </a:r>
            <a:endParaRPr lang="en-US" dirty="0"/>
          </a:p>
        </p:txBody>
      </p:sp>
      <p:sp>
        <p:nvSpPr>
          <p:cNvPr id="3" name="Content Placeholder 2"/>
          <p:cNvSpPr>
            <a:spLocks noGrp="1"/>
          </p:cNvSpPr>
          <p:nvPr>
            <p:ph idx="1"/>
          </p:nvPr>
        </p:nvSpPr>
        <p:spPr/>
        <p:txBody>
          <a:bodyPr/>
          <a:lstStyle/>
          <a:p>
            <a:r>
              <a:rPr lang="en-US" dirty="0" smtClean="0"/>
              <a:t>Extended Capability information element (IE)</a:t>
            </a:r>
          </a:p>
          <a:p>
            <a:pPr lvl="1"/>
            <a:r>
              <a:rPr lang="en-US" dirty="0" smtClean="0"/>
              <a:t>Existing location for dot11 type-independent features</a:t>
            </a:r>
          </a:p>
          <a:p>
            <a:pPr lvl="1"/>
            <a:r>
              <a:rPr lang="en-US" dirty="0" smtClean="0"/>
              <a:t>E.g. this feature can be used by any letter designation</a:t>
            </a:r>
          </a:p>
          <a:p>
            <a:pPr lvl="2"/>
            <a:r>
              <a:rPr lang="en-US" dirty="0" smtClean="0"/>
              <a:t>E.g. 11n, 11ac, 11ax, 11afuture</a:t>
            </a:r>
          </a:p>
          <a:p>
            <a:pPr lvl="1"/>
            <a:r>
              <a:rPr lang="en-US" dirty="0" smtClean="0"/>
              <a:t>Link Transmit Power capability bit</a:t>
            </a:r>
          </a:p>
          <a:p>
            <a:pPr lvl="1"/>
            <a:endParaRPr lang="en-US" dirty="0"/>
          </a:p>
          <a:p>
            <a:pPr lvl="1"/>
            <a:r>
              <a:rPr lang="en-US" dirty="0" smtClean="0"/>
              <a:t>Not clear that this bit is really needed</a:t>
            </a:r>
          </a:p>
          <a:p>
            <a:pPr lvl="2"/>
            <a:r>
              <a:rPr lang="en-US" dirty="0" smtClean="0"/>
              <a:t>No reason why a STA could not send the new element to anyone and if they do not recognize it, they do nothing</a:t>
            </a:r>
          </a:p>
          <a:p>
            <a:pPr lvl="2"/>
            <a:r>
              <a:rPr lang="en-US" dirty="0" smtClean="0"/>
              <a:t>If they do recognize it, they could still refuse to cooperate</a:t>
            </a:r>
          </a:p>
          <a:p>
            <a:pPr lvl="2"/>
            <a:r>
              <a:rPr lang="en-US" dirty="0" smtClean="0"/>
              <a:t>If they do recognize it, they will respond</a:t>
            </a:r>
          </a:p>
          <a:p>
            <a:pPr lvl="1"/>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1650428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an information element</a:t>
            </a:r>
            <a:endParaRPr lang="en-US" dirty="0"/>
          </a:p>
        </p:txBody>
      </p:sp>
      <p:sp>
        <p:nvSpPr>
          <p:cNvPr id="3" name="Content Placeholder 2"/>
          <p:cNvSpPr>
            <a:spLocks noGrp="1"/>
          </p:cNvSpPr>
          <p:nvPr>
            <p:ph idx="1"/>
          </p:nvPr>
        </p:nvSpPr>
        <p:spPr/>
        <p:txBody>
          <a:bodyPr/>
          <a:lstStyle/>
          <a:p>
            <a:r>
              <a:rPr lang="en-US" dirty="0" smtClean="0"/>
              <a:t>Link Transmit Power (LTP) information element</a:t>
            </a:r>
          </a:p>
          <a:p>
            <a:r>
              <a:rPr lang="en-US" dirty="0" smtClean="0"/>
              <a:t>Used to communicate request from receiver to transmitter</a:t>
            </a:r>
          </a:p>
          <a:p>
            <a:pPr lvl="1"/>
            <a:r>
              <a:rPr lang="en-US" dirty="0" smtClean="0"/>
              <a:t>Increase/decrease TX Power per MCS</a:t>
            </a:r>
          </a:p>
          <a:p>
            <a:r>
              <a:rPr lang="en-US" dirty="0" smtClean="0"/>
              <a:t>New element can be included in various management frames</a:t>
            </a:r>
          </a:p>
          <a:p>
            <a:pPr lvl="1"/>
            <a:r>
              <a:rPr lang="en-US" dirty="0" smtClean="0"/>
              <a:t>Most likely a new Public or Protected Dual of Public Action</a:t>
            </a:r>
          </a:p>
          <a:p>
            <a:r>
              <a:rPr lang="en-US" dirty="0" smtClean="0"/>
              <a:t>No response required (other than ACK)</a:t>
            </a:r>
          </a:p>
          <a:p>
            <a:pPr lvl="1"/>
            <a:r>
              <a:rPr lang="en-US" dirty="0" smtClean="0"/>
              <a:t>Transmitter either complies with request or does not comply</a:t>
            </a:r>
          </a:p>
          <a:p>
            <a:pPr lvl="1"/>
            <a:r>
              <a:rPr lang="en-US" dirty="0" smtClean="0"/>
              <a:t>If Transmitter makes changes, then it must inform the receiver by sending an LTP element as a response</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491456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management action frame</a:t>
            </a:r>
            <a:endParaRPr lang="en-US" dirty="0"/>
          </a:p>
        </p:txBody>
      </p:sp>
      <p:sp>
        <p:nvSpPr>
          <p:cNvPr id="3" name="Content Placeholder 2"/>
          <p:cNvSpPr>
            <a:spLocks noGrp="1"/>
          </p:cNvSpPr>
          <p:nvPr>
            <p:ph idx="1"/>
          </p:nvPr>
        </p:nvSpPr>
        <p:spPr/>
        <p:txBody>
          <a:bodyPr/>
          <a:lstStyle/>
          <a:p>
            <a:r>
              <a:rPr lang="en-US" dirty="0" smtClean="0"/>
              <a:t>Add to Public and Protected Dual of Public</a:t>
            </a:r>
          </a:p>
          <a:p>
            <a:pPr lvl="1"/>
            <a:r>
              <a:rPr lang="en-US" dirty="0" smtClean="0"/>
              <a:t>To avoid type-specific categories</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266629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Requester Behavior</a:t>
            </a:r>
          </a:p>
        </p:txBody>
      </p:sp>
      <p:sp>
        <p:nvSpPr>
          <p:cNvPr id="3" name="Content Placeholder 2"/>
          <p:cNvSpPr>
            <a:spLocks noGrp="1"/>
          </p:cNvSpPr>
          <p:nvPr>
            <p:ph idx="1"/>
          </p:nvPr>
        </p:nvSpPr>
        <p:spPr/>
        <p:txBody>
          <a:bodyPr/>
          <a:lstStyle/>
          <a:p>
            <a:r>
              <a:rPr lang="en-US" dirty="0"/>
              <a:t>STA which transmits an LTP IE request</a:t>
            </a:r>
          </a:p>
          <a:p>
            <a:pPr lvl="1"/>
            <a:r>
              <a:rPr lang="en-US" dirty="0"/>
              <a:t>Does not know exactly how much change in EVM might result at a given MCS for a given amount of TX power change</a:t>
            </a:r>
          </a:p>
          <a:p>
            <a:pPr lvl="2"/>
            <a:r>
              <a:rPr lang="en-US" dirty="0"/>
              <a:t>Estimate is possible if LTP requester sees transmissions from LTP responder at various MCS and power combinations to allow it to make measurements</a:t>
            </a:r>
          </a:p>
          <a:p>
            <a:pPr lvl="2"/>
            <a:r>
              <a:rPr lang="en-US" dirty="0"/>
              <a:t>Otherwise, LTP requester might have to try a few times to find a comfortable value</a:t>
            </a:r>
          </a:p>
          <a:p>
            <a:r>
              <a:rPr lang="en-US" dirty="0"/>
              <a:t>Desirable to include a test frame</a:t>
            </a:r>
          </a:p>
          <a:p>
            <a:pPr lvl="1"/>
            <a:r>
              <a:rPr lang="en-US" dirty="0"/>
              <a:t>NDP included in specific exchanges (see later slides</a:t>
            </a:r>
            <a:r>
              <a:rPr lang="en-US" dirty="0" smtClean="0"/>
              <a:t>)</a:t>
            </a:r>
          </a:p>
          <a:p>
            <a:r>
              <a:rPr lang="en-US" dirty="0" smtClean="0"/>
              <a:t>If LTP request is not accepted, then no new request allowed for X </a:t>
            </a:r>
            <a:r>
              <a:rPr lang="en-US" dirty="0" err="1" smtClean="0"/>
              <a:t>ms</a:t>
            </a:r>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107496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Transceivers can benefit from increased EVM when compared to EVM requirements in the spec</a:t>
            </a:r>
          </a:p>
          <a:p>
            <a:pPr lvl="1"/>
            <a:r>
              <a:rPr lang="en-US" dirty="0" smtClean="0"/>
              <a:t>Due to </a:t>
            </a:r>
            <a:r>
              <a:rPr lang="en-US" dirty="0" err="1" smtClean="0"/>
              <a:t>Tx</a:t>
            </a:r>
            <a:r>
              <a:rPr lang="en-US" dirty="0" smtClean="0"/>
              <a:t> Beamforming, delay spread, Doppler, receiver design, </a:t>
            </a:r>
            <a:r>
              <a:rPr lang="en-US" dirty="0" smtClean="0"/>
              <a:t>expected variation in operating conditions, e.g. temperature, voltage, ageing, </a:t>
            </a:r>
            <a:r>
              <a:rPr lang="en-US" dirty="0" smtClean="0"/>
              <a:t>etc.</a:t>
            </a:r>
          </a:p>
          <a:p>
            <a:pPr lvl="1"/>
            <a:r>
              <a:rPr lang="en-US" dirty="0" smtClean="0"/>
              <a:t>Existing EVM spec targeted to SISO, CDD</a:t>
            </a:r>
          </a:p>
          <a:p>
            <a:r>
              <a:rPr lang="en-US" dirty="0" smtClean="0"/>
              <a:t>We show both simulation results and measurement data to justify our proposal </a:t>
            </a:r>
          </a:p>
          <a:p>
            <a:r>
              <a:rPr lang="en-US" dirty="0" smtClean="0"/>
              <a:t>Proposal provides a means for TX Power modification per link</a:t>
            </a:r>
          </a:p>
          <a:p>
            <a:pPr lvl="1"/>
            <a:r>
              <a:rPr lang="en-US" dirty="0" smtClean="0"/>
              <a:t>Per request of the recipient and approval of the transmitter</a:t>
            </a:r>
          </a:p>
          <a:p>
            <a:pPr lvl="1"/>
            <a:r>
              <a:rPr lang="en-US" dirty="0" smtClean="0"/>
              <a:t>Signaling through elements and management frames</a:t>
            </a:r>
            <a:endParaRPr lang="en-US" dirty="0" smtClean="0"/>
          </a:p>
        </p:txBody>
      </p:sp>
      <p:sp>
        <p:nvSpPr>
          <p:cNvPr id="4" name="Date Placeholder 3"/>
          <p:cNvSpPr>
            <a:spLocks noGrp="1"/>
          </p:cNvSpPr>
          <p:nvPr>
            <p:ph type="dt" sz="half" idx="10"/>
          </p:nvPr>
        </p:nvSpPr>
        <p:spPr/>
        <p:txBody>
          <a:bodyPr/>
          <a:lstStyle/>
          <a:p>
            <a:r>
              <a:rPr lang="en-US" smtClean="0"/>
              <a:t>May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(1)</a:t>
            </a:r>
            <a:endParaRPr lang="en-US" dirty="0"/>
          </a:p>
        </p:txBody>
      </p:sp>
      <p:sp>
        <p:nvSpPr>
          <p:cNvPr id="3" name="Content Placeholder 2"/>
          <p:cNvSpPr>
            <a:spLocks noGrp="1"/>
          </p:cNvSpPr>
          <p:nvPr>
            <p:ph idx="1"/>
          </p:nvPr>
        </p:nvSpPr>
        <p:spPr/>
        <p:txBody>
          <a:bodyPr/>
          <a:lstStyle/>
          <a:p>
            <a:r>
              <a:rPr lang="en-US" dirty="0"/>
              <a:t>LTP responder (LTP IE recipient) can choose to use or ignore the LTP IE information</a:t>
            </a:r>
          </a:p>
          <a:p>
            <a:pPr lvl="1"/>
            <a:r>
              <a:rPr lang="en-US" dirty="0"/>
              <a:t>LTP responder might not be able to raise TX power – it might already be at the regulatory or TPC limit</a:t>
            </a:r>
          </a:p>
          <a:p>
            <a:pPr lvl="1"/>
            <a:r>
              <a:rPr lang="en-US" dirty="0"/>
              <a:t>LTP responder might not desire to raise TX power in order to manage spectrum</a:t>
            </a:r>
          </a:p>
          <a:p>
            <a:pPr lvl="2"/>
            <a:r>
              <a:rPr lang="en-US" dirty="0"/>
              <a:t>E.g. cooperative arrangement with neighbors for spatial reuse/interference management</a:t>
            </a:r>
          </a:p>
          <a:p>
            <a:pPr lvl="2"/>
            <a:r>
              <a:rPr lang="en-US" dirty="0"/>
              <a:t>E.g. in a managed environment</a:t>
            </a:r>
          </a:p>
          <a:p>
            <a:r>
              <a:rPr lang="en-US" dirty="0"/>
              <a:t>If LTP responder chooses to change transmit power, it must inform the LTP requester (LTP IE sender)</a:t>
            </a:r>
          </a:p>
          <a:p>
            <a:pPr lvl="1"/>
            <a:r>
              <a:rPr lang="en-US" dirty="0"/>
              <a:t>Sends an LTP response if raising or lowering TX power</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1564570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 (2)</a:t>
            </a:r>
            <a:endParaRPr lang="en-US" dirty="0"/>
          </a:p>
        </p:txBody>
      </p:sp>
      <p:sp>
        <p:nvSpPr>
          <p:cNvPr id="3" name="Content Placeholder 2"/>
          <p:cNvSpPr>
            <a:spLocks noGrp="1"/>
          </p:cNvSpPr>
          <p:nvPr>
            <p:ph idx="1"/>
          </p:nvPr>
        </p:nvSpPr>
        <p:spPr/>
        <p:txBody>
          <a:bodyPr/>
          <a:lstStyle/>
          <a:p>
            <a:r>
              <a:rPr lang="en-US" dirty="0" smtClean="0"/>
              <a:t>TX EVM excursions limited to DATA-bearing frames</a:t>
            </a:r>
          </a:p>
          <a:p>
            <a:r>
              <a:rPr lang="en-US" dirty="0" smtClean="0"/>
              <a:t>TX EVM excursions not allowed for CTRL subtypes</a:t>
            </a:r>
          </a:p>
          <a:p>
            <a:pPr lvl="1"/>
            <a:r>
              <a:rPr lang="en-US" dirty="0" smtClean="0"/>
              <a:t>Transmitted in </a:t>
            </a:r>
            <a:r>
              <a:rPr lang="en-US" dirty="0" err="1" smtClean="0"/>
              <a:t>non_HT</a:t>
            </a:r>
            <a:r>
              <a:rPr lang="en-US" dirty="0" smtClean="0"/>
              <a:t> format</a:t>
            </a:r>
          </a:p>
          <a:p>
            <a:pPr lvl="1"/>
            <a:r>
              <a:rPr lang="en-US" dirty="0" smtClean="0"/>
              <a:t>e.g. RTS, CTS, BA, ACK</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905574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(1)</a:t>
            </a:r>
          </a:p>
        </p:txBody>
      </p:sp>
      <p:sp>
        <p:nvSpPr>
          <p:cNvPr id="3" name="Content Placeholder 2"/>
          <p:cNvSpPr>
            <a:spLocks noGrp="1"/>
          </p:cNvSpPr>
          <p:nvPr>
            <p:ph idx="1"/>
          </p:nvPr>
        </p:nvSpPr>
        <p:spPr/>
        <p:txBody>
          <a:bodyPr/>
          <a:lstStyle/>
          <a:p>
            <a:r>
              <a:rPr lang="en-US" dirty="0" smtClean="0"/>
              <a:t>Add a capability bit</a:t>
            </a:r>
          </a:p>
          <a:p>
            <a:pPr lvl="1"/>
            <a:r>
              <a:rPr lang="en-US" dirty="0" smtClean="0"/>
              <a:t>Extended Capability IE – preferred location for generic features</a:t>
            </a:r>
          </a:p>
          <a:p>
            <a:r>
              <a:rPr lang="en-US" dirty="0" smtClean="0"/>
              <a:t>Add </a:t>
            </a:r>
            <a:r>
              <a:rPr lang="en-US" dirty="0"/>
              <a:t>a new LTP IE</a:t>
            </a:r>
          </a:p>
          <a:p>
            <a:pPr lvl="1"/>
            <a:r>
              <a:rPr lang="en-US" dirty="0"/>
              <a:t>To carry a list of requested or used </a:t>
            </a:r>
            <a:r>
              <a:rPr lang="en-US" dirty="0" err="1"/>
              <a:t>PABO</a:t>
            </a:r>
            <a:r>
              <a:rPr lang="en-US" baseline="-25000" dirty="0" err="1"/>
              <a:t>MCSn</a:t>
            </a:r>
            <a:r>
              <a:rPr lang="en-US" dirty="0"/>
              <a:t> values</a:t>
            </a:r>
          </a:p>
          <a:p>
            <a:pPr lvl="1"/>
            <a:r>
              <a:rPr lang="en-US" dirty="0"/>
              <a:t>Allow the LTP IE to be transmitted within various management frames</a:t>
            </a:r>
          </a:p>
          <a:p>
            <a:pPr lvl="2"/>
            <a:r>
              <a:rPr lang="en-US" dirty="0"/>
              <a:t>E.g. Association Request, Association Response, Action, </a:t>
            </a:r>
            <a:r>
              <a:rPr lang="en-US" dirty="0" err="1"/>
              <a:t>etc</a:t>
            </a:r>
            <a:endParaRPr lang="en-US" dirty="0"/>
          </a:p>
          <a:p>
            <a:r>
              <a:rPr lang="en-US" dirty="0"/>
              <a:t>Add a new Management Action frame</a:t>
            </a:r>
          </a:p>
          <a:p>
            <a:pPr lvl="1"/>
            <a:r>
              <a:rPr lang="en-US" dirty="0"/>
              <a:t>To allow post-association requests/changes to be communicated</a:t>
            </a:r>
          </a:p>
          <a:p>
            <a:r>
              <a:rPr lang="en-US" dirty="0" smtClean="0"/>
              <a:t>No </a:t>
            </a:r>
            <a:r>
              <a:rPr lang="en-US" dirty="0"/>
              <a:t>requirement for recipient to obey the request</a:t>
            </a:r>
          </a:p>
          <a:p>
            <a:pPr lvl="1"/>
            <a:r>
              <a:rPr lang="en-US" dirty="0"/>
              <a:t>But LTP responder must inform LTP requester if LTP responder makes any TX power changes, requested or self-initiated</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Tree>
    <p:extLst>
      <p:ext uri="{BB962C8B-B14F-4D97-AF65-F5344CB8AC3E}">
        <p14:creationId xmlns:p14="http://schemas.microsoft.com/office/powerpoint/2010/main" val="3788552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(2)</a:t>
            </a:r>
          </a:p>
        </p:txBody>
      </p:sp>
      <p:sp>
        <p:nvSpPr>
          <p:cNvPr id="3" name="Content Placeholder 2"/>
          <p:cNvSpPr>
            <a:spLocks noGrp="1"/>
          </p:cNvSpPr>
          <p:nvPr>
            <p:ph idx="1"/>
          </p:nvPr>
        </p:nvSpPr>
        <p:spPr/>
        <p:txBody>
          <a:bodyPr/>
          <a:lstStyle/>
          <a:p>
            <a:r>
              <a:rPr lang="en-US" dirty="0"/>
              <a:t>Change TX EVM rules</a:t>
            </a:r>
          </a:p>
          <a:p>
            <a:pPr lvl="1"/>
            <a:r>
              <a:rPr lang="en-US" dirty="0"/>
              <a:t>Allow transmitter to exceed TX EVM requirements when LTP requester sends LTP request that would cause EVM limits to be violated</a:t>
            </a:r>
          </a:p>
          <a:p>
            <a:pPr lvl="2"/>
            <a:r>
              <a:rPr lang="en-US" dirty="0"/>
              <a:t>LTP requester is specifically indicating that it has no problem with the expected increase in EVM</a:t>
            </a:r>
          </a:p>
          <a:p>
            <a:r>
              <a:rPr lang="en-US" dirty="0"/>
              <a:t>No change to other TX power related rules</a:t>
            </a:r>
          </a:p>
          <a:p>
            <a:pPr lvl="1"/>
            <a:r>
              <a:rPr lang="en-US" dirty="0"/>
              <a:t>Jurisdictional regulatory limits still apply</a:t>
            </a:r>
          </a:p>
          <a:p>
            <a:pPr lvl="1"/>
            <a:r>
              <a:rPr lang="en-US" dirty="0"/>
              <a:t>TPC limits still apply</a:t>
            </a:r>
          </a:p>
          <a:p>
            <a:pPr lvl="1"/>
            <a:r>
              <a:rPr lang="en-US" dirty="0"/>
              <a:t>AP self-imposed limits apply</a:t>
            </a:r>
          </a:p>
          <a:p>
            <a:r>
              <a:rPr lang="en-US" dirty="0" smtClean="0"/>
              <a:t>Recommend addition of test </a:t>
            </a:r>
            <a:r>
              <a:rPr lang="en-US" dirty="0"/>
              <a:t>frame transmissions</a:t>
            </a:r>
          </a:p>
          <a:p>
            <a:pPr lvl="1"/>
            <a:r>
              <a:rPr lang="en-US" dirty="0"/>
              <a:t>E.g. NDP </a:t>
            </a:r>
            <a:r>
              <a:rPr lang="en-US" dirty="0" smtClean="0"/>
              <a:t>before Beacons</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Tree>
    <p:extLst>
      <p:ext uri="{BB962C8B-B14F-4D97-AF65-F5344CB8AC3E}">
        <p14:creationId xmlns:p14="http://schemas.microsoft.com/office/powerpoint/2010/main" val="37926436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concept of </a:t>
            </a:r>
            <a:r>
              <a:rPr lang="en-US" dirty="0" smtClean="0"/>
              <a:t>Link Transmit Power as outlined in the previous slides, without the requirement to send an NDP?</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a:t>
            </a:r>
            <a:r>
              <a:rPr lang="en-US" dirty="0" smtClean="0"/>
              <a:t>requirement that an NDP is transmitted by an LTP as outlined in the previous slides?</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6625739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support to resolve CID 8098 by adopting the text of </a:t>
            </a:r>
            <a:r>
              <a:rPr lang="en-US" dirty="0" smtClean="0"/>
              <a:t>11-17-0123-01-00ax-Link-Transmit-Power-Text</a:t>
            </a:r>
            <a:r>
              <a:rPr lang="en-US" dirty="0" smtClean="0"/>
              <a:t>?</a:t>
            </a:r>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1726902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PHY #1</a:t>
            </a:r>
            <a:endParaRPr lang="en-US" dirty="0"/>
          </a:p>
        </p:txBody>
      </p:sp>
      <p:sp>
        <p:nvSpPr>
          <p:cNvPr id="3" name="Content Placeholder 2"/>
          <p:cNvSpPr>
            <a:spLocks noGrp="1"/>
          </p:cNvSpPr>
          <p:nvPr>
            <p:ph idx="1"/>
          </p:nvPr>
        </p:nvSpPr>
        <p:spPr/>
        <p:txBody>
          <a:bodyPr/>
          <a:lstStyle/>
          <a:p>
            <a:r>
              <a:rPr lang="en-US" dirty="0" smtClean="0"/>
              <a:t>Do you support the concept of allowing a transmitter, per request of a receiver, to violate existing TX EVM by increasing the TX Power for transmissions to that requester?</a:t>
            </a:r>
          </a:p>
          <a:p>
            <a:endParaRPr lang="en-US" dirty="0" smtClean="0"/>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2727987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1</a:t>
            </a:r>
            <a:endParaRPr lang="en-US" dirty="0"/>
          </a:p>
        </p:txBody>
      </p:sp>
      <p:sp>
        <p:nvSpPr>
          <p:cNvPr id="8" name="Subtitle 7"/>
          <p:cNvSpPr>
            <a:spLocks noGrp="1"/>
          </p:cNvSpPr>
          <p:nvPr>
            <p:ph type="subTitle" idx="1"/>
          </p:nvPr>
        </p:nvSpPr>
        <p:spPr/>
        <p:txBody>
          <a:bodyPr/>
          <a:lstStyle/>
          <a:p>
            <a:r>
              <a:rPr lang="en-US" dirty="0"/>
              <a:t>Link Transmit </a:t>
            </a:r>
            <a:r>
              <a:rPr lang="en-US" dirty="0" smtClean="0"/>
              <a:t>Power Specific Proposed Changes</a:t>
            </a:r>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Tree>
    <p:extLst>
      <p:ext uri="{BB962C8B-B14F-4D97-AF65-F5344CB8AC3E}">
        <p14:creationId xmlns:p14="http://schemas.microsoft.com/office/powerpoint/2010/main" val="27125360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 Cap IE: add a capability indication</a:t>
            </a:r>
          </a:p>
        </p:txBody>
      </p:sp>
      <p:sp>
        <p:nvSpPr>
          <p:cNvPr id="3" name="Content Placeholder 2"/>
          <p:cNvSpPr>
            <a:spLocks noGrp="1"/>
          </p:cNvSpPr>
          <p:nvPr>
            <p:ph idx="1"/>
          </p:nvPr>
        </p:nvSpPr>
        <p:spPr/>
        <p:txBody>
          <a:bodyPr/>
          <a:lstStyle/>
          <a:p>
            <a:r>
              <a:rPr lang="en-US" dirty="0"/>
              <a:t>Extended Capability information element (IE)</a:t>
            </a:r>
          </a:p>
          <a:p>
            <a:pPr lvl="1"/>
            <a:r>
              <a:rPr lang="en-US" dirty="0"/>
              <a:t>Link Transmit Power capability bit</a:t>
            </a:r>
          </a:p>
          <a:p>
            <a:pPr lvl="1"/>
            <a:r>
              <a:rPr lang="en-US" dirty="0"/>
              <a:t>Ext Cap IE is the location for dot11 type-independent features</a:t>
            </a:r>
          </a:p>
          <a:p>
            <a:pPr lvl="1"/>
            <a:r>
              <a:rPr lang="en-US" dirty="0"/>
              <a:t>i.e. this feature can be used by any letter designation</a:t>
            </a:r>
          </a:p>
          <a:p>
            <a:pPr lvl="2"/>
            <a:r>
              <a:rPr lang="en-US" dirty="0"/>
              <a:t>E.g. 11n, 11ac, 11ax, 11future</a:t>
            </a:r>
          </a:p>
          <a:p>
            <a:pPr lvl="1"/>
            <a:r>
              <a:rPr lang="en-US" dirty="0"/>
              <a:t>Set by AP and by non-AP STA that support LTP</a:t>
            </a:r>
          </a:p>
          <a:p>
            <a:pPr lvl="1"/>
            <a:r>
              <a:rPr lang="en-US" dirty="0"/>
              <a:t>Acts as implicit NDP request</a:t>
            </a:r>
          </a:p>
          <a:p>
            <a:pPr lvl="2"/>
            <a:r>
              <a:rPr lang="en-US" dirty="0"/>
              <a:t>See next slide</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2959559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8098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228188"/>
              </p:ext>
            </p:extLst>
          </p:nvPr>
        </p:nvGraphicFramePr>
        <p:xfrm>
          <a:off x="1600200" y="2133600"/>
          <a:ext cx="5943600" cy="3352800"/>
        </p:xfrm>
        <a:graphic>
          <a:graphicData uri="http://schemas.openxmlformats.org/drawingml/2006/table">
            <a:tbl>
              <a:tblPr>
                <a:tableStyleId>{5C22544A-7EE6-4342-B048-85BDC9FD1C3A}</a:tableStyleId>
              </a:tblPr>
              <a:tblGrid>
                <a:gridCol w="2971800"/>
                <a:gridCol w="2971800"/>
              </a:tblGrid>
              <a:tr h="3352800">
                <a:tc>
                  <a:txBody>
                    <a:bodyPr/>
                    <a:lstStyle/>
                    <a:p>
                      <a:pPr algn="l" fontAlgn="t"/>
                      <a:r>
                        <a:rPr lang="en-US" sz="2000" u="none" strike="noStrike">
                          <a:effectLst/>
                        </a:rPr>
                        <a:t>Add a mechanism to set the transmit power per direction per link in order to achieve an increase in performance due to improved receiver design since the original EVM specification was written.</a:t>
                      </a:r>
                      <a:endParaRPr lang="en-US" sz="2000" b="0" i="0" u="none" strike="noStrike">
                        <a:effectLst/>
                        <a:latin typeface="Arial"/>
                      </a:endParaRPr>
                    </a:p>
                  </a:txBody>
                  <a:tcPr marL="7620" marR="7620" marT="7620" marB="0"/>
                </a:tc>
                <a:tc>
                  <a:txBody>
                    <a:bodyPr/>
                    <a:lstStyle/>
                    <a:p>
                      <a:pPr algn="l" fontAlgn="t"/>
                      <a:r>
                        <a:rPr lang="en-US" sz="2000" u="none" strike="noStrike" dirty="0">
                          <a:effectLst/>
                        </a:rPr>
                        <a:t>Add a mechanism to set the transmit power per direction per link in order to achieve an increase in performance due to improved receiver design since the original EVM specification was written.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NDP Request</a:t>
            </a:r>
          </a:p>
        </p:txBody>
      </p:sp>
      <p:sp>
        <p:nvSpPr>
          <p:cNvPr id="3" name="Content Placeholder 2"/>
          <p:cNvSpPr>
            <a:spLocks noGrp="1"/>
          </p:cNvSpPr>
          <p:nvPr>
            <p:ph idx="1"/>
          </p:nvPr>
        </p:nvSpPr>
        <p:spPr/>
        <p:txBody>
          <a:bodyPr/>
          <a:lstStyle/>
          <a:p>
            <a:r>
              <a:rPr lang="en-US" dirty="0"/>
              <a:t>When Ext Cap LTP bit is set by an AP</a:t>
            </a:r>
          </a:p>
          <a:p>
            <a:pPr lvl="1"/>
            <a:r>
              <a:rPr lang="en-US" dirty="0"/>
              <a:t>AP </a:t>
            </a:r>
            <a:r>
              <a:rPr lang="en-US" dirty="0" smtClean="0"/>
              <a:t>should transmit </a:t>
            </a:r>
            <a:r>
              <a:rPr lang="en-US" dirty="0"/>
              <a:t>NDP, SIFS before each DTIM Beacon</a:t>
            </a:r>
          </a:p>
          <a:p>
            <a:pPr lvl="2"/>
            <a:r>
              <a:rPr lang="en-US" dirty="0"/>
              <a:t>Using TX Power indicated in the Beacon</a:t>
            </a:r>
          </a:p>
          <a:p>
            <a:pPr lvl="3"/>
            <a:r>
              <a:rPr lang="en-US" dirty="0"/>
              <a:t>E.g. TPC Report, Power Capability, LTP IE</a:t>
            </a:r>
          </a:p>
          <a:p>
            <a:pPr lvl="2"/>
            <a:r>
              <a:rPr lang="en-US" dirty="0"/>
              <a:t>NDP transmitted using all TX antennas</a:t>
            </a:r>
          </a:p>
          <a:p>
            <a:r>
              <a:rPr lang="en-US" dirty="0"/>
              <a:t>When Ext Cap LTP bit is set by non-AP STA and AP also has the bit set</a:t>
            </a:r>
          </a:p>
          <a:p>
            <a:pPr lvl="1"/>
            <a:r>
              <a:rPr lang="en-US" dirty="0"/>
              <a:t>Non-AP STA </a:t>
            </a:r>
            <a:r>
              <a:rPr lang="en-US" dirty="0" smtClean="0"/>
              <a:t>should transmit </a:t>
            </a:r>
            <a:r>
              <a:rPr lang="en-US" dirty="0"/>
              <a:t>an NDP SIFS following the ACK of its Association Request transmission</a:t>
            </a:r>
          </a:p>
          <a:p>
            <a:pPr lvl="2"/>
            <a:r>
              <a:rPr lang="en-US" dirty="0"/>
              <a:t>Using TX Power indicated in the Association Request</a:t>
            </a:r>
          </a:p>
          <a:p>
            <a:pPr lvl="3"/>
            <a:r>
              <a:rPr lang="en-US" dirty="0"/>
              <a:t>E.g. TPC Report, Power Capability, LTP IE</a:t>
            </a:r>
          </a:p>
          <a:p>
            <a:pPr lvl="2"/>
            <a:r>
              <a:rPr lang="en-US" dirty="0"/>
              <a:t>NDP transmitted using all TX antennas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Tree>
    <p:extLst>
      <p:ext uri="{BB962C8B-B14F-4D97-AF65-F5344CB8AC3E}">
        <p14:creationId xmlns:p14="http://schemas.microsoft.com/office/powerpoint/2010/main" val="626446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an information element</a:t>
            </a:r>
          </a:p>
        </p:txBody>
      </p:sp>
      <p:sp>
        <p:nvSpPr>
          <p:cNvPr id="3" name="Content Placeholder 2"/>
          <p:cNvSpPr>
            <a:spLocks noGrp="1"/>
          </p:cNvSpPr>
          <p:nvPr>
            <p:ph idx="1"/>
          </p:nvPr>
        </p:nvSpPr>
        <p:spPr/>
        <p:txBody>
          <a:bodyPr/>
          <a:lstStyle/>
          <a:p>
            <a:r>
              <a:rPr lang="en-US" sz="2000" dirty="0"/>
              <a:t>Link Transmit Power (LTP) information element</a:t>
            </a:r>
          </a:p>
          <a:p>
            <a:pPr lvl="1"/>
            <a:r>
              <a:rPr lang="en-US" sz="1800" dirty="0"/>
              <a:t>Used to communicate request from receiver to transmitter</a:t>
            </a:r>
          </a:p>
          <a:p>
            <a:pPr lvl="1"/>
            <a:r>
              <a:rPr lang="en-US" sz="1800" dirty="0"/>
              <a:t>Used to communicate actual values from transmitter to receiver</a:t>
            </a:r>
          </a:p>
          <a:p>
            <a:r>
              <a:rPr lang="en-US" sz="2000" dirty="0"/>
              <a:t>New element can be included in various management frames</a:t>
            </a:r>
          </a:p>
          <a:p>
            <a:pPr lvl="1"/>
            <a:r>
              <a:rPr lang="en-US" sz="1800" dirty="0"/>
              <a:t>Public Action and Protected Dual of Public Action</a:t>
            </a:r>
          </a:p>
          <a:p>
            <a:pPr lvl="2"/>
            <a:r>
              <a:rPr lang="en-US" sz="1600" dirty="0"/>
              <a:t>New Public Action LTP</a:t>
            </a:r>
          </a:p>
          <a:p>
            <a:pPr lvl="1"/>
            <a:r>
              <a:rPr lang="en-US" sz="1800" dirty="0"/>
              <a:t>(Re)Association request, (Re)Association response, Beacon, Probe Response</a:t>
            </a:r>
          </a:p>
          <a:p>
            <a:r>
              <a:rPr lang="en-US" sz="2000" dirty="0"/>
              <a:t>LTP Response is only required when changing PA </a:t>
            </a:r>
            <a:r>
              <a:rPr lang="en-US" sz="2000" dirty="0" err="1"/>
              <a:t>Backoff</a:t>
            </a:r>
            <a:r>
              <a:rPr lang="en-US" sz="2000" dirty="0"/>
              <a:t> (PABO) values</a:t>
            </a:r>
          </a:p>
          <a:p>
            <a:pPr lvl="1"/>
            <a:r>
              <a:rPr lang="en-US" sz="1800" dirty="0"/>
              <a:t>In response to LTP Request and when unilaterally changing PABO values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1817992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Transmit Power Parameters</a:t>
            </a:r>
            <a:endParaRPr lang="en-US" dirty="0"/>
          </a:p>
        </p:txBody>
      </p:sp>
      <p:sp>
        <p:nvSpPr>
          <p:cNvPr id="3" name="Content Placeholder 2"/>
          <p:cNvSpPr>
            <a:spLocks noGrp="1"/>
          </p:cNvSpPr>
          <p:nvPr>
            <p:ph idx="1"/>
          </p:nvPr>
        </p:nvSpPr>
        <p:spPr/>
        <p:txBody>
          <a:bodyPr/>
          <a:lstStyle/>
          <a:p>
            <a:r>
              <a:rPr lang="en-US" dirty="0" smtClean="0"/>
              <a:t>Link Transmit Power IE contents:</a:t>
            </a:r>
          </a:p>
          <a:p>
            <a:pPr lvl="1"/>
            <a:r>
              <a:rPr lang="en-US" dirty="0" smtClean="0"/>
              <a:t>Transmit power suggestion or report per MCS</a:t>
            </a:r>
          </a:p>
          <a:p>
            <a:pPr lvl="2"/>
            <a:r>
              <a:rPr lang="en-US" dirty="0" smtClean="0"/>
              <a:t>Value of dB [-23, 40.5]</a:t>
            </a:r>
          </a:p>
          <a:p>
            <a:r>
              <a:rPr lang="en-US" dirty="0" smtClean="0"/>
              <a:t>Transmitting STA can provide as many or as few constellation/coding combinations as it desires per request</a:t>
            </a:r>
          </a:p>
          <a:p>
            <a:r>
              <a:rPr lang="en-US" dirty="0" smtClean="0"/>
              <a:t>Transmitting STA can change values as frequently as it desires</a:t>
            </a:r>
          </a:p>
          <a:p>
            <a:r>
              <a:rPr lang="en-US" dirty="0" smtClean="0"/>
              <a:t>Receiving STA can use the information or ignore it</a:t>
            </a:r>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32</a:t>
            </a:fld>
            <a:endParaRPr lang="en-US"/>
          </a:p>
        </p:txBody>
      </p:sp>
    </p:spTree>
    <p:extLst>
      <p:ext uri="{BB962C8B-B14F-4D97-AF65-F5344CB8AC3E}">
        <p14:creationId xmlns:p14="http://schemas.microsoft.com/office/powerpoint/2010/main" val="17486488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IE Format</a:t>
            </a:r>
          </a:p>
        </p:txBody>
      </p:sp>
      <p:sp>
        <p:nvSpPr>
          <p:cNvPr id="3" name="Content Placeholder 2"/>
          <p:cNvSpPr>
            <a:spLocks noGrp="1"/>
          </p:cNvSpPr>
          <p:nvPr>
            <p:ph idx="1"/>
          </p:nvPr>
        </p:nvSpPr>
        <p:spPr>
          <a:xfrm>
            <a:off x="685800" y="2971800"/>
            <a:ext cx="7772400" cy="3124200"/>
          </a:xfrm>
        </p:spPr>
        <p:txBody>
          <a:bodyPr/>
          <a:lstStyle/>
          <a:p>
            <a:r>
              <a:rPr lang="en-US" dirty="0"/>
              <a:t>Uses Element ID Extension</a:t>
            </a:r>
          </a:p>
          <a:p>
            <a:pPr lvl="1"/>
            <a:r>
              <a:rPr lang="en-US" dirty="0"/>
              <a:t>Element ID = 255</a:t>
            </a:r>
          </a:p>
          <a:p>
            <a:pPr lvl="1"/>
            <a:r>
              <a:rPr lang="en-US" dirty="0"/>
              <a:t>Element ID Extension assigned by ANA</a:t>
            </a:r>
          </a:p>
          <a:p>
            <a:r>
              <a:rPr lang="en-US" dirty="0"/>
              <a:t>Link Transmit Power Information field contents:</a:t>
            </a:r>
          </a:p>
          <a:p>
            <a:pPr lvl="1"/>
            <a:r>
              <a:rPr lang="en-US" dirty="0"/>
              <a:t>Series of one-octet transmit power values</a:t>
            </a:r>
          </a:p>
          <a:p>
            <a:pPr lvl="2"/>
            <a:r>
              <a:rPr lang="en-US" dirty="0"/>
              <a:t>One octet per Constellation/encoding (i.e. one per MCI)</a:t>
            </a:r>
          </a:p>
          <a:p>
            <a:pPr lvl="3"/>
            <a:r>
              <a:rPr lang="en-US" dirty="0"/>
              <a:t>MCI = MCS Index</a:t>
            </a:r>
          </a:p>
          <a:p>
            <a:pPr lvl="2"/>
            <a:r>
              <a:rPr lang="en-US" dirty="0"/>
              <a:t>Not necessary to include an octet for every constellation/encoding </a:t>
            </a:r>
            <a:r>
              <a:rPr lang="en-US" dirty="0" smtClean="0"/>
              <a:t>value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69207233"/>
              </p:ext>
            </p:extLst>
          </p:nvPr>
        </p:nvGraphicFramePr>
        <p:xfrm>
          <a:off x="1524000" y="1828800"/>
          <a:ext cx="6095999" cy="1036320"/>
        </p:xfrm>
        <a:graphic>
          <a:graphicData uri="http://schemas.openxmlformats.org/drawingml/2006/table">
            <a:tbl>
              <a:tblPr firstRow="1" firstCol="1" bandRow="1">
                <a:tableStyleId>{5C22544A-7EE6-4342-B048-85BDC9FD1C3A}</a:tableStyleId>
              </a:tblPr>
              <a:tblGrid>
                <a:gridCol w="990521"/>
                <a:gridCol w="1009414"/>
                <a:gridCol w="990521"/>
                <a:gridCol w="1035181"/>
                <a:gridCol w="927363"/>
                <a:gridCol w="1142999"/>
              </a:tblGrid>
              <a:tr h="7772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Element</a:t>
                      </a:r>
                      <a:r>
                        <a:rPr lang="en-GB" sz="1400" baseline="0" dirty="0" smtClean="0">
                          <a:effectLst/>
                          <a:latin typeface="+mn-lt"/>
                          <a:ea typeface="+mn-ea"/>
                        </a:rPr>
                        <a:t> ID (= 255)</a:t>
                      </a:r>
                      <a:endParaRPr lang="en-US" sz="105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Element Length</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Element</a:t>
                      </a:r>
                      <a:r>
                        <a:rPr lang="en-US" sz="1400" baseline="0" dirty="0" smtClean="0">
                          <a:effectLst/>
                          <a:latin typeface="Times New Roman"/>
                          <a:ea typeface="Times New Roman"/>
                        </a:rPr>
                        <a:t> ID Extension (=&lt;ANA&gt;)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Control</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Information</a:t>
                      </a:r>
                      <a:endParaRPr lang="en-US" sz="1400" dirty="0">
                        <a:effectLst/>
                        <a:latin typeface="Times New Roman"/>
                        <a:ea typeface="Times New Roman"/>
                      </a:endParaRPr>
                    </a:p>
                  </a:txBody>
                  <a:tcPr marL="68580" marR="68580" marT="0" marB="0"/>
                </a:tc>
              </a:tr>
              <a:tr h="259080">
                <a:tc>
                  <a:txBody>
                    <a:bodyPr/>
                    <a:lstStyle/>
                    <a:p>
                      <a:pPr marL="0" marR="0" algn="r">
                        <a:spcBef>
                          <a:spcPts val="0"/>
                        </a:spcBef>
                        <a:spcAft>
                          <a:spcPts val="0"/>
                        </a:spcAft>
                      </a:pPr>
                      <a:r>
                        <a:rPr lang="en-GB" sz="1400" dirty="0" smtClean="0">
                          <a:effectLst/>
                        </a:rPr>
                        <a:t>Octets: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4</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variable</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320110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control field</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050" dirty="0" smtClean="0"/>
              <a:t>LTP Report</a:t>
            </a:r>
          </a:p>
          <a:p>
            <a:pPr lvl="1"/>
            <a:r>
              <a:rPr lang="en-US" sz="1000" dirty="0" smtClean="0"/>
              <a:t>LTP Report = 0 indicates a request for the LTP responder to modify TX Power settings according to the accompanying LTP Information</a:t>
            </a:r>
          </a:p>
          <a:p>
            <a:pPr lvl="1"/>
            <a:r>
              <a:rPr lang="en-US" sz="1000" dirty="0" smtClean="0"/>
              <a:t>LTP Report = 1 indicates employed values at the LTP responder</a:t>
            </a:r>
          </a:p>
          <a:p>
            <a:r>
              <a:rPr lang="en-US" sz="1050" dirty="0" smtClean="0"/>
              <a:t>LTP MCI Bitmap</a:t>
            </a:r>
          </a:p>
          <a:p>
            <a:pPr lvl="1"/>
            <a:r>
              <a:rPr lang="en-US" sz="1000" dirty="0" smtClean="0"/>
              <a:t>Bitmap of MCI (MCS Index) values, e.g.</a:t>
            </a:r>
          </a:p>
          <a:p>
            <a:pPr lvl="2"/>
            <a:r>
              <a:rPr lang="en-US" sz="900" dirty="0" smtClean="0"/>
              <a:t>Value of 1 in bit position B3 means MCI value 2 transmit power information field is present</a:t>
            </a:r>
          </a:p>
          <a:p>
            <a:pPr lvl="2"/>
            <a:r>
              <a:rPr lang="en-US" sz="900" dirty="0" smtClean="0"/>
              <a:t>Value of 0 in bit position B3 means MCI value 2 transmit power information field is absent</a:t>
            </a:r>
          </a:p>
          <a:p>
            <a:r>
              <a:rPr lang="en-US" sz="1050" dirty="0" smtClean="0"/>
              <a:t>TXBF Present, NTXBF Present</a:t>
            </a:r>
          </a:p>
          <a:p>
            <a:pPr lvl="1"/>
            <a:r>
              <a:rPr lang="en-US" sz="1000" dirty="0" smtClean="0"/>
              <a:t>Indicates if MCI power values are present for TXBF case, Non TXBF case – entries are in MCI pairs when both are present</a:t>
            </a:r>
          </a:p>
          <a:p>
            <a:r>
              <a:rPr lang="en-US" sz="1050" dirty="0" smtClean="0"/>
              <a:t>Supported Modes</a:t>
            </a:r>
          </a:p>
          <a:p>
            <a:pPr lvl="1"/>
            <a:r>
              <a:rPr lang="en-US" sz="1000" dirty="0" smtClean="0"/>
              <a:t>Bitmap of SU, OFDMA (non-MU MIMO), Reserved, when the LTP is a request</a:t>
            </a:r>
          </a:p>
          <a:p>
            <a:pPr lvl="1"/>
            <a:r>
              <a:rPr lang="en-US" sz="1000" dirty="0" smtClean="0"/>
              <a:t>Reserved when the LTP is a Report</a:t>
            </a:r>
          </a:p>
          <a:p>
            <a:r>
              <a:rPr lang="en-US" sz="1050" dirty="0" smtClean="0"/>
              <a:t>Reserved -&gt; requested MCS, </a:t>
            </a:r>
            <a:r>
              <a:rPr lang="en-US" sz="1050" dirty="0" err="1" smtClean="0"/>
              <a:t>Ntx</a:t>
            </a:r>
            <a:r>
              <a:rPr lang="en-US" sz="1050" dirty="0" smtClean="0"/>
              <a:t> for LTP response</a:t>
            </a:r>
          </a:p>
          <a:p>
            <a:pPr lvl="1"/>
            <a:r>
              <a:rPr lang="en-US" sz="1000" dirty="0" smtClean="0"/>
              <a:t>Alternative = copy the request LTP PPDU parameters, except for NTX</a:t>
            </a:r>
          </a:p>
          <a:p>
            <a:r>
              <a:rPr lang="en-US" sz="1050" dirty="0" smtClean="0"/>
              <a:t>Absolute</a:t>
            </a:r>
          </a:p>
          <a:p>
            <a:pPr lvl="1"/>
            <a:r>
              <a:rPr lang="en-US" sz="1000" dirty="0" smtClean="0"/>
              <a:t>Indicates if MCI TX Power field encoding represents Absolute </a:t>
            </a:r>
            <a:r>
              <a:rPr lang="en-US" sz="1000" dirty="0" err="1" smtClean="0"/>
              <a:t>dBm</a:t>
            </a:r>
            <a:r>
              <a:rPr lang="en-US" sz="1000" dirty="0" smtClean="0"/>
              <a:t> or Relative </a:t>
            </a:r>
            <a:r>
              <a:rPr lang="en-US" sz="1000" dirty="0" err="1" smtClean="0"/>
              <a:t>dBm</a:t>
            </a:r>
            <a:r>
              <a:rPr lang="en-US" sz="1000" dirty="0" smtClean="0"/>
              <a:t> (see later slide)</a:t>
            </a:r>
          </a:p>
          <a:p>
            <a:r>
              <a:rPr lang="en-US" sz="1050" dirty="0" smtClean="0"/>
              <a:t>Transmit Power</a:t>
            </a:r>
          </a:p>
          <a:p>
            <a:pPr lvl="1"/>
            <a:r>
              <a:rPr lang="en-US" sz="1000" dirty="0" smtClean="0"/>
              <a:t>Same as the field in the TCP Report IE</a:t>
            </a:r>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10222428"/>
              </p:ext>
            </p:extLst>
          </p:nvPr>
        </p:nvGraphicFramePr>
        <p:xfrm>
          <a:off x="685802" y="1676400"/>
          <a:ext cx="7619997" cy="1143000"/>
        </p:xfrm>
        <a:graphic>
          <a:graphicData uri="http://schemas.openxmlformats.org/drawingml/2006/table">
            <a:tbl>
              <a:tblPr firstRow="1" firstCol="1" bandRow="1">
                <a:tableStyleId>{5C22544A-7EE6-4342-B048-85BDC9FD1C3A}</a:tableStyleId>
              </a:tblPr>
              <a:tblGrid>
                <a:gridCol w="502260"/>
                <a:gridCol w="660115"/>
                <a:gridCol w="1033220"/>
                <a:gridCol w="700003"/>
                <a:gridCol w="838200"/>
                <a:gridCol w="1066800"/>
                <a:gridCol w="914400"/>
                <a:gridCol w="1000932"/>
                <a:gridCol w="904067"/>
              </a:tblGrid>
              <a:tr h="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B1</a:t>
                      </a:r>
                      <a:r>
                        <a:rPr lang="en-GB" sz="1400" baseline="0" dirty="0" smtClean="0">
                          <a:effectLst/>
                        </a:rPr>
                        <a:t>       B15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B16</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B17</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B18    B20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B22  B23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B24      B31</a:t>
                      </a:r>
                      <a:endParaRPr lang="en-US" sz="1400" dirty="0">
                        <a:effectLst/>
                        <a:latin typeface="Times New Roman"/>
                        <a:ea typeface="Times New Roman"/>
                      </a:endParaRPr>
                    </a:p>
                  </a:txBody>
                  <a:tcPr marL="68580" marR="68580" marT="0" marB="0"/>
                </a:tc>
              </a:tr>
              <a:tr h="50292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Report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MCI Bitmap</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NTXBF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Supported</a:t>
                      </a:r>
                      <a:r>
                        <a:rPr lang="en-US" sz="1400" baseline="0" dirty="0" smtClean="0">
                          <a:effectLst/>
                          <a:latin typeface="Times New Roman"/>
                          <a:ea typeface="Times New Roman"/>
                        </a:rPr>
                        <a:t> Modes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Absolute</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solidFill>
                            <a:schemeClr val="tx1"/>
                          </a:solidFill>
                          <a:effectLst/>
                          <a:latin typeface="Times New Roman"/>
                          <a:ea typeface="Times New Roman"/>
                        </a:rPr>
                        <a:t>Reserved</a:t>
                      </a:r>
                      <a:endParaRPr lang="en-US" sz="1400" dirty="0">
                        <a:solidFill>
                          <a:schemeClr val="tx1"/>
                        </a:solidFill>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Transmit</a:t>
                      </a:r>
                      <a:r>
                        <a:rPr lang="en-US" sz="1400" baseline="0" dirty="0" smtClean="0">
                          <a:effectLst/>
                          <a:latin typeface="Times New Roman"/>
                          <a:ea typeface="Times New Roman"/>
                        </a:rPr>
                        <a:t> Power</a:t>
                      </a:r>
                      <a:endParaRPr lang="en-US" sz="14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400">
                          <a:effectLst/>
                        </a:rPr>
                        <a:t>Bits:</a:t>
                      </a:r>
                      <a:endParaRPr lang="en-US" sz="140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2</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8</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020080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MCI Encoding</a:t>
            </a:r>
          </a:p>
        </p:txBody>
      </p:sp>
      <p:sp>
        <p:nvSpPr>
          <p:cNvPr id="3" name="Content Placeholder 2"/>
          <p:cNvSpPr>
            <a:spLocks noGrp="1"/>
          </p:cNvSpPr>
          <p:nvPr>
            <p:ph idx="1"/>
          </p:nvPr>
        </p:nvSpPr>
        <p:spPr>
          <a:xfrm>
            <a:off x="685800" y="5638800"/>
            <a:ext cx="7772400" cy="457200"/>
          </a:xfrm>
        </p:spPr>
        <p:txBody>
          <a:bodyPr/>
          <a:lstStyle/>
          <a:p>
            <a:r>
              <a:rPr lang="en-US" dirty="0" smtClean="0"/>
              <a:t>Independent of BW</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14967823"/>
              </p:ext>
            </p:extLst>
          </p:nvPr>
        </p:nvGraphicFramePr>
        <p:xfrm>
          <a:off x="2804160" y="1922780"/>
          <a:ext cx="3291840" cy="3891280"/>
        </p:xfrm>
        <a:graphic>
          <a:graphicData uri="http://schemas.openxmlformats.org/drawingml/2006/table">
            <a:tbl>
              <a:tblPr firstRow="1" bandRow="1">
                <a:tableStyleId>{5C22544A-7EE6-4342-B048-85BDC9FD1C3A}</a:tableStyleId>
              </a:tblPr>
              <a:tblGrid>
                <a:gridCol w="1219200"/>
                <a:gridCol w="2072640"/>
              </a:tblGrid>
              <a:tr h="370840">
                <a:tc>
                  <a:txBody>
                    <a:bodyPr/>
                    <a:lstStyle/>
                    <a:p>
                      <a:pPr algn="ctr"/>
                      <a:r>
                        <a:rPr lang="en-US" sz="1200" b="1" dirty="0" smtClean="0"/>
                        <a:t>MCI Value</a:t>
                      </a:r>
                      <a:endParaRPr lang="en-US" sz="1200" b="1" dirty="0"/>
                    </a:p>
                  </a:txBody>
                  <a:tcPr/>
                </a:tc>
                <a:tc>
                  <a:txBody>
                    <a:bodyPr/>
                    <a:lstStyle/>
                    <a:p>
                      <a:pPr algn="ctr"/>
                      <a:r>
                        <a:rPr lang="en-US" sz="1200" b="1" dirty="0" smtClean="0"/>
                        <a:t>Constellation, Encoding</a:t>
                      </a:r>
                      <a:endParaRPr lang="en-US" sz="1200" b="1" dirty="0"/>
                    </a:p>
                  </a:txBody>
                  <a:tcPr/>
                </a:tc>
              </a:tr>
              <a:tr h="182880">
                <a:tc>
                  <a:txBody>
                    <a:bodyPr/>
                    <a:lstStyle/>
                    <a:p>
                      <a:pPr algn="ctr"/>
                      <a:r>
                        <a:rPr lang="en-US" sz="1050" b="1" dirty="0" smtClean="0"/>
                        <a:t>0</a:t>
                      </a:r>
                      <a:endParaRPr lang="en-US" sz="1050" b="1" dirty="0"/>
                    </a:p>
                  </a:txBody>
                  <a:tcPr/>
                </a:tc>
                <a:tc>
                  <a:txBody>
                    <a:bodyPr/>
                    <a:lstStyle/>
                    <a:p>
                      <a:pPr algn="ctr"/>
                      <a:r>
                        <a:rPr lang="en-US" sz="1050" b="1" dirty="0" smtClean="0"/>
                        <a:t>BPSK, ½, DCM</a:t>
                      </a:r>
                      <a:endParaRPr lang="en-US" sz="1050" b="1" dirty="0"/>
                    </a:p>
                  </a:txBody>
                  <a:tcPr/>
                </a:tc>
              </a:tr>
              <a:tr h="182880">
                <a:tc>
                  <a:txBody>
                    <a:bodyPr/>
                    <a:lstStyle/>
                    <a:p>
                      <a:pPr algn="ctr"/>
                      <a:r>
                        <a:rPr lang="en-US" sz="1050" b="1" dirty="0" smtClean="0"/>
                        <a:t>1</a:t>
                      </a:r>
                      <a:endParaRPr lang="en-US" sz="1050" b="1" dirty="0"/>
                    </a:p>
                  </a:txBody>
                  <a:tcPr/>
                </a:tc>
                <a:tc>
                  <a:txBody>
                    <a:bodyPr/>
                    <a:lstStyle/>
                    <a:p>
                      <a:pPr algn="ctr"/>
                      <a:r>
                        <a:rPr lang="en-US" sz="1050" b="1" dirty="0" smtClean="0"/>
                        <a:t>BPSK, ½</a:t>
                      </a:r>
                      <a:endParaRPr lang="en-US" sz="1050" b="1" dirty="0"/>
                    </a:p>
                  </a:txBody>
                  <a:tcPr/>
                </a:tc>
              </a:tr>
              <a:tr h="182880">
                <a:tc>
                  <a:txBody>
                    <a:bodyPr/>
                    <a:lstStyle/>
                    <a:p>
                      <a:pPr algn="ctr"/>
                      <a:r>
                        <a:rPr lang="en-US" sz="1050" b="1" dirty="0" smtClean="0"/>
                        <a:t>2</a:t>
                      </a:r>
                      <a:endParaRPr lang="en-US" sz="1050" b="1" dirty="0"/>
                    </a:p>
                  </a:txBody>
                  <a:tcPr/>
                </a:tc>
                <a:tc>
                  <a:txBody>
                    <a:bodyPr/>
                    <a:lstStyle/>
                    <a:p>
                      <a:pPr algn="ctr"/>
                      <a:r>
                        <a:rPr lang="en-US" sz="1050" b="1" dirty="0" smtClean="0"/>
                        <a:t>QPSK ½</a:t>
                      </a:r>
                      <a:endParaRPr lang="en-US" sz="1050" b="1" dirty="0"/>
                    </a:p>
                  </a:txBody>
                  <a:tcPr/>
                </a:tc>
              </a:tr>
              <a:tr h="182880">
                <a:tc>
                  <a:txBody>
                    <a:bodyPr/>
                    <a:lstStyle/>
                    <a:p>
                      <a:pPr algn="ctr"/>
                      <a:r>
                        <a:rPr lang="en-US" sz="1050" b="1" dirty="0" smtClean="0"/>
                        <a:t>3</a:t>
                      </a:r>
                      <a:endParaRPr lang="en-US" sz="1050" b="1" dirty="0"/>
                    </a:p>
                  </a:txBody>
                  <a:tcPr/>
                </a:tc>
                <a:tc>
                  <a:txBody>
                    <a:bodyPr/>
                    <a:lstStyle/>
                    <a:p>
                      <a:pPr algn="ctr"/>
                      <a:r>
                        <a:rPr lang="en-US" sz="1050" b="1" dirty="0" smtClean="0"/>
                        <a:t>QPSK ¾</a:t>
                      </a:r>
                      <a:endParaRPr lang="en-US" sz="1050" b="1" dirty="0"/>
                    </a:p>
                  </a:txBody>
                  <a:tcPr/>
                </a:tc>
              </a:tr>
              <a:tr h="182880">
                <a:tc>
                  <a:txBody>
                    <a:bodyPr/>
                    <a:lstStyle/>
                    <a:p>
                      <a:pPr algn="ctr"/>
                      <a:r>
                        <a:rPr lang="en-US" sz="1050" b="1" dirty="0" smtClean="0"/>
                        <a:t>4</a:t>
                      </a:r>
                      <a:endParaRPr lang="en-US" sz="1050" b="1" dirty="0"/>
                    </a:p>
                  </a:txBody>
                  <a:tcPr/>
                </a:tc>
                <a:tc>
                  <a:txBody>
                    <a:bodyPr/>
                    <a:lstStyle/>
                    <a:p>
                      <a:pPr algn="ctr"/>
                      <a:r>
                        <a:rPr lang="en-US" sz="1050" b="1" dirty="0" smtClean="0"/>
                        <a:t>16QAM</a:t>
                      </a:r>
                      <a:r>
                        <a:rPr lang="en-US" sz="1050" b="1" baseline="0" dirty="0" smtClean="0"/>
                        <a:t> ½</a:t>
                      </a:r>
                      <a:endParaRPr lang="en-US" sz="1050" b="1" dirty="0"/>
                    </a:p>
                  </a:txBody>
                  <a:tcPr/>
                </a:tc>
              </a:tr>
              <a:tr h="182880">
                <a:tc>
                  <a:txBody>
                    <a:bodyPr/>
                    <a:lstStyle/>
                    <a:p>
                      <a:pPr algn="ctr"/>
                      <a:r>
                        <a:rPr lang="en-US" sz="1050" b="1" dirty="0" smtClean="0"/>
                        <a:t>5</a:t>
                      </a:r>
                      <a:endParaRPr lang="en-US" sz="1050" b="1" dirty="0"/>
                    </a:p>
                  </a:txBody>
                  <a:tcPr/>
                </a:tc>
                <a:tc>
                  <a:txBody>
                    <a:bodyPr/>
                    <a:lstStyle/>
                    <a:p>
                      <a:pPr algn="ctr"/>
                      <a:r>
                        <a:rPr lang="en-US" sz="1050" b="1" dirty="0" smtClean="0"/>
                        <a:t>16 QAM ¾</a:t>
                      </a:r>
                      <a:endParaRPr lang="en-US" sz="1050" b="1" dirty="0"/>
                    </a:p>
                  </a:txBody>
                  <a:tcPr/>
                </a:tc>
              </a:tr>
              <a:tr h="182880">
                <a:tc>
                  <a:txBody>
                    <a:bodyPr/>
                    <a:lstStyle/>
                    <a:p>
                      <a:pPr algn="ctr"/>
                      <a:r>
                        <a:rPr lang="en-US" sz="1050" b="1" dirty="0" smtClean="0"/>
                        <a:t>6</a:t>
                      </a:r>
                      <a:endParaRPr lang="en-US" sz="1050" b="1" dirty="0"/>
                    </a:p>
                  </a:txBody>
                  <a:tcPr/>
                </a:tc>
                <a:tc>
                  <a:txBody>
                    <a:bodyPr/>
                    <a:lstStyle/>
                    <a:p>
                      <a:pPr algn="ctr"/>
                      <a:r>
                        <a:rPr lang="en-US" sz="1050" b="1" dirty="0" smtClean="0"/>
                        <a:t>64QAM 2/3</a:t>
                      </a:r>
                      <a:endParaRPr lang="en-US" sz="1050" b="1" dirty="0"/>
                    </a:p>
                  </a:txBody>
                  <a:tcPr/>
                </a:tc>
              </a:tr>
              <a:tr h="182880">
                <a:tc>
                  <a:txBody>
                    <a:bodyPr/>
                    <a:lstStyle/>
                    <a:p>
                      <a:pPr algn="ctr"/>
                      <a:r>
                        <a:rPr lang="en-US" sz="1050" b="1" dirty="0" smtClean="0"/>
                        <a:t>7</a:t>
                      </a:r>
                      <a:endParaRPr lang="en-US" sz="1050" b="1" dirty="0"/>
                    </a:p>
                  </a:txBody>
                  <a:tcPr/>
                </a:tc>
                <a:tc>
                  <a:txBody>
                    <a:bodyPr/>
                    <a:lstStyle/>
                    <a:p>
                      <a:pPr algn="ctr"/>
                      <a:r>
                        <a:rPr lang="en-US" sz="1050" b="1" dirty="0" smtClean="0"/>
                        <a:t>64 QAM ¾</a:t>
                      </a:r>
                      <a:endParaRPr lang="en-US" sz="1050" b="1" dirty="0"/>
                    </a:p>
                  </a:txBody>
                  <a:tcPr/>
                </a:tc>
              </a:tr>
              <a:tr h="182880">
                <a:tc>
                  <a:txBody>
                    <a:bodyPr/>
                    <a:lstStyle/>
                    <a:p>
                      <a:pPr algn="ctr"/>
                      <a:r>
                        <a:rPr lang="en-US" sz="1050" b="1" dirty="0" smtClean="0"/>
                        <a:t>8</a:t>
                      </a:r>
                      <a:endParaRPr lang="en-US" sz="1050" b="1" dirty="0"/>
                    </a:p>
                  </a:txBody>
                  <a:tcPr/>
                </a:tc>
                <a:tc>
                  <a:txBody>
                    <a:bodyPr/>
                    <a:lstStyle/>
                    <a:p>
                      <a:pPr algn="ctr"/>
                      <a:r>
                        <a:rPr lang="en-US" sz="1050" b="1" dirty="0" smtClean="0"/>
                        <a:t>64 QAM 5/6</a:t>
                      </a:r>
                      <a:endParaRPr lang="en-US" sz="1050" b="1" dirty="0"/>
                    </a:p>
                  </a:txBody>
                  <a:tcPr/>
                </a:tc>
              </a:tr>
              <a:tr h="182880">
                <a:tc>
                  <a:txBody>
                    <a:bodyPr/>
                    <a:lstStyle/>
                    <a:p>
                      <a:pPr algn="ctr"/>
                      <a:r>
                        <a:rPr lang="en-US" sz="1050" b="1" dirty="0" smtClean="0"/>
                        <a:t>9</a:t>
                      </a:r>
                      <a:endParaRPr lang="en-US" sz="1050" b="1" dirty="0"/>
                    </a:p>
                  </a:txBody>
                  <a:tcPr/>
                </a:tc>
                <a:tc>
                  <a:txBody>
                    <a:bodyPr/>
                    <a:lstStyle/>
                    <a:p>
                      <a:pPr algn="ctr"/>
                      <a:r>
                        <a:rPr lang="en-US" sz="1050" b="1" dirty="0" smtClean="0"/>
                        <a:t>256 QAM ¾</a:t>
                      </a:r>
                      <a:endParaRPr lang="en-US" sz="1050" b="1" dirty="0"/>
                    </a:p>
                  </a:txBody>
                  <a:tcPr/>
                </a:tc>
              </a:tr>
              <a:tr h="182880">
                <a:tc>
                  <a:txBody>
                    <a:bodyPr/>
                    <a:lstStyle/>
                    <a:p>
                      <a:pPr algn="ctr"/>
                      <a:r>
                        <a:rPr lang="en-US" sz="1050" b="1" dirty="0" smtClean="0"/>
                        <a:t>10</a:t>
                      </a:r>
                      <a:endParaRPr lang="en-US" sz="1050" b="1" dirty="0"/>
                    </a:p>
                  </a:txBody>
                  <a:tcPr/>
                </a:tc>
                <a:tc>
                  <a:txBody>
                    <a:bodyPr/>
                    <a:lstStyle/>
                    <a:p>
                      <a:pPr algn="ctr"/>
                      <a:r>
                        <a:rPr lang="en-US" sz="1050" b="1" dirty="0" smtClean="0"/>
                        <a:t>256 QAM 5/6</a:t>
                      </a:r>
                      <a:endParaRPr lang="en-US" sz="1050" b="1" dirty="0"/>
                    </a:p>
                  </a:txBody>
                  <a:tcPr/>
                </a:tc>
              </a:tr>
              <a:tr h="182880">
                <a:tc>
                  <a:txBody>
                    <a:bodyPr/>
                    <a:lstStyle/>
                    <a:p>
                      <a:pPr algn="ctr"/>
                      <a:r>
                        <a:rPr lang="en-US" sz="1050" b="1" dirty="0" smtClean="0"/>
                        <a:t>11</a:t>
                      </a:r>
                      <a:endParaRPr lang="en-US" sz="1050" b="1" dirty="0"/>
                    </a:p>
                  </a:txBody>
                  <a:tcPr/>
                </a:tc>
                <a:tc>
                  <a:txBody>
                    <a:bodyPr/>
                    <a:lstStyle/>
                    <a:p>
                      <a:pPr algn="ctr"/>
                      <a:r>
                        <a:rPr lang="en-US" sz="1050" b="1" dirty="0" smtClean="0"/>
                        <a:t>1024 QAM ¾</a:t>
                      </a:r>
                      <a:endParaRPr lang="en-US" sz="1050" b="1" dirty="0"/>
                    </a:p>
                  </a:txBody>
                  <a:tcPr/>
                </a:tc>
              </a:tr>
              <a:tr h="182880">
                <a:tc>
                  <a:txBody>
                    <a:bodyPr/>
                    <a:lstStyle/>
                    <a:p>
                      <a:pPr algn="ctr"/>
                      <a:r>
                        <a:rPr lang="en-US" sz="1050" b="1" dirty="0" smtClean="0"/>
                        <a:t>12</a:t>
                      </a:r>
                      <a:endParaRPr lang="en-US" sz="1050" b="1" dirty="0"/>
                    </a:p>
                  </a:txBody>
                  <a:tcPr/>
                </a:tc>
                <a:tc>
                  <a:txBody>
                    <a:bodyPr/>
                    <a:lstStyle/>
                    <a:p>
                      <a:pPr algn="ctr"/>
                      <a:r>
                        <a:rPr lang="en-US" sz="1050" b="1" dirty="0" smtClean="0"/>
                        <a:t>1024 QAM 5/6</a:t>
                      </a:r>
                      <a:endParaRPr lang="en-US" sz="1050" b="1" dirty="0"/>
                    </a:p>
                  </a:txBody>
                  <a:tcPr/>
                </a:tc>
              </a:tr>
              <a:tr h="182880">
                <a:tc>
                  <a:txBody>
                    <a:bodyPr/>
                    <a:lstStyle/>
                    <a:p>
                      <a:pPr algn="ctr"/>
                      <a:r>
                        <a:rPr lang="en-US" sz="1050" b="1" dirty="0" smtClean="0"/>
                        <a:t>13 – 14</a:t>
                      </a:r>
                      <a:endParaRPr lang="en-US" sz="1050" b="1" dirty="0"/>
                    </a:p>
                  </a:txBody>
                  <a:tcPr/>
                </a:tc>
                <a:tc>
                  <a:txBody>
                    <a:bodyPr/>
                    <a:lstStyle/>
                    <a:p>
                      <a:pPr algn="ctr"/>
                      <a:r>
                        <a:rPr lang="en-US" sz="1050" b="1" dirty="0" smtClean="0"/>
                        <a:t>Reserved</a:t>
                      </a:r>
                      <a:endParaRPr lang="en-US" sz="1050" b="1" dirty="0"/>
                    </a:p>
                  </a:txBody>
                  <a:tcPr/>
                </a:tc>
              </a:tr>
            </a:tbl>
          </a:graphicData>
        </a:graphic>
      </p:graphicFrame>
    </p:spTree>
    <p:extLst>
      <p:ext uri="{BB962C8B-B14F-4D97-AF65-F5344CB8AC3E}">
        <p14:creationId xmlns:p14="http://schemas.microsoft.com/office/powerpoint/2010/main" val="15963168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Information field</a:t>
            </a:r>
          </a:p>
        </p:txBody>
      </p:sp>
      <p:sp>
        <p:nvSpPr>
          <p:cNvPr id="3" name="Content Placeholder 2"/>
          <p:cNvSpPr>
            <a:spLocks noGrp="1"/>
          </p:cNvSpPr>
          <p:nvPr>
            <p:ph idx="1"/>
          </p:nvPr>
        </p:nvSpPr>
        <p:spPr>
          <a:xfrm>
            <a:off x="685800" y="2667000"/>
            <a:ext cx="7772400" cy="3429000"/>
          </a:xfrm>
        </p:spPr>
        <p:txBody>
          <a:bodyPr/>
          <a:lstStyle/>
          <a:p>
            <a:r>
              <a:rPr lang="en-US" sz="1800" dirty="0"/>
              <a:t>LTP </a:t>
            </a:r>
            <a:r>
              <a:rPr lang="en-US" sz="1800" dirty="0" smtClean="0"/>
              <a:t>Power Entry field</a:t>
            </a:r>
            <a:endParaRPr lang="en-US" sz="1800" dirty="0"/>
          </a:p>
          <a:p>
            <a:pPr lvl="1"/>
            <a:r>
              <a:rPr lang="en-US" sz="1600" dirty="0" smtClean="0"/>
              <a:t>LTP Information field contains 0 </a:t>
            </a:r>
            <a:r>
              <a:rPr lang="en-US" sz="1600" dirty="0"/>
              <a:t>or more </a:t>
            </a:r>
            <a:r>
              <a:rPr lang="en-US" sz="1600" dirty="0" smtClean="0"/>
              <a:t>octets</a:t>
            </a:r>
          </a:p>
          <a:p>
            <a:pPr lvl="1"/>
            <a:r>
              <a:rPr lang="en-US" sz="1600" dirty="0" smtClean="0"/>
              <a:t>Each octet is an LTP Power Entry field</a:t>
            </a:r>
            <a:endParaRPr lang="en-US" sz="1600" dirty="0"/>
          </a:p>
          <a:p>
            <a:r>
              <a:rPr lang="en-US" sz="1800" dirty="0"/>
              <a:t>One octet per constellation/encoding-transmit power pair</a:t>
            </a:r>
          </a:p>
          <a:p>
            <a:pPr lvl="1"/>
            <a:r>
              <a:rPr lang="en-US" sz="1600" dirty="0"/>
              <a:t>As many octets present as needed, as indicated in the LTP MCI </a:t>
            </a:r>
            <a:r>
              <a:rPr lang="en-US" sz="1600" dirty="0" smtClean="0"/>
              <a:t>Bitmap</a:t>
            </a:r>
          </a:p>
          <a:p>
            <a:r>
              <a:rPr lang="en-US" sz="1800" dirty="0" smtClean="0"/>
              <a:t>MCI TX Power</a:t>
            </a:r>
          </a:p>
          <a:p>
            <a:pPr lvl="1"/>
            <a:r>
              <a:rPr lang="en-US" sz="1600" dirty="0" smtClean="0"/>
              <a:t>See next slide</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36474"/>
              </p:ext>
            </p:extLst>
          </p:nvPr>
        </p:nvGraphicFramePr>
        <p:xfrm>
          <a:off x="2133600" y="1965960"/>
          <a:ext cx="4800600" cy="548640"/>
        </p:xfrm>
        <a:graphic>
          <a:graphicData uri="http://schemas.openxmlformats.org/drawingml/2006/table">
            <a:tbl>
              <a:tblPr firstRow="1" firstCol="1" bandRow="1">
                <a:tableStyleId>{5C22544A-7EE6-4342-B048-85BDC9FD1C3A}</a:tableStyleId>
              </a:tblPr>
              <a:tblGrid>
                <a:gridCol w="1518689"/>
                <a:gridCol w="2008281"/>
                <a:gridCol w="1273630"/>
              </a:tblGrid>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a:effectLst/>
                        </a:rPr>
                        <a:t>B0    </a:t>
                      </a:r>
                      <a:r>
                        <a:rPr lang="en-GB" sz="1200" dirty="0" smtClean="0">
                          <a:effectLst/>
                        </a:rPr>
                        <a:t>             B6</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B7</a:t>
                      </a:r>
                      <a:endParaRPr lang="en-US" sz="1000" dirty="0">
                        <a:effectLst/>
                        <a:latin typeface="Times New Roman"/>
                        <a:ea typeface="Times New Roman"/>
                      </a:endParaRPr>
                    </a:p>
                  </a:txBody>
                  <a:tcPr marL="68580" marR="68580" marT="0" marB="0"/>
                </a:tc>
              </a:tr>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MCI TX</a:t>
                      </a:r>
                      <a:r>
                        <a:rPr lang="en-GB" sz="1200" baseline="0" dirty="0" smtClean="0">
                          <a:effectLst/>
                        </a:rPr>
                        <a:t> Power</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Reserved</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a:effectLst/>
                        </a:rPr>
                        <a:t>Bits:</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7</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1</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918286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MCI TX Power Field Encoding</a:t>
            </a:r>
            <a:endParaRPr lang="en-US" dirty="0"/>
          </a:p>
        </p:txBody>
      </p:sp>
      <p:sp>
        <p:nvSpPr>
          <p:cNvPr id="3" name="Content Placeholder 2"/>
          <p:cNvSpPr>
            <a:spLocks noGrp="1"/>
          </p:cNvSpPr>
          <p:nvPr>
            <p:ph idx="1"/>
          </p:nvPr>
        </p:nvSpPr>
        <p:spPr/>
        <p:txBody>
          <a:bodyPr/>
          <a:lstStyle/>
          <a:p>
            <a:r>
              <a:rPr lang="en-US" dirty="0" smtClean="0"/>
              <a:t>Maximum transmit power per MCI in </a:t>
            </a:r>
            <a:r>
              <a:rPr lang="en-US" dirty="0" err="1" smtClean="0"/>
              <a:t>dBm</a:t>
            </a:r>
            <a:endParaRPr lang="en-US" dirty="0" smtClean="0"/>
          </a:p>
          <a:p>
            <a:r>
              <a:rPr lang="en-US" dirty="0" smtClean="0"/>
              <a:t>Absolute = 1</a:t>
            </a:r>
            <a:endParaRPr lang="en-US" dirty="0"/>
          </a:p>
          <a:p>
            <a:pPr lvl="1"/>
            <a:r>
              <a:rPr lang="en-US" dirty="0" smtClean="0"/>
              <a:t>Unsigned </a:t>
            </a:r>
            <a:r>
              <a:rPr lang="en-US" dirty="0"/>
              <a:t>integer (range [0,127])</a:t>
            </a:r>
          </a:p>
          <a:p>
            <a:pPr lvl="2"/>
            <a:r>
              <a:rPr lang="en-US" dirty="0"/>
              <a:t>TXP</a:t>
            </a:r>
            <a:r>
              <a:rPr lang="en-US" baseline="-25000" dirty="0"/>
              <a:t>MCI</a:t>
            </a:r>
            <a:r>
              <a:rPr lang="en-US" dirty="0"/>
              <a:t> in </a:t>
            </a:r>
            <a:r>
              <a:rPr lang="en-US" dirty="0" err="1" smtClean="0"/>
              <a:t>dBm</a:t>
            </a:r>
            <a:r>
              <a:rPr lang="en-US" dirty="0" smtClean="0"/>
              <a:t> </a:t>
            </a:r>
            <a:r>
              <a:rPr lang="en-US" dirty="0"/>
              <a:t>= MCI TX Power / 2 – 23</a:t>
            </a:r>
          </a:p>
          <a:p>
            <a:pPr lvl="3"/>
            <a:r>
              <a:rPr lang="en-US" dirty="0"/>
              <a:t>i.e. MCI TX Power = [-23, 40.5] </a:t>
            </a:r>
            <a:r>
              <a:rPr lang="en-US" dirty="0" err="1"/>
              <a:t>dBm</a:t>
            </a:r>
            <a:r>
              <a:rPr lang="en-US" dirty="0"/>
              <a:t>, 0.5 dB steps</a:t>
            </a:r>
          </a:p>
          <a:p>
            <a:endParaRPr lang="en-US" dirty="0" smtClean="0"/>
          </a:p>
          <a:p>
            <a:r>
              <a:rPr lang="en-US" dirty="0"/>
              <a:t>Absolute = </a:t>
            </a:r>
            <a:r>
              <a:rPr lang="en-US" dirty="0" smtClean="0"/>
              <a:t>0 (i.e. relative)</a:t>
            </a:r>
            <a:endParaRPr lang="en-US" dirty="0"/>
          </a:p>
          <a:p>
            <a:pPr lvl="1"/>
            <a:r>
              <a:rPr lang="en-US" dirty="0"/>
              <a:t>Unsigned integer (range [0,127])</a:t>
            </a:r>
          </a:p>
          <a:p>
            <a:pPr lvl="2"/>
            <a:r>
              <a:rPr lang="en-US" dirty="0" smtClean="0"/>
              <a:t>TXP</a:t>
            </a:r>
            <a:r>
              <a:rPr lang="en-US" baseline="-25000" dirty="0" smtClean="0"/>
              <a:t>MCI</a:t>
            </a:r>
            <a:r>
              <a:rPr lang="en-US" dirty="0" smtClean="0"/>
              <a:t> </a:t>
            </a:r>
            <a:r>
              <a:rPr lang="en-US" dirty="0"/>
              <a:t>in </a:t>
            </a:r>
            <a:r>
              <a:rPr lang="en-US" dirty="0" err="1"/>
              <a:t>dBm</a:t>
            </a:r>
            <a:r>
              <a:rPr lang="en-US" dirty="0"/>
              <a:t> </a:t>
            </a:r>
            <a:r>
              <a:rPr lang="en-US" dirty="0" smtClean="0"/>
              <a:t>= TXP</a:t>
            </a:r>
            <a:r>
              <a:rPr lang="en-US" baseline="-25000" dirty="0" smtClean="0"/>
              <a:t>MCS0</a:t>
            </a:r>
            <a:r>
              <a:rPr lang="en-US" dirty="0" smtClean="0"/>
              <a:t> – (MCI </a:t>
            </a:r>
            <a:r>
              <a:rPr lang="en-US" dirty="0"/>
              <a:t>TX Power </a:t>
            </a:r>
            <a:r>
              <a:rPr lang="en-US" dirty="0" smtClean="0"/>
              <a:t>/ </a:t>
            </a:r>
            <a:r>
              <a:rPr lang="en-US" dirty="0"/>
              <a:t>2 – </a:t>
            </a:r>
            <a:r>
              <a:rPr lang="en-US" dirty="0" smtClean="0"/>
              <a:t>23)</a:t>
            </a:r>
            <a:endParaRPr lang="en-US" dirty="0"/>
          </a:p>
          <a:p>
            <a:pPr lvl="3"/>
            <a:r>
              <a:rPr lang="en-US" dirty="0"/>
              <a:t>i.e. MCI TX Power = </a:t>
            </a:r>
            <a:r>
              <a:rPr lang="en-US" dirty="0" smtClean="0"/>
              <a:t>TXP</a:t>
            </a:r>
            <a:r>
              <a:rPr lang="en-US" baseline="-25000" dirty="0" smtClean="0"/>
              <a:t>MCS0</a:t>
            </a:r>
            <a:r>
              <a:rPr lang="en-US" dirty="0" smtClean="0"/>
              <a:t> - [-</a:t>
            </a:r>
            <a:r>
              <a:rPr lang="en-US" dirty="0"/>
              <a:t>23, 40.5] </a:t>
            </a:r>
            <a:r>
              <a:rPr lang="en-US" dirty="0" err="1"/>
              <a:t>dBm</a:t>
            </a:r>
            <a:r>
              <a:rPr lang="en-US" dirty="0"/>
              <a:t>, 0.5 dB steps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Tree>
    <p:extLst>
      <p:ext uri="{BB962C8B-B14F-4D97-AF65-F5344CB8AC3E}">
        <p14:creationId xmlns:p14="http://schemas.microsoft.com/office/powerpoint/2010/main" val="17005806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LTP Exchange</a:t>
            </a:r>
          </a:p>
        </p:txBody>
      </p:sp>
      <p:sp>
        <p:nvSpPr>
          <p:cNvPr id="3" name="Content Placeholder 2"/>
          <p:cNvSpPr>
            <a:spLocks noGrp="1"/>
          </p:cNvSpPr>
          <p:nvPr>
            <p:ph idx="1"/>
          </p:nvPr>
        </p:nvSpPr>
        <p:spPr/>
        <p:txBody>
          <a:bodyPr/>
          <a:lstStyle/>
          <a:p>
            <a:r>
              <a:rPr lang="en-US" dirty="0"/>
              <a:t>A single MPDU may contain two LTP IE</a:t>
            </a:r>
          </a:p>
          <a:p>
            <a:pPr lvl="1"/>
            <a:r>
              <a:rPr lang="en-US" dirty="0"/>
              <a:t>Provided that:</a:t>
            </a:r>
          </a:p>
          <a:p>
            <a:pPr lvl="1"/>
            <a:r>
              <a:rPr lang="en-US" dirty="0"/>
              <a:t>One LTP IE has Request = 0</a:t>
            </a:r>
          </a:p>
          <a:p>
            <a:pPr lvl="2"/>
            <a:r>
              <a:rPr lang="en-US" dirty="0"/>
              <a:t>i.e. response to previous LTP IE Request = 1</a:t>
            </a:r>
          </a:p>
          <a:p>
            <a:pPr lvl="1"/>
            <a:r>
              <a:rPr lang="en-US" dirty="0"/>
              <a:t>One LTP IE has Request = 1</a:t>
            </a:r>
          </a:p>
          <a:p>
            <a:pPr lvl="2"/>
            <a:r>
              <a:rPr lang="en-US" dirty="0"/>
              <a:t>i.e. request to STA to which it is sending a response</a:t>
            </a:r>
          </a:p>
          <a:p>
            <a:pPr lvl="1"/>
            <a:r>
              <a:rPr lang="en-US" dirty="0"/>
              <a:t>Allows fewer frames in exchange to establish bidirectional LTP setup</a:t>
            </a:r>
          </a:p>
          <a:p>
            <a:pPr lvl="2"/>
            <a:r>
              <a:rPr lang="en-US" dirty="0"/>
              <a:t>E.g. during Association Request/Response exchange sequence</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Tree>
    <p:extLst>
      <p:ext uri="{BB962C8B-B14F-4D97-AF65-F5344CB8AC3E}">
        <p14:creationId xmlns:p14="http://schemas.microsoft.com/office/powerpoint/2010/main" val="1826403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LTP Action to Public Category</a:t>
            </a:r>
          </a:p>
        </p:txBody>
      </p:sp>
      <p:sp>
        <p:nvSpPr>
          <p:cNvPr id="3" name="Content Placeholder 2"/>
          <p:cNvSpPr>
            <a:spLocks noGrp="1"/>
          </p:cNvSpPr>
          <p:nvPr>
            <p:ph idx="1"/>
          </p:nvPr>
        </p:nvSpPr>
        <p:spPr>
          <a:xfrm>
            <a:off x="685800" y="3352800"/>
            <a:ext cx="7772400" cy="2743200"/>
          </a:xfrm>
        </p:spPr>
        <p:txBody>
          <a:bodyPr/>
          <a:lstStyle/>
          <a:p>
            <a:r>
              <a:rPr lang="en-US" dirty="0"/>
              <a:t>Category is Public (=4) or Protected Dual of Public (=9)</a:t>
            </a:r>
          </a:p>
          <a:p>
            <a:pPr lvl="1"/>
            <a:r>
              <a:rPr lang="en-US" dirty="0"/>
              <a:t>To avoid type-specific categories</a:t>
            </a:r>
          </a:p>
          <a:p>
            <a:r>
              <a:rPr lang="en-US" dirty="0"/>
              <a:t>Action (=&lt;ANA&gt;)</a:t>
            </a:r>
          </a:p>
          <a:p>
            <a:pPr lvl="1"/>
            <a:r>
              <a:rPr lang="en-US" dirty="0"/>
              <a:t>LTP</a:t>
            </a:r>
          </a:p>
          <a:p>
            <a:r>
              <a:rPr lang="en-US" dirty="0"/>
              <a:t>Body is LTP Information IE</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99196403"/>
              </p:ext>
            </p:extLst>
          </p:nvPr>
        </p:nvGraphicFramePr>
        <p:xfrm>
          <a:off x="1828800" y="2270760"/>
          <a:ext cx="5486399" cy="548640"/>
        </p:xfrm>
        <a:graphic>
          <a:graphicData uri="http://schemas.openxmlformats.org/drawingml/2006/table">
            <a:tbl>
              <a:tblPr firstRow="1" firstCol="1" bandRow="1">
                <a:tableStyleId>{5C22544A-7EE6-4342-B048-85BDC9FD1C3A}</a:tableStyleId>
              </a:tblPr>
              <a:tblGrid>
                <a:gridCol w="1349946"/>
                <a:gridCol w="1785138"/>
                <a:gridCol w="1219200"/>
                <a:gridCol w="1132115"/>
              </a:tblGrid>
              <a:tr h="3200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Category (=4)</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Public Action = &lt;ANA&gt;)</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LTP Information IE</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dirty="0" smtClean="0">
                          <a:effectLst/>
                        </a:rPr>
                        <a:t>Octets:</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Variable</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89017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Rationale</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Reasons to expect that EVM can be increased over EVM in the spec:</a:t>
            </a:r>
          </a:p>
          <a:p>
            <a:pPr lvl="1"/>
            <a:r>
              <a:rPr lang="en-US" sz="1800" dirty="0" smtClean="0"/>
              <a:t>LDPC requires less stringent EVM requirements</a:t>
            </a:r>
          </a:p>
          <a:p>
            <a:pPr lvl="1"/>
            <a:r>
              <a:rPr lang="en-US" sz="1800" dirty="0" smtClean="0"/>
              <a:t>TX EVM varies over operating condition, but TX PA set for worst case</a:t>
            </a:r>
          </a:p>
          <a:p>
            <a:pPr lvl="1"/>
            <a:r>
              <a:rPr lang="en-US" sz="1800" dirty="0" smtClean="0"/>
              <a:t>Beamforming (NTX &gt; NSS) accommodates relaxed EVM</a:t>
            </a:r>
          </a:p>
          <a:p>
            <a:pPr lvl="1"/>
            <a:r>
              <a:rPr lang="en-US" sz="1800" dirty="0" smtClean="0"/>
              <a:t>TX Power is typically conservative due to implementation variance and measurement precision</a:t>
            </a:r>
          </a:p>
          <a:p>
            <a:pPr lvl="1"/>
            <a:r>
              <a:rPr lang="en-US" sz="1800" dirty="0" smtClean="0"/>
              <a:t>Channel delay spread is not known at transmitter</a:t>
            </a:r>
          </a:p>
          <a:p>
            <a:pPr lvl="1"/>
            <a:r>
              <a:rPr lang="en-US" sz="1800" dirty="0" smtClean="0"/>
              <a:t>Doppler is not known at transmitter</a:t>
            </a:r>
          </a:p>
          <a:p>
            <a:r>
              <a:rPr lang="en-US" sz="2000" dirty="0" smtClean="0"/>
              <a:t>TX EVM defined in standard was low bar for receiver design expectations a few years ago</a:t>
            </a:r>
          </a:p>
          <a:p>
            <a:pPr lvl="1"/>
            <a:r>
              <a:rPr lang="en-US" sz="1800" dirty="0" smtClean="0"/>
              <a:t>Modern receivers can typically handle increased EVM due to LDPC, etc. </a:t>
            </a:r>
          </a:p>
          <a:p>
            <a:pPr lvl="1"/>
            <a:r>
              <a:rPr lang="en-US" sz="1800" dirty="0" smtClean="0"/>
              <a:t>Additional receiver design improvements are likely in the future</a:t>
            </a:r>
          </a:p>
          <a:p>
            <a:r>
              <a:rPr lang="en-US" sz="2000" dirty="0" smtClean="0"/>
              <a:t>TX EVM defined in standard was based on SISO, CDD</a:t>
            </a:r>
            <a:endParaRPr lang="en-US" sz="2000" dirty="0"/>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4563614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Rules</a:t>
            </a:r>
            <a:endParaRPr lang="en-US" dirty="0"/>
          </a:p>
        </p:txBody>
      </p:sp>
      <p:sp>
        <p:nvSpPr>
          <p:cNvPr id="3" name="Content Placeholder 2"/>
          <p:cNvSpPr>
            <a:spLocks noGrp="1"/>
          </p:cNvSpPr>
          <p:nvPr>
            <p:ph idx="1"/>
          </p:nvPr>
        </p:nvSpPr>
        <p:spPr/>
        <p:txBody>
          <a:bodyPr/>
          <a:lstStyle/>
          <a:p>
            <a:r>
              <a:rPr lang="en-US" dirty="0"/>
              <a:t>Change existing standard language TX EVM rule</a:t>
            </a:r>
          </a:p>
          <a:p>
            <a:pPr lvl="1"/>
            <a:r>
              <a:rPr lang="en-US" dirty="0"/>
              <a:t>Current language includes mandatory EVM requirements</a:t>
            </a:r>
          </a:p>
          <a:p>
            <a:pPr lvl="1"/>
            <a:r>
              <a:rPr lang="en-US" dirty="0"/>
              <a:t>LTP IE TX power increase request is an indication that the recipient can handle increased EVM</a:t>
            </a:r>
          </a:p>
          <a:p>
            <a:pPr lvl="2"/>
            <a:r>
              <a:rPr lang="en-US" dirty="0"/>
              <a:t>Third party receivers might have trouble with the increased EVM</a:t>
            </a:r>
          </a:p>
          <a:p>
            <a:pPr lvl="3"/>
            <a:r>
              <a:rPr lang="en-US" dirty="0"/>
              <a:t>But these devices are usually unlikely to successfully decode the PPDU payload anyway because of MCS mismatch to their path</a:t>
            </a:r>
          </a:p>
          <a:p>
            <a:pPr lvl="3"/>
            <a:r>
              <a:rPr lang="en-US" dirty="0"/>
              <a:t>These devices are more and more likely to sleep during the PPDU payload portion when the PPDU is not for them</a:t>
            </a:r>
          </a:p>
          <a:p>
            <a:pPr lvl="1"/>
            <a:r>
              <a:rPr lang="en-US" dirty="0"/>
              <a:t>Allow transmitter to exceed EVM requirement when recipient explicitly allows it through the LTP </a:t>
            </a:r>
            <a:r>
              <a:rPr lang="en-US" dirty="0" smtClean="0"/>
              <a:t>IE</a:t>
            </a:r>
          </a:p>
          <a:p>
            <a:pPr lvl="1"/>
            <a:r>
              <a:rPr lang="en-US" dirty="0"/>
              <a:t>TX EVM excursions limited to DATA-bearing </a:t>
            </a:r>
            <a:r>
              <a:rPr lang="en-US" dirty="0" smtClean="0"/>
              <a:t>frames</a:t>
            </a:r>
          </a:p>
          <a:p>
            <a:pPr lvl="2"/>
            <a:r>
              <a:rPr lang="en-US" dirty="0" smtClean="0"/>
              <a:t>Not allowed for RTS, CTS, BA, ACK</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spTree>
    <p:extLst>
      <p:ext uri="{BB962C8B-B14F-4D97-AF65-F5344CB8AC3E}">
        <p14:creationId xmlns:p14="http://schemas.microsoft.com/office/powerpoint/2010/main" val="1678688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Reporting Baseline TX Power</a:t>
            </a:r>
            <a:endParaRPr lang="en-US" dirty="0"/>
          </a:p>
        </p:txBody>
      </p:sp>
      <p:sp>
        <p:nvSpPr>
          <p:cNvPr id="3" name="Content Placeholder 2"/>
          <p:cNvSpPr>
            <a:spLocks noGrp="1"/>
          </p:cNvSpPr>
          <p:nvPr>
            <p:ph idx="1"/>
          </p:nvPr>
        </p:nvSpPr>
        <p:spPr/>
        <p:txBody>
          <a:bodyPr/>
          <a:lstStyle/>
          <a:p>
            <a:r>
              <a:rPr lang="en-US" sz="1600" dirty="0" smtClean="0"/>
              <a:t>LTP Request can be written to express either:</a:t>
            </a:r>
          </a:p>
          <a:p>
            <a:pPr lvl="1"/>
            <a:r>
              <a:rPr lang="en-US" sz="1400" dirty="0" smtClean="0"/>
              <a:t>Relative TX Power Requested</a:t>
            </a:r>
          </a:p>
          <a:p>
            <a:pPr lvl="2"/>
            <a:r>
              <a:rPr lang="en-US" sz="1200" dirty="0" err="1" smtClean="0"/>
              <a:t>Stateful</a:t>
            </a:r>
            <a:r>
              <a:rPr lang="en-US" sz="1200" dirty="0" smtClean="0"/>
              <a:t>, requires requester to know and remember what transmitter has done with TX Power setting</a:t>
            </a:r>
          </a:p>
          <a:p>
            <a:pPr lvl="1"/>
            <a:r>
              <a:rPr lang="en-US" sz="1400" dirty="0" smtClean="0"/>
              <a:t>Absolute TX Power Requested</a:t>
            </a:r>
          </a:p>
          <a:p>
            <a:pPr lvl="2"/>
            <a:r>
              <a:rPr lang="en-US" sz="1200" dirty="0" smtClean="0"/>
              <a:t>Stateless = preferred</a:t>
            </a:r>
          </a:p>
          <a:p>
            <a:r>
              <a:rPr lang="en-US" sz="1600" dirty="0" smtClean="0"/>
              <a:t>In order for an LTP Requester to be able to request an absolute TX Power level, the requester needs to know:</a:t>
            </a:r>
          </a:p>
          <a:p>
            <a:pPr lvl="1"/>
            <a:r>
              <a:rPr lang="en-US" sz="1400" dirty="0" smtClean="0"/>
              <a:t>What was the TX Power level of the PPDU that the requester examined in order to determine that a new TX Power level is desired?</a:t>
            </a:r>
          </a:p>
          <a:p>
            <a:r>
              <a:rPr lang="en-US" sz="1600" dirty="0" smtClean="0"/>
              <a:t>Requires element for reporting – make the following mandatory:</a:t>
            </a:r>
          </a:p>
          <a:p>
            <a:pPr lvl="1"/>
            <a:r>
              <a:rPr lang="en-US" sz="1400" dirty="0" smtClean="0"/>
              <a:t>TX Power Capability Element</a:t>
            </a:r>
          </a:p>
          <a:p>
            <a:pPr lvl="1"/>
            <a:r>
              <a:rPr lang="en-US" sz="1400" dirty="0" smtClean="0"/>
              <a:t>TPC Report Element (and the transmission of this element in response to a request)</a:t>
            </a:r>
          </a:p>
          <a:p>
            <a:r>
              <a:rPr lang="en-US" sz="1600" dirty="0" smtClean="0"/>
              <a:t>Additionally, STAs should be able to interpret:</a:t>
            </a:r>
          </a:p>
          <a:p>
            <a:pPr lvl="1"/>
            <a:r>
              <a:rPr lang="en-US" sz="1400" dirty="0" smtClean="0"/>
              <a:t>TX Power Constraint Element</a:t>
            </a:r>
          </a:p>
          <a:p>
            <a:pPr lvl="1"/>
            <a:r>
              <a:rPr lang="en-US" sz="1400" dirty="0" smtClean="0"/>
              <a:t>Transmit Power Envelope Element</a:t>
            </a:r>
          </a:p>
          <a:p>
            <a:r>
              <a:rPr lang="en-US" sz="1600" dirty="0" smtClean="0"/>
              <a:t>Require that MCS0 power corresponds to the reported TX Power</a:t>
            </a:r>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41</a:t>
            </a:fld>
            <a:endParaRPr lang="en-US"/>
          </a:p>
        </p:txBody>
      </p:sp>
    </p:spTree>
    <p:extLst>
      <p:ext uri="{BB962C8B-B14F-4D97-AF65-F5344CB8AC3E}">
        <p14:creationId xmlns:p14="http://schemas.microsoft.com/office/powerpoint/2010/main" val="25476691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2</a:t>
            </a:r>
            <a:endParaRPr lang="en-US" dirty="0"/>
          </a:p>
        </p:txBody>
      </p:sp>
      <p:sp>
        <p:nvSpPr>
          <p:cNvPr id="8" name="Subtitle 7"/>
          <p:cNvSpPr>
            <a:spLocks noGrp="1"/>
          </p:cNvSpPr>
          <p:nvPr>
            <p:ph type="subTitle" idx="1"/>
          </p:nvPr>
        </p:nvSpPr>
        <p:spPr/>
        <p:txBody>
          <a:bodyPr/>
          <a:lstStyle/>
          <a:p>
            <a:r>
              <a:rPr lang="en-US" dirty="0"/>
              <a:t>Link Transmit Power</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spTree>
    <p:extLst>
      <p:ext uri="{BB962C8B-B14F-4D97-AF65-F5344CB8AC3E}">
        <p14:creationId xmlns:p14="http://schemas.microsoft.com/office/powerpoint/2010/main" val="5559361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effect on MCS </a:t>
            </a:r>
            <a:r>
              <a:rPr lang="en-US" dirty="0" smtClean="0"/>
              <a:t>Selection</a:t>
            </a:r>
            <a:endParaRPr lang="en-US" dirty="0"/>
          </a:p>
        </p:txBody>
      </p:sp>
      <p:sp>
        <p:nvSpPr>
          <p:cNvPr id="3" name="Content Placeholder 2"/>
          <p:cNvSpPr>
            <a:spLocks noGrp="1"/>
          </p:cNvSpPr>
          <p:nvPr>
            <p:ph idx="1"/>
          </p:nvPr>
        </p:nvSpPr>
        <p:spPr/>
        <p:txBody>
          <a:bodyPr/>
          <a:lstStyle/>
          <a:p>
            <a:r>
              <a:rPr lang="en-US" dirty="0" smtClean="0"/>
              <a:t>Depends on how MCS selection is implemented</a:t>
            </a:r>
          </a:p>
          <a:p>
            <a:pPr lvl="1"/>
            <a:r>
              <a:rPr lang="en-US" dirty="0" smtClean="0"/>
              <a:t>E.g. MCS selection is based on SINR estimate vs family of SINR-PER curves</a:t>
            </a:r>
          </a:p>
          <a:p>
            <a:pPr lvl="2"/>
            <a:r>
              <a:rPr lang="en-US" dirty="0" smtClean="0"/>
              <a:t>Choose “a good PER” from all curves at a given SINR estimate</a:t>
            </a:r>
          </a:p>
          <a:p>
            <a:pPr lvl="2"/>
            <a:r>
              <a:rPr lang="en-US" dirty="0" smtClean="0"/>
              <a:t>Can treat TX power changes as a shift in the SINR-PER curve for each MCS which has an adjusted PABO value</a:t>
            </a:r>
          </a:p>
          <a:p>
            <a:r>
              <a:rPr lang="en-US" dirty="0" smtClean="0"/>
              <a:t>In general</a:t>
            </a:r>
          </a:p>
          <a:p>
            <a:pPr lvl="1"/>
            <a:r>
              <a:rPr lang="en-US" dirty="0" smtClean="0"/>
              <a:t>Transmitter must be aware that SINR of link is MCS dependent</a:t>
            </a:r>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43</a:t>
            </a:fld>
            <a:endParaRPr lang="en-US"/>
          </a:p>
        </p:txBody>
      </p:sp>
    </p:spTree>
    <p:extLst>
      <p:ext uri="{BB962C8B-B14F-4D97-AF65-F5344CB8AC3E}">
        <p14:creationId xmlns:p14="http://schemas.microsoft.com/office/powerpoint/2010/main" val="16565560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the Source of the PPDU</a:t>
            </a:r>
          </a:p>
        </p:txBody>
      </p:sp>
      <p:sp>
        <p:nvSpPr>
          <p:cNvPr id="3" name="Content Placeholder 2"/>
          <p:cNvSpPr>
            <a:spLocks noGrp="1"/>
          </p:cNvSpPr>
          <p:nvPr>
            <p:ph idx="1"/>
          </p:nvPr>
        </p:nvSpPr>
        <p:spPr/>
        <p:txBody>
          <a:bodyPr/>
          <a:lstStyle/>
          <a:p>
            <a:r>
              <a:rPr lang="en-US" dirty="0"/>
              <a:t>When TX Power has been adjusted higher</a:t>
            </a:r>
          </a:p>
          <a:p>
            <a:r>
              <a:rPr lang="en-US" dirty="0"/>
              <a:t>It is necessary to identify the source of a PPDU at the receiver location at the beginning of the reception</a:t>
            </a:r>
          </a:p>
          <a:p>
            <a:pPr lvl="1"/>
            <a:r>
              <a:rPr lang="en-US" dirty="0"/>
              <a:t>To adjust the receiver to accommodate the specific EVM of the transmitter</a:t>
            </a:r>
          </a:p>
          <a:p>
            <a:pPr lvl="2"/>
            <a:r>
              <a:rPr lang="en-US" dirty="0"/>
              <a:t>I.e. to differentiate PPDUs from transmitters employing LTP and those not employing LTP</a:t>
            </a:r>
          </a:p>
          <a:p>
            <a:pPr lvl="2"/>
            <a:r>
              <a:rPr lang="en-US" dirty="0"/>
              <a:t>E.g. an AP that receives PPDUs from many sources, some of which are using LTP and some of which are not</a:t>
            </a:r>
          </a:p>
          <a:p>
            <a:pPr lvl="1"/>
            <a:r>
              <a:rPr lang="en-US" dirty="0"/>
              <a:t>It is important to NOT adjust the receiver for a transmission when the transmission is not utilizing a higher LTP for a given MCS</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44</a:t>
            </a:fld>
            <a:endParaRPr lang="en-US"/>
          </a:p>
        </p:txBody>
      </p:sp>
    </p:spTree>
    <p:extLst>
      <p:ext uri="{BB962C8B-B14F-4D97-AF65-F5344CB8AC3E}">
        <p14:creationId xmlns:p14="http://schemas.microsoft.com/office/powerpoint/2010/main" val="2868160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RTS-CTS Based Source Information</a:t>
            </a:r>
          </a:p>
        </p:txBody>
      </p:sp>
      <p:sp>
        <p:nvSpPr>
          <p:cNvPr id="3" name="Content Placeholder 2"/>
          <p:cNvSpPr>
            <a:spLocks noGrp="1"/>
          </p:cNvSpPr>
          <p:nvPr>
            <p:ph idx="1"/>
          </p:nvPr>
        </p:nvSpPr>
        <p:spPr/>
        <p:txBody>
          <a:bodyPr/>
          <a:lstStyle/>
          <a:p>
            <a:r>
              <a:rPr lang="en-US" dirty="0"/>
              <a:t>Transmitter uses RTS-CTS exchange before the transmission of the LTP DATA PPDU</a:t>
            </a:r>
          </a:p>
          <a:p>
            <a:pPr lvl="1"/>
            <a:r>
              <a:rPr lang="en-US" dirty="0"/>
              <a:t>Based on the RTS TA value, the intended recipient knows the source of the upcoming DATA PPDU before the reception begins</a:t>
            </a:r>
          </a:p>
          <a:p>
            <a:pPr lvl="2"/>
            <a:r>
              <a:rPr lang="en-US" dirty="0"/>
              <a:t>E.g. recipient assumes that DATA PPDU source is the same as the RTS source</a:t>
            </a:r>
          </a:p>
          <a:p>
            <a:pPr lvl="2"/>
            <a:r>
              <a:rPr lang="en-US" dirty="0"/>
              <a:t>E.g. DATA PPDU source = STA corresponding to RTS TA value</a:t>
            </a:r>
          </a:p>
          <a:p>
            <a:pPr lvl="2"/>
            <a:r>
              <a:rPr lang="en-US" dirty="0"/>
              <a:t>E.g. LTP is NOT applied to the RTS</a:t>
            </a:r>
          </a:p>
          <a:p>
            <a:pPr lvl="3"/>
            <a:r>
              <a:rPr lang="en-US" dirty="0"/>
              <a:t>Or the CTS</a:t>
            </a:r>
          </a:p>
          <a:p>
            <a:r>
              <a:rPr lang="en-US" dirty="0"/>
              <a:t>This should be the standard method for determining the source of a DATA frame transmitted using LTP</a:t>
            </a:r>
          </a:p>
          <a:p>
            <a:pPr lvl="1"/>
            <a:r>
              <a:rPr lang="en-US" dirty="0"/>
              <a:t>Source “estimate” is possible when RTS-CTS is not present (See Annex)</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45</a:t>
            </a:fld>
            <a:endParaRPr lang="en-US"/>
          </a:p>
        </p:txBody>
      </p:sp>
    </p:spTree>
    <p:extLst>
      <p:ext uri="{BB962C8B-B14F-4D97-AF65-F5344CB8AC3E}">
        <p14:creationId xmlns:p14="http://schemas.microsoft.com/office/powerpoint/2010/main" val="33253922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Exchange Example</a:t>
            </a:r>
          </a:p>
        </p:txBody>
      </p:sp>
      <p:sp>
        <p:nvSpPr>
          <p:cNvPr id="3" name="Content Placeholder 2"/>
          <p:cNvSpPr>
            <a:spLocks noGrp="1"/>
          </p:cNvSpPr>
          <p:nvPr>
            <p:ph idx="1"/>
          </p:nvPr>
        </p:nvSpPr>
        <p:spPr>
          <a:xfrm>
            <a:off x="685800" y="3886200"/>
            <a:ext cx="7772400" cy="2209799"/>
          </a:xfrm>
        </p:spPr>
        <p:txBody>
          <a:bodyPr/>
          <a:lstStyle/>
          <a:p>
            <a:pPr lvl="3"/>
            <a:r>
              <a:rPr lang="en-US" sz="1400" dirty="0"/>
              <a:t>Non-AP STA has measured EVM from AP using the NDP preceding the Beacon reception</a:t>
            </a:r>
          </a:p>
          <a:p>
            <a:pPr lvl="4"/>
            <a:r>
              <a:rPr lang="en-US" sz="1400" dirty="0"/>
              <a:t>Allows non-AP STA to request modified AP TX Power within Association Request by including LTP IE</a:t>
            </a:r>
          </a:p>
          <a:p>
            <a:pPr lvl="3"/>
            <a:r>
              <a:rPr lang="en-US" sz="1400" dirty="0"/>
              <a:t>AP measures EVM of non-AP STA using the NDP following the Association Request ACK</a:t>
            </a:r>
          </a:p>
          <a:p>
            <a:pPr lvl="4"/>
            <a:r>
              <a:rPr lang="en-US" sz="1400" dirty="0"/>
              <a:t>Allows the AP to request modified non-AP STA TX Power within the Association Response by including LTP IE</a:t>
            </a:r>
          </a:p>
          <a:p>
            <a:pPr lvl="3"/>
            <a:r>
              <a:rPr lang="en-US" sz="1400" dirty="0"/>
              <a:t>Bidirectional exchange allowed (LTP Request and Response in one frame)</a:t>
            </a:r>
          </a:p>
          <a:p>
            <a:pPr lvl="3"/>
            <a:r>
              <a:rPr lang="en-US" sz="1400" dirty="0"/>
              <a:t>Optional exchange completes bidirectional setup (non-AP STA response</a:t>
            </a:r>
            <a:r>
              <a:rPr lang="en-US" sz="1400" dirty="0" smtClean="0"/>
              <a:t>)</a:t>
            </a:r>
            <a:endParaRPr lang="en-US" sz="14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46</a:t>
            </a:fld>
            <a:endParaRPr lang="en-US"/>
          </a:p>
        </p:txBody>
      </p:sp>
      <p:sp>
        <p:nvSpPr>
          <p:cNvPr id="7" name="Rectangle 6"/>
          <p:cNvSpPr/>
          <p:nvPr/>
        </p:nvSpPr>
        <p:spPr>
          <a:xfrm>
            <a:off x="1955441" y="1898202"/>
            <a:ext cx="279042" cy="1371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DTIM Beacon</a:t>
            </a:r>
          </a:p>
        </p:txBody>
      </p:sp>
      <p:sp>
        <p:nvSpPr>
          <p:cNvPr id="8" name="TextBox 7"/>
          <p:cNvSpPr txBox="1"/>
          <p:nvPr/>
        </p:nvSpPr>
        <p:spPr>
          <a:xfrm>
            <a:off x="1498241" y="3596418"/>
            <a:ext cx="1981200" cy="193899"/>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C00000"/>
                </a:solidFill>
              </a:rPr>
              <a:t>AP Transmissions</a:t>
            </a:r>
          </a:p>
        </p:txBody>
      </p:sp>
      <p:cxnSp>
        <p:nvCxnSpPr>
          <p:cNvPr id="9" name="Straight Arrow Connector 8"/>
          <p:cNvCxnSpPr/>
          <p:nvPr/>
        </p:nvCxnSpPr>
        <p:spPr>
          <a:xfrm flipH="1" flipV="1">
            <a:off x="2234483" y="3346002"/>
            <a:ext cx="118371" cy="1976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27041"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err="1" smtClean="0"/>
              <a:t>AssReq</a:t>
            </a:r>
            <a:endParaRPr lang="en-US" sz="2000" b="1" dirty="0" smtClean="0"/>
          </a:p>
        </p:txBody>
      </p:sp>
      <p:cxnSp>
        <p:nvCxnSpPr>
          <p:cNvPr id="11" name="Straight Arrow Connector 10"/>
          <p:cNvCxnSpPr/>
          <p:nvPr/>
        </p:nvCxnSpPr>
        <p:spPr bwMode="auto">
          <a:xfrm>
            <a:off x="457200" y="1898202"/>
            <a:ext cx="8229600" cy="0"/>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
        <p:nvSpPr>
          <p:cNvPr id="12" name="Rectangle 11"/>
          <p:cNvSpPr/>
          <p:nvPr/>
        </p:nvSpPr>
        <p:spPr>
          <a:xfrm>
            <a:off x="3631841"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sp>
        <p:nvSpPr>
          <p:cNvPr id="13" name="Rectangle 12"/>
          <p:cNvSpPr/>
          <p:nvPr/>
        </p:nvSpPr>
        <p:spPr>
          <a:xfrm>
            <a:off x="50034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ACK</a:t>
            </a:r>
            <a:endParaRPr lang="en-US" sz="2000" b="1" dirty="0" smtClean="0"/>
          </a:p>
        </p:txBody>
      </p:sp>
      <p:sp>
        <p:nvSpPr>
          <p:cNvPr id="14" name="Rectangle 13"/>
          <p:cNvSpPr/>
          <p:nvPr/>
        </p:nvSpPr>
        <p:spPr>
          <a:xfrm>
            <a:off x="46986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err="1" smtClean="0"/>
              <a:t>AssRep</a:t>
            </a:r>
            <a:endParaRPr lang="en-US" sz="1400" b="1" dirty="0" smtClean="0"/>
          </a:p>
        </p:txBody>
      </p:sp>
      <p:sp>
        <p:nvSpPr>
          <p:cNvPr id="15" name="Rectangle 14"/>
          <p:cNvSpPr/>
          <p:nvPr/>
        </p:nvSpPr>
        <p:spPr>
          <a:xfrm>
            <a:off x="39366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NDP</a:t>
            </a:r>
            <a:endParaRPr lang="en-US" sz="2000" b="1" dirty="0" smtClean="0"/>
          </a:p>
        </p:txBody>
      </p:sp>
      <p:sp>
        <p:nvSpPr>
          <p:cNvPr id="16" name="TextBox 15"/>
          <p:cNvSpPr txBox="1"/>
          <p:nvPr/>
        </p:nvSpPr>
        <p:spPr>
          <a:xfrm>
            <a:off x="4292152" y="3498402"/>
            <a:ext cx="1320890" cy="387798"/>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00B050"/>
                </a:solidFill>
              </a:rPr>
              <a:t>Non-AP STA Transmissions</a:t>
            </a:r>
          </a:p>
        </p:txBody>
      </p:sp>
      <p:cxnSp>
        <p:nvCxnSpPr>
          <p:cNvPr id="17" name="Straight Arrow Connector 16"/>
          <p:cNvCxnSpPr/>
          <p:nvPr/>
        </p:nvCxnSpPr>
        <p:spPr>
          <a:xfrm flipV="1">
            <a:off x="4864188" y="2950639"/>
            <a:ext cx="253554" cy="4579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7099" y="2992803"/>
            <a:ext cx="1307742" cy="452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12641" y="2950639"/>
            <a:ext cx="1333500" cy="5930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908442" y="1898201"/>
            <a:ext cx="228600" cy="1348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LTP Action</a:t>
            </a:r>
            <a:endParaRPr lang="en-US" sz="2000" b="1" dirty="0" smtClean="0"/>
          </a:p>
        </p:txBody>
      </p:sp>
      <p:sp>
        <p:nvSpPr>
          <p:cNvPr id="21" name="Rectangle 20"/>
          <p:cNvSpPr/>
          <p:nvPr/>
        </p:nvSpPr>
        <p:spPr>
          <a:xfrm>
            <a:off x="72132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cxnSp>
        <p:nvCxnSpPr>
          <p:cNvPr id="22" name="Straight Arrow Connector 21"/>
          <p:cNvCxnSpPr/>
          <p:nvPr/>
        </p:nvCxnSpPr>
        <p:spPr>
          <a:xfrm flipV="1">
            <a:off x="4990965" y="3103039"/>
            <a:ext cx="1688877" cy="30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6603642" y="1551903"/>
            <a:ext cx="1143000" cy="2251299"/>
          </a:xfrm>
          <a:prstGeom prst="rect">
            <a:avLst/>
          </a:prstGeom>
          <a:solidFill>
            <a:srgbClr val="FFFF99">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667097" y="3305569"/>
            <a:ext cx="774745" cy="387798"/>
          </a:xfrm>
          <a:prstGeom prst="rect">
            <a:avLst/>
          </a:prstGeom>
          <a:noFill/>
        </p:spPr>
        <p:txBody>
          <a:bodyPr wrap="square" lIns="0" tIns="0" rIns="0" bIns="0" rtlCol="0" anchor="t">
            <a:spAutoFit/>
          </a:bodyPr>
          <a:lstStyle/>
          <a:p>
            <a:pPr>
              <a:lnSpc>
                <a:spcPct val="90000"/>
              </a:lnSpc>
              <a:spcBef>
                <a:spcPts val="600"/>
              </a:spcBef>
            </a:pPr>
            <a:r>
              <a:rPr lang="en-US" sz="1400" dirty="0" smtClean="0"/>
              <a:t>Optional exchange</a:t>
            </a:r>
          </a:p>
        </p:txBody>
      </p:sp>
      <p:sp>
        <p:nvSpPr>
          <p:cNvPr id="25" name="Rectangle 24"/>
          <p:cNvSpPr/>
          <p:nvPr/>
        </p:nvSpPr>
        <p:spPr>
          <a:xfrm>
            <a:off x="1624884" y="1898202"/>
            <a:ext cx="254358"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NDP</a:t>
            </a:r>
          </a:p>
        </p:txBody>
      </p:sp>
    </p:spTree>
    <p:extLst>
      <p:ext uri="{BB962C8B-B14F-4D97-AF65-F5344CB8AC3E}">
        <p14:creationId xmlns:p14="http://schemas.microsoft.com/office/powerpoint/2010/main" val="27766624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 Reporting</a:t>
            </a:r>
            <a:endParaRPr lang="en-US" dirty="0"/>
          </a:p>
        </p:txBody>
      </p:sp>
      <p:sp>
        <p:nvSpPr>
          <p:cNvPr id="3" name="Content Placeholder 2"/>
          <p:cNvSpPr>
            <a:spLocks noGrp="1"/>
          </p:cNvSpPr>
          <p:nvPr>
            <p:ph idx="1"/>
          </p:nvPr>
        </p:nvSpPr>
        <p:spPr/>
        <p:txBody>
          <a:bodyPr/>
          <a:lstStyle/>
          <a:p>
            <a:r>
              <a:rPr lang="en-US" dirty="0" smtClean="0"/>
              <a:t>LTP Element</a:t>
            </a:r>
          </a:p>
          <a:p>
            <a:r>
              <a:rPr lang="en-US" dirty="0" smtClean="0"/>
              <a:t>Power Capability Element</a:t>
            </a:r>
          </a:p>
          <a:p>
            <a:r>
              <a:rPr lang="en-US" dirty="0" smtClean="0"/>
              <a:t>TPC Report Element</a:t>
            </a:r>
          </a:p>
          <a:p>
            <a:r>
              <a:rPr lang="en-US" dirty="0" smtClean="0"/>
              <a:t>Transmit Power Envelope Element</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47</a:t>
            </a:fld>
            <a:endParaRPr lang="en-US"/>
          </a:p>
        </p:txBody>
      </p:sp>
    </p:spTree>
    <p:extLst>
      <p:ext uri="{BB962C8B-B14F-4D97-AF65-F5344CB8AC3E}">
        <p14:creationId xmlns:p14="http://schemas.microsoft.com/office/powerpoint/2010/main" val="42465071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3</a:t>
            </a:r>
            <a:endParaRPr lang="en-US" dirty="0"/>
          </a:p>
        </p:txBody>
      </p:sp>
      <p:sp>
        <p:nvSpPr>
          <p:cNvPr id="8" name="Subtitle 7"/>
          <p:cNvSpPr>
            <a:spLocks noGrp="1"/>
          </p:cNvSpPr>
          <p:nvPr>
            <p:ph type="subTitle" idx="1"/>
          </p:nvPr>
        </p:nvSpPr>
        <p:spPr/>
        <p:txBody>
          <a:bodyPr/>
          <a:lstStyle/>
          <a:p>
            <a:r>
              <a:rPr lang="en-US" dirty="0" smtClean="0"/>
              <a:t>Simulation Summary</a:t>
            </a:r>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48</a:t>
            </a:fld>
            <a:endParaRPr lang="en-US"/>
          </a:p>
        </p:txBody>
      </p:sp>
    </p:spTree>
    <p:extLst>
      <p:ext uri="{BB962C8B-B14F-4D97-AF65-F5344CB8AC3E}">
        <p14:creationId xmlns:p14="http://schemas.microsoft.com/office/powerpoint/2010/main" val="22011250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Distortion related SNR Loss Estimation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152400" indent="0">
                  <a:buNone/>
                </a:pPr>
                <a:r>
                  <a:rPr lang="en-US" sz="1800" dirty="0"/>
                  <a:t>We show that SNR loss due to distortion is reduced in </a:t>
                </a:r>
                <a:r>
                  <a:rPr lang="en-US" sz="1800" dirty="0" err="1"/>
                  <a:t>precoding</a:t>
                </a:r>
                <a:r>
                  <a:rPr lang="en-US" sz="1800" dirty="0"/>
                  <a:t> scenarios, this allows working at lower OBO (achieving higher system gain)</a:t>
                </a:r>
              </a:p>
              <a:p>
                <a:pPr marL="152400" indent="0">
                  <a:buNone/>
                </a:pPr>
                <a14:m>
                  <m:oMathPara xmlns:m="http://schemas.openxmlformats.org/officeDocument/2006/math">
                    <m:oMathParaPr>
                      <m:jc m:val="centerGroup"/>
                    </m:oMathParaPr>
                    <m:oMath xmlns:m="http://schemas.openxmlformats.org/officeDocument/2006/math">
                      <m:r>
                        <a:rPr lang="en-US" sz="2000" b="0" i="1">
                          <a:latin typeface="Cambria Math" panose="02040503050406030204" pitchFamily="18" charset="0"/>
                        </a:rPr>
                        <m:t>𝑆𝑁</m:t>
                      </m:r>
                      <m:sSub>
                        <m:sSubPr>
                          <m:ctrlPr>
                            <a:rPr lang="en-US" sz="2000" b="0" i="1">
                              <a:latin typeface="Cambria Math"/>
                            </a:rPr>
                          </m:ctrlPr>
                        </m:sSubPr>
                        <m:e>
                          <m:r>
                            <a:rPr lang="en-US" sz="2000" b="0" i="1">
                              <a:latin typeface="Cambria Math" panose="02040503050406030204" pitchFamily="18" charset="0"/>
                            </a:rPr>
                            <m:t>𝑅</m:t>
                          </m:r>
                        </m:e>
                        <m:sub>
                          <m:r>
                            <a:rPr lang="en-US" sz="2000" i="1">
                              <a:latin typeface="Cambria Math" panose="02040503050406030204" pitchFamily="18" charset="0"/>
                            </a:rPr>
                            <m:t>𝐿</m:t>
                          </m:r>
                          <m:r>
                            <a:rPr lang="en-US" sz="2000" b="0" i="1">
                              <a:latin typeface="Cambria Math" panose="02040503050406030204" pitchFamily="18" charset="0"/>
                            </a:rPr>
                            <m:t>𝑜𝑠𝑠</m:t>
                          </m:r>
                        </m:sub>
                      </m:sSub>
                      <m:r>
                        <a:rPr lang="en-US" sz="2000" i="1">
                          <a:latin typeface="Cambria Math" panose="02040503050406030204" pitchFamily="18" charset="0"/>
                        </a:rPr>
                        <m:t>=</m:t>
                      </m:r>
                      <m:r>
                        <a:rPr lang="en-US" sz="2000" b="0" i="1">
                          <a:latin typeface="Cambria Math" panose="02040503050406030204" pitchFamily="18" charset="0"/>
                        </a:rPr>
                        <m:t>10·</m:t>
                      </m:r>
                      <m:r>
                        <a:rPr lang="en-US" sz="2000" b="0" i="1">
                          <a:latin typeface="Cambria Math" panose="02040503050406030204" pitchFamily="18" charset="0"/>
                        </a:rPr>
                        <m:t>𝑙𝑜𝑔</m:t>
                      </m:r>
                      <m:r>
                        <a:rPr lang="en-US" sz="2000" b="0" i="1">
                          <a:latin typeface="Cambria Math" panose="02040503050406030204" pitchFamily="18" charset="0"/>
                        </a:rPr>
                        <m:t>10</m:t>
                      </m:r>
                      <m:d>
                        <m:dPr>
                          <m:ctrlPr>
                            <a:rPr lang="en-US" sz="2000" b="0" i="1">
                              <a:latin typeface="Cambria Math"/>
                            </a:rPr>
                          </m:ctrlPr>
                        </m:dPr>
                        <m:e>
                          <m:r>
                            <a:rPr lang="en-US" sz="2000" i="1">
                              <a:latin typeface="Cambria Math" panose="02040503050406030204" pitchFamily="18" charset="0"/>
                            </a:rPr>
                            <m:t>1+</m:t>
                          </m:r>
                          <m:r>
                            <a:rPr lang="en-US" sz="2000" i="1">
                              <a:latin typeface="Cambria Math" panose="02040503050406030204" pitchFamily="18" charset="0"/>
                            </a:rPr>
                            <m:t>𝑆𝑁𝑅</m:t>
                          </m:r>
                          <m:sSub>
                            <m:sSubPr>
                              <m:ctrlPr>
                                <a:rPr lang="en-US" sz="2000" i="1">
                                  <a:latin typeface="Cambria Math"/>
                                </a:rPr>
                              </m:ctrlPr>
                            </m:sSubPr>
                            <m:e>
                              <m:r>
                                <a:rPr lang="en-US" sz="2000" i="1">
                                  <a:latin typeface="Cambria Math" panose="02040503050406030204" pitchFamily="18" charset="0"/>
                                </a:rPr>
                                <m:t>0</m:t>
                              </m:r>
                            </m:e>
                            <m:sub>
                              <m:r>
                                <a:rPr lang="en-US" sz="2000" i="1">
                                  <a:latin typeface="Cambria Math" panose="02040503050406030204" pitchFamily="18" charset="0"/>
                                </a:rPr>
                                <m:t>𝑟𝑥𝑎𝑛𝑡</m:t>
                              </m:r>
                            </m:sub>
                          </m:sSub>
                          <m:r>
                            <a:rPr lang="en-US" sz="2000" i="1">
                              <a:latin typeface="Cambria Math" panose="02040503050406030204" pitchFamily="18" charset="0"/>
                            </a:rPr>
                            <m:t>∙</m:t>
                          </m:r>
                          <m:r>
                            <a:rPr lang="en-US" sz="2000" i="1">
                              <a:latin typeface="Cambria Math" panose="02040503050406030204" pitchFamily="18" charset="0"/>
                            </a:rPr>
                            <m:t>𝐸𝑉𝑀</m:t>
                          </m:r>
                          <m:r>
                            <a:rPr lang="en-US" sz="2000" i="1">
                              <a:latin typeface="Cambria Math" panose="02040503050406030204" pitchFamily="18" charset="0"/>
                            </a:rPr>
                            <m:t>∙</m:t>
                          </m:r>
                          <m:f>
                            <m:fPr>
                              <m:ctrlPr>
                                <a:rPr lang="en-US" sz="2000" i="1">
                                  <a:latin typeface="Cambria Math"/>
                                </a:rPr>
                              </m:ctrlPr>
                            </m:fPr>
                            <m:num>
                              <m:sSub>
                                <m:sSubPr>
                                  <m:ctrlPr>
                                    <a:rPr lang="en-US" sz="2000" i="1">
                                      <a:latin typeface="Cambria Math"/>
                                    </a:rPr>
                                  </m:ctrlPr>
                                </m:sSubPr>
                                <m:e>
                                  <m:r>
                                    <a:rPr lang="en-US" sz="2000" i="1">
                                      <a:latin typeface="Cambria Math" panose="02040503050406030204" pitchFamily="18" charset="0"/>
                                    </a:rPr>
                                    <m:t>𝐺</m:t>
                                  </m:r>
                                </m:e>
                                <m:sub>
                                  <m:sSub>
                                    <m:sSubPr>
                                      <m:ctrlPr>
                                        <a:rPr lang="en-US" sz="2000" i="1">
                                          <a:latin typeface="Cambria Math"/>
                                        </a:rPr>
                                      </m:ctrlPr>
                                    </m:sSubPr>
                                    <m:e>
                                      <m:r>
                                        <a:rPr lang="en-US" sz="2000" i="1">
                                          <a:latin typeface="Cambria Math" panose="02040503050406030204" pitchFamily="18" charset="0"/>
                                        </a:rPr>
                                        <m:t>𝐷</m:t>
                                      </m:r>
                                    </m:e>
                                    <m:sub>
                                      <m:r>
                                        <a:rPr lang="en-US" sz="2000" i="1">
                                          <a:latin typeface="Cambria Math" panose="02040503050406030204" pitchFamily="18" charset="0"/>
                                        </a:rPr>
                                        <m:t>𝑇𝑋𝐵𝐹</m:t>
                                      </m:r>
                                    </m:sub>
                                  </m:sSub>
                                </m:sub>
                              </m:sSub>
                            </m:num>
                            <m:den>
                              <m:sSub>
                                <m:sSubPr>
                                  <m:ctrlPr>
                                    <a:rPr lang="en-US" sz="2000" i="1">
                                      <a:latin typeface="Cambria Math"/>
                                    </a:rPr>
                                  </m:ctrlPr>
                                </m:sSubPr>
                                <m:e>
                                  <m:r>
                                    <a:rPr lang="en-US" sz="2000" i="1">
                                      <a:latin typeface="Cambria Math" panose="02040503050406030204" pitchFamily="18" charset="0"/>
                                    </a:rPr>
                                    <m:t>𝐺</m:t>
                                  </m:r>
                                </m:e>
                                <m:sub>
                                  <m:r>
                                    <a:rPr lang="en-US" sz="2000" i="1">
                                      <a:latin typeface="Cambria Math" panose="02040503050406030204" pitchFamily="18" charset="0"/>
                                    </a:rPr>
                                    <m:t>𝑇𝑋𝐵𝐹</m:t>
                                  </m:r>
                                </m:sub>
                              </m:sSub>
                            </m:den>
                          </m:f>
                        </m:e>
                      </m:d>
                    </m:oMath>
                  </m:oMathPara>
                </a14:m>
                <a:endParaRPr lang="en-US" sz="2000" dirty="0"/>
              </a:p>
              <a:p>
                <a:pPr marL="152400" indent="0">
                  <a:buNone/>
                </a:pPr>
                <a:r>
                  <a:rPr lang="en-US" sz="1800" dirty="0"/>
                  <a:t>Where</a:t>
                </a:r>
                <a:endParaRPr lang="en-US" sz="2000" dirty="0"/>
              </a:p>
              <a:p>
                <a:pPr marL="152400" indent="0">
                  <a:buNone/>
                </a:pPr>
                <a14:m>
                  <m:oMath xmlns:m="http://schemas.openxmlformats.org/officeDocument/2006/math">
                    <m:r>
                      <a:rPr lang="en-US" sz="1800" i="1">
                        <a:latin typeface="Cambria Math" panose="02040503050406030204" pitchFamily="18" charset="0"/>
                      </a:rPr>
                      <m:t>𝑆𝑁𝑅</m:t>
                    </m:r>
                    <m:sSub>
                      <m:sSubPr>
                        <m:ctrlPr>
                          <a:rPr lang="en-US" sz="1800" i="1">
                            <a:latin typeface="Cambria Math"/>
                          </a:rPr>
                        </m:ctrlPr>
                      </m:sSubPr>
                      <m:e>
                        <m:r>
                          <a:rPr lang="en-US" sz="1800" i="1">
                            <a:latin typeface="Cambria Math" panose="02040503050406030204" pitchFamily="18" charset="0"/>
                          </a:rPr>
                          <m:t>0</m:t>
                        </m:r>
                      </m:e>
                      <m:sub>
                        <m:r>
                          <a:rPr lang="en-US" sz="1800" i="1">
                            <a:latin typeface="Cambria Math" panose="02040503050406030204" pitchFamily="18" charset="0"/>
                          </a:rPr>
                          <m:t>𝑟𝑥𝑎𝑛𝑡</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r>
                          <a:rPr lang="en-US" sz="1800" i="1">
                            <a:latin typeface="Cambria Math" panose="02040503050406030204" pitchFamily="18" charset="0"/>
                          </a:rPr>
                          <m:t>𝑃𝐿</m:t>
                        </m:r>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num>
                      <m:den>
                        <m:sSubSup>
                          <m:sSubSupPr>
                            <m:ctrlPr>
                              <a:rPr lang="en-US" sz="1800" i="1">
                                <a:latin typeface="Cambria Math"/>
                              </a:rPr>
                            </m:ctrlPr>
                          </m:sSubSupPr>
                          <m:e>
                            <m:r>
                              <a:rPr lang="en-US" sz="1800" i="1">
                                <a:latin typeface="Cambria Math" panose="02040503050406030204" pitchFamily="18" charset="0"/>
                              </a:rPr>
                              <m:t>𝜎</m:t>
                            </m:r>
                          </m:e>
                          <m:sub>
                            <m:r>
                              <a:rPr lang="en-US" sz="1800" i="1">
                                <a:latin typeface="Cambria Math" panose="02040503050406030204" pitchFamily="18" charset="0"/>
                              </a:rPr>
                              <m:t>𝑛</m:t>
                            </m:r>
                          </m:sub>
                          <m:sup>
                            <m:r>
                              <a:rPr lang="en-US" sz="1800" i="1">
                                <a:latin typeface="Cambria Math" panose="02040503050406030204" pitchFamily="18" charset="0"/>
                              </a:rPr>
                              <m:t>2</m:t>
                            </m:r>
                          </m:sup>
                        </m:sSubSup>
                      </m:den>
                    </m:f>
                  </m:oMath>
                </a14:m>
                <a:r>
                  <a:rPr lang="en-US" sz="1800" dirty="0"/>
                  <a:t>  </a:t>
                </a:r>
                <a:r>
                  <a:rPr lang="en-US" sz="1600" dirty="0"/>
                  <a:t> - Receive SNR thresh (e.g. 10% PER) required by the uncompressed link</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𝑇𝑋𝐵𝐹</m:t>
                        </m:r>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num>
                      <m:den>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𝑠</m:t>
                            </m:r>
                          </m:sub>
                        </m:sSub>
                      </m:den>
                    </m:f>
                  </m:oMath>
                </a14:m>
                <a:r>
                  <a:rPr lang="en-US" sz="1800" dirty="0"/>
                  <a:t> </a:t>
                </a:r>
                <a:r>
                  <a:rPr lang="en-US" sz="1600" dirty="0"/>
                  <a:t> is the </a:t>
                </a:r>
                <a:r>
                  <a:rPr lang="en-US" sz="1600" dirty="0" err="1"/>
                  <a:t>beamforming</a:t>
                </a:r>
                <a:r>
                  <a:rPr lang="en-US" sz="1600" dirty="0"/>
                  <a:t> gain on the signal </a:t>
                </a:r>
              </a:p>
              <a:p>
                <a:pPr marL="152400" indent="0">
                  <a:buNone/>
                </a:pPr>
                <a14:m>
                  <m:oMath xmlns:m="http://schemas.openxmlformats.org/officeDocument/2006/math">
                    <m:sSub>
                      <m:sSubPr>
                        <m:ctrlPr>
                          <a:rPr lang="en-US" sz="1800" i="1">
                            <a:latin typeface="Cambria Math"/>
                          </a:rPr>
                        </m:ctrlPr>
                      </m:sSubPr>
                      <m:e>
                        <m:r>
                          <a:rPr lang="en-US" sz="1800" i="1">
                            <a:latin typeface="Cambria Math" panose="02040503050406030204" pitchFamily="18" charset="0"/>
                          </a:rPr>
                          <m:t>𝐺</m:t>
                        </m:r>
                      </m:e>
                      <m:sub>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𝑇𝑋𝐵𝐹</m:t>
                            </m:r>
                          </m:sub>
                        </m:sSub>
                      </m:sub>
                    </m:sSub>
                    <m:r>
                      <a:rPr lang="en-US" sz="1800" i="1">
                        <a:latin typeface="Cambria Math" panose="02040503050406030204" pitchFamily="18" charset="0"/>
                      </a:rPr>
                      <m:t>=</m:t>
                    </m:r>
                    <m:f>
                      <m:fPr>
                        <m:ctrlPr>
                          <a:rPr lang="en-US" sz="1800" i="1">
                            <a:latin typeface="Cambria Math"/>
                          </a:rPr>
                        </m:ctrlPr>
                      </m:fPr>
                      <m:num>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𝑃𝑟𝑒𝑐𝑜𝑑𝑒𝑟𝑆𝑢𝑏𝑠𝑝𝑎𝑐𝑒</m:t>
                            </m:r>
                          </m:sub>
                        </m:sSub>
                      </m:num>
                      <m:den>
                        <m:sSub>
                          <m:sSubPr>
                            <m:ctrlPr>
                              <a:rPr lang="en-US" sz="1800" i="1">
                                <a:latin typeface="Cambria Math"/>
                              </a:rPr>
                            </m:ctrlPr>
                          </m:sSubPr>
                          <m:e>
                            <m:r>
                              <a:rPr lang="en-US" sz="1800" i="1">
                                <a:latin typeface="Cambria Math" panose="02040503050406030204" pitchFamily="18" charset="0"/>
                              </a:rPr>
                              <m:t>𝐷</m:t>
                            </m:r>
                          </m:e>
                          <m:sub>
                            <m:r>
                              <a:rPr lang="en-US" sz="1800" i="1">
                                <a:latin typeface="Cambria Math" panose="02040503050406030204" pitchFamily="18" charset="0"/>
                              </a:rPr>
                              <m:t>𝐴𝑛𝑡𝑒𝑛𝑛𝑎𝑆𝑝𝑎𝑐𝑒</m:t>
                            </m:r>
                          </m:sub>
                        </m:sSub>
                      </m:den>
                    </m:f>
                  </m:oMath>
                </a14:m>
                <a:r>
                  <a:rPr lang="en-US" sz="1800" dirty="0"/>
                  <a:t> </a:t>
                </a:r>
                <a:r>
                  <a:rPr lang="en-US" sz="1600" dirty="0"/>
                  <a:t> is the </a:t>
                </a:r>
                <a:r>
                  <a:rPr lang="en-US" sz="1600" dirty="0" err="1"/>
                  <a:t>beamforming</a:t>
                </a:r>
                <a:r>
                  <a:rPr lang="en-US" sz="1600" dirty="0"/>
                  <a:t> effect on distortion. </a:t>
                </a:r>
              </a:p>
              <a:p>
                <a:pPr marL="152400" indent="0">
                  <a:buNone/>
                </a:pPr>
                <a14:m>
                  <m:oMath xmlns:m="http://schemas.openxmlformats.org/officeDocument/2006/math">
                    <m:r>
                      <a:rPr lang="en-US" sz="1800" i="1">
                        <a:latin typeface="Cambria Math" panose="02040503050406030204" pitchFamily="18" charset="0"/>
                      </a:rPr>
                      <m:t>𝐸𝑉𝑀</m:t>
                    </m:r>
                    <m:r>
                      <a:rPr lang="en-US" sz="1800" i="1">
                        <a:latin typeface="Cambria Math" panose="02040503050406030204" pitchFamily="18" charset="0"/>
                      </a:rPr>
                      <m:t>=</m:t>
                    </m:r>
                    <m:f>
                      <m:fPr>
                        <m:ctrlPr>
                          <a:rPr lang="en-US" sz="1800" i="1">
                            <a:latin typeface="Cambria Math"/>
                          </a:rPr>
                        </m:ctrlPr>
                      </m:fPr>
                      <m:num>
                        <m:func>
                          <m:funcPr>
                            <m:ctrlPr>
                              <a:rPr lang="en-US" sz="1800" i="1">
                                <a:latin typeface="Cambria Math"/>
                              </a:rPr>
                            </m:ctrlPr>
                          </m:funcPr>
                          <m:fName>
                            <m:limLow>
                              <m:limLowPr>
                                <m:ctrlPr>
                                  <a:rPr lang="en-US" sz="1800" i="1">
                                    <a:latin typeface="Cambria Math"/>
                                  </a:rPr>
                                </m:ctrlPr>
                              </m:limLowPr>
                              <m:e>
                                <m:r>
                                  <m:rPr>
                                    <m:sty m:val="p"/>
                                  </m:rPr>
                                  <a:rPr lang="en-US" sz="1800">
                                    <a:latin typeface="Cambria Math" panose="02040503050406030204" pitchFamily="18" charset="0"/>
                                  </a:rPr>
                                  <m:t>min</m:t>
                                </m:r>
                              </m:e>
                              <m:lim>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lim>
                            </m:limLow>
                          </m:fName>
                          <m:e>
                            <m:sSup>
                              <m:sSupPr>
                                <m:ctrlPr>
                                  <a:rPr lang="en-US" sz="1800" i="1">
                                    <a:latin typeface="Cambria Math"/>
                                  </a:rPr>
                                </m:ctrlPr>
                              </m:sSupPr>
                              <m:e>
                                <m:d>
                                  <m:dPr>
                                    <m:begChr m:val="|"/>
                                    <m:endChr m:val="|"/>
                                    <m:ctrlPr>
                                      <a:rPr lang="en-US" sz="1800" i="1">
                                        <a:latin typeface="Cambria Math"/>
                                      </a:rPr>
                                    </m:ctrlPr>
                                  </m:dPr>
                                  <m:e>
                                    <m:sSub>
                                      <m:sSubPr>
                                        <m:ctrlPr>
                                          <a:rPr lang="en-US" sz="1800" i="1">
                                            <a:latin typeface="Cambria Math"/>
                                          </a:rPr>
                                        </m:ctrlPr>
                                      </m:sSubPr>
                                      <m:e>
                                        <m:r>
                                          <a:rPr lang="en-US" sz="1800" i="1">
                                            <a:latin typeface="Cambria Math" panose="02040503050406030204" pitchFamily="18" charset="0"/>
                                          </a:rPr>
                                          <m:t>𝑓</m:t>
                                        </m:r>
                                      </m:e>
                                      <m:sub>
                                        <m:r>
                                          <a:rPr lang="en-US" sz="1800" i="1">
                                            <a:latin typeface="Cambria Math" panose="02040503050406030204" pitchFamily="18" charset="0"/>
                                          </a:rPr>
                                          <m:t>𝑛𝑙</m:t>
                                        </m:r>
                                      </m:sub>
                                    </m:sSub>
                                    <m:d>
                                      <m:dPr>
                                        <m:ctrlPr>
                                          <a:rPr lang="en-US" sz="1800" i="1">
                                            <a:latin typeface="Cambria Math"/>
                                          </a:rPr>
                                        </m:ctrlPr>
                                      </m:dPr>
                                      <m:e>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𝐺</m:t>
                                        </m:r>
                                      </m:e>
                                      <m:sub>
                                        <m:r>
                                          <a:rPr lang="en-US" sz="1800" i="1">
                                            <a:latin typeface="Cambria Math" panose="02040503050406030204" pitchFamily="18" charset="0"/>
                                          </a:rPr>
                                          <m:t>𝑐</m:t>
                                        </m:r>
                                      </m:sub>
                                    </m:sSub>
                                    <m:r>
                                      <a:rPr lang="en-US" sz="1800" i="1">
                                        <a:latin typeface="Cambria Math" panose="02040503050406030204" pitchFamily="18" charset="0"/>
                                      </a:rPr>
                                      <m:t>∙</m:t>
                                    </m:r>
                                    <m:r>
                                      <a:rPr lang="en-US" sz="1800" i="1">
                                        <a:latin typeface="Cambria Math" panose="02040503050406030204" pitchFamily="18" charset="0"/>
                                      </a:rPr>
                                      <m:t>𝐼𝐷𝐹𝑇</m:t>
                                    </m:r>
                                    <m:d>
                                      <m:dPr>
                                        <m:ctrlPr>
                                          <a:rPr lang="en-US" sz="1800" i="1">
                                            <a:latin typeface="Cambria Math"/>
                                          </a:rPr>
                                        </m:ctrlPr>
                                      </m:dPr>
                                      <m:e>
                                        <m:r>
                                          <a:rPr lang="en-US" sz="1800" i="1">
                                            <a:latin typeface="Cambria Math" panose="02040503050406030204" pitchFamily="18" charset="0"/>
                                          </a:rPr>
                                          <m:t>𝑉𝑥</m:t>
                                        </m:r>
                                      </m:e>
                                    </m:d>
                                  </m:e>
                                </m:d>
                              </m:e>
                              <m:sup>
                                <m:r>
                                  <a:rPr lang="en-US" sz="1800" i="1">
                                    <a:latin typeface="Cambria Math" panose="02040503050406030204" pitchFamily="18" charset="0"/>
                                  </a:rPr>
                                  <m:t>2</m:t>
                                </m:r>
                              </m:sup>
                            </m:sSup>
                          </m:e>
                        </m:func>
                      </m:num>
                      <m:den>
                        <m:sSub>
                          <m:sSubPr>
                            <m:ctrlPr>
                              <a:rPr lang="en-US" sz="1800" i="1">
                                <a:latin typeface="Cambria Math"/>
                              </a:rPr>
                            </m:ctrlPr>
                          </m:sSubPr>
                          <m:e>
                            <m:r>
                              <a:rPr lang="en-US" sz="1800" i="1">
                                <a:latin typeface="Cambria Math" panose="02040503050406030204" pitchFamily="18" charset="0"/>
                              </a:rPr>
                              <m:t>𝑃</m:t>
                            </m:r>
                          </m:e>
                          <m:sub>
                            <m:r>
                              <a:rPr lang="en-US" sz="1800" i="1">
                                <a:latin typeface="Cambria Math" panose="02040503050406030204" pitchFamily="18" charset="0"/>
                              </a:rPr>
                              <m:t>𝑡𝑥𝑎𝑛𝑡</m:t>
                            </m:r>
                          </m:sub>
                        </m:sSub>
                        <m:r>
                          <a:rPr lang="en-US" sz="1800" i="1">
                            <a:latin typeface="Cambria Math" panose="02040503050406030204" pitchFamily="18" charset="0"/>
                          </a:rPr>
                          <m:t>∙</m:t>
                        </m:r>
                        <m:sSub>
                          <m:sSubPr>
                            <m:ctrlPr>
                              <a:rPr lang="en-US" sz="1800" i="1">
                                <a:latin typeface="Cambria Math"/>
                              </a:rPr>
                            </m:ctrlPr>
                          </m:sSubPr>
                          <m:e>
                            <m:r>
                              <a:rPr lang="en-US" sz="1800" i="1">
                                <a:latin typeface="Cambria Math" panose="02040503050406030204" pitchFamily="18" charset="0"/>
                              </a:rPr>
                              <m:t>𝑁</m:t>
                            </m:r>
                          </m:e>
                          <m:sub>
                            <m:r>
                              <a:rPr lang="en-US" sz="1800" i="1">
                                <a:latin typeface="Cambria Math" panose="02040503050406030204" pitchFamily="18" charset="0"/>
                              </a:rPr>
                              <m:t>𝑡𝑥</m:t>
                            </m:r>
                          </m:sub>
                        </m:sSub>
                        <m:r>
                          <a:rPr lang="en-US" sz="1800" i="1">
                            <a:latin typeface="Cambria Math" panose="02040503050406030204" pitchFamily="18" charset="0"/>
                          </a:rPr>
                          <m:t>∙</m:t>
                        </m:r>
                        <m:sSubSup>
                          <m:sSubSupPr>
                            <m:ctrlPr>
                              <a:rPr lang="en-US" sz="1800" i="1">
                                <a:latin typeface="Cambria Math"/>
                              </a:rPr>
                            </m:ctrlPr>
                          </m:sSubSupPr>
                          <m:e>
                            <m:r>
                              <a:rPr lang="en-US" sz="1800" i="1">
                                <a:latin typeface="Cambria Math" panose="02040503050406030204" pitchFamily="18" charset="0"/>
                              </a:rPr>
                              <m:t>𝐺</m:t>
                            </m:r>
                          </m:e>
                          <m:sub>
                            <m:r>
                              <a:rPr lang="en-US" sz="1800" i="1">
                                <a:latin typeface="Cambria Math" panose="02040503050406030204" pitchFamily="18" charset="0"/>
                              </a:rPr>
                              <m:t>𝐶</m:t>
                            </m:r>
                          </m:sub>
                          <m:sup>
                            <m:r>
                              <a:rPr lang="en-US" sz="1800" i="1">
                                <a:latin typeface="Cambria Math" panose="02040503050406030204" pitchFamily="18" charset="0"/>
                              </a:rPr>
                              <m:t>2</m:t>
                            </m:r>
                          </m:sup>
                        </m:sSubSup>
                      </m:den>
                    </m:f>
                  </m:oMath>
                </a14:m>
                <a:r>
                  <a:rPr lang="en-US" sz="1800" dirty="0"/>
                  <a:t> </a:t>
                </a:r>
              </a:p>
              <a:p>
                <a:endParaRPr lang="en-US" sz="2000" dirty="0"/>
              </a:p>
              <a:p>
                <a:pPr marL="0" indent="0">
                  <a:buNone/>
                </a:pPr>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41" b="-6074"/>
                </a:stretch>
              </a:blipFill>
            </p:spPr>
            <p:txBody>
              <a:bodyPr/>
              <a:lstStyle/>
              <a:p>
                <a:r>
                  <a:rPr lang="en-US">
                    <a:noFill/>
                  </a:rPr>
                  <a:t> </a:t>
                </a:r>
              </a:p>
            </p:txBody>
          </p:sp>
        </mc:Fallback>
      </mc:AlternateContent>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49</a:t>
            </a:fld>
            <a:endParaRPr lang="en-US"/>
          </a:p>
        </p:txBody>
      </p:sp>
    </p:spTree>
    <p:extLst>
      <p:ext uri="{BB962C8B-B14F-4D97-AF65-F5344CB8AC3E}">
        <p14:creationId xmlns:p14="http://schemas.microsoft.com/office/powerpoint/2010/main" val="1105124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a:t>
            </a:r>
            <a:r>
              <a:rPr lang="en-US" dirty="0" smtClean="0"/>
              <a:t>Benefits</a:t>
            </a:r>
            <a:endParaRPr lang="en-US" dirty="0"/>
          </a:p>
        </p:txBody>
      </p:sp>
      <p:sp>
        <p:nvSpPr>
          <p:cNvPr id="3" name="Content Placeholder 2"/>
          <p:cNvSpPr>
            <a:spLocks noGrp="1"/>
          </p:cNvSpPr>
          <p:nvPr>
            <p:ph idx="1"/>
          </p:nvPr>
        </p:nvSpPr>
        <p:spPr/>
        <p:txBody>
          <a:bodyPr/>
          <a:lstStyle/>
          <a:p>
            <a:r>
              <a:rPr lang="en-US" dirty="0" smtClean="0"/>
              <a:t>Link Transmit Power signaling closes the loop with the receiver</a:t>
            </a:r>
          </a:p>
          <a:p>
            <a:pPr lvl="1"/>
            <a:r>
              <a:rPr lang="en-US" dirty="0" smtClean="0"/>
              <a:t>Allowing accuracy in TX Power setting to match (or exceed) TX EVM, receiver capability, channel condition, </a:t>
            </a:r>
            <a:r>
              <a:rPr lang="en-US" dirty="0" err="1" smtClean="0"/>
              <a:t>etc</a:t>
            </a:r>
            <a:r>
              <a:rPr lang="en-US" dirty="0" smtClean="0"/>
              <a:t>, which transmitter cannot determine</a:t>
            </a:r>
          </a:p>
          <a:p>
            <a:endParaRPr lang="en-US" dirty="0" smtClean="0"/>
          </a:p>
          <a:p>
            <a:r>
              <a:rPr lang="en-US" dirty="0" smtClean="0"/>
              <a:t>Link </a:t>
            </a:r>
            <a:r>
              <a:rPr lang="en-US" dirty="0" smtClean="0"/>
              <a:t>Transmit Power signaling mechanism allows:</a:t>
            </a:r>
          </a:p>
          <a:p>
            <a:pPr lvl="1"/>
            <a:r>
              <a:rPr lang="en-US" dirty="0" smtClean="0"/>
              <a:t>Increase </a:t>
            </a:r>
            <a:r>
              <a:rPr lang="en-US" dirty="0" smtClean="0"/>
              <a:t>in TX Power per MCS to allow higher MCS </a:t>
            </a:r>
            <a:r>
              <a:rPr lang="en-US" dirty="0" smtClean="0"/>
              <a:t>use</a:t>
            </a:r>
          </a:p>
          <a:p>
            <a:pPr lvl="1"/>
            <a:r>
              <a:rPr lang="en-US" dirty="0" smtClean="0"/>
              <a:t>Reduction </a:t>
            </a:r>
            <a:r>
              <a:rPr lang="en-US" dirty="0" smtClean="0"/>
              <a:t>in TX Power to aid in system wide spatial reuse</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Tree>
    <p:extLst>
      <p:ext uri="{BB962C8B-B14F-4D97-AF65-F5344CB8AC3E}">
        <p14:creationId xmlns:p14="http://schemas.microsoft.com/office/powerpoint/2010/main" val="12678061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11-17-0123-01-00ax-Link-Transmit-Power-Text.docx</a:t>
            </a:r>
            <a:endParaRPr lang="en-US" dirty="0" smtClean="0"/>
          </a:p>
          <a:p>
            <a:r>
              <a:rPr lang="en-US" dirty="0" smtClean="0"/>
              <a:t>[2] </a:t>
            </a:r>
            <a:r>
              <a:rPr lang="en-US" dirty="0"/>
              <a:t>802.11-2016.pdf</a:t>
            </a:r>
          </a:p>
          <a:p>
            <a:r>
              <a:rPr lang="en-US" dirty="0" smtClean="0"/>
              <a:t>[3] </a:t>
            </a:r>
            <a:r>
              <a:rPr lang="en-US" dirty="0"/>
              <a:t>Draft </a:t>
            </a:r>
            <a:r>
              <a:rPr lang="en-US" dirty="0" smtClean="0"/>
              <a:t>P802.11ax_D1.2.pdf</a:t>
            </a:r>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50</a:t>
            </a:fld>
            <a:endParaRPr lang="en-US"/>
          </a:p>
        </p:txBody>
      </p:sp>
    </p:spTree>
    <p:extLst>
      <p:ext uri="{BB962C8B-B14F-4D97-AF65-F5344CB8AC3E}">
        <p14:creationId xmlns:p14="http://schemas.microsoft.com/office/powerpoint/2010/main" val="280226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Transmitter Self Adjustment</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000" dirty="0" smtClean="0"/>
              <a:t>Transmitter may be able to make TX power adjustments to account for:</a:t>
            </a:r>
          </a:p>
          <a:p>
            <a:pPr lvl="1"/>
            <a:r>
              <a:rPr lang="en-US" sz="1800" dirty="0" smtClean="0"/>
              <a:t>Precoding Scenario (8x2, 4x2, 2x2, using beamforming or spatial expansion)</a:t>
            </a:r>
          </a:p>
          <a:p>
            <a:pPr lvl="1"/>
            <a:r>
              <a:rPr lang="en-US" sz="1800" dirty="0" smtClean="0"/>
              <a:t>PA characteristic, e.g. </a:t>
            </a:r>
            <a:r>
              <a:rPr lang="en-US" sz="1800" dirty="0" smtClean="0"/>
              <a:t>non-linearity, with margin for uncertainty in measurement and for dynamic operating condition changes, e.g. voltage, temperature, ageing</a:t>
            </a:r>
          </a:p>
          <a:p>
            <a:pPr lvl="2"/>
            <a:r>
              <a:rPr lang="en-US" sz="1600" dirty="0" smtClean="0"/>
              <a:t>A typical implementation shows an average of 1.5 dB of margin</a:t>
            </a:r>
            <a:endParaRPr lang="en-US" sz="1600" dirty="0" smtClean="0"/>
          </a:p>
          <a:p>
            <a:r>
              <a:rPr lang="en-US" sz="2000" dirty="0" smtClean="0"/>
              <a:t>However, transmitter </a:t>
            </a:r>
            <a:r>
              <a:rPr lang="en-US" sz="2000" dirty="0" smtClean="0"/>
              <a:t>cannot make </a:t>
            </a:r>
            <a:r>
              <a:rPr lang="en-US" sz="2000" dirty="0" smtClean="0"/>
              <a:t>adjustments to account for </a:t>
            </a:r>
            <a:r>
              <a:rPr lang="en-US" sz="2000" dirty="0" smtClean="0"/>
              <a:t>channel condition (Doppler </a:t>
            </a:r>
            <a:r>
              <a:rPr lang="en-US" sz="2000" dirty="0" smtClean="0"/>
              <a:t>and Delay Spread) and receiver characteristics</a:t>
            </a:r>
          </a:p>
          <a:p>
            <a:r>
              <a:rPr lang="en-US" sz="2000" dirty="0" smtClean="0"/>
              <a:t>Receiver can measure channel effect and request power increase or decrease to optimize link and system </a:t>
            </a:r>
            <a:r>
              <a:rPr lang="en-US" sz="2000" dirty="0" smtClean="0"/>
              <a:t>gain</a:t>
            </a:r>
          </a:p>
        </p:txBody>
      </p:sp>
      <p:sp>
        <p:nvSpPr>
          <p:cNvPr id="4" name="Date Placeholder 3"/>
          <p:cNvSpPr>
            <a:spLocks noGrp="1"/>
          </p:cNvSpPr>
          <p:nvPr>
            <p:ph type="dt" sz="half" idx="10"/>
          </p:nvPr>
        </p:nvSpPr>
        <p:spPr>
          <a:xfrm>
            <a:off x="696913" y="332601"/>
            <a:ext cx="968214" cy="276999"/>
          </a:xfrm>
        </p:spPr>
        <p:txBody>
          <a:bodyPr/>
          <a:lstStyle/>
          <a:p>
            <a:r>
              <a:rPr lang="en-US" dirty="0" smtClean="0"/>
              <a:t>May </a:t>
            </a:r>
            <a:r>
              <a:rPr lang="en-US" dirty="0" smtClean="0"/>
              <a:t>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113725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Simulation Conditions, Gain Metric</a:t>
            </a:r>
            <a:endParaRPr lang="en-US" dirty="0"/>
          </a:p>
        </p:txBody>
      </p:sp>
      <p:sp>
        <p:nvSpPr>
          <p:cNvPr id="3" name="Content Placeholder 2"/>
          <p:cNvSpPr>
            <a:spLocks noGrp="1"/>
          </p:cNvSpPr>
          <p:nvPr>
            <p:ph idx="1"/>
          </p:nvPr>
        </p:nvSpPr>
        <p:spPr/>
        <p:txBody>
          <a:bodyPr/>
          <a:lstStyle/>
          <a:p>
            <a:r>
              <a:rPr lang="en-US" sz="1600" dirty="0" smtClean="0"/>
              <a:t>TSIM = Theoretical simulation model, not an architectural model</a:t>
            </a:r>
          </a:p>
          <a:p>
            <a:pPr lvl="1"/>
            <a:r>
              <a:rPr lang="en-US" sz="1200" dirty="0" smtClean="0"/>
              <a:t>E.g. ideal channel estimates, floating point math</a:t>
            </a:r>
            <a:endParaRPr lang="en-US" sz="1200" dirty="0" smtClean="0"/>
          </a:p>
          <a:p>
            <a:r>
              <a:rPr lang="en-US" sz="1600" dirty="0" smtClean="0"/>
              <a:t>PA simulated is lab measured Skyworks PA (SKY85302-11)</a:t>
            </a:r>
          </a:p>
          <a:p>
            <a:r>
              <a:rPr lang="en-US" sz="1600" dirty="0" smtClean="0"/>
              <a:t>Using Channel B NLOS 80MHz, and D NLOS 80MHz</a:t>
            </a:r>
          </a:p>
          <a:p>
            <a:r>
              <a:rPr lang="en-US" sz="1600" dirty="0" smtClean="0"/>
              <a:t>For NSS=2: tested scenarios are Precoding NTX=4 x NRX=2 and NTX=8 x NRX=2. </a:t>
            </a:r>
          </a:p>
          <a:p>
            <a:r>
              <a:rPr lang="en-US" sz="1600" dirty="0" smtClean="0"/>
              <a:t>For NSS=1: tested scenarios are Precoding NTX=4 x NRX=2 and NTX=8 x NRX=2. </a:t>
            </a:r>
          </a:p>
          <a:p>
            <a:r>
              <a:rPr lang="en-US" sz="1600" dirty="0" smtClean="0"/>
              <a:t>Reference scenario is nominal OBO: power that yields standard specified TX EVM with 1.5dB margin.</a:t>
            </a:r>
          </a:p>
          <a:p>
            <a:pPr lvl="1"/>
            <a:r>
              <a:rPr lang="en-US" sz="1400" dirty="0" smtClean="0"/>
              <a:t> 1.5 dB margin based on practical </a:t>
            </a:r>
            <a:r>
              <a:rPr lang="en-US" sz="1400" dirty="0" err="1" smtClean="0"/>
              <a:t>Tx</a:t>
            </a:r>
            <a:r>
              <a:rPr lang="en-US" sz="1400" dirty="0" smtClean="0"/>
              <a:t> power accuracy used in APs</a:t>
            </a:r>
          </a:p>
          <a:p>
            <a:r>
              <a:rPr lang="en-US" sz="1600" dirty="0" smtClean="0"/>
              <a:t>For each scenario we mark the OBO which optimizes link budget for 10% PER</a:t>
            </a:r>
          </a:p>
          <a:p>
            <a:r>
              <a:rPr lang="en-US" sz="1600" dirty="0" smtClean="0"/>
              <a:t>The optimal OBO is achievable in a closed loop system that controls </a:t>
            </a:r>
            <a:r>
              <a:rPr lang="en-US" sz="1600" dirty="0" err="1" smtClean="0"/>
              <a:t>Tx</a:t>
            </a:r>
            <a:r>
              <a:rPr lang="en-US" sz="1600" dirty="0" smtClean="0"/>
              <a:t> power based on measured distortion at the receiver</a:t>
            </a:r>
          </a:p>
          <a:p>
            <a:r>
              <a:rPr lang="en-US" sz="1600" dirty="0" smtClean="0"/>
              <a:t>The difference between the optimal OBO and nominal OBO minus the sensitivity change is the LTP gain we could achieve by letting receiver request transmit power.</a:t>
            </a:r>
            <a:endParaRPr lang="en-US" sz="1600" dirty="0"/>
          </a:p>
        </p:txBody>
      </p:sp>
      <p:sp>
        <p:nvSpPr>
          <p:cNvPr id="4" name="Date Placeholder 3"/>
          <p:cNvSpPr>
            <a:spLocks noGrp="1"/>
          </p:cNvSpPr>
          <p:nvPr>
            <p:ph type="dt" sz="half" idx="10"/>
          </p:nvPr>
        </p:nvSpPr>
        <p:spPr/>
        <p:txBody>
          <a:bodyPr/>
          <a:lstStyle/>
          <a:p>
            <a:r>
              <a:rPr lang="en-US" smtClean="0"/>
              <a:t>May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Tree>
    <p:extLst>
      <p:ext uri="{BB962C8B-B14F-4D97-AF65-F5344CB8AC3E}">
        <p14:creationId xmlns:p14="http://schemas.microsoft.com/office/powerpoint/2010/main" val="30905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Configuration</a:t>
            </a:r>
            <a:endParaRPr lang="en-US" dirty="0"/>
          </a:p>
        </p:txBody>
      </p:sp>
      <p:sp>
        <p:nvSpPr>
          <p:cNvPr id="3" name="Content Placeholder 2"/>
          <p:cNvSpPr>
            <a:spLocks noGrp="1"/>
          </p:cNvSpPr>
          <p:nvPr>
            <p:ph idx="1"/>
          </p:nvPr>
        </p:nvSpPr>
        <p:spPr>
          <a:xfrm>
            <a:off x="685800" y="1981200"/>
            <a:ext cx="7772400" cy="2590800"/>
          </a:xfrm>
        </p:spPr>
        <p:txBody>
          <a:bodyPr/>
          <a:lstStyle/>
          <a:p>
            <a:r>
              <a:rPr lang="en-US" sz="1600" dirty="0"/>
              <a:t>N</a:t>
            </a:r>
            <a:r>
              <a:rPr lang="en-US" sz="1600" baseline="-25000" dirty="0"/>
              <a:t>TX</a:t>
            </a:r>
            <a:r>
              <a:rPr lang="en-US" sz="1600" dirty="0"/>
              <a:t>=4 and N</a:t>
            </a:r>
            <a:r>
              <a:rPr lang="en-US" sz="1600" baseline="-25000" dirty="0"/>
              <a:t>RX</a:t>
            </a:r>
            <a:r>
              <a:rPr lang="en-US" sz="1600" dirty="0"/>
              <a:t>=2</a:t>
            </a:r>
          </a:p>
          <a:p>
            <a:r>
              <a:rPr lang="en-US" sz="1600" dirty="0" smtClean="0"/>
              <a:t>Channel </a:t>
            </a:r>
            <a:r>
              <a:rPr lang="en-US" sz="1600" dirty="0"/>
              <a:t>configured for an average attenuation of 0dB</a:t>
            </a:r>
          </a:p>
          <a:p>
            <a:pPr lvl="1"/>
            <a:r>
              <a:rPr lang="en-US" sz="1400" dirty="0"/>
              <a:t> A particular channel draw can have different attenuation</a:t>
            </a:r>
          </a:p>
          <a:p>
            <a:r>
              <a:rPr lang="en-US" sz="1600" dirty="0" smtClean="0"/>
              <a:t>Receiver </a:t>
            </a:r>
            <a:r>
              <a:rPr lang="en-US" sz="1600" dirty="0"/>
              <a:t>noise power, P</a:t>
            </a:r>
            <a:r>
              <a:rPr lang="en-US" sz="1600" baseline="-25000" dirty="0"/>
              <a:t>RX_NOISE</a:t>
            </a:r>
            <a:r>
              <a:rPr lang="en-US" sz="1600" dirty="0"/>
              <a:t> , is fixed for a desired SNR range around sensitivity</a:t>
            </a:r>
          </a:p>
          <a:p>
            <a:pPr lvl="1"/>
            <a:r>
              <a:rPr lang="en-US" sz="1400" dirty="0"/>
              <a:t> Using the predefined average channel attenuation</a:t>
            </a:r>
          </a:p>
          <a:p>
            <a:r>
              <a:rPr lang="en-US" sz="1600" dirty="0" smtClean="0"/>
              <a:t>Receiver </a:t>
            </a:r>
            <a:r>
              <a:rPr lang="en-US" sz="1600" dirty="0"/>
              <a:t>signal power, P</a:t>
            </a:r>
            <a:r>
              <a:rPr lang="en-US" sz="1600" baseline="-25000" dirty="0"/>
              <a:t>RX</a:t>
            </a:r>
            <a:r>
              <a:rPr lang="en-US" sz="1600" dirty="0"/>
              <a:t>, is random according the channel draw</a:t>
            </a:r>
          </a:p>
          <a:p>
            <a:r>
              <a:rPr lang="en-US" sz="1600" dirty="0" smtClean="0"/>
              <a:t>Beamforming </a:t>
            </a:r>
            <a:r>
              <a:rPr lang="en-US" sz="1600" dirty="0"/>
              <a:t>gain depends on channel draw </a:t>
            </a:r>
            <a:r>
              <a:rPr lang="en-US" sz="1600" dirty="0" smtClean="0"/>
              <a:t>too</a:t>
            </a:r>
            <a:endParaRPr lang="en-US" sz="1600"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Content Placeholder 2"/>
          <p:cNvSpPr txBox="1">
            <a:spLocks/>
          </p:cNvSpPr>
          <p:nvPr/>
        </p:nvSpPr>
        <p:spPr bwMode="auto">
          <a:xfrm>
            <a:off x="533400" y="4572000"/>
            <a:ext cx="4724400" cy="175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The simulation sweeps on transmitted power P</a:t>
            </a:r>
            <a:r>
              <a:rPr lang="en-US" sz="1600" baseline="-25000" dirty="0"/>
              <a:t>TX</a:t>
            </a:r>
            <a:r>
              <a:rPr lang="en-US" sz="1600" dirty="0"/>
              <a:t> , at a given OBO and finds the PER threshold of 10% </a:t>
            </a:r>
          </a:p>
          <a:p>
            <a:r>
              <a:rPr lang="en-US" sz="1600" dirty="0" smtClean="0"/>
              <a:t>Actually</a:t>
            </a:r>
            <a:r>
              <a:rPr lang="en-US" sz="1600" dirty="0"/>
              <a:t>, the channel is considered as black box and the simulation controls P</a:t>
            </a:r>
            <a:r>
              <a:rPr lang="en-US" sz="1600" baseline="-25000" dirty="0"/>
              <a:t>TX</a:t>
            </a:r>
            <a:r>
              <a:rPr lang="en-US" sz="1600" dirty="0"/>
              <a:t>(OBO) and P</a:t>
            </a:r>
            <a:r>
              <a:rPr lang="en-US" sz="1600" baseline="-25000" dirty="0"/>
              <a:t>RX_NOISE</a:t>
            </a:r>
            <a:r>
              <a:rPr lang="en-US" sz="1600" dirty="0"/>
              <a:t> </a:t>
            </a:r>
          </a:p>
        </p:txBody>
      </p:sp>
      <p:grpSp>
        <p:nvGrpSpPr>
          <p:cNvPr id="9" name="Group 8"/>
          <p:cNvGrpSpPr/>
          <p:nvPr/>
        </p:nvGrpSpPr>
        <p:grpSpPr>
          <a:xfrm>
            <a:off x="5328627" y="4653072"/>
            <a:ext cx="3472897" cy="1422800"/>
            <a:chOff x="6184149" y="3887579"/>
            <a:chExt cx="5077461" cy="2080169"/>
          </a:xfrm>
        </p:grpSpPr>
        <p:grpSp>
          <p:nvGrpSpPr>
            <p:cNvPr id="10" name="Group 9"/>
            <p:cNvGrpSpPr/>
            <p:nvPr/>
          </p:nvGrpSpPr>
          <p:grpSpPr>
            <a:xfrm>
              <a:off x="6184149" y="3887579"/>
              <a:ext cx="5077461" cy="1894692"/>
              <a:chOff x="3210128" y="3225948"/>
              <a:chExt cx="5077461" cy="1894692"/>
            </a:xfrm>
          </p:grpSpPr>
          <p:sp>
            <p:nvSpPr>
              <p:cNvPr id="12" name="Rectangle 11"/>
              <p:cNvSpPr/>
              <p:nvPr/>
            </p:nvSpPr>
            <p:spPr>
              <a:xfrm>
                <a:off x="4338536" y="3608962"/>
                <a:ext cx="1955260" cy="1391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Channel</a:t>
                </a:r>
                <a:endParaRPr lang="en-US" dirty="0"/>
              </a:p>
            </p:txBody>
          </p:sp>
          <p:cxnSp>
            <p:nvCxnSpPr>
              <p:cNvPr id="13" name="Straight Arrow Connector 12"/>
              <p:cNvCxnSpPr/>
              <p:nvPr/>
            </p:nvCxnSpPr>
            <p:spPr>
              <a:xfrm>
                <a:off x="3210128" y="3793787"/>
                <a:ext cx="1128408" cy="9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210128" y="4131013"/>
                <a:ext cx="1128408" cy="9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210128" y="4468239"/>
                <a:ext cx="1128408" cy="9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210128" y="4805465"/>
                <a:ext cx="1128408" cy="9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293796" y="4121285"/>
                <a:ext cx="841255" cy="9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293796" y="4560597"/>
                <a:ext cx="841255" cy="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510105" y="3493016"/>
                <a:ext cx="458780" cy="307777"/>
              </a:xfrm>
              <a:prstGeom prst="rect">
                <a:avLst/>
              </a:prstGeom>
              <a:noFill/>
            </p:spPr>
            <p:txBody>
              <a:bodyPr wrap="none" rtlCol="0">
                <a:spAutoFit/>
              </a:bodyPr>
              <a:lstStyle/>
              <a:p>
                <a:r>
                  <a:rPr lang="en-US" dirty="0" smtClean="0"/>
                  <a:t>P</a:t>
                </a:r>
                <a:r>
                  <a:rPr lang="en-US" baseline="-25000" dirty="0" smtClean="0"/>
                  <a:t>TX</a:t>
                </a:r>
                <a:endParaRPr lang="en-US" baseline="-25000" dirty="0"/>
              </a:p>
            </p:txBody>
          </p:sp>
          <p:sp>
            <p:nvSpPr>
              <p:cNvPr id="20" name="TextBox 19"/>
              <p:cNvSpPr txBox="1"/>
              <p:nvPr/>
            </p:nvSpPr>
            <p:spPr>
              <a:xfrm>
                <a:off x="3510105" y="3842824"/>
                <a:ext cx="458780" cy="307777"/>
              </a:xfrm>
              <a:prstGeom prst="rect">
                <a:avLst/>
              </a:prstGeom>
              <a:noFill/>
            </p:spPr>
            <p:txBody>
              <a:bodyPr wrap="none" rtlCol="0">
                <a:spAutoFit/>
              </a:bodyPr>
              <a:lstStyle/>
              <a:p>
                <a:r>
                  <a:rPr lang="en-US" dirty="0" smtClean="0"/>
                  <a:t>P</a:t>
                </a:r>
                <a:r>
                  <a:rPr lang="en-US" baseline="-25000" dirty="0" smtClean="0"/>
                  <a:t>TX</a:t>
                </a:r>
                <a:endParaRPr lang="en-US" baseline="-25000" dirty="0"/>
              </a:p>
            </p:txBody>
          </p:sp>
          <p:sp>
            <p:nvSpPr>
              <p:cNvPr id="21" name="TextBox 20"/>
              <p:cNvSpPr txBox="1"/>
              <p:nvPr/>
            </p:nvSpPr>
            <p:spPr>
              <a:xfrm>
                <a:off x="3510105" y="4192632"/>
                <a:ext cx="458780" cy="307777"/>
              </a:xfrm>
              <a:prstGeom prst="rect">
                <a:avLst/>
              </a:prstGeom>
              <a:noFill/>
            </p:spPr>
            <p:txBody>
              <a:bodyPr wrap="none" rtlCol="0">
                <a:spAutoFit/>
              </a:bodyPr>
              <a:lstStyle/>
              <a:p>
                <a:r>
                  <a:rPr lang="en-US" dirty="0" smtClean="0"/>
                  <a:t>P</a:t>
                </a:r>
                <a:r>
                  <a:rPr lang="en-US" baseline="-25000" dirty="0" smtClean="0"/>
                  <a:t>TX</a:t>
                </a:r>
                <a:endParaRPr lang="en-US" baseline="-25000" dirty="0"/>
              </a:p>
            </p:txBody>
          </p:sp>
          <p:sp>
            <p:nvSpPr>
              <p:cNvPr id="22" name="TextBox 21"/>
              <p:cNvSpPr txBox="1"/>
              <p:nvPr/>
            </p:nvSpPr>
            <p:spPr>
              <a:xfrm>
                <a:off x="3510105" y="4542440"/>
                <a:ext cx="458780" cy="307777"/>
              </a:xfrm>
              <a:prstGeom prst="rect">
                <a:avLst/>
              </a:prstGeom>
              <a:noFill/>
            </p:spPr>
            <p:txBody>
              <a:bodyPr wrap="none" rtlCol="0">
                <a:spAutoFit/>
              </a:bodyPr>
              <a:lstStyle/>
              <a:p>
                <a:r>
                  <a:rPr lang="en-US" dirty="0" smtClean="0"/>
                  <a:t>P</a:t>
                </a:r>
                <a:r>
                  <a:rPr lang="en-US" baseline="-25000" dirty="0" smtClean="0"/>
                  <a:t>TX</a:t>
                </a:r>
                <a:endParaRPr lang="en-US" baseline="-25000" dirty="0"/>
              </a:p>
            </p:txBody>
          </p:sp>
          <p:sp>
            <p:nvSpPr>
              <p:cNvPr id="23" name="TextBox 22"/>
              <p:cNvSpPr txBox="1"/>
              <p:nvPr/>
            </p:nvSpPr>
            <p:spPr>
              <a:xfrm>
                <a:off x="6529598" y="3842823"/>
                <a:ext cx="471604" cy="307777"/>
              </a:xfrm>
              <a:prstGeom prst="rect">
                <a:avLst/>
              </a:prstGeom>
              <a:noFill/>
            </p:spPr>
            <p:txBody>
              <a:bodyPr wrap="none" rtlCol="0">
                <a:spAutoFit/>
              </a:bodyPr>
              <a:lstStyle/>
              <a:p>
                <a:r>
                  <a:rPr lang="en-US" dirty="0" smtClean="0"/>
                  <a:t>P</a:t>
                </a:r>
                <a:r>
                  <a:rPr lang="en-US" baseline="-25000" dirty="0" smtClean="0"/>
                  <a:t>RX</a:t>
                </a:r>
                <a:endParaRPr lang="en-US" baseline="-25000" dirty="0"/>
              </a:p>
            </p:txBody>
          </p:sp>
          <p:sp>
            <p:nvSpPr>
              <p:cNvPr id="24" name="TextBox 23"/>
              <p:cNvSpPr txBox="1"/>
              <p:nvPr/>
            </p:nvSpPr>
            <p:spPr>
              <a:xfrm>
                <a:off x="6534275" y="4271204"/>
                <a:ext cx="471604" cy="307777"/>
              </a:xfrm>
              <a:prstGeom prst="rect">
                <a:avLst/>
              </a:prstGeom>
              <a:noFill/>
            </p:spPr>
            <p:txBody>
              <a:bodyPr wrap="none" rtlCol="0">
                <a:spAutoFit/>
              </a:bodyPr>
              <a:lstStyle/>
              <a:p>
                <a:r>
                  <a:rPr lang="en-US" dirty="0" smtClean="0"/>
                  <a:t>P</a:t>
                </a:r>
                <a:r>
                  <a:rPr lang="en-US" baseline="-25000" dirty="0" smtClean="0"/>
                  <a:t>RX</a:t>
                </a:r>
                <a:endParaRPr lang="en-US" baseline="-25000" dirty="0"/>
              </a:p>
            </p:txBody>
          </p:sp>
          <p:sp>
            <p:nvSpPr>
              <p:cNvPr id="25" name="Oval 24"/>
              <p:cNvSpPr/>
              <p:nvPr/>
            </p:nvSpPr>
            <p:spPr>
              <a:xfrm>
                <a:off x="7135051" y="3975538"/>
                <a:ext cx="311285" cy="3107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6" name="Oval 25"/>
              <p:cNvSpPr/>
              <p:nvPr/>
            </p:nvSpPr>
            <p:spPr>
              <a:xfrm>
                <a:off x="7135050" y="4415011"/>
                <a:ext cx="311285" cy="3107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cxnSp>
            <p:nvCxnSpPr>
              <p:cNvPr id="27" name="Straight Arrow Connector 26"/>
              <p:cNvCxnSpPr/>
              <p:nvPr/>
            </p:nvCxnSpPr>
            <p:spPr>
              <a:xfrm>
                <a:off x="7436880" y="4125010"/>
                <a:ext cx="841255" cy="58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446333" y="4558867"/>
                <a:ext cx="841256" cy="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25" idx="0"/>
              </p:cNvCxnSpPr>
              <p:nvPr/>
            </p:nvCxnSpPr>
            <p:spPr>
              <a:xfrm>
                <a:off x="7290692" y="3543300"/>
                <a:ext cx="2" cy="432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26" idx="4"/>
              </p:cNvCxnSpPr>
              <p:nvPr/>
            </p:nvCxnSpPr>
            <p:spPr>
              <a:xfrm flipV="1">
                <a:off x="7290692" y="4725746"/>
                <a:ext cx="1" cy="3948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834477" y="3225948"/>
                <a:ext cx="912429" cy="307777"/>
              </a:xfrm>
              <a:prstGeom prst="rect">
                <a:avLst/>
              </a:prstGeom>
              <a:noFill/>
            </p:spPr>
            <p:txBody>
              <a:bodyPr wrap="none" rtlCol="0">
                <a:spAutoFit/>
              </a:bodyPr>
              <a:lstStyle/>
              <a:p>
                <a:r>
                  <a:rPr lang="en-US" dirty="0" smtClean="0"/>
                  <a:t>P</a:t>
                </a:r>
                <a:r>
                  <a:rPr lang="en-US" baseline="-25000" dirty="0" smtClean="0"/>
                  <a:t>RX_NOISE</a:t>
                </a:r>
                <a:endParaRPr lang="en-US" baseline="-25000" dirty="0"/>
              </a:p>
            </p:txBody>
          </p:sp>
        </p:grpSp>
        <p:sp>
          <p:nvSpPr>
            <p:cNvPr id="11" name="TextBox 10"/>
            <p:cNvSpPr txBox="1"/>
            <p:nvPr/>
          </p:nvSpPr>
          <p:spPr>
            <a:xfrm>
              <a:off x="9808498" y="5659971"/>
              <a:ext cx="912429" cy="307777"/>
            </a:xfrm>
            <a:prstGeom prst="rect">
              <a:avLst/>
            </a:prstGeom>
            <a:noFill/>
          </p:spPr>
          <p:txBody>
            <a:bodyPr wrap="none" rtlCol="0">
              <a:spAutoFit/>
            </a:bodyPr>
            <a:lstStyle/>
            <a:p>
              <a:r>
                <a:rPr lang="en-US" dirty="0" smtClean="0"/>
                <a:t>P</a:t>
              </a:r>
              <a:r>
                <a:rPr lang="en-US" baseline="-25000" dirty="0" smtClean="0"/>
                <a:t>RX_NOISE</a:t>
              </a:r>
              <a:endParaRPr lang="en-US" baseline="-25000" dirty="0"/>
            </a:p>
          </p:txBody>
        </p:sp>
      </p:grpSp>
    </p:spTree>
    <p:extLst>
      <p:ext uri="{BB962C8B-B14F-4D97-AF65-F5344CB8AC3E}">
        <p14:creationId xmlns:p14="http://schemas.microsoft.com/office/powerpoint/2010/main" val="2192405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Simulation Results</a:t>
            </a:r>
            <a:endParaRPr lang="en-US" dirty="0"/>
          </a:p>
        </p:txBody>
      </p:sp>
      <p:sp>
        <p:nvSpPr>
          <p:cNvPr id="3" name="Content Placeholder 2"/>
          <p:cNvSpPr>
            <a:spLocks noGrp="1"/>
          </p:cNvSpPr>
          <p:nvPr>
            <p:ph idx="1"/>
          </p:nvPr>
        </p:nvSpPr>
        <p:spPr/>
        <p:txBody>
          <a:bodyPr/>
          <a:lstStyle/>
          <a:p>
            <a:pPr lvl="1"/>
            <a:r>
              <a:rPr lang="en-US" dirty="0" smtClean="0"/>
              <a:t>For each MCS we plot</a:t>
            </a:r>
          </a:p>
          <a:p>
            <a:pPr lvl="2"/>
            <a:r>
              <a:rPr lang="en-US" dirty="0" smtClean="0"/>
              <a:t>SNR threshold (i.e. required for 10% PER with 1.7kB packets) as function of OBO </a:t>
            </a:r>
          </a:p>
          <a:p>
            <a:pPr lvl="2"/>
            <a:r>
              <a:rPr lang="en-US" dirty="0" smtClean="0"/>
              <a:t>EVM as a function of OBO (green curve)</a:t>
            </a:r>
          </a:p>
          <a:p>
            <a:pPr lvl="1"/>
            <a:r>
              <a:rPr lang="en-US" dirty="0" smtClean="0"/>
              <a:t>EVM is computed and plotted for 2x2 MIMO case, </a:t>
            </a:r>
            <a:r>
              <a:rPr lang="en-US" dirty="0" err="1" smtClean="0"/>
              <a:t>Nss</a:t>
            </a:r>
            <a:r>
              <a:rPr lang="en-US" dirty="0" smtClean="0"/>
              <a:t>=2, using direct mapping (measurement described in IEEE </a:t>
            </a:r>
            <a:r>
              <a:rPr lang="en-US" dirty="0" err="1" smtClean="0"/>
              <a:t>Std</a:t>
            </a:r>
            <a:r>
              <a:rPr lang="en-US" dirty="0" smtClean="0"/>
              <a:t> 802.11-2016 21.3.17.4.3)</a:t>
            </a:r>
          </a:p>
          <a:p>
            <a:pPr lvl="1"/>
            <a:r>
              <a:rPr lang="en-US" dirty="0" smtClean="0"/>
              <a:t>Allowed relative constellation error (EVM Spec) is also marked as a black vertical line</a:t>
            </a:r>
          </a:p>
          <a:p>
            <a:pPr lvl="1"/>
            <a:r>
              <a:rPr lang="en-US" dirty="0" err="1" smtClean="0"/>
              <a:t>Precoder</a:t>
            </a:r>
            <a:r>
              <a:rPr lang="en-US" dirty="0" smtClean="0"/>
              <a:t> is normalized to have same power for all antennas, thus </a:t>
            </a:r>
            <a:r>
              <a:rPr lang="en-US" dirty="0" err="1" smtClean="0"/>
              <a:t>precoded</a:t>
            </a:r>
            <a:r>
              <a:rPr lang="en-US" dirty="0" smtClean="0"/>
              <a:t> signal also obeys same OBO to EVM (green) curve</a:t>
            </a:r>
          </a:p>
          <a:p>
            <a:pPr lvl="1"/>
            <a:r>
              <a:rPr lang="en-US" dirty="0" smtClean="0"/>
              <a:t>OBO setting marked by diamond is the OBO value which maximizes system gain min (</a:t>
            </a:r>
            <a:r>
              <a:rPr lang="en-US" dirty="0" err="1" smtClean="0"/>
              <a:t>Psat</a:t>
            </a:r>
            <a:r>
              <a:rPr lang="en-US" dirty="0" smtClean="0"/>
              <a:t>/N0)=min (OBO+SNR).</a:t>
            </a:r>
          </a:p>
        </p:txBody>
      </p:sp>
      <p:sp>
        <p:nvSpPr>
          <p:cNvPr id="4" name="Date Placeholder 3"/>
          <p:cNvSpPr>
            <a:spLocks noGrp="1"/>
          </p:cNvSpPr>
          <p:nvPr>
            <p:ph type="dt" sz="half" idx="10"/>
          </p:nvPr>
        </p:nvSpPr>
        <p:spPr/>
        <p:txBody>
          <a:bodyPr/>
          <a:lstStyle/>
          <a:p>
            <a:r>
              <a:rPr lang="en-US" smtClean="0"/>
              <a:t>May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spTree>
    <p:extLst>
      <p:ext uri="{BB962C8B-B14F-4D97-AF65-F5344CB8AC3E}">
        <p14:creationId xmlns:p14="http://schemas.microsoft.com/office/powerpoint/2010/main" val="3401248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218913</TotalTime>
  <Words>4223</Words>
  <Application>Microsoft Office PowerPoint</Application>
  <PresentationFormat>On-screen Show (4:3)</PresentationFormat>
  <Paragraphs>652</Paragraphs>
  <Slides>50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802-11-Submission</vt:lpstr>
      <vt:lpstr>Microsoft Word 97 - 2003 Document</vt:lpstr>
      <vt:lpstr>Link Transmit Power (LTP)</vt:lpstr>
      <vt:lpstr>Abstract</vt:lpstr>
      <vt:lpstr>CID 8098</vt:lpstr>
      <vt:lpstr>Rationale</vt:lpstr>
      <vt:lpstr>LTP Benefits</vt:lpstr>
      <vt:lpstr>Transmitter Self Adjustment</vt:lpstr>
      <vt:lpstr>Simulation Conditions, Gain Metric</vt:lpstr>
      <vt:lpstr>Simulation Configuration</vt:lpstr>
      <vt:lpstr>Simulation Results</vt:lpstr>
      <vt:lpstr>Theoretical sim vs Lab measurements Chan D 80 MHz MCS6</vt:lpstr>
      <vt:lpstr>Theoretical sim vs Lab measurements Chan D 80 MHz MCS7</vt:lpstr>
      <vt:lpstr>LTP Gain Summary</vt:lpstr>
      <vt:lpstr>Conclusion</vt:lpstr>
      <vt:lpstr>Proposed Draft Changes</vt:lpstr>
      <vt:lpstr>LTP Signaling</vt:lpstr>
      <vt:lpstr>Add a capability indication</vt:lpstr>
      <vt:lpstr>Add an information element</vt:lpstr>
      <vt:lpstr>Add a management action frame</vt:lpstr>
      <vt:lpstr>LTP Requester Behavior</vt:lpstr>
      <vt:lpstr>LTP Responder Behavior (1)</vt:lpstr>
      <vt:lpstr>LTP Responder Behavior (2)</vt:lpstr>
      <vt:lpstr>Proposed Changes Summary (1)</vt:lpstr>
      <vt:lpstr>Proposed Changes Summary (2)</vt:lpstr>
      <vt:lpstr>Straw poll #1</vt:lpstr>
      <vt:lpstr>Straw poll #2</vt:lpstr>
      <vt:lpstr>Straw poll #3</vt:lpstr>
      <vt:lpstr>Straw Poll PHY #1</vt:lpstr>
      <vt:lpstr>Annex 1</vt:lpstr>
      <vt:lpstr>Ext Cap IE: add a capability indication</vt:lpstr>
      <vt:lpstr>Implicit NDP Request</vt:lpstr>
      <vt:lpstr>Add an information element</vt:lpstr>
      <vt:lpstr>Link Transmit Power Parameters</vt:lpstr>
      <vt:lpstr>LTP IE Format</vt:lpstr>
      <vt:lpstr>LTP control field</vt:lpstr>
      <vt:lpstr>MCI Encoding</vt:lpstr>
      <vt:lpstr>LTP Information field</vt:lpstr>
      <vt:lpstr>MCI TX Power Field Encoding</vt:lpstr>
      <vt:lpstr>Bidirectional LTP Exchange</vt:lpstr>
      <vt:lpstr>Add LTP Action to Public Category</vt:lpstr>
      <vt:lpstr>TX EVM Rules</vt:lpstr>
      <vt:lpstr>Reporting Baseline TX Power</vt:lpstr>
      <vt:lpstr>Annex 2</vt:lpstr>
      <vt:lpstr>LTP effect on MCS Selection</vt:lpstr>
      <vt:lpstr>Identifying the Source of the PPDU</vt:lpstr>
      <vt:lpstr>RTS-CTS Based Source Information</vt:lpstr>
      <vt:lpstr>Association Exchange Example</vt:lpstr>
      <vt:lpstr>TX Power Reporting</vt:lpstr>
      <vt:lpstr>Annex 3</vt:lpstr>
      <vt:lpstr>Distortion related SNR Loss Estimation</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939</cp:revision>
  <cp:lastPrinted>1998-02-10T13:28:06Z</cp:lastPrinted>
  <dcterms:created xsi:type="dcterms:W3CDTF">2007-05-21T21:00:37Z</dcterms:created>
  <dcterms:modified xsi:type="dcterms:W3CDTF">2017-04-27T23:07:13Z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