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9" r:id="rId2"/>
    <p:sldId id="318" r:id="rId3"/>
    <p:sldId id="375" r:id="rId4"/>
    <p:sldId id="351" r:id="rId5"/>
    <p:sldId id="319" r:id="rId6"/>
    <p:sldId id="320" r:id="rId7"/>
    <p:sldId id="349" r:id="rId8"/>
    <p:sldId id="354" r:id="rId9"/>
    <p:sldId id="352" r:id="rId10"/>
    <p:sldId id="358" r:id="rId11"/>
    <p:sldId id="359" r:id="rId12"/>
    <p:sldId id="326" r:id="rId13"/>
    <p:sldId id="378" r:id="rId14"/>
    <p:sldId id="381" r:id="rId15"/>
    <p:sldId id="379" r:id="rId16"/>
    <p:sldId id="361" r:id="rId17"/>
    <p:sldId id="362" r:id="rId18"/>
    <p:sldId id="363" r:id="rId19"/>
    <p:sldId id="321" r:id="rId20"/>
    <p:sldId id="364" r:id="rId21"/>
    <p:sldId id="365" r:id="rId22"/>
    <p:sldId id="366" r:id="rId23"/>
    <p:sldId id="367" r:id="rId24"/>
    <p:sldId id="376" r:id="rId25"/>
    <p:sldId id="368" r:id="rId26"/>
    <p:sldId id="369" r:id="rId27"/>
    <p:sldId id="370" r:id="rId28"/>
    <p:sldId id="374" r:id="rId29"/>
    <p:sldId id="356" r:id="rId30"/>
    <p:sldId id="353" r:id="rId31"/>
    <p:sldId id="355" r:id="rId32"/>
    <p:sldId id="357" r:id="rId33"/>
    <p:sldId id="372" r:id="rId34"/>
    <p:sldId id="373" r:id="rId35"/>
    <p:sldId id="348" r:id="rId3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p:scale>
          <a:sx n="80" d="100"/>
          <a:sy n="80" d="100"/>
        </p:scale>
        <p:origin x="-926" y="-11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smtClean="0"/>
              <a:t>Bullet Title Goes Here</a:t>
            </a:r>
            <a:endParaRPr lang="en-US" dirty="0"/>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2017</a:t>
            </a:r>
            <a:endParaRPr lang="en-US" dirty="0"/>
          </a:p>
        </p:txBody>
      </p:sp>
      <p:sp>
        <p:nvSpPr>
          <p:cNvPr id="1029" name="Rectangle 5"/>
          <p:cNvSpPr>
            <a:spLocks noGrp="1" noChangeArrowheads="1"/>
          </p:cNvSpPr>
          <p:nvPr>
            <p:ph type="ftr" sz="quarter" idx="3"/>
          </p:nvPr>
        </p:nvSpPr>
        <p:spPr bwMode="auto">
          <a:xfrm>
            <a:off x="6719708" y="64754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Matthew Fischer (Broadcom)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802.11-17/0112r0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dirty="0" smtClean="0"/>
              <a:t>January 2017</a:t>
            </a:r>
            <a:endParaRPr lang="en-US" dirty="0"/>
          </a:p>
        </p:txBody>
      </p:sp>
      <p:sp>
        <p:nvSpPr>
          <p:cNvPr id="1028" name="Footer Placeholder 4"/>
          <p:cNvSpPr>
            <a:spLocks noGrp="1"/>
          </p:cNvSpPr>
          <p:nvPr>
            <p:ph type="ftr" sz="quarter" idx="11"/>
          </p:nvPr>
        </p:nvSpPr>
        <p:spPr/>
        <p:txBody>
          <a:bodyPr/>
          <a:lstStyle/>
          <a:p>
            <a:pPr>
              <a:defRPr/>
            </a:pPr>
            <a:r>
              <a:rPr lang="en-US" dirty="0" smtClean="0"/>
              <a:t>Matthew Fischer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Link Transmit Power</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a:t>
            </a:r>
            <a:r>
              <a:rPr lang="en-US" sz="2000" b="0" dirty="0" smtClean="0"/>
              <a:t>2017-01-16</a:t>
            </a:r>
            <a:endParaRPr lang="en-US" sz="2000" b="0" dirty="0" smtClean="0"/>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2471284978"/>
              </p:ext>
            </p:extLst>
          </p:nvPr>
        </p:nvGraphicFramePr>
        <p:xfrm>
          <a:off x="839788" y="2817813"/>
          <a:ext cx="7050087" cy="3263900"/>
        </p:xfrm>
        <a:graphic>
          <a:graphicData uri="http://schemas.openxmlformats.org/presentationml/2006/ole">
            <mc:AlternateContent xmlns:mc="http://schemas.openxmlformats.org/markup-compatibility/2006">
              <mc:Choice xmlns:v="urn:schemas-microsoft-com:vml" Requires="v">
                <p:oleObj spid="_x0000_s1185" name="Document" r:id="rId4" imgW="9112628" imgH="4226281" progId="Word.Document.8">
                  <p:embed/>
                </p:oleObj>
              </mc:Choice>
              <mc:Fallback>
                <p:oleObj name="Document" r:id="rId4" imgW="9112628" imgH="4226281" progId="Word.Document.8">
                  <p:embed/>
                  <p:pic>
                    <p:nvPicPr>
                      <p:cNvPr id="0" name="Object 3"/>
                      <p:cNvPicPr>
                        <a:picLocks noChangeAspect="1" noChangeArrowheads="1"/>
                      </p:cNvPicPr>
                      <p:nvPr/>
                    </p:nvPicPr>
                    <p:blipFill>
                      <a:blip r:embed="rId5"/>
                      <a:srcRect/>
                      <a:stretch>
                        <a:fillRect/>
                      </a:stretch>
                    </p:blipFill>
                    <p:spPr bwMode="auto">
                      <a:xfrm>
                        <a:off x="839788" y="2817813"/>
                        <a:ext cx="7050087" cy="326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Changes Summary (1)</a:t>
            </a:r>
          </a:p>
        </p:txBody>
      </p:sp>
      <p:sp>
        <p:nvSpPr>
          <p:cNvPr id="3" name="Content Placeholder 2"/>
          <p:cNvSpPr>
            <a:spLocks noGrp="1"/>
          </p:cNvSpPr>
          <p:nvPr>
            <p:ph idx="1"/>
          </p:nvPr>
        </p:nvSpPr>
        <p:spPr/>
        <p:txBody>
          <a:bodyPr/>
          <a:lstStyle/>
          <a:p>
            <a:r>
              <a:rPr lang="en-US" dirty="0" smtClean="0"/>
              <a:t>Add a capability bit</a:t>
            </a:r>
          </a:p>
          <a:p>
            <a:pPr lvl="1"/>
            <a:r>
              <a:rPr lang="en-US" dirty="0" smtClean="0"/>
              <a:t>Extended Capability IE – preferred location for generic features</a:t>
            </a:r>
          </a:p>
          <a:p>
            <a:r>
              <a:rPr lang="en-US" dirty="0" smtClean="0"/>
              <a:t>Add </a:t>
            </a:r>
            <a:r>
              <a:rPr lang="en-US" dirty="0"/>
              <a:t>a new LTP IE</a:t>
            </a:r>
          </a:p>
          <a:p>
            <a:pPr lvl="1"/>
            <a:r>
              <a:rPr lang="en-US" dirty="0"/>
              <a:t>To carry a list of requested or used </a:t>
            </a:r>
            <a:r>
              <a:rPr lang="en-US" dirty="0" err="1"/>
              <a:t>PABO</a:t>
            </a:r>
            <a:r>
              <a:rPr lang="en-US" baseline="-25000" dirty="0" err="1"/>
              <a:t>MCSn</a:t>
            </a:r>
            <a:r>
              <a:rPr lang="en-US" dirty="0"/>
              <a:t> values</a:t>
            </a:r>
          </a:p>
          <a:p>
            <a:pPr lvl="1"/>
            <a:r>
              <a:rPr lang="en-US" dirty="0"/>
              <a:t>Allow the LTP IE to be transmitted within various management frames</a:t>
            </a:r>
          </a:p>
          <a:p>
            <a:pPr lvl="2"/>
            <a:r>
              <a:rPr lang="en-US" dirty="0"/>
              <a:t>E.g. Association Request, Association Response, Action, </a:t>
            </a:r>
            <a:r>
              <a:rPr lang="en-US" dirty="0" err="1"/>
              <a:t>etc</a:t>
            </a:r>
            <a:endParaRPr lang="en-US" dirty="0"/>
          </a:p>
          <a:p>
            <a:r>
              <a:rPr lang="en-US" dirty="0"/>
              <a:t>Add a new Management Action frame</a:t>
            </a:r>
          </a:p>
          <a:p>
            <a:pPr lvl="1"/>
            <a:r>
              <a:rPr lang="en-US" dirty="0"/>
              <a:t>To allow post-association requests/changes to be communicated</a:t>
            </a:r>
          </a:p>
          <a:p>
            <a:r>
              <a:rPr lang="en-US" dirty="0" smtClean="0"/>
              <a:t>No </a:t>
            </a:r>
            <a:r>
              <a:rPr lang="en-US" dirty="0"/>
              <a:t>requirement for recipient to obey the request</a:t>
            </a:r>
          </a:p>
          <a:p>
            <a:pPr lvl="1"/>
            <a:r>
              <a:rPr lang="en-US" dirty="0"/>
              <a:t>But LTP responder must inform LTP requester if LTP responder makes any TX power changes, requested or self-initiated</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37885520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Changes Summary (2)</a:t>
            </a:r>
          </a:p>
        </p:txBody>
      </p:sp>
      <p:sp>
        <p:nvSpPr>
          <p:cNvPr id="3" name="Content Placeholder 2"/>
          <p:cNvSpPr>
            <a:spLocks noGrp="1"/>
          </p:cNvSpPr>
          <p:nvPr>
            <p:ph idx="1"/>
          </p:nvPr>
        </p:nvSpPr>
        <p:spPr/>
        <p:txBody>
          <a:bodyPr/>
          <a:lstStyle/>
          <a:p>
            <a:r>
              <a:rPr lang="en-US" dirty="0"/>
              <a:t>Change TX EVM rules</a:t>
            </a:r>
          </a:p>
          <a:p>
            <a:pPr lvl="1"/>
            <a:r>
              <a:rPr lang="en-US" dirty="0"/>
              <a:t>Allow transmitter to exceed TX EVM requirements when LTP requester sends LTP request that would cause EVM limits to be violated</a:t>
            </a:r>
          </a:p>
          <a:p>
            <a:pPr lvl="2"/>
            <a:r>
              <a:rPr lang="en-US" dirty="0"/>
              <a:t>LTP requester is specifically indicating that it has no problem with the expected increase in EVM</a:t>
            </a:r>
          </a:p>
          <a:p>
            <a:r>
              <a:rPr lang="en-US" dirty="0"/>
              <a:t>No change to other TX power related rules</a:t>
            </a:r>
          </a:p>
          <a:p>
            <a:pPr lvl="1"/>
            <a:r>
              <a:rPr lang="en-US" dirty="0"/>
              <a:t>Jurisdictional regulatory limits still apply</a:t>
            </a:r>
          </a:p>
          <a:p>
            <a:pPr lvl="1"/>
            <a:r>
              <a:rPr lang="en-US" dirty="0"/>
              <a:t>TPC limits still apply</a:t>
            </a:r>
          </a:p>
          <a:p>
            <a:pPr lvl="1"/>
            <a:r>
              <a:rPr lang="en-US" dirty="0"/>
              <a:t>AP self-imposed limits apply</a:t>
            </a:r>
          </a:p>
          <a:p>
            <a:r>
              <a:rPr lang="en-US" dirty="0" smtClean="0"/>
              <a:t>Recommend addition of test </a:t>
            </a:r>
            <a:r>
              <a:rPr lang="en-US" dirty="0"/>
              <a:t>frame transmissions</a:t>
            </a:r>
          </a:p>
          <a:p>
            <a:pPr lvl="1"/>
            <a:r>
              <a:rPr lang="en-US" dirty="0"/>
              <a:t>E.g. NDP </a:t>
            </a:r>
            <a:r>
              <a:rPr lang="en-US" dirty="0" smtClean="0"/>
              <a:t>before Beacons</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37926436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p:txBody>
          <a:bodyPr/>
          <a:lstStyle/>
          <a:p>
            <a:r>
              <a:rPr lang="en-US" dirty="0"/>
              <a:t>Do you support the concept of </a:t>
            </a:r>
            <a:r>
              <a:rPr lang="en-US" dirty="0" smtClean="0"/>
              <a:t>Link Transmit Power as outlined in the previous slides, without the requirement to send an NDP?</a:t>
            </a:r>
          </a:p>
          <a:p>
            <a:pPr lvl="1"/>
            <a:r>
              <a:rPr lang="en-US" dirty="0"/>
              <a:t>Y</a:t>
            </a:r>
          </a:p>
          <a:p>
            <a:pPr lvl="1"/>
            <a:r>
              <a:rPr lang="en-US" dirty="0"/>
              <a:t>N</a:t>
            </a:r>
          </a:p>
          <a:p>
            <a:pPr lvl="1"/>
            <a:r>
              <a:rPr lang="en-US" dirty="0" smtClean="0"/>
              <a:t>A</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27234982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#2</a:t>
            </a:r>
            <a:endParaRPr lang="en-US" dirty="0"/>
          </a:p>
        </p:txBody>
      </p:sp>
      <p:sp>
        <p:nvSpPr>
          <p:cNvPr id="3" name="Content Placeholder 2"/>
          <p:cNvSpPr>
            <a:spLocks noGrp="1"/>
          </p:cNvSpPr>
          <p:nvPr>
            <p:ph idx="1"/>
          </p:nvPr>
        </p:nvSpPr>
        <p:spPr/>
        <p:txBody>
          <a:bodyPr/>
          <a:lstStyle/>
          <a:p>
            <a:r>
              <a:rPr lang="en-US" dirty="0"/>
              <a:t>Do you support the </a:t>
            </a:r>
            <a:r>
              <a:rPr lang="en-US" dirty="0" smtClean="0"/>
              <a:t>requirement that an NDP is transmitted by an LTP as outlined in the previous slides?</a:t>
            </a:r>
          </a:p>
          <a:p>
            <a:pPr lvl="1"/>
            <a:r>
              <a:rPr lang="en-US" dirty="0"/>
              <a:t>Y</a:t>
            </a:r>
          </a:p>
          <a:p>
            <a:pPr lvl="1"/>
            <a:r>
              <a:rPr lang="en-US" dirty="0"/>
              <a:t>N</a:t>
            </a:r>
          </a:p>
          <a:p>
            <a:pPr lvl="1"/>
            <a:r>
              <a:rPr lang="en-US" dirty="0" smtClean="0"/>
              <a:t>A</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6625739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#3</a:t>
            </a:r>
            <a:endParaRPr lang="en-US" dirty="0"/>
          </a:p>
        </p:txBody>
      </p:sp>
      <p:sp>
        <p:nvSpPr>
          <p:cNvPr id="3" name="Content Placeholder 2"/>
          <p:cNvSpPr>
            <a:spLocks noGrp="1"/>
          </p:cNvSpPr>
          <p:nvPr>
            <p:ph idx="1"/>
          </p:nvPr>
        </p:nvSpPr>
        <p:spPr/>
        <p:txBody>
          <a:bodyPr/>
          <a:lstStyle/>
          <a:p>
            <a:r>
              <a:rPr lang="en-US" dirty="0" smtClean="0"/>
              <a:t>Do you support to resolve CID </a:t>
            </a:r>
            <a:r>
              <a:rPr lang="en-US" dirty="0" smtClean="0"/>
              <a:t>8098 by </a:t>
            </a:r>
            <a:r>
              <a:rPr lang="en-US" dirty="0" smtClean="0"/>
              <a:t>adopting the text of </a:t>
            </a:r>
            <a:r>
              <a:rPr lang="en-US" dirty="0" smtClean="0"/>
              <a:t>11-17-0123-00-00ax-Link-Transmit-Power-Text</a:t>
            </a:r>
            <a:r>
              <a:rPr lang="en-US" dirty="0" smtClean="0"/>
              <a:t>?</a:t>
            </a:r>
          </a:p>
          <a:p>
            <a:pPr lvl="1"/>
            <a:r>
              <a:rPr lang="en-US" dirty="0" smtClean="0"/>
              <a:t>Y</a:t>
            </a:r>
          </a:p>
          <a:p>
            <a:pPr lvl="1"/>
            <a:r>
              <a:rPr lang="en-US" dirty="0" smtClean="0"/>
              <a:t>N</a:t>
            </a:r>
          </a:p>
          <a:p>
            <a:pPr lvl="1"/>
            <a:r>
              <a:rPr lang="en-US" dirty="0"/>
              <a:t>A</a:t>
            </a:r>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17269023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Annex 1</a:t>
            </a:r>
            <a:endParaRPr lang="en-US" dirty="0"/>
          </a:p>
        </p:txBody>
      </p:sp>
      <p:sp>
        <p:nvSpPr>
          <p:cNvPr id="8" name="Subtitle 7"/>
          <p:cNvSpPr>
            <a:spLocks noGrp="1"/>
          </p:cNvSpPr>
          <p:nvPr>
            <p:ph type="subTitle" idx="1"/>
          </p:nvPr>
        </p:nvSpPr>
        <p:spPr/>
        <p:txBody>
          <a:bodyPr/>
          <a:lstStyle/>
          <a:p>
            <a:r>
              <a:rPr lang="en-US" dirty="0"/>
              <a:t>Link Transmit </a:t>
            </a:r>
            <a:r>
              <a:rPr lang="en-US" dirty="0" smtClean="0"/>
              <a:t>Power Specific Proposed Changes</a:t>
            </a:r>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Tree>
    <p:extLst>
      <p:ext uri="{BB962C8B-B14F-4D97-AF65-F5344CB8AC3E}">
        <p14:creationId xmlns:p14="http://schemas.microsoft.com/office/powerpoint/2010/main" val="27125360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 Cap IE: add a capability indication</a:t>
            </a:r>
          </a:p>
        </p:txBody>
      </p:sp>
      <p:sp>
        <p:nvSpPr>
          <p:cNvPr id="3" name="Content Placeholder 2"/>
          <p:cNvSpPr>
            <a:spLocks noGrp="1"/>
          </p:cNvSpPr>
          <p:nvPr>
            <p:ph idx="1"/>
          </p:nvPr>
        </p:nvSpPr>
        <p:spPr/>
        <p:txBody>
          <a:bodyPr/>
          <a:lstStyle/>
          <a:p>
            <a:r>
              <a:rPr lang="en-US" dirty="0"/>
              <a:t>Extended Capability information element (IE)</a:t>
            </a:r>
          </a:p>
          <a:p>
            <a:pPr lvl="1"/>
            <a:r>
              <a:rPr lang="en-US" dirty="0"/>
              <a:t>Link Transmit Power capability bit</a:t>
            </a:r>
          </a:p>
          <a:p>
            <a:pPr lvl="1"/>
            <a:r>
              <a:rPr lang="en-US" dirty="0"/>
              <a:t>Ext Cap IE is the location for dot11 type-independent features</a:t>
            </a:r>
          </a:p>
          <a:p>
            <a:pPr lvl="1"/>
            <a:r>
              <a:rPr lang="en-US" dirty="0"/>
              <a:t>i.e. this feature can be used by any letter designation</a:t>
            </a:r>
          </a:p>
          <a:p>
            <a:pPr lvl="2"/>
            <a:r>
              <a:rPr lang="en-US" dirty="0"/>
              <a:t>E.g. 11n, 11ac, 11ax, 11future</a:t>
            </a:r>
          </a:p>
          <a:p>
            <a:pPr lvl="1"/>
            <a:r>
              <a:rPr lang="en-US" dirty="0"/>
              <a:t>Set by AP and by non-AP STA that support LTP</a:t>
            </a:r>
          </a:p>
          <a:p>
            <a:pPr lvl="1"/>
            <a:r>
              <a:rPr lang="en-US" dirty="0"/>
              <a:t>Acts as implicit NDP request</a:t>
            </a:r>
          </a:p>
          <a:p>
            <a:pPr lvl="2"/>
            <a:r>
              <a:rPr lang="en-US" dirty="0"/>
              <a:t>See next slide</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Tree>
    <p:extLst>
      <p:ext uri="{BB962C8B-B14F-4D97-AF65-F5344CB8AC3E}">
        <p14:creationId xmlns:p14="http://schemas.microsoft.com/office/powerpoint/2010/main" val="29595592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Implicit NDP Request</a:t>
            </a:r>
          </a:p>
        </p:txBody>
      </p:sp>
      <p:sp>
        <p:nvSpPr>
          <p:cNvPr id="3" name="Content Placeholder 2"/>
          <p:cNvSpPr>
            <a:spLocks noGrp="1"/>
          </p:cNvSpPr>
          <p:nvPr>
            <p:ph idx="1"/>
          </p:nvPr>
        </p:nvSpPr>
        <p:spPr/>
        <p:txBody>
          <a:bodyPr/>
          <a:lstStyle/>
          <a:p>
            <a:r>
              <a:rPr lang="en-US" dirty="0"/>
              <a:t>When Ext Cap LTP bit is set by an AP</a:t>
            </a:r>
          </a:p>
          <a:p>
            <a:pPr lvl="1"/>
            <a:r>
              <a:rPr lang="en-US" dirty="0"/>
              <a:t>AP </a:t>
            </a:r>
            <a:r>
              <a:rPr lang="en-US" dirty="0" smtClean="0"/>
              <a:t>should transmit </a:t>
            </a:r>
            <a:r>
              <a:rPr lang="en-US" dirty="0"/>
              <a:t>NDP, SIFS before each DTIM Beacon</a:t>
            </a:r>
          </a:p>
          <a:p>
            <a:pPr lvl="2"/>
            <a:r>
              <a:rPr lang="en-US" dirty="0"/>
              <a:t>Using TX Power indicated in the Beacon</a:t>
            </a:r>
          </a:p>
          <a:p>
            <a:pPr lvl="3"/>
            <a:r>
              <a:rPr lang="en-US" dirty="0"/>
              <a:t>E.g. TPC Report, Power Capability, LTP IE</a:t>
            </a:r>
          </a:p>
          <a:p>
            <a:pPr lvl="2"/>
            <a:r>
              <a:rPr lang="en-US" dirty="0"/>
              <a:t>NDP transmitted using all TX antennas</a:t>
            </a:r>
          </a:p>
          <a:p>
            <a:r>
              <a:rPr lang="en-US" dirty="0"/>
              <a:t>When Ext Cap LTP bit is set by non-AP STA and AP also has the bit set</a:t>
            </a:r>
          </a:p>
          <a:p>
            <a:pPr lvl="1"/>
            <a:r>
              <a:rPr lang="en-US" dirty="0"/>
              <a:t>Non-AP STA </a:t>
            </a:r>
            <a:r>
              <a:rPr lang="en-US" dirty="0" smtClean="0"/>
              <a:t>should transmit </a:t>
            </a:r>
            <a:r>
              <a:rPr lang="en-US" dirty="0"/>
              <a:t>an NDP SIFS following the ACK of its Association Request transmission</a:t>
            </a:r>
          </a:p>
          <a:p>
            <a:pPr lvl="2"/>
            <a:r>
              <a:rPr lang="en-US" dirty="0"/>
              <a:t>Using TX Power indicated in the Association Request</a:t>
            </a:r>
          </a:p>
          <a:p>
            <a:pPr lvl="3"/>
            <a:r>
              <a:rPr lang="en-US" dirty="0"/>
              <a:t>E.g. TPC Report, Power Capability, LTP IE</a:t>
            </a:r>
          </a:p>
          <a:p>
            <a:pPr lvl="2"/>
            <a:r>
              <a:rPr lang="en-US" dirty="0"/>
              <a:t>NDP transmitted using all TX antennas</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Tree>
    <p:extLst>
      <p:ext uri="{BB962C8B-B14F-4D97-AF65-F5344CB8AC3E}">
        <p14:creationId xmlns:p14="http://schemas.microsoft.com/office/powerpoint/2010/main" val="626446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 an information element</a:t>
            </a:r>
          </a:p>
        </p:txBody>
      </p:sp>
      <p:sp>
        <p:nvSpPr>
          <p:cNvPr id="3" name="Content Placeholder 2"/>
          <p:cNvSpPr>
            <a:spLocks noGrp="1"/>
          </p:cNvSpPr>
          <p:nvPr>
            <p:ph idx="1"/>
          </p:nvPr>
        </p:nvSpPr>
        <p:spPr/>
        <p:txBody>
          <a:bodyPr/>
          <a:lstStyle/>
          <a:p>
            <a:r>
              <a:rPr lang="en-US" sz="2000" dirty="0"/>
              <a:t>Link Transmit Power (LTP) information element</a:t>
            </a:r>
          </a:p>
          <a:p>
            <a:pPr lvl="1"/>
            <a:r>
              <a:rPr lang="en-US" sz="1800" dirty="0"/>
              <a:t>Used to communicate request from receiver to transmitter</a:t>
            </a:r>
          </a:p>
          <a:p>
            <a:pPr lvl="1"/>
            <a:r>
              <a:rPr lang="en-US" sz="1800" dirty="0"/>
              <a:t>Used to communicate actual values from transmitter to receiver</a:t>
            </a:r>
          </a:p>
          <a:p>
            <a:r>
              <a:rPr lang="en-US" sz="2000" dirty="0"/>
              <a:t>New element can be included in various management frames</a:t>
            </a:r>
          </a:p>
          <a:p>
            <a:pPr lvl="1"/>
            <a:r>
              <a:rPr lang="en-US" sz="1800" dirty="0"/>
              <a:t>Public Action and Protected Dual of Public Action</a:t>
            </a:r>
          </a:p>
          <a:p>
            <a:pPr lvl="2"/>
            <a:r>
              <a:rPr lang="en-US" sz="1600" dirty="0"/>
              <a:t>New Public Action LTP</a:t>
            </a:r>
          </a:p>
          <a:p>
            <a:pPr lvl="1"/>
            <a:r>
              <a:rPr lang="en-US" sz="1800" dirty="0"/>
              <a:t>(Re)Association request, (Re)Association response, Beacon, Probe Response</a:t>
            </a:r>
          </a:p>
          <a:p>
            <a:r>
              <a:rPr lang="en-US" sz="2000" dirty="0"/>
              <a:t>LTP Response is only required when changing PA </a:t>
            </a:r>
            <a:r>
              <a:rPr lang="en-US" sz="2000" dirty="0" err="1"/>
              <a:t>Backoff</a:t>
            </a:r>
            <a:r>
              <a:rPr lang="en-US" sz="2000" dirty="0"/>
              <a:t> (PABO) values</a:t>
            </a:r>
          </a:p>
          <a:p>
            <a:pPr lvl="1"/>
            <a:r>
              <a:rPr lang="en-US" sz="1800" dirty="0"/>
              <a:t>In response to LTP Request and when unilaterally changing PABO values</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Tree>
    <p:extLst>
      <p:ext uri="{BB962C8B-B14F-4D97-AF65-F5344CB8AC3E}">
        <p14:creationId xmlns:p14="http://schemas.microsoft.com/office/powerpoint/2010/main" val="18179929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Link Transmit Power Parameters</a:t>
            </a:r>
            <a:endParaRPr lang="en-US" dirty="0"/>
          </a:p>
        </p:txBody>
      </p:sp>
      <p:sp>
        <p:nvSpPr>
          <p:cNvPr id="3" name="Content Placeholder 2"/>
          <p:cNvSpPr>
            <a:spLocks noGrp="1"/>
          </p:cNvSpPr>
          <p:nvPr>
            <p:ph idx="1"/>
          </p:nvPr>
        </p:nvSpPr>
        <p:spPr/>
        <p:txBody>
          <a:bodyPr/>
          <a:lstStyle/>
          <a:p>
            <a:r>
              <a:rPr lang="en-US" dirty="0" smtClean="0"/>
              <a:t>Link Transmit Power IE contents:</a:t>
            </a:r>
          </a:p>
          <a:p>
            <a:pPr lvl="1"/>
            <a:r>
              <a:rPr lang="en-US" dirty="0" smtClean="0"/>
              <a:t>Transmit power suggestion or report per MCS</a:t>
            </a:r>
          </a:p>
          <a:p>
            <a:pPr lvl="2"/>
            <a:r>
              <a:rPr lang="en-US" dirty="0" smtClean="0"/>
              <a:t>Value of dB [-23, 40.5]</a:t>
            </a:r>
          </a:p>
          <a:p>
            <a:r>
              <a:rPr lang="en-US" dirty="0" smtClean="0"/>
              <a:t>Transmitting STA can provide as many or as few constellation/coding combinations as it desires per request</a:t>
            </a:r>
          </a:p>
          <a:p>
            <a:r>
              <a:rPr lang="en-US" dirty="0" smtClean="0"/>
              <a:t>Transmitting STA can change values as frequently as it desires</a:t>
            </a:r>
          </a:p>
          <a:p>
            <a:r>
              <a:rPr lang="en-US" dirty="0" smtClean="0"/>
              <a:t>Receiving STA can use the information or ignore it</a:t>
            </a:r>
          </a:p>
        </p:txBody>
      </p:sp>
      <p:sp>
        <p:nvSpPr>
          <p:cNvPr id="4" name="Date Placeholder 3"/>
          <p:cNvSpPr>
            <a:spLocks noGrp="1"/>
          </p:cNvSpPr>
          <p:nvPr>
            <p:ph type="dt" sz="half" idx="10"/>
          </p:nvPr>
        </p:nvSpPr>
        <p:spPr>
          <a:xfrm>
            <a:off x="696913" y="332601"/>
            <a:ext cx="1340110" cy="276999"/>
          </a:xfrm>
        </p:spPr>
        <p:txBody>
          <a:bodyPr/>
          <a:lstStyle/>
          <a:p>
            <a:r>
              <a:rPr lang="en-US" dirty="0"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19</a:t>
            </a:fld>
            <a:endParaRPr lang="en-US"/>
          </a:p>
        </p:txBody>
      </p:sp>
    </p:spTree>
    <p:extLst>
      <p:ext uri="{BB962C8B-B14F-4D97-AF65-F5344CB8AC3E}">
        <p14:creationId xmlns:p14="http://schemas.microsoft.com/office/powerpoint/2010/main" val="17486488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Abstract</a:t>
            </a:r>
            <a:endParaRPr lang="en-US" dirty="0"/>
          </a:p>
        </p:txBody>
      </p:sp>
      <p:sp>
        <p:nvSpPr>
          <p:cNvPr id="3" name="Content Placeholder 2"/>
          <p:cNvSpPr>
            <a:spLocks noGrp="1"/>
          </p:cNvSpPr>
          <p:nvPr>
            <p:ph idx="1"/>
          </p:nvPr>
        </p:nvSpPr>
        <p:spPr/>
        <p:txBody>
          <a:bodyPr/>
          <a:lstStyle/>
          <a:p>
            <a:r>
              <a:rPr lang="en-US" sz="2000" dirty="0" smtClean="0"/>
              <a:t>TX EVM defined in standard was low bar for receiver design expectations a few years ago</a:t>
            </a:r>
          </a:p>
          <a:p>
            <a:r>
              <a:rPr lang="en-US" sz="2000" dirty="0" smtClean="0"/>
              <a:t>Modern receivers can typically handle increased EVM</a:t>
            </a:r>
          </a:p>
          <a:p>
            <a:r>
              <a:rPr lang="en-US" sz="2000" dirty="0" smtClean="0"/>
              <a:t>Also, for example, LDPC requires less stringent EVM requirements</a:t>
            </a:r>
          </a:p>
          <a:p>
            <a:r>
              <a:rPr lang="en-US" sz="2000" dirty="0" smtClean="0"/>
              <a:t>Additional receiver design improvements are likely in the future</a:t>
            </a:r>
          </a:p>
          <a:p>
            <a:r>
              <a:rPr lang="en-US" sz="2000" dirty="0" smtClean="0"/>
              <a:t>TX Power is typically conservative due to implementation variance</a:t>
            </a:r>
          </a:p>
          <a:p>
            <a:r>
              <a:rPr lang="en-US" sz="2000" dirty="0" smtClean="0"/>
              <a:t>Link Transmit Power signaling mechanism allows</a:t>
            </a:r>
          </a:p>
          <a:p>
            <a:pPr lvl="1"/>
            <a:r>
              <a:rPr lang="en-US" sz="1800" dirty="0" smtClean="0"/>
              <a:t>Increase in TX Power per MCS to allow higher MCS use</a:t>
            </a:r>
          </a:p>
          <a:p>
            <a:pPr lvl="1"/>
            <a:r>
              <a:rPr lang="en-US" sz="1800" dirty="0" smtClean="0"/>
              <a:t>Reduction in TX Power to aid in system wide spatial reuse</a:t>
            </a:r>
          </a:p>
        </p:txBody>
      </p:sp>
      <p:sp>
        <p:nvSpPr>
          <p:cNvPr id="4" name="Date Placeholder 3"/>
          <p:cNvSpPr>
            <a:spLocks noGrp="1"/>
          </p:cNvSpPr>
          <p:nvPr>
            <p:ph type="dt" sz="half" idx="10"/>
          </p:nvPr>
        </p:nvSpPr>
        <p:spPr>
          <a:xfrm>
            <a:off x="696913" y="332601"/>
            <a:ext cx="1340110" cy="276999"/>
          </a:xfrm>
        </p:spPr>
        <p:txBody>
          <a:bodyPr/>
          <a:lstStyle/>
          <a:p>
            <a:r>
              <a:rPr lang="en-US" dirty="0"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2</a:t>
            </a:fld>
            <a:endParaRPr lang="en-US"/>
          </a:p>
        </p:txBody>
      </p:sp>
    </p:spTree>
    <p:extLst>
      <p:ext uri="{BB962C8B-B14F-4D97-AF65-F5344CB8AC3E}">
        <p14:creationId xmlns:p14="http://schemas.microsoft.com/office/powerpoint/2010/main" val="16520443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LTP IE Format</a:t>
            </a:r>
          </a:p>
        </p:txBody>
      </p:sp>
      <p:sp>
        <p:nvSpPr>
          <p:cNvPr id="3" name="Content Placeholder 2"/>
          <p:cNvSpPr>
            <a:spLocks noGrp="1"/>
          </p:cNvSpPr>
          <p:nvPr>
            <p:ph idx="1"/>
          </p:nvPr>
        </p:nvSpPr>
        <p:spPr>
          <a:xfrm>
            <a:off x="685800" y="2971800"/>
            <a:ext cx="7772400" cy="3124200"/>
          </a:xfrm>
        </p:spPr>
        <p:txBody>
          <a:bodyPr/>
          <a:lstStyle/>
          <a:p>
            <a:r>
              <a:rPr lang="en-US" dirty="0"/>
              <a:t>Uses Element ID Extension</a:t>
            </a:r>
          </a:p>
          <a:p>
            <a:pPr lvl="1"/>
            <a:r>
              <a:rPr lang="en-US" dirty="0"/>
              <a:t>Element ID = 255</a:t>
            </a:r>
          </a:p>
          <a:p>
            <a:pPr lvl="1"/>
            <a:r>
              <a:rPr lang="en-US" dirty="0"/>
              <a:t>Element ID Extension assigned by ANA</a:t>
            </a:r>
          </a:p>
          <a:p>
            <a:r>
              <a:rPr lang="en-US" dirty="0"/>
              <a:t>Link Transmit Power Information field contents:</a:t>
            </a:r>
          </a:p>
          <a:p>
            <a:pPr lvl="1"/>
            <a:r>
              <a:rPr lang="en-US" dirty="0"/>
              <a:t>Series of one-octet transmit power values</a:t>
            </a:r>
          </a:p>
          <a:p>
            <a:pPr lvl="2"/>
            <a:r>
              <a:rPr lang="en-US" dirty="0"/>
              <a:t>One octet per Constellation/encoding (i.e. one per MCI)</a:t>
            </a:r>
          </a:p>
          <a:p>
            <a:pPr lvl="3"/>
            <a:r>
              <a:rPr lang="en-US" dirty="0"/>
              <a:t>MCI = MCS Index</a:t>
            </a:r>
          </a:p>
          <a:p>
            <a:pPr lvl="2"/>
            <a:r>
              <a:rPr lang="en-US" dirty="0"/>
              <a:t>Not necessary to include an octet for every constellation/encoding </a:t>
            </a:r>
            <a:r>
              <a:rPr lang="en-US" dirty="0" smtClean="0"/>
              <a:t>value</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20</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469207233"/>
              </p:ext>
            </p:extLst>
          </p:nvPr>
        </p:nvGraphicFramePr>
        <p:xfrm>
          <a:off x="1524000" y="1828800"/>
          <a:ext cx="6095999" cy="1036320"/>
        </p:xfrm>
        <a:graphic>
          <a:graphicData uri="http://schemas.openxmlformats.org/drawingml/2006/table">
            <a:tbl>
              <a:tblPr firstRow="1" firstCol="1" bandRow="1">
                <a:tableStyleId>{5C22544A-7EE6-4342-B048-85BDC9FD1C3A}</a:tableStyleId>
              </a:tblPr>
              <a:tblGrid>
                <a:gridCol w="990521"/>
                <a:gridCol w="1009414"/>
                <a:gridCol w="990521"/>
                <a:gridCol w="1035181"/>
                <a:gridCol w="927363"/>
                <a:gridCol w="1142999"/>
              </a:tblGrid>
              <a:tr h="777240">
                <a:tc>
                  <a:txBody>
                    <a:bodyPr/>
                    <a:lstStyle/>
                    <a:p>
                      <a:pPr marL="0" marR="0" algn="just">
                        <a:spcBef>
                          <a:spcPts val="0"/>
                        </a:spcBef>
                        <a:spcAft>
                          <a:spcPts val="0"/>
                        </a:spcAft>
                      </a:pPr>
                      <a:r>
                        <a:rPr lang="en-GB" sz="1200" dirty="0">
                          <a:effectLst/>
                        </a:rPr>
                        <a:t> </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latin typeface="+mn-lt"/>
                          <a:ea typeface="+mn-ea"/>
                        </a:rPr>
                        <a:t>Element</a:t>
                      </a:r>
                      <a:r>
                        <a:rPr lang="en-GB" sz="1400" baseline="0" dirty="0" smtClean="0">
                          <a:effectLst/>
                          <a:latin typeface="+mn-lt"/>
                          <a:ea typeface="+mn-ea"/>
                        </a:rPr>
                        <a:t> ID (= 255)</a:t>
                      </a:r>
                      <a:endParaRPr lang="en-US" sz="105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Element Length</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Element</a:t>
                      </a:r>
                      <a:r>
                        <a:rPr lang="en-US" sz="1400" baseline="0" dirty="0" smtClean="0">
                          <a:effectLst/>
                          <a:latin typeface="Times New Roman"/>
                          <a:ea typeface="Times New Roman"/>
                        </a:rPr>
                        <a:t> ID Extension (=&lt;ANA&gt;)</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LTP Control</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LTP Information</a:t>
                      </a:r>
                      <a:endParaRPr lang="en-US" sz="1400" dirty="0">
                        <a:effectLst/>
                        <a:latin typeface="Times New Roman"/>
                        <a:ea typeface="Times New Roman"/>
                      </a:endParaRPr>
                    </a:p>
                  </a:txBody>
                  <a:tcPr marL="68580" marR="68580" marT="0" marB="0"/>
                </a:tc>
              </a:tr>
              <a:tr h="259080">
                <a:tc>
                  <a:txBody>
                    <a:bodyPr/>
                    <a:lstStyle/>
                    <a:p>
                      <a:pPr marL="0" marR="0" algn="r">
                        <a:spcBef>
                          <a:spcPts val="0"/>
                        </a:spcBef>
                        <a:spcAft>
                          <a:spcPts val="0"/>
                        </a:spcAft>
                      </a:pPr>
                      <a:r>
                        <a:rPr lang="en-GB" sz="1400" dirty="0" smtClean="0">
                          <a:effectLst/>
                        </a:rPr>
                        <a:t>Octets:</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a:effectLst/>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4</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variable</a:t>
                      </a:r>
                      <a:endParaRPr lang="en-US" sz="14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27320110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LTP control field</a:t>
            </a:r>
            <a:endParaRPr lang="en-US" dirty="0"/>
          </a:p>
        </p:txBody>
      </p:sp>
      <p:sp>
        <p:nvSpPr>
          <p:cNvPr id="3" name="Content Placeholder 2"/>
          <p:cNvSpPr>
            <a:spLocks noGrp="1"/>
          </p:cNvSpPr>
          <p:nvPr>
            <p:ph idx="1"/>
          </p:nvPr>
        </p:nvSpPr>
        <p:spPr>
          <a:xfrm>
            <a:off x="685800" y="2895600"/>
            <a:ext cx="7772400" cy="3200400"/>
          </a:xfrm>
        </p:spPr>
        <p:txBody>
          <a:bodyPr/>
          <a:lstStyle/>
          <a:p>
            <a:r>
              <a:rPr lang="en-US" sz="1050" dirty="0" smtClean="0"/>
              <a:t>LTP Report</a:t>
            </a:r>
          </a:p>
          <a:p>
            <a:pPr lvl="1"/>
            <a:r>
              <a:rPr lang="en-US" sz="1000" dirty="0" smtClean="0"/>
              <a:t>LTP Report = 0 indicates a request for the LTP responder to modify TX Power settings according to the accompanying LTP Information</a:t>
            </a:r>
          </a:p>
          <a:p>
            <a:pPr lvl="1"/>
            <a:r>
              <a:rPr lang="en-US" sz="1000" dirty="0" smtClean="0"/>
              <a:t>LTP Report = 1 indicates employed values at the LTP responder</a:t>
            </a:r>
          </a:p>
          <a:p>
            <a:r>
              <a:rPr lang="en-US" sz="1050" dirty="0" smtClean="0"/>
              <a:t>LTP MCI Bitmap</a:t>
            </a:r>
          </a:p>
          <a:p>
            <a:pPr lvl="1"/>
            <a:r>
              <a:rPr lang="en-US" sz="1000" dirty="0" smtClean="0"/>
              <a:t>Bitmap of MCI (MCS Index) values, e.g.</a:t>
            </a:r>
          </a:p>
          <a:p>
            <a:pPr lvl="2"/>
            <a:r>
              <a:rPr lang="en-US" sz="900" dirty="0" smtClean="0"/>
              <a:t>Value of 1 in bit position B3 means MCI value 2 transmit power information field is present</a:t>
            </a:r>
          </a:p>
          <a:p>
            <a:pPr lvl="2"/>
            <a:r>
              <a:rPr lang="en-US" sz="900" dirty="0" smtClean="0"/>
              <a:t>Value of 0 in bit position B3 means MCI value 2 transmit power information field is absent</a:t>
            </a:r>
          </a:p>
          <a:p>
            <a:r>
              <a:rPr lang="en-US" sz="1050" dirty="0" smtClean="0"/>
              <a:t>TXBF Present, NTXBF Present</a:t>
            </a:r>
          </a:p>
          <a:p>
            <a:pPr lvl="1"/>
            <a:r>
              <a:rPr lang="en-US" sz="1000" dirty="0" smtClean="0"/>
              <a:t>Indicates if MCI power values are present for TXBF case, Non TXBF case – entries are in MCI pairs when both are present</a:t>
            </a:r>
          </a:p>
          <a:p>
            <a:r>
              <a:rPr lang="en-US" sz="1050" dirty="0" smtClean="0"/>
              <a:t>Supported Modes</a:t>
            </a:r>
          </a:p>
          <a:p>
            <a:pPr lvl="1"/>
            <a:r>
              <a:rPr lang="en-US" sz="1000" dirty="0" smtClean="0"/>
              <a:t>Bitmap of SU, OFDMA (non-MU MIMO), Reserved, when the LTP is a request</a:t>
            </a:r>
          </a:p>
          <a:p>
            <a:pPr lvl="1"/>
            <a:r>
              <a:rPr lang="en-US" sz="1000" dirty="0" smtClean="0"/>
              <a:t>Reserved when the LTP is a Report</a:t>
            </a:r>
          </a:p>
          <a:p>
            <a:r>
              <a:rPr lang="en-US" sz="1050" dirty="0" smtClean="0"/>
              <a:t>Reserved -&gt; requested MCS, </a:t>
            </a:r>
            <a:r>
              <a:rPr lang="en-US" sz="1050" dirty="0" err="1" smtClean="0"/>
              <a:t>Ntx</a:t>
            </a:r>
            <a:r>
              <a:rPr lang="en-US" sz="1050" dirty="0" smtClean="0"/>
              <a:t> for LTP response</a:t>
            </a:r>
          </a:p>
          <a:p>
            <a:pPr lvl="1"/>
            <a:r>
              <a:rPr lang="en-US" sz="1000" dirty="0" smtClean="0"/>
              <a:t>Alternative = copy the request LTP PPDU parameters, except for NTX</a:t>
            </a:r>
          </a:p>
          <a:p>
            <a:r>
              <a:rPr lang="en-US" sz="1050" dirty="0" smtClean="0"/>
              <a:t>Absolute</a:t>
            </a:r>
          </a:p>
          <a:p>
            <a:pPr lvl="1"/>
            <a:r>
              <a:rPr lang="en-US" sz="1000" dirty="0" smtClean="0"/>
              <a:t>Indicates if MCI TX Power field encoding represents Absolute </a:t>
            </a:r>
            <a:r>
              <a:rPr lang="en-US" sz="1000" dirty="0" err="1" smtClean="0"/>
              <a:t>dBm</a:t>
            </a:r>
            <a:r>
              <a:rPr lang="en-US" sz="1000" dirty="0" smtClean="0"/>
              <a:t> or Relative </a:t>
            </a:r>
            <a:r>
              <a:rPr lang="en-US" sz="1000" dirty="0" err="1" smtClean="0"/>
              <a:t>dBm</a:t>
            </a:r>
            <a:r>
              <a:rPr lang="en-US" sz="1000" dirty="0" smtClean="0"/>
              <a:t> (see later slide)</a:t>
            </a:r>
          </a:p>
          <a:p>
            <a:r>
              <a:rPr lang="en-US" sz="1050" dirty="0" smtClean="0"/>
              <a:t>Transmit Power</a:t>
            </a:r>
          </a:p>
          <a:p>
            <a:pPr lvl="1"/>
            <a:r>
              <a:rPr lang="en-US" sz="1000" dirty="0" smtClean="0"/>
              <a:t>Same as the field in the TCP Report IE</a:t>
            </a:r>
          </a:p>
        </p:txBody>
      </p:sp>
      <p:sp>
        <p:nvSpPr>
          <p:cNvPr id="4" name="Date Placeholder 3"/>
          <p:cNvSpPr>
            <a:spLocks noGrp="1"/>
          </p:cNvSpPr>
          <p:nvPr>
            <p:ph type="dt" sz="half" idx="10"/>
          </p:nvPr>
        </p:nvSpPr>
        <p:spPr/>
        <p:txBody>
          <a:bodyPr/>
          <a:lstStyle/>
          <a:p>
            <a:r>
              <a:rPr lang="en-US"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21</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810222428"/>
              </p:ext>
            </p:extLst>
          </p:nvPr>
        </p:nvGraphicFramePr>
        <p:xfrm>
          <a:off x="685802" y="1676400"/>
          <a:ext cx="7619997" cy="1143000"/>
        </p:xfrm>
        <a:graphic>
          <a:graphicData uri="http://schemas.openxmlformats.org/drawingml/2006/table">
            <a:tbl>
              <a:tblPr firstRow="1" firstCol="1" bandRow="1">
                <a:tableStyleId>{5C22544A-7EE6-4342-B048-85BDC9FD1C3A}</a:tableStyleId>
              </a:tblPr>
              <a:tblGrid>
                <a:gridCol w="502260"/>
                <a:gridCol w="660115"/>
                <a:gridCol w="1033220"/>
                <a:gridCol w="700003"/>
                <a:gridCol w="838200"/>
                <a:gridCol w="1066800"/>
                <a:gridCol w="914400"/>
                <a:gridCol w="1000932"/>
                <a:gridCol w="904067"/>
              </a:tblGrid>
              <a:tr h="0">
                <a:tc>
                  <a:txBody>
                    <a:bodyPr/>
                    <a:lstStyle/>
                    <a:p>
                      <a:pPr marL="0" marR="0" algn="just">
                        <a:spcBef>
                          <a:spcPts val="0"/>
                        </a:spcBef>
                        <a:spcAft>
                          <a:spcPts val="0"/>
                        </a:spcAft>
                      </a:pPr>
                      <a:r>
                        <a:rPr lang="en-GB" sz="1400" dirty="0">
                          <a:effectLst/>
                        </a:rPr>
                        <a:t> </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B0</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B1</a:t>
                      </a:r>
                      <a:r>
                        <a:rPr lang="en-GB" sz="1400" baseline="0" dirty="0" smtClean="0">
                          <a:effectLst/>
                        </a:rPr>
                        <a:t>       B15</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B16</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B17</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B18    B20</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B21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B22  B23</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B24      B31</a:t>
                      </a:r>
                      <a:endParaRPr lang="en-US" sz="1400" dirty="0">
                        <a:effectLst/>
                        <a:latin typeface="Times New Roman"/>
                        <a:ea typeface="Times New Roman"/>
                      </a:endParaRPr>
                    </a:p>
                  </a:txBody>
                  <a:tcPr marL="68580" marR="68580" marT="0" marB="0"/>
                </a:tc>
              </a:tr>
              <a:tr h="502920">
                <a:tc>
                  <a:txBody>
                    <a:bodyPr/>
                    <a:lstStyle/>
                    <a:p>
                      <a:pPr marL="0" marR="0" algn="just">
                        <a:spcBef>
                          <a:spcPts val="0"/>
                        </a:spcBef>
                        <a:spcAft>
                          <a:spcPts val="0"/>
                        </a:spcAft>
                      </a:pPr>
                      <a:r>
                        <a:rPr lang="en-GB" sz="1400" dirty="0">
                          <a:effectLst/>
                        </a:rPr>
                        <a:t> </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rPr>
                        <a:t>LTP Report</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LTP MCI Bitmap</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TXBF Present</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NTXBF Present</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Supported</a:t>
                      </a:r>
                      <a:r>
                        <a:rPr lang="en-US" sz="1400" baseline="0" dirty="0" smtClean="0">
                          <a:effectLst/>
                          <a:latin typeface="Times New Roman"/>
                          <a:ea typeface="Times New Roman"/>
                        </a:rPr>
                        <a:t> Modes</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Absolute</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solidFill>
                            <a:schemeClr val="tx1"/>
                          </a:solidFill>
                          <a:effectLst/>
                          <a:latin typeface="Times New Roman"/>
                          <a:ea typeface="Times New Roman"/>
                        </a:rPr>
                        <a:t>Reserved</a:t>
                      </a:r>
                      <a:endParaRPr lang="en-US" sz="1400" dirty="0">
                        <a:solidFill>
                          <a:schemeClr val="tx1"/>
                        </a:solidFill>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Transmit</a:t>
                      </a:r>
                      <a:r>
                        <a:rPr lang="en-US" sz="1400" baseline="0" dirty="0" smtClean="0">
                          <a:effectLst/>
                          <a:latin typeface="Times New Roman"/>
                          <a:ea typeface="Times New Roman"/>
                        </a:rPr>
                        <a:t> Power</a:t>
                      </a:r>
                      <a:endParaRPr lang="en-US" sz="1400" dirty="0">
                        <a:effectLst/>
                        <a:latin typeface="Times New Roman"/>
                        <a:ea typeface="Times New Roman"/>
                      </a:endParaRPr>
                    </a:p>
                  </a:txBody>
                  <a:tcPr marL="68580" marR="68580" marT="0" marB="0"/>
                </a:tc>
              </a:tr>
              <a:tr h="0">
                <a:tc>
                  <a:txBody>
                    <a:bodyPr/>
                    <a:lstStyle/>
                    <a:p>
                      <a:pPr marL="0" marR="0" algn="r">
                        <a:spcBef>
                          <a:spcPts val="0"/>
                        </a:spcBef>
                        <a:spcAft>
                          <a:spcPts val="0"/>
                        </a:spcAft>
                      </a:pPr>
                      <a:r>
                        <a:rPr lang="en-GB" sz="1400">
                          <a:effectLst/>
                        </a:rPr>
                        <a:t>Bits:</a:t>
                      </a:r>
                      <a:endParaRPr lang="en-US" sz="1400">
                        <a:effectLst/>
                        <a:latin typeface="Times New Roman"/>
                        <a:ea typeface="Times New Roman"/>
                      </a:endParaRPr>
                    </a:p>
                  </a:txBody>
                  <a:tcPr marL="68580" marR="68580" marT="0" marB="0"/>
                </a:tc>
                <a:tc>
                  <a:txBody>
                    <a:bodyPr/>
                    <a:lstStyle/>
                    <a:p>
                      <a:pPr marL="0" marR="0" algn="ctr">
                        <a:spcBef>
                          <a:spcPts val="0"/>
                        </a:spcBef>
                        <a:spcAft>
                          <a:spcPts val="0"/>
                        </a:spcAft>
                      </a:pPr>
                      <a:r>
                        <a:rPr lang="en-GB" sz="1400" dirty="0" smtClean="0">
                          <a:effectLst/>
                          <a:latin typeface="+mn-lt"/>
                          <a:ea typeface="+mn-ea"/>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15</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3</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1</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2</a:t>
                      </a:r>
                      <a:endParaRPr lang="en-US" sz="14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400" dirty="0" smtClean="0">
                          <a:effectLst/>
                          <a:latin typeface="Times New Roman"/>
                          <a:ea typeface="Times New Roman"/>
                        </a:rPr>
                        <a:t>8</a:t>
                      </a:r>
                      <a:endParaRPr lang="en-US" sz="14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34020080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MCI Encoding</a:t>
            </a:r>
          </a:p>
        </p:txBody>
      </p:sp>
      <p:sp>
        <p:nvSpPr>
          <p:cNvPr id="3" name="Content Placeholder 2"/>
          <p:cNvSpPr>
            <a:spLocks noGrp="1"/>
          </p:cNvSpPr>
          <p:nvPr>
            <p:ph idx="1"/>
          </p:nvPr>
        </p:nvSpPr>
        <p:spPr>
          <a:xfrm>
            <a:off x="685800" y="5638800"/>
            <a:ext cx="7772400" cy="457200"/>
          </a:xfrm>
        </p:spPr>
        <p:txBody>
          <a:bodyPr/>
          <a:lstStyle/>
          <a:p>
            <a:r>
              <a:rPr lang="en-US" dirty="0" smtClean="0"/>
              <a:t>Independent of BW</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22</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4170938658"/>
              </p:ext>
            </p:extLst>
          </p:nvPr>
        </p:nvGraphicFramePr>
        <p:xfrm>
          <a:off x="2804160" y="1922780"/>
          <a:ext cx="3291840" cy="3639820"/>
        </p:xfrm>
        <a:graphic>
          <a:graphicData uri="http://schemas.openxmlformats.org/drawingml/2006/table">
            <a:tbl>
              <a:tblPr firstRow="1" bandRow="1">
                <a:tableStyleId>{5C22544A-7EE6-4342-B048-85BDC9FD1C3A}</a:tableStyleId>
              </a:tblPr>
              <a:tblGrid>
                <a:gridCol w="1219200"/>
                <a:gridCol w="2072640"/>
              </a:tblGrid>
              <a:tr h="370840">
                <a:tc>
                  <a:txBody>
                    <a:bodyPr/>
                    <a:lstStyle/>
                    <a:p>
                      <a:pPr algn="ctr"/>
                      <a:r>
                        <a:rPr lang="en-US" sz="1200" b="1" dirty="0" smtClean="0"/>
                        <a:t>MCI Value</a:t>
                      </a:r>
                      <a:endParaRPr lang="en-US" sz="1200" b="1" dirty="0"/>
                    </a:p>
                  </a:txBody>
                  <a:tcPr/>
                </a:tc>
                <a:tc>
                  <a:txBody>
                    <a:bodyPr/>
                    <a:lstStyle/>
                    <a:p>
                      <a:pPr algn="ctr"/>
                      <a:r>
                        <a:rPr lang="en-US" sz="1200" b="1" dirty="0" smtClean="0"/>
                        <a:t>Constellation, Encoding</a:t>
                      </a:r>
                      <a:endParaRPr lang="en-US" sz="1200" b="1" dirty="0"/>
                    </a:p>
                  </a:txBody>
                  <a:tcPr/>
                </a:tc>
              </a:tr>
              <a:tr h="182880">
                <a:tc>
                  <a:txBody>
                    <a:bodyPr/>
                    <a:lstStyle/>
                    <a:p>
                      <a:pPr algn="ctr"/>
                      <a:r>
                        <a:rPr lang="en-US" sz="1050" b="1" dirty="0" smtClean="0"/>
                        <a:t>0</a:t>
                      </a:r>
                      <a:endParaRPr lang="en-US" sz="1050" b="1" dirty="0"/>
                    </a:p>
                  </a:txBody>
                  <a:tcPr/>
                </a:tc>
                <a:tc>
                  <a:txBody>
                    <a:bodyPr/>
                    <a:lstStyle/>
                    <a:p>
                      <a:pPr algn="ctr"/>
                      <a:r>
                        <a:rPr lang="en-US" sz="1050" b="1" dirty="0" smtClean="0"/>
                        <a:t>BPSK, ½</a:t>
                      </a:r>
                      <a:endParaRPr lang="en-US" sz="1050" b="1" dirty="0"/>
                    </a:p>
                  </a:txBody>
                  <a:tcPr/>
                </a:tc>
              </a:tr>
              <a:tr h="182880">
                <a:tc>
                  <a:txBody>
                    <a:bodyPr/>
                    <a:lstStyle/>
                    <a:p>
                      <a:pPr algn="ctr"/>
                      <a:r>
                        <a:rPr lang="en-US" sz="1050" b="1" dirty="0" smtClean="0"/>
                        <a:t>1</a:t>
                      </a:r>
                      <a:endParaRPr lang="en-US" sz="1050" b="1" dirty="0"/>
                    </a:p>
                  </a:txBody>
                  <a:tcPr/>
                </a:tc>
                <a:tc>
                  <a:txBody>
                    <a:bodyPr/>
                    <a:lstStyle/>
                    <a:p>
                      <a:pPr algn="ctr"/>
                      <a:r>
                        <a:rPr lang="en-US" sz="1050" b="1" dirty="0" smtClean="0"/>
                        <a:t>QPSK ½</a:t>
                      </a:r>
                      <a:endParaRPr lang="en-US" sz="1050" b="1" dirty="0"/>
                    </a:p>
                  </a:txBody>
                  <a:tcPr/>
                </a:tc>
              </a:tr>
              <a:tr h="182880">
                <a:tc>
                  <a:txBody>
                    <a:bodyPr/>
                    <a:lstStyle/>
                    <a:p>
                      <a:pPr algn="ctr"/>
                      <a:r>
                        <a:rPr lang="en-US" sz="1050" b="1" dirty="0" smtClean="0"/>
                        <a:t>2</a:t>
                      </a:r>
                      <a:endParaRPr lang="en-US" sz="1050" b="1" dirty="0"/>
                    </a:p>
                  </a:txBody>
                  <a:tcPr/>
                </a:tc>
                <a:tc>
                  <a:txBody>
                    <a:bodyPr/>
                    <a:lstStyle/>
                    <a:p>
                      <a:pPr algn="ctr"/>
                      <a:r>
                        <a:rPr lang="en-US" sz="1050" b="1" dirty="0" smtClean="0"/>
                        <a:t>QPSK ¾</a:t>
                      </a:r>
                      <a:endParaRPr lang="en-US" sz="1050" b="1" dirty="0"/>
                    </a:p>
                  </a:txBody>
                  <a:tcPr/>
                </a:tc>
              </a:tr>
              <a:tr h="182880">
                <a:tc>
                  <a:txBody>
                    <a:bodyPr/>
                    <a:lstStyle/>
                    <a:p>
                      <a:pPr algn="ctr"/>
                      <a:r>
                        <a:rPr lang="en-US" sz="1050" b="1" dirty="0" smtClean="0"/>
                        <a:t>3</a:t>
                      </a:r>
                      <a:endParaRPr lang="en-US" sz="1050" b="1" dirty="0"/>
                    </a:p>
                  </a:txBody>
                  <a:tcPr/>
                </a:tc>
                <a:tc>
                  <a:txBody>
                    <a:bodyPr/>
                    <a:lstStyle/>
                    <a:p>
                      <a:pPr algn="ctr"/>
                      <a:r>
                        <a:rPr lang="en-US" sz="1050" b="1" dirty="0" smtClean="0"/>
                        <a:t>16QAM</a:t>
                      </a:r>
                      <a:r>
                        <a:rPr lang="en-US" sz="1050" b="1" baseline="0" dirty="0" smtClean="0"/>
                        <a:t> ½</a:t>
                      </a:r>
                      <a:endParaRPr lang="en-US" sz="1050" b="1" dirty="0"/>
                    </a:p>
                  </a:txBody>
                  <a:tcPr/>
                </a:tc>
              </a:tr>
              <a:tr h="182880">
                <a:tc>
                  <a:txBody>
                    <a:bodyPr/>
                    <a:lstStyle/>
                    <a:p>
                      <a:pPr algn="ctr"/>
                      <a:r>
                        <a:rPr lang="en-US" sz="1050" b="1" dirty="0" smtClean="0"/>
                        <a:t>4</a:t>
                      </a:r>
                      <a:endParaRPr lang="en-US" sz="1050" b="1" dirty="0"/>
                    </a:p>
                  </a:txBody>
                  <a:tcPr/>
                </a:tc>
                <a:tc>
                  <a:txBody>
                    <a:bodyPr/>
                    <a:lstStyle/>
                    <a:p>
                      <a:pPr algn="ctr"/>
                      <a:r>
                        <a:rPr lang="en-US" sz="1050" b="1" dirty="0" smtClean="0"/>
                        <a:t>16 QAM ¾</a:t>
                      </a:r>
                      <a:endParaRPr lang="en-US" sz="1050" b="1" dirty="0"/>
                    </a:p>
                  </a:txBody>
                  <a:tcPr/>
                </a:tc>
              </a:tr>
              <a:tr h="182880">
                <a:tc>
                  <a:txBody>
                    <a:bodyPr/>
                    <a:lstStyle/>
                    <a:p>
                      <a:pPr algn="ctr"/>
                      <a:r>
                        <a:rPr lang="en-US" sz="1050" b="1" dirty="0" smtClean="0"/>
                        <a:t>5</a:t>
                      </a:r>
                      <a:endParaRPr lang="en-US" sz="1050" b="1" dirty="0"/>
                    </a:p>
                  </a:txBody>
                  <a:tcPr/>
                </a:tc>
                <a:tc>
                  <a:txBody>
                    <a:bodyPr/>
                    <a:lstStyle/>
                    <a:p>
                      <a:pPr algn="ctr"/>
                      <a:r>
                        <a:rPr lang="en-US" sz="1050" b="1" dirty="0" smtClean="0"/>
                        <a:t>64QAM 2/3</a:t>
                      </a:r>
                      <a:endParaRPr lang="en-US" sz="1050" b="1" dirty="0"/>
                    </a:p>
                  </a:txBody>
                  <a:tcPr/>
                </a:tc>
              </a:tr>
              <a:tr h="182880">
                <a:tc>
                  <a:txBody>
                    <a:bodyPr/>
                    <a:lstStyle/>
                    <a:p>
                      <a:pPr algn="ctr"/>
                      <a:r>
                        <a:rPr lang="en-US" sz="1050" b="1" dirty="0" smtClean="0"/>
                        <a:t>6</a:t>
                      </a:r>
                      <a:endParaRPr lang="en-US" sz="1050" b="1" dirty="0"/>
                    </a:p>
                  </a:txBody>
                  <a:tcPr/>
                </a:tc>
                <a:tc>
                  <a:txBody>
                    <a:bodyPr/>
                    <a:lstStyle/>
                    <a:p>
                      <a:pPr algn="ctr"/>
                      <a:r>
                        <a:rPr lang="en-US" sz="1050" b="1" dirty="0" smtClean="0"/>
                        <a:t>64 QAM ¾</a:t>
                      </a:r>
                      <a:endParaRPr lang="en-US" sz="1050" b="1" dirty="0"/>
                    </a:p>
                  </a:txBody>
                  <a:tcPr/>
                </a:tc>
              </a:tr>
              <a:tr h="182880">
                <a:tc>
                  <a:txBody>
                    <a:bodyPr/>
                    <a:lstStyle/>
                    <a:p>
                      <a:pPr algn="ctr"/>
                      <a:r>
                        <a:rPr lang="en-US" sz="1050" b="1" dirty="0" smtClean="0"/>
                        <a:t>7</a:t>
                      </a:r>
                      <a:endParaRPr lang="en-US" sz="1050" b="1" dirty="0"/>
                    </a:p>
                  </a:txBody>
                  <a:tcPr/>
                </a:tc>
                <a:tc>
                  <a:txBody>
                    <a:bodyPr/>
                    <a:lstStyle/>
                    <a:p>
                      <a:pPr algn="ctr"/>
                      <a:r>
                        <a:rPr lang="en-US" sz="1050" b="1" dirty="0" smtClean="0"/>
                        <a:t>64 QAM 5/6</a:t>
                      </a:r>
                      <a:endParaRPr lang="en-US" sz="1050" b="1" dirty="0"/>
                    </a:p>
                  </a:txBody>
                  <a:tcPr/>
                </a:tc>
              </a:tr>
              <a:tr h="182880">
                <a:tc>
                  <a:txBody>
                    <a:bodyPr/>
                    <a:lstStyle/>
                    <a:p>
                      <a:pPr algn="ctr"/>
                      <a:r>
                        <a:rPr lang="en-US" sz="1050" b="1" dirty="0" smtClean="0"/>
                        <a:t>8</a:t>
                      </a:r>
                      <a:endParaRPr lang="en-US" sz="1050" b="1" dirty="0"/>
                    </a:p>
                  </a:txBody>
                  <a:tcPr/>
                </a:tc>
                <a:tc>
                  <a:txBody>
                    <a:bodyPr/>
                    <a:lstStyle/>
                    <a:p>
                      <a:pPr algn="ctr"/>
                      <a:r>
                        <a:rPr lang="en-US" sz="1050" b="1" dirty="0" smtClean="0"/>
                        <a:t>256 QAM ¾</a:t>
                      </a:r>
                      <a:endParaRPr lang="en-US" sz="1050" b="1" dirty="0"/>
                    </a:p>
                  </a:txBody>
                  <a:tcPr/>
                </a:tc>
              </a:tr>
              <a:tr h="182880">
                <a:tc>
                  <a:txBody>
                    <a:bodyPr/>
                    <a:lstStyle/>
                    <a:p>
                      <a:pPr algn="ctr"/>
                      <a:r>
                        <a:rPr lang="en-US" sz="1050" b="1" dirty="0" smtClean="0"/>
                        <a:t>9</a:t>
                      </a:r>
                      <a:endParaRPr lang="en-US" sz="1050" b="1" dirty="0"/>
                    </a:p>
                  </a:txBody>
                  <a:tcPr/>
                </a:tc>
                <a:tc>
                  <a:txBody>
                    <a:bodyPr/>
                    <a:lstStyle/>
                    <a:p>
                      <a:pPr algn="ctr"/>
                      <a:r>
                        <a:rPr lang="en-US" sz="1050" b="1" dirty="0" smtClean="0"/>
                        <a:t>256 QAM 5/6</a:t>
                      </a:r>
                      <a:endParaRPr lang="en-US" sz="1050" b="1" dirty="0"/>
                    </a:p>
                  </a:txBody>
                  <a:tcPr/>
                </a:tc>
              </a:tr>
              <a:tr h="182880">
                <a:tc>
                  <a:txBody>
                    <a:bodyPr/>
                    <a:lstStyle/>
                    <a:p>
                      <a:pPr algn="ctr"/>
                      <a:r>
                        <a:rPr lang="en-US" sz="1050" b="1" dirty="0" smtClean="0"/>
                        <a:t>10</a:t>
                      </a:r>
                      <a:endParaRPr lang="en-US" sz="1050" b="1" dirty="0"/>
                    </a:p>
                  </a:txBody>
                  <a:tcPr/>
                </a:tc>
                <a:tc>
                  <a:txBody>
                    <a:bodyPr/>
                    <a:lstStyle/>
                    <a:p>
                      <a:pPr algn="ctr"/>
                      <a:r>
                        <a:rPr lang="en-US" sz="1050" b="1" dirty="0" smtClean="0"/>
                        <a:t>1024 QAM ¾</a:t>
                      </a:r>
                      <a:endParaRPr lang="en-US" sz="1050" b="1" dirty="0"/>
                    </a:p>
                  </a:txBody>
                  <a:tcPr/>
                </a:tc>
              </a:tr>
              <a:tr h="182880">
                <a:tc>
                  <a:txBody>
                    <a:bodyPr/>
                    <a:lstStyle/>
                    <a:p>
                      <a:pPr algn="ctr"/>
                      <a:r>
                        <a:rPr lang="en-US" sz="1050" b="1" dirty="0" smtClean="0"/>
                        <a:t>11</a:t>
                      </a:r>
                      <a:endParaRPr lang="en-US" sz="1050" b="1" dirty="0"/>
                    </a:p>
                  </a:txBody>
                  <a:tcPr/>
                </a:tc>
                <a:tc>
                  <a:txBody>
                    <a:bodyPr/>
                    <a:lstStyle/>
                    <a:p>
                      <a:pPr algn="ctr"/>
                      <a:r>
                        <a:rPr lang="en-US" sz="1050" b="1" dirty="0" smtClean="0"/>
                        <a:t>1024 QAM 5/6</a:t>
                      </a:r>
                      <a:endParaRPr lang="en-US" sz="1050" b="1" dirty="0"/>
                    </a:p>
                  </a:txBody>
                  <a:tcPr/>
                </a:tc>
              </a:tr>
              <a:tr h="182880">
                <a:tc>
                  <a:txBody>
                    <a:bodyPr/>
                    <a:lstStyle/>
                    <a:p>
                      <a:pPr algn="ctr"/>
                      <a:r>
                        <a:rPr lang="en-US" sz="1050" b="1" dirty="0" smtClean="0"/>
                        <a:t>12 – 14</a:t>
                      </a:r>
                      <a:endParaRPr lang="en-US" sz="1050" b="1" dirty="0"/>
                    </a:p>
                  </a:txBody>
                  <a:tcPr/>
                </a:tc>
                <a:tc>
                  <a:txBody>
                    <a:bodyPr/>
                    <a:lstStyle/>
                    <a:p>
                      <a:pPr algn="ctr"/>
                      <a:r>
                        <a:rPr lang="en-US" sz="1050" b="1" dirty="0" smtClean="0"/>
                        <a:t>Reserved</a:t>
                      </a:r>
                      <a:endParaRPr lang="en-US" sz="1050" b="1" dirty="0"/>
                    </a:p>
                  </a:txBody>
                  <a:tcPr/>
                </a:tc>
              </a:tr>
            </a:tbl>
          </a:graphicData>
        </a:graphic>
      </p:graphicFrame>
    </p:spTree>
    <p:extLst>
      <p:ext uri="{BB962C8B-B14F-4D97-AF65-F5344CB8AC3E}">
        <p14:creationId xmlns:p14="http://schemas.microsoft.com/office/powerpoint/2010/main" val="15963168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LTP Information field</a:t>
            </a:r>
          </a:p>
        </p:txBody>
      </p:sp>
      <p:sp>
        <p:nvSpPr>
          <p:cNvPr id="3" name="Content Placeholder 2"/>
          <p:cNvSpPr>
            <a:spLocks noGrp="1"/>
          </p:cNvSpPr>
          <p:nvPr>
            <p:ph idx="1"/>
          </p:nvPr>
        </p:nvSpPr>
        <p:spPr>
          <a:xfrm>
            <a:off x="685800" y="2667000"/>
            <a:ext cx="7772400" cy="3429000"/>
          </a:xfrm>
        </p:spPr>
        <p:txBody>
          <a:bodyPr/>
          <a:lstStyle/>
          <a:p>
            <a:r>
              <a:rPr lang="en-US" sz="1800" dirty="0"/>
              <a:t>LTP </a:t>
            </a:r>
            <a:r>
              <a:rPr lang="en-US" sz="1800" dirty="0" smtClean="0"/>
              <a:t>Power Entry field</a:t>
            </a:r>
            <a:endParaRPr lang="en-US" sz="1800" dirty="0"/>
          </a:p>
          <a:p>
            <a:pPr lvl="1"/>
            <a:r>
              <a:rPr lang="en-US" sz="1600" dirty="0" smtClean="0"/>
              <a:t>LTP Information field contains 0 </a:t>
            </a:r>
            <a:r>
              <a:rPr lang="en-US" sz="1600" dirty="0"/>
              <a:t>or more </a:t>
            </a:r>
            <a:r>
              <a:rPr lang="en-US" sz="1600" dirty="0" smtClean="0"/>
              <a:t>octets</a:t>
            </a:r>
          </a:p>
          <a:p>
            <a:pPr lvl="1"/>
            <a:r>
              <a:rPr lang="en-US" sz="1600" dirty="0" smtClean="0"/>
              <a:t>Each octet is an LTP Power Entry field</a:t>
            </a:r>
            <a:endParaRPr lang="en-US" sz="1600" dirty="0"/>
          </a:p>
          <a:p>
            <a:r>
              <a:rPr lang="en-US" sz="1800" dirty="0"/>
              <a:t>One octet per constellation/encoding-transmit power pair</a:t>
            </a:r>
          </a:p>
          <a:p>
            <a:pPr lvl="1"/>
            <a:r>
              <a:rPr lang="en-US" sz="1600" dirty="0"/>
              <a:t>As many octets present as needed, as indicated in the LTP MCI </a:t>
            </a:r>
            <a:r>
              <a:rPr lang="en-US" sz="1600" dirty="0" smtClean="0"/>
              <a:t>Bitmap</a:t>
            </a:r>
          </a:p>
          <a:p>
            <a:r>
              <a:rPr lang="en-US" sz="1800" dirty="0" smtClean="0"/>
              <a:t>MCI TX Power</a:t>
            </a:r>
          </a:p>
          <a:p>
            <a:pPr lvl="1"/>
            <a:r>
              <a:rPr lang="en-US" sz="1600" dirty="0" smtClean="0"/>
              <a:t>See next slide</a:t>
            </a:r>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23</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564736474"/>
              </p:ext>
            </p:extLst>
          </p:nvPr>
        </p:nvGraphicFramePr>
        <p:xfrm>
          <a:off x="2133600" y="1965960"/>
          <a:ext cx="4800600" cy="548640"/>
        </p:xfrm>
        <a:graphic>
          <a:graphicData uri="http://schemas.openxmlformats.org/drawingml/2006/table">
            <a:tbl>
              <a:tblPr firstRow="1" firstCol="1" bandRow="1">
                <a:tableStyleId>{5C22544A-7EE6-4342-B048-85BDC9FD1C3A}</a:tableStyleId>
              </a:tblPr>
              <a:tblGrid>
                <a:gridCol w="1518689"/>
                <a:gridCol w="2008281"/>
                <a:gridCol w="1273630"/>
              </a:tblGrid>
              <a:tr h="0">
                <a:tc>
                  <a:txBody>
                    <a:bodyPr/>
                    <a:lstStyle/>
                    <a:p>
                      <a:pPr marL="0" marR="0" algn="just">
                        <a:spcBef>
                          <a:spcPts val="0"/>
                        </a:spcBef>
                        <a:spcAft>
                          <a:spcPts val="0"/>
                        </a:spcAft>
                      </a:pPr>
                      <a:r>
                        <a:rPr lang="en-GB" sz="1200" dirty="0">
                          <a:effectLst/>
                        </a:rPr>
                        <a:t> </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a:effectLst/>
                        </a:rPr>
                        <a:t>B0    </a:t>
                      </a:r>
                      <a:r>
                        <a:rPr lang="en-GB" sz="1200" dirty="0" smtClean="0">
                          <a:effectLst/>
                        </a:rPr>
                        <a:t>             B6</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B7</a:t>
                      </a:r>
                      <a:endParaRPr lang="en-US" sz="1000" dirty="0">
                        <a:effectLst/>
                        <a:latin typeface="Times New Roman"/>
                        <a:ea typeface="Times New Roman"/>
                      </a:endParaRPr>
                    </a:p>
                  </a:txBody>
                  <a:tcPr marL="68580" marR="68580" marT="0" marB="0"/>
                </a:tc>
              </a:tr>
              <a:tr h="0">
                <a:tc>
                  <a:txBody>
                    <a:bodyPr/>
                    <a:lstStyle/>
                    <a:p>
                      <a:pPr marL="0" marR="0" algn="just">
                        <a:spcBef>
                          <a:spcPts val="0"/>
                        </a:spcBef>
                        <a:spcAft>
                          <a:spcPts val="0"/>
                        </a:spcAft>
                      </a:pPr>
                      <a:r>
                        <a:rPr lang="en-GB" sz="1200" dirty="0">
                          <a:effectLst/>
                        </a:rPr>
                        <a:t> </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MCI TX</a:t>
                      </a:r>
                      <a:r>
                        <a:rPr lang="en-GB" sz="1200" baseline="0" dirty="0" smtClean="0">
                          <a:effectLst/>
                        </a:rPr>
                        <a:t> Power</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Reserved</a:t>
                      </a:r>
                      <a:endParaRPr lang="en-US" sz="1000" dirty="0">
                        <a:effectLst/>
                        <a:latin typeface="Times New Roman"/>
                        <a:ea typeface="Times New Roman"/>
                      </a:endParaRPr>
                    </a:p>
                  </a:txBody>
                  <a:tcPr marL="68580" marR="68580" marT="0" marB="0"/>
                </a:tc>
              </a:tr>
              <a:tr h="0">
                <a:tc>
                  <a:txBody>
                    <a:bodyPr/>
                    <a:lstStyle/>
                    <a:p>
                      <a:pPr marL="0" marR="0" algn="r">
                        <a:spcBef>
                          <a:spcPts val="0"/>
                        </a:spcBef>
                        <a:spcAft>
                          <a:spcPts val="0"/>
                        </a:spcAft>
                      </a:pPr>
                      <a:r>
                        <a:rPr lang="en-GB" sz="1200">
                          <a:effectLst/>
                        </a:rPr>
                        <a:t>Bits:</a:t>
                      </a:r>
                      <a:endParaRPr lang="en-US" sz="100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latin typeface="+mn-lt"/>
                          <a:ea typeface="+mn-ea"/>
                        </a:rPr>
                        <a:t>7</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1</a:t>
                      </a:r>
                      <a:endParaRPr lang="en-US" sz="10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37918286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MCI TX Power Field Encoding</a:t>
            </a:r>
            <a:endParaRPr lang="en-US" dirty="0"/>
          </a:p>
        </p:txBody>
      </p:sp>
      <p:sp>
        <p:nvSpPr>
          <p:cNvPr id="3" name="Content Placeholder 2"/>
          <p:cNvSpPr>
            <a:spLocks noGrp="1"/>
          </p:cNvSpPr>
          <p:nvPr>
            <p:ph idx="1"/>
          </p:nvPr>
        </p:nvSpPr>
        <p:spPr/>
        <p:txBody>
          <a:bodyPr/>
          <a:lstStyle/>
          <a:p>
            <a:r>
              <a:rPr lang="en-US" dirty="0" smtClean="0"/>
              <a:t>Maximum transmit power per MCI in </a:t>
            </a:r>
            <a:r>
              <a:rPr lang="en-US" dirty="0" err="1" smtClean="0"/>
              <a:t>dBm</a:t>
            </a:r>
            <a:endParaRPr lang="en-US" dirty="0" smtClean="0"/>
          </a:p>
          <a:p>
            <a:r>
              <a:rPr lang="en-US" dirty="0" smtClean="0"/>
              <a:t>Absolute = 1</a:t>
            </a:r>
            <a:endParaRPr lang="en-US" dirty="0"/>
          </a:p>
          <a:p>
            <a:pPr lvl="1"/>
            <a:r>
              <a:rPr lang="en-US" dirty="0" smtClean="0"/>
              <a:t>Unsigned </a:t>
            </a:r>
            <a:r>
              <a:rPr lang="en-US" dirty="0"/>
              <a:t>integer (range [0,127])</a:t>
            </a:r>
          </a:p>
          <a:p>
            <a:pPr lvl="2"/>
            <a:r>
              <a:rPr lang="en-US" dirty="0"/>
              <a:t>TXP</a:t>
            </a:r>
            <a:r>
              <a:rPr lang="en-US" baseline="-25000" dirty="0"/>
              <a:t>MCI</a:t>
            </a:r>
            <a:r>
              <a:rPr lang="en-US" dirty="0"/>
              <a:t> in </a:t>
            </a:r>
            <a:r>
              <a:rPr lang="en-US" dirty="0" err="1" smtClean="0"/>
              <a:t>dBm</a:t>
            </a:r>
            <a:r>
              <a:rPr lang="en-US" dirty="0" smtClean="0"/>
              <a:t> </a:t>
            </a:r>
            <a:r>
              <a:rPr lang="en-US" dirty="0"/>
              <a:t>= MCI TX Power / 2 – 23</a:t>
            </a:r>
          </a:p>
          <a:p>
            <a:pPr lvl="3"/>
            <a:r>
              <a:rPr lang="en-US" dirty="0"/>
              <a:t>i.e. MCI TX Power = [-23, 40.5] </a:t>
            </a:r>
            <a:r>
              <a:rPr lang="en-US" dirty="0" err="1"/>
              <a:t>dBm</a:t>
            </a:r>
            <a:r>
              <a:rPr lang="en-US" dirty="0"/>
              <a:t>, 0.5 dB steps</a:t>
            </a:r>
          </a:p>
          <a:p>
            <a:endParaRPr lang="en-US" dirty="0" smtClean="0"/>
          </a:p>
          <a:p>
            <a:r>
              <a:rPr lang="en-US" dirty="0"/>
              <a:t>Absolute = </a:t>
            </a:r>
            <a:r>
              <a:rPr lang="en-US" dirty="0" smtClean="0"/>
              <a:t>0 (i.e. relative)</a:t>
            </a:r>
            <a:endParaRPr lang="en-US" dirty="0"/>
          </a:p>
          <a:p>
            <a:pPr lvl="1"/>
            <a:r>
              <a:rPr lang="en-US" dirty="0"/>
              <a:t>Unsigned integer (range [0,127])</a:t>
            </a:r>
          </a:p>
          <a:p>
            <a:pPr lvl="2"/>
            <a:r>
              <a:rPr lang="en-US" dirty="0" smtClean="0"/>
              <a:t>TXP</a:t>
            </a:r>
            <a:r>
              <a:rPr lang="en-US" baseline="-25000" dirty="0" smtClean="0"/>
              <a:t>MCI</a:t>
            </a:r>
            <a:r>
              <a:rPr lang="en-US" dirty="0" smtClean="0"/>
              <a:t> </a:t>
            </a:r>
            <a:r>
              <a:rPr lang="en-US" dirty="0"/>
              <a:t>in </a:t>
            </a:r>
            <a:r>
              <a:rPr lang="en-US" dirty="0" err="1"/>
              <a:t>dBm</a:t>
            </a:r>
            <a:r>
              <a:rPr lang="en-US" dirty="0"/>
              <a:t> </a:t>
            </a:r>
            <a:r>
              <a:rPr lang="en-US" dirty="0" smtClean="0"/>
              <a:t>= TXP</a:t>
            </a:r>
            <a:r>
              <a:rPr lang="en-US" baseline="-25000" dirty="0" smtClean="0"/>
              <a:t>MCS0</a:t>
            </a:r>
            <a:r>
              <a:rPr lang="en-US" dirty="0" smtClean="0"/>
              <a:t> – (MCI </a:t>
            </a:r>
            <a:r>
              <a:rPr lang="en-US" dirty="0"/>
              <a:t>TX Power </a:t>
            </a:r>
            <a:r>
              <a:rPr lang="en-US" dirty="0" smtClean="0"/>
              <a:t>/ </a:t>
            </a:r>
            <a:r>
              <a:rPr lang="en-US" dirty="0"/>
              <a:t>2 – </a:t>
            </a:r>
            <a:r>
              <a:rPr lang="en-US" dirty="0" smtClean="0"/>
              <a:t>23)</a:t>
            </a:r>
            <a:endParaRPr lang="en-US" dirty="0"/>
          </a:p>
          <a:p>
            <a:pPr lvl="3"/>
            <a:r>
              <a:rPr lang="en-US" dirty="0"/>
              <a:t>i.e. MCI TX Power = </a:t>
            </a:r>
            <a:r>
              <a:rPr lang="en-US" dirty="0" smtClean="0"/>
              <a:t>TXP</a:t>
            </a:r>
            <a:r>
              <a:rPr lang="en-US" baseline="-25000" dirty="0" smtClean="0"/>
              <a:t>MCS0</a:t>
            </a:r>
            <a:r>
              <a:rPr lang="en-US" dirty="0" smtClean="0"/>
              <a:t> - [-</a:t>
            </a:r>
            <a:r>
              <a:rPr lang="en-US" dirty="0"/>
              <a:t>23, 40.5] </a:t>
            </a:r>
            <a:r>
              <a:rPr lang="en-US" dirty="0" err="1"/>
              <a:t>dBm</a:t>
            </a:r>
            <a:r>
              <a:rPr lang="en-US" dirty="0"/>
              <a:t>, 0.5 dB steps</a:t>
            </a:r>
          </a:p>
          <a:p>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24</a:t>
            </a:fld>
            <a:endParaRPr lang="en-US"/>
          </a:p>
        </p:txBody>
      </p:sp>
    </p:spTree>
    <p:extLst>
      <p:ext uri="{BB962C8B-B14F-4D97-AF65-F5344CB8AC3E}">
        <p14:creationId xmlns:p14="http://schemas.microsoft.com/office/powerpoint/2010/main" val="17005806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Bidirectional LTP Exchange</a:t>
            </a:r>
          </a:p>
        </p:txBody>
      </p:sp>
      <p:sp>
        <p:nvSpPr>
          <p:cNvPr id="3" name="Content Placeholder 2"/>
          <p:cNvSpPr>
            <a:spLocks noGrp="1"/>
          </p:cNvSpPr>
          <p:nvPr>
            <p:ph idx="1"/>
          </p:nvPr>
        </p:nvSpPr>
        <p:spPr/>
        <p:txBody>
          <a:bodyPr/>
          <a:lstStyle/>
          <a:p>
            <a:r>
              <a:rPr lang="en-US" dirty="0"/>
              <a:t>A single MPDU may contain two LTP IE</a:t>
            </a:r>
          </a:p>
          <a:p>
            <a:pPr lvl="1"/>
            <a:r>
              <a:rPr lang="en-US" dirty="0"/>
              <a:t>Provided that:</a:t>
            </a:r>
          </a:p>
          <a:p>
            <a:pPr lvl="1"/>
            <a:r>
              <a:rPr lang="en-US" dirty="0"/>
              <a:t>One LTP IE has Request = 0</a:t>
            </a:r>
          </a:p>
          <a:p>
            <a:pPr lvl="2"/>
            <a:r>
              <a:rPr lang="en-US" dirty="0"/>
              <a:t>i.e. response to previous LTP IE Request = 1</a:t>
            </a:r>
          </a:p>
          <a:p>
            <a:pPr lvl="1"/>
            <a:r>
              <a:rPr lang="en-US" dirty="0"/>
              <a:t>One LTP IE has Request = 1</a:t>
            </a:r>
          </a:p>
          <a:p>
            <a:pPr lvl="2"/>
            <a:r>
              <a:rPr lang="en-US" dirty="0"/>
              <a:t>i.e. request to STA to which it is sending a response</a:t>
            </a:r>
          </a:p>
          <a:p>
            <a:pPr lvl="1"/>
            <a:r>
              <a:rPr lang="en-US" dirty="0"/>
              <a:t>Allows fewer frames in exchange to establish bidirectional LTP setup</a:t>
            </a:r>
          </a:p>
          <a:p>
            <a:pPr lvl="2"/>
            <a:r>
              <a:rPr lang="en-US" dirty="0"/>
              <a:t>E.g. during Association Request/Response exchange sequence</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25</a:t>
            </a:fld>
            <a:endParaRPr lang="en-US"/>
          </a:p>
        </p:txBody>
      </p:sp>
    </p:spTree>
    <p:extLst>
      <p:ext uri="{BB962C8B-B14F-4D97-AF65-F5344CB8AC3E}">
        <p14:creationId xmlns:p14="http://schemas.microsoft.com/office/powerpoint/2010/main" val="1826403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 LTP Action to Public Category</a:t>
            </a:r>
          </a:p>
        </p:txBody>
      </p:sp>
      <p:sp>
        <p:nvSpPr>
          <p:cNvPr id="3" name="Content Placeholder 2"/>
          <p:cNvSpPr>
            <a:spLocks noGrp="1"/>
          </p:cNvSpPr>
          <p:nvPr>
            <p:ph idx="1"/>
          </p:nvPr>
        </p:nvSpPr>
        <p:spPr>
          <a:xfrm>
            <a:off x="685800" y="3352800"/>
            <a:ext cx="7772400" cy="2743200"/>
          </a:xfrm>
        </p:spPr>
        <p:txBody>
          <a:bodyPr/>
          <a:lstStyle/>
          <a:p>
            <a:r>
              <a:rPr lang="en-US" dirty="0"/>
              <a:t>Category is Public (=4) or Protected Dual of Public (=9)</a:t>
            </a:r>
          </a:p>
          <a:p>
            <a:pPr lvl="1"/>
            <a:r>
              <a:rPr lang="en-US" dirty="0"/>
              <a:t>To avoid type-specific categories</a:t>
            </a:r>
          </a:p>
          <a:p>
            <a:r>
              <a:rPr lang="en-US" dirty="0"/>
              <a:t>Action (=&lt;ANA&gt;)</a:t>
            </a:r>
          </a:p>
          <a:p>
            <a:pPr lvl="1"/>
            <a:r>
              <a:rPr lang="en-US" dirty="0"/>
              <a:t>LTP</a:t>
            </a:r>
          </a:p>
          <a:p>
            <a:r>
              <a:rPr lang="en-US" dirty="0"/>
              <a:t>Body is LTP Information IE</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26</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499196403"/>
              </p:ext>
            </p:extLst>
          </p:nvPr>
        </p:nvGraphicFramePr>
        <p:xfrm>
          <a:off x="1828800" y="2270760"/>
          <a:ext cx="5486399" cy="548640"/>
        </p:xfrm>
        <a:graphic>
          <a:graphicData uri="http://schemas.openxmlformats.org/drawingml/2006/table">
            <a:tbl>
              <a:tblPr firstRow="1" firstCol="1" bandRow="1">
                <a:tableStyleId>{5C22544A-7EE6-4342-B048-85BDC9FD1C3A}</a:tableStyleId>
              </a:tblPr>
              <a:tblGrid>
                <a:gridCol w="1349946"/>
                <a:gridCol w="1785138"/>
                <a:gridCol w="1219200"/>
                <a:gridCol w="1132115"/>
              </a:tblGrid>
              <a:tr h="320040">
                <a:tc>
                  <a:txBody>
                    <a:bodyPr/>
                    <a:lstStyle/>
                    <a:p>
                      <a:pPr marL="0" marR="0" algn="just">
                        <a:spcBef>
                          <a:spcPts val="0"/>
                        </a:spcBef>
                        <a:spcAft>
                          <a:spcPts val="0"/>
                        </a:spcAft>
                      </a:pPr>
                      <a:r>
                        <a:rPr lang="en-GB" sz="1200" dirty="0">
                          <a:effectLst/>
                        </a:rPr>
                        <a:t> </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Category (=4)</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Public Action = &lt;ANA&gt;)</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LTP Information IE</a:t>
                      </a:r>
                      <a:endParaRPr lang="en-US" sz="1000" dirty="0">
                        <a:effectLst/>
                        <a:latin typeface="Times New Roman"/>
                        <a:ea typeface="Times New Roman"/>
                      </a:endParaRPr>
                    </a:p>
                  </a:txBody>
                  <a:tcPr marL="68580" marR="68580" marT="0" marB="0"/>
                </a:tc>
              </a:tr>
              <a:tr h="0">
                <a:tc>
                  <a:txBody>
                    <a:bodyPr/>
                    <a:lstStyle/>
                    <a:p>
                      <a:pPr marL="0" marR="0" algn="r">
                        <a:spcBef>
                          <a:spcPts val="0"/>
                        </a:spcBef>
                        <a:spcAft>
                          <a:spcPts val="0"/>
                        </a:spcAft>
                      </a:pPr>
                      <a:r>
                        <a:rPr lang="en-GB" sz="1200" dirty="0" smtClean="0">
                          <a:effectLst/>
                        </a:rPr>
                        <a:t>Octets:</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latin typeface="+mn-lt"/>
                          <a:ea typeface="+mn-ea"/>
                        </a:rPr>
                        <a:t>1</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latin typeface="+mn-lt"/>
                          <a:ea typeface="+mn-ea"/>
                        </a:rPr>
                        <a:t>1</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200" dirty="0" smtClean="0">
                          <a:effectLst/>
                        </a:rPr>
                        <a:t>Variable</a:t>
                      </a:r>
                      <a:endParaRPr lang="en-US" sz="10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31890174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TX EVM Rules</a:t>
            </a:r>
            <a:endParaRPr lang="en-US" dirty="0"/>
          </a:p>
        </p:txBody>
      </p:sp>
      <p:sp>
        <p:nvSpPr>
          <p:cNvPr id="3" name="Content Placeholder 2"/>
          <p:cNvSpPr>
            <a:spLocks noGrp="1"/>
          </p:cNvSpPr>
          <p:nvPr>
            <p:ph idx="1"/>
          </p:nvPr>
        </p:nvSpPr>
        <p:spPr/>
        <p:txBody>
          <a:bodyPr/>
          <a:lstStyle/>
          <a:p>
            <a:r>
              <a:rPr lang="en-US" dirty="0"/>
              <a:t>Change existing standard language TX EVM rule</a:t>
            </a:r>
          </a:p>
          <a:p>
            <a:pPr lvl="1"/>
            <a:r>
              <a:rPr lang="en-US" dirty="0"/>
              <a:t>Current language includes mandatory EVM requirements</a:t>
            </a:r>
          </a:p>
          <a:p>
            <a:pPr lvl="1"/>
            <a:r>
              <a:rPr lang="en-US" dirty="0"/>
              <a:t>LTP IE TX power increase request is an indication that the recipient can handle increased EVM</a:t>
            </a:r>
          </a:p>
          <a:p>
            <a:pPr lvl="2"/>
            <a:r>
              <a:rPr lang="en-US" dirty="0"/>
              <a:t>Third party receivers might have trouble with the increased EVM</a:t>
            </a:r>
          </a:p>
          <a:p>
            <a:pPr lvl="3"/>
            <a:r>
              <a:rPr lang="en-US" dirty="0"/>
              <a:t>But these devices are usually unlikely to successfully decode the PPDU payload anyway because of MCS mismatch to their path</a:t>
            </a:r>
          </a:p>
          <a:p>
            <a:pPr lvl="3"/>
            <a:r>
              <a:rPr lang="en-US" dirty="0"/>
              <a:t>These devices are more and more likely to sleep during the PPDU payload portion when the PPDU is not for them</a:t>
            </a:r>
          </a:p>
          <a:p>
            <a:pPr lvl="1"/>
            <a:r>
              <a:rPr lang="en-US" dirty="0"/>
              <a:t>Allow transmitter to exceed EVM requirement when recipient explicitly allows it through the LTP IE</a:t>
            </a:r>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27</a:t>
            </a:fld>
            <a:endParaRPr lang="en-US"/>
          </a:p>
        </p:txBody>
      </p:sp>
    </p:spTree>
    <p:extLst>
      <p:ext uri="{BB962C8B-B14F-4D97-AF65-F5344CB8AC3E}">
        <p14:creationId xmlns:p14="http://schemas.microsoft.com/office/powerpoint/2010/main" val="1678688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Reporting Baseline TX Power</a:t>
            </a:r>
            <a:endParaRPr lang="en-US" dirty="0"/>
          </a:p>
        </p:txBody>
      </p:sp>
      <p:sp>
        <p:nvSpPr>
          <p:cNvPr id="3" name="Content Placeholder 2"/>
          <p:cNvSpPr>
            <a:spLocks noGrp="1"/>
          </p:cNvSpPr>
          <p:nvPr>
            <p:ph idx="1"/>
          </p:nvPr>
        </p:nvSpPr>
        <p:spPr/>
        <p:txBody>
          <a:bodyPr/>
          <a:lstStyle/>
          <a:p>
            <a:r>
              <a:rPr lang="en-US" sz="1600" dirty="0" smtClean="0"/>
              <a:t>LTP Request can be written to express either:</a:t>
            </a:r>
          </a:p>
          <a:p>
            <a:pPr lvl="1"/>
            <a:r>
              <a:rPr lang="en-US" sz="1400" dirty="0" smtClean="0"/>
              <a:t>Relative TX Power Requested</a:t>
            </a:r>
          </a:p>
          <a:p>
            <a:pPr lvl="2"/>
            <a:r>
              <a:rPr lang="en-US" sz="1200" dirty="0" err="1" smtClean="0"/>
              <a:t>Stateful</a:t>
            </a:r>
            <a:r>
              <a:rPr lang="en-US" sz="1200" dirty="0" smtClean="0"/>
              <a:t>, requires requester to know and remember what transmitter has done with TX Power setting</a:t>
            </a:r>
          </a:p>
          <a:p>
            <a:pPr lvl="1"/>
            <a:r>
              <a:rPr lang="en-US" sz="1400" dirty="0" smtClean="0"/>
              <a:t>Absolute TX Power Requested</a:t>
            </a:r>
          </a:p>
          <a:p>
            <a:pPr lvl="2"/>
            <a:r>
              <a:rPr lang="en-US" sz="1200" dirty="0" smtClean="0"/>
              <a:t>Stateless = preferred</a:t>
            </a:r>
          </a:p>
          <a:p>
            <a:r>
              <a:rPr lang="en-US" sz="1600" dirty="0" smtClean="0"/>
              <a:t>In order for an LTP Requester to be able to request an absolute TX Power level, the requester needs to know:</a:t>
            </a:r>
          </a:p>
          <a:p>
            <a:pPr lvl="1"/>
            <a:r>
              <a:rPr lang="en-US" sz="1400" dirty="0" smtClean="0"/>
              <a:t>What was the TX Power level of the PPDU that the requester examined in order to determine that a new TX Power level is desired?</a:t>
            </a:r>
          </a:p>
          <a:p>
            <a:r>
              <a:rPr lang="en-US" sz="1600" dirty="0" smtClean="0"/>
              <a:t>Requires element for reporting – make the following mandatory:</a:t>
            </a:r>
          </a:p>
          <a:p>
            <a:pPr lvl="1"/>
            <a:r>
              <a:rPr lang="en-US" sz="1400" dirty="0" smtClean="0"/>
              <a:t>TX Power Capability Element</a:t>
            </a:r>
          </a:p>
          <a:p>
            <a:pPr lvl="1"/>
            <a:r>
              <a:rPr lang="en-US" sz="1400" dirty="0" smtClean="0"/>
              <a:t>TPC Report Element (and the transmission of this element in response to a request)</a:t>
            </a:r>
          </a:p>
          <a:p>
            <a:r>
              <a:rPr lang="en-US" sz="1600" dirty="0" smtClean="0"/>
              <a:t>Additionally, STAs should be able to interpret:</a:t>
            </a:r>
          </a:p>
          <a:p>
            <a:pPr lvl="1"/>
            <a:r>
              <a:rPr lang="en-US" sz="1400" dirty="0" smtClean="0"/>
              <a:t>TX Power Constraint Element</a:t>
            </a:r>
          </a:p>
          <a:p>
            <a:pPr lvl="1"/>
            <a:r>
              <a:rPr lang="en-US" sz="1400" dirty="0" smtClean="0"/>
              <a:t>Transmit Power Envelope Element</a:t>
            </a:r>
          </a:p>
          <a:p>
            <a:r>
              <a:rPr lang="en-US" sz="1600" dirty="0" smtClean="0"/>
              <a:t>Require that MCS0 power corresponds to the reported TX Power</a:t>
            </a:r>
          </a:p>
        </p:txBody>
      </p:sp>
      <p:sp>
        <p:nvSpPr>
          <p:cNvPr id="4" name="Date Placeholder 3"/>
          <p:cNvSpPr>
            <a:spLocks noGrp="1"/>
          </p:cNvSpPr>
          <p:nvPr>
            <p:ph type="dt" sz="half" idx="10"/>
          </p:nvPr>
        </p:nvSpPr>
        <p:spPr>
          <a:xfrm>
            <a:off x="696913" y="332601"/>
            <a:ext cx="1340110" cy="276999"/>
          </a:xfrm>
        </p:spPr>
        <p:txBody>
          <a:bodyPr/>
          <a:lstStyle/>
          <a:p>
            <a:r>
              <a:rPr lang="en-US" dirty="0"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28</a:t>
            </a:fld>
            <a:endParaRPr lang="en-US"/>
          </a:p>
        </p:txBody>
      </p:sp>
    </p:spTree>
    <p:extLst>
      <p:ext uri="{BB962C8B-B14F-4D97-AF65-F5344CB8AC3E}">
        <p14:creationId xmlns:p14="http://schemas.microsoft.com/office/powerpoint/2010/main" val="25476691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Annex 2</a:t>
            </a:r>
            <a:endParaRPr lang="en-US" dirty="0"/>
          </a:p>
        </p:txBody>
      </p:sp>
      <p:sp>
        <p:nvSpPr>
          <p:cNvPr id="8" name="Subtitle 7"/>
          <p:cNvSpPr>
            <a:spLocks noGrp="1"/>
          </p:cNvSpPr>
          <p:nvPr>
            <p:ph type="subTitle" idx="1"/>
          </p:nvPr>
        </p:nvSpPr>
        <p:spPr/>
        <p:txBody>
          <a:bodyPr/>
          <a:lstStyle/>
          <a:p>
            <a:r>
              <a:rPr lang="en-US" dirty="0"/>
              <a:t>Link Transmit Power</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29</a:t>
            </a:fld>
            <a:endParaRPr lang="en-US"/>
          </a:p>
        </p:txBody>
      </p:sp>
    </p:spTree>
    <p:extLst>
      <p:ext uri="{BB962C8B-B14F-4D97-AF65-F5344CB8AC3E}">
        <p14:creationId xmlns:p14="http://schemas.microsoft.com/office/powerpoint/2010/main" val="5559361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a:t>
            </a:r>
            <a:r>
              <a:rPr lang="en-US" dirty="0" smtClean="0"/>
              <a:t>8098</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03228188"/>
              </p:ext>
            </p:extLst>
          </p:nvPr>
        </p:nvGraphicFramePr>
        <p:xfrm>
          <a:off x="1600200" y="2133600"/>
          <a:ext cx="5943600" cy="3352800"/>
        </p:xfrm>
        <a:graphic>
          <a:graphicData uri="http://schemas.openxmlformats.org/drawingml/2006/table">
            <a:tbl>
              <a:tblPr>
                <a:tableStyleId>{5C22544A-7EE6-4342-B048-85BDC9FD1C3A}</a:tableStyleId>
              </a:tblPr>
              <a:tblGrid>
                <a:gridCol w="2971800"/>
                <a:gridCol w="2971800"/>
              </a:tblGrid>
              <a:tr h="3352800">
                <a:tc>
                  <a:txBody>
                    <a:bodyPr/>
                    <a:lstStyle/>
                    <a:p>
                      <a:pPr algn="l" fontAlgn="t"/>
                      <a:r>
                        <a:rPr lang="en-US" sz="2000" u="none" strike="noStrike">
                          <a:effectLst/>
                        </a:rPr>
                        <a:t>Add a mechanism to set the transmit power per direction per link in order to achieve an increase in performance due to improved receiver design since the original EVM specification was written.</a:t>
                      </a:r>
                      <a:endParaRPr lang="en-US" sz="2000" b="0" i="0" u="none" strike="noStrike">
                        <a:effectLst/>
                        <a:latin typeface="Arial"/>
                      </a:endParaRPr>
                    </a:p>
                  </a:txBody>
                  <a:tcPr marL="7620" marR="7620" marT="7620" marB="0"/>
                </a:tc>
                <a:tc>
                  <a:txBody>
                    <a:bodyPr/>
                    <a:lstStyle/>
                    <a:p>
                      <a:pPr algn="l" fontAlgn="t"/>
                      <a:r>
                        <a:rPr lang="en-US" sz="2000" u="none" strike="noStrike" dirty="0">
                          <a:effectLst/>
                        </a:rPr>
                        <a:t>Add a mechanism to set the transmit power per direction per link in order to achieve an increase in performance due to improved receiver design since the original EVM specification was written. Expect a submission detailing some changes.</a:t>
                      </a:r>
                      <a:endParaRPr lang="en-US" sz="2000" b="0" i="0" u="none" strike="noStrike" dirty="0">
                        <a:effectLst/>
                        <a:latin typeface="Arial"/>
                      </a:endParaRPr>
                    </a:p>
                  </a:txBody>
                  <a:tcPr marL="7620" marR="7620" marT="7620" marB="0"/>
                </a:tc>
              </a:tr>
            </a:tbl>
          </a:graphicData>
        </a:graphic>
      </p:graphicFrame>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5286487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LTP effect on MCS </a:t>
            </a:r>
            <a:r>
              <a:rPr lang="en-US" dirty="0" smtClean="0"/>
              <a:t>Selection</a:t>
            </a:r>
            <a:endParaRPr lang="en-US" dirty="0"/>
          </a:p>
        </p:txBody>
      </p:sp>
      <p:sp>
        <p:nvSpPr>
          <p:cNvPr id="3" name="Content Placeholder 2"/>
          <p:cNvSpPr>
            <a:spLocks noGrp="1"/>
          </p:cNvSpPr>
          <p:nvPr>
            <p:ph idx="1"/>
          </p:nvPr>
        </p:nvSpPr>
        <p:spPr/>
        <p:txBody>
          <a:bodyPr/>
          <a:lstStyle/>
          <a:p>
            <a:r>
              <a:rPr lang="en-US" dirty="0" smtClean="0"/>
              <a:t>Depends on how MCS selection is implemented</a:t>
            </a:r>
          </a:p>
          <a:p>
            <a:pPr lvl="1"/>
            <a:r>
              <a:rPr lang="en-US" dirty="0" smtClean="0"/>
              <a:t>E.g. MCS selection is based on SINR estimate vs family of SINR-PER curves</a:t>
            </a:r>
          </a:p>
          <a:p>
            <a:pPr lvl="2"/>
            <a:r>
              <a:rPr lang="en-US" dirty="0" smtClean="0"/>
              <a:t>Choose “a good PER” from all curves at a given SINR estimate</a:t>
            </a:r>
          </a:p>
          <a:p>
            <a:pPr lvl="2"/>
            <a:r>
              <a:rPr lang="en-US" dirty="0" smtClean="0"/>
              <a:t>Can treat TX power changes as a shift in the SINR-PER curve for each MCS which has an adjusted PABO value</a:t>
            </a:r>
          </a:p>
          <a:p>
            <a:r>
              <a:rPr lang="en-US" dirty="0" smtClean="0"/>
              <a:t>In general</a:t>
            </a:r>
          </a:p>
          <a:p>
            <a:pPr lvl="1"/>
            <a:r>
              <a:rPr lang="en-US" dirty="0" smtClean="0"/>
              <a:t>Transmitter must be aware that SINR of link is MCS dependent</a:t>
            </a:r>
          </a:p>
          <a:p>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30</a:t>
            </a:fld>
            <a:endParaRPr lang="en-US"/>
          </a:p>
        </p:txBody>
      </p:sp>
    </p:spTree>
    <p:extLst>
      <p:ext uri="{BB962C8B-B14F-4D97-AF65-F5344CB8AC3E}">
        <p14:creationId xmlns:p14="http://schemas.microsoft.com/office/powerpoint/2010/main" val="16565560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Identifying the Source of the PPDU</a:t>
            </a:r>
          </a:p>
        </p:txBody>
      </p:sp>
      <p:sp>
        <p:nvSpPr>
          <p:cNvPr id="3" name="Content Placeholder 2"/>
          <p:cNvSpPr>
            <a:spLocks noGrp="1"/>
          </p:cNvSpPr>
          <p:nvPr>
            <p:ph idx="1"/>
          </p:nvPr>
        </p:nvSpPr>
        <p:spPr/>
        <p:txBody>
          <a:bodyPr/>
          <a:lstStyle/>
          <a:p>
            <a:r>
              <a:rPr lang="en-US" dirty="0"/>
              <a:t>When TX Power has been adjusted higher</a:t>
            </a:r>
          </a:p>
          <a:p>
            <a:r>
              <a:rPr lang="en-US" dirty="0"/>
              <a:t>It is necessary to identify the source of a PPDU at the receiver location at the beginning of the reception</a:t>
            </a:r>
          </a:p>
          <a:p>
            <a:pPr lvl="1"/>
            <a:r>
              <a:rPr lang="en-US" dirty="0"/>
              <a:t>To adjust the receiver to accommodate the specific EVM of the transmitter</a:t>
            </a:r>
          </a:p>
          <a:p>
            <a:pPr lvl="2"/>
            <a:r>
              <a:rPr lang="en-US" dirty="0"/>
              <a:t>I.e. to differentiate PPDUs from transmitters employing LTP and those not employing LTP</a:t>
            </a:r>
          </a:p>
          <a:p>
            <a:pPr lvl="2"/>
            <a:r>
              <a:rPr lang="en-US" dirty="0"/>
              <a:t>E.g. an AP that receives PPDUs from many sources, some of which are using LTP and some of which are not</a:t>
            </a:r>
          </a:p>
          <a:p>
            <a:pPr lvl="1"/>
            <a:r>
              <a:rPr lang="en-US" dirty="0"/>
              <a:t>It is important to NOT adjust the receiver for a transmission when the transmission is not utilizing a higher LTP for a given MCS</a:t>
            </a:r>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31</a:t>
            </a:fld>
            <a:endParaRPr lang="en-US"/>
          </a:p>
        </p:txBody>
      </p:sp>
    </p:spTree>
    <p:extLst>
      <p:ext uri="{BB962C8B-B14F-4D97-AF65-F5344CB8AC3E}">
        <p14:creationId xmlns:p14="http://schemas.microsoft.com/office/powerpoint/2010/main" val="28681607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RTS-CTS Based Source Information</a:t>
            </a:r>
          </a:p>
        </p:txBody>
      </p:sp>
      <p:sp>
        <p:nvSpPr>
          <p:cNvPr id="3" name="Content Placeholder 2"/>
          <p:cNvSpPr>
            <a:spLocks noGrp="1"/>
          </p:cNvSpPr>
          <p:nvPr>
            <p:ph idx="1"/>
          </p:nvPr>
        </p:nvSpPr>
        <p:spPr/>
        <p:txBody>
          <a:bodyPr/>
          <a:lstStyle/>
          <a:p>
            <a:r>
              <a:rPr lang="en-US" dirty="0"/>
              <a:t>Transmitter uses RTS-CTS exchange before the transmission of the LTP DATA PPDU</a:t>
            </a:r>
          </a:p>
          <a:p>
            <a:pPr lvl="1"/>
            <a:r>
              <a:rPr lang="en-US" dirty="0"/>
              <a:t>Based on the RTS TA value, the intended recipient knows the source of the upcoming DATA PPDU before the reception begins</a:t>
            </a:r>
          </a:p>
          <a:p>
            <a:pPr lvl="2"/>
            <a:r>
              <a:rPr lang="en-US" dirty="0"/>
              <a:t>E.g. recipient assumes that DATA PPDU source is the same as the RTS source</a:t>
            </a:r>
          </a:p>
          <a:p>
            <a:pPr lvl="2"/>
            <a:r>
              <a:rPr lang="en-US" dirty="0"/>
              <a:t>E.g. DATA PPDU source = STA corresponding to RTS TA value</a:t>
            </a:r>
          </a:p>
          <a:p>
            <a:pPr lvl="2"/>
            <a:r>
              <a:rPr lang="en-US" dirty="0"/>
              <a:t>E.g. LTP is NOT applied to the RTS</a:t>
            </a:r>
          </a:p>
          <a:p>
            <a:pPr lvl="3"/>
            <a:r>
              <a:rPr lang="en-US" dirty="0"/>
              <a:t>Or the CTS</a:t>
            </a:r>
          </a:p>
          <a:p>
            <a:r>
              <a:rPr lang="en-US" dirty="0"/>
              <a:t>This should be the standard method for determining the source of a DATA frame transmitted using LTP</a:t>
            </a:r>
          </a:p>
          <a:p>
            <a:pPr lvl="1"/>
            <a:r>
              <a:rPr lang="en-US" dirty="0"/>
              <a:t>Source “estimate” is possible when RTS-CTS is not present (See Annex)</a:t>
            </a:r>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32</a:t>
            </a:fld>
            <a:endParaRPr lang="en-US"/>
          </a:p>
        </p:txBody>
      </p:sp>
    </p:spTree>
    <p:extLst>
      <p:ext uri="{BB962C8B-B14F-4D97-AF65-F5344CB8AC3E}">
        <p14:creationId xmlns:p14="http://schemas.microsoft.com/office/powerpoint/2010/main" val="33253922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Association Exchange Example</a:t>
            </a:r>
          </a:p>
        </p:txBody>
      </p:sp>
      <p:sp>
        <p:nvSpPr>
          <p:cNvPr id="3" name="Content Placeholder 2"/>
          <p:cNvSpPr>
            <a:spLocks noGrp="1"/>
          </p:cNvSpPr>
          <p:nvPr>
            <p:ph idx="1"/>
          </p:nvPr>
        </p:nvSpPr>
        <p:spPr>
          <a:xfrm>
            <a:off x="685800" y="3886200"/>
            <a:ext cx="7772400" cy="2209799"/>
          </a:xfrm>
        </p:spPr>
        <p:txBody>
          <a:bodyPr/>
          <a:lstStyle/>
          <a:p>
            <a:pPr lvl="3"/>
            <a:r>
              <a:rPr lang="en-US" sz="1400" dirty="0"/>
              <a:t>Non-AP STA has measured EVM from AP using the NDP preceding the Beacon reception</a:t>
            </a:r>
          </a:p>
          <a:p>
            <a:pPr lvl="4"/>
            <a:r>
              <a:rPr lang="en-US" sz="1400" dirty="0"/>
              <a:t>Allows non-AP STA to request modified AP TX Power within Association Request by including LTP IE</a:t>
            </a:r>
          </a:p>
          <a:p>
            <a:pPr lvl="3"/>
            <a:r>
              <a:rPr lang="en-US" sz="1400" dirty="0"/>
              <a:t>AP measures EVM of non-AP STA using the NDP following the Association Request ACK</a:t>
            </a:r>
          </a:p>
          <a:p>
            <a:pPr lvl="4"/>
            <a:r>
              <a:rPr lang="en-US" sz="1400" dirty="0"/>
              <a:t>Allows the AP to request modified non-AP STA TX Power within the Association Response by including LTP IE</a:t>
            </a:r>
          </a:p>
          <a:p>
            <a:pPr lvl="3"/>
            <a:r>
              <a:rPr lang="en-US" sz="1400" dirty="0"/>
              <a:t>Bidirectional exchange allowed (LTP Request and Response in one frame)</a:t>
            </a:r>
          </a:p>
          <a:p>
            <a:pPr lvl="3"/>
            <a:r>
              <a:rPr lang="en-US" sz="1400" dirty="0"/>
              <a:t>Optional exchange completes bidirectional setup (non-AP STA response</a:t>
            </a:r>
            <a:r>
              <a:rPr lang="en-US" sz="1400" dirty="0" smtClean="0"/>
              <a:t>)</a:t>
            </a:r>
            <a:endParaRPr lang="en-US" sz="1400"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33</a:t>
            </a:fld>
            <a:endParaRPr lang="en-US"/>
          </a:p>
        </p:txBody>
      </p:sp>
      <p:sp>
        <p:nvSpPr>
          <p:cNvPr id="7" name="Rectangle 6"/>
          <p:cNvSpPr/>
          <p:nvPr/>
        </p:nvSpPr>
        <p:spPr>
          <a:xfrm>
            <a:off x="1955441" y="1898202"/>
            <a:ext cx="279042" cy="1371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400" b="1" dirty="0" smtClean="0"/>
              <a:t>DTIM Beacon</a:t>
            </a:r>
          </a:p>
        </p:txBody>
      </p:sp>
      <p:sp>
        <p:nvSpPr>
          <p:cNvPr id="8" name="TextBox 7"/>
          <p:cNvSpPr txBox="1"/>
          <p:nvPr/>
        </p:nvSpPr>
        <p:spPr>
          <a:xfrm>
            <a:off x="1498241" y="3596418"/>
            <a:ext cx="1981200" cy="193899"/>
          </a:xfrm>
          <a:prstGeom prst="rect">
            <a:avLst/>
          </a:prstGeom>
          <a:noFill/>
        </p:spPr>
        <p:txBody>
          <a:bodyPr wrap="square" lIns="0" tIns="0" rIns="0" bIns="0" rtlCol="0" anchor="t">
            <a:spAutoFit/>
          </a:bodyPr>
          <a:lstStyle/>
          <a:p>
            <a:pPr>
              <a:lnSpc>
                <a:spcPct val="90000"/>
              </a:lnSpc>
              <a:spcBef>
                <a:spcPts val="600"/>
              </a:spcBef>
            </a:pPr>
            <a:r>
              <a:rPr lang="en-US" sz="1400" dirty="0" smtClean="0">
                <a:solidFill>
                  <a:srgbClr val="C00000"/>
                </a:solidFill>
              </a:rPr>
              <a:t>AP Transmissions</a:t>
            </a:r>
          </a:p>
        </p:txBody>
      </p:sp>
      <p:cxnSp>
        <p:nvCxnSpPr>
          <p:cNvPr id="9" name="Straight Arrow Connector 8"/>
          <p:cNvCxnSpPr/>
          <p:nvPr/>
        </p:nvCxnSpPr>
        <p:spPr>
          <a:xfrm flipH="1" flipV="1">
            <a:off x="2234483" y="3346002"/>
            <a:ext cx="118371" cy="197696"/>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3327041" y="1898202"/>
            <a:ext cx="228600" cy="1004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600" b="1" dirty="0" err="1" smtClean="0"/>
              <a:t>AssReq</a:t>
            </a:r>
            <a:endParaRPr lang="en-US" sz="2000" b="1" dirty="0" smtClean="0"/>
          </a:p>
        </p:txBody>
      </p:sp>
      <p:cxnSp>
        <p:nvCxnSpPr>
          <p:cNvPr id="11" name="Straight Arrow Connector 10"/>
          <p:cNvCxnSpPr/>
          <p:nvPr/>
        </p:nvCxnSpPr>
        <p:spPr bwMode="auto">
          <a:xfrm>
            <a:off x="457200" y="1898202"/>
            <a:ext cx="8229600" cy="0"/>
          </a:xfrm>
          <a:prstGeom prst="straightConnector1">
            <a:avLst/>
          </a:prstGeom>
          <a:solidFill>
            <a:schemeClr val="accent1"/>
          </a:solidFill>
          <a:ln w="28575" cap="flat" cmpd="sng" algn="ctr">
            <a:solidFill>
              <a:srgbClr val="0070C0"/>
            </a:solidFill>
            <a:prstDash val="solid"/>
            <a:round/>
            <a:headEnd type="none" w="med" len="med"/>
            <a:tailEnd type="triangle" w="med" len="med"/>
          </a:ln>
          <a:effectLst/>
        </p:spPr>
      </p:cxnSp>
      <p:sp>
        <p:nvSpPr>
          <p:cNvPr id="12" name="Rectangle 11"/>
          <p:cNvSpPr/>
          <p:nvPr/>
        </p:nvSpPr>
        <p:spPr>
          <a:xfrm>
            <a:off x="3631841" y="1898202"/>
            <a:ext cx="228600" cy="9525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400" b="1" dirty="0" smtClean="0"/>
              <a:t>ACK</a:t>
            </a:r>
          </a:p>
        </p:txBody>
      </p:sp>
      <p:sp>
        <p:nvSpPr>
          <p:cNvPr id="13" name="Rectangle 12"/>
          <p:cNvSpPr/>
          <p:nvPr/>
        </p:nvSpPr>
        <p:spPr>
          <a:xfrm>
            <a:off x="5003442" y="1898202"/>
            <a:ext cx="228600" cy="1004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600" b="1" dirty="0" smtClean="0"/>
              <a:t>ACK</a:t>
            </a:r>
            <a:endParaRPr lang="en-US" sz="2000" b="1" dirty="0" smtClean="0"/>
          </a:p>
        </p:txBody>
      </p:sp>
      <p:sp>
        <p:nvSpPr>
          <p:cNvPr id="14" name="Rectangle 13"/>
          <p:cNvSpPr/>
          <p:nvPr/>
        </p:nvSpPr>
        <p:spPr>
          <a:xfrm>
            <a:off x="4698642" y="1898202"/>
            <a:ext cx="228600" cy="9525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400" b="1" dirty="0" err="1" smtClean="0"/>
              <a:t>AssRep</a:t>
            </a:r>
            <a:endParaRPr lang="en-US" sz="1400" b="1" dirty="0" smtClean="0"/>
          </a:p>
        </p:txBody>
      </p:sp>
      <p:sp>
        <p:nvSpPr>
          <p:cNvPr id="15" name="Rectangle 14"/>
          <p:cNvSpPr/>
          <p:nvPr/>
        </p:nvSpPr>
        <p:spPr>
          <a:xfrm>
            <a:off x="3936642" y="1898202"/>
            <a:ext cx="228600" cy="1004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600" b="1" dirty="0" smtClean="0"/>
              <a:t>NDP</a:t>
            </a:r>
            <a:endParaRPr lang="en-US" sz="2000" b="1" dirty="0" smtClean="0"/>
          </a:p>
        </p:txBody>
      </p:sp>
      <p:sp>
        <p:nvSpPr>
          <p:cNvPr id="16" name="TextBox 15"/>
          <p:cNvSpPr txBox="1"/>
          <p:nvPr/>
        </p:nvSpPr>
        <p:spPr>
          <a:xfrm>
            <a:off x="4292152" y="3498402"/>
            <a:ext cx="1320890" cy="387798"/>
          </a:xfrm>
          <a:prstGeom prst="rect">
            <a:avLst/>
          </a:prstGeom>
          <a:noFill/>
        </p:spPr>
        <p:txBody>
          <a:bodyPr wrap="square" lIns="0" tIns="0" rIns="0" bIns="0" rtlCol="0" anchor="t">
            <a:spAutoFit/>
          </a:bodyPr>
          <a:lstStyle/>
          <a:p>
            <a:pPr>
              <a:lnSpc>
                <a:spcPct val="90000"/>
              </a:lnSpc>
              <a:spcBef>
                <a:spcPts val="600"/>
              </a:spcBef>
            </a:pPr>
            <a:r>
              <a:rPr lang="en-US" sz="1400" dirty="0" smtClean="0">
                <a:solidFill>
                  <a:srgbClr val="00B050"/>
                </a:solidFill>
              </a:rPr>
              <a:t>Non-AP STA Transmissions</a:t>
            </a:r>
          </a:p>
        </p:txBody>
      </p:sp>
      <p:cxnSp>
        <p:nvCxnSpPr>
          <p:cNvPr id="17" name="Straight Arrow Connector 16"/>
          <p:cNvCxnSpPr/>
          <p:nvPr/>
        </p:nvCxnSpPr>
        <p:spPr>
          <a:xfrm flipV="1">
            <a:off x="4864188" y="2950639"/>
            <a:ext cx="253554" cy="4579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flipV="1">
            <a:off x="3467099" y="2992803"/>
            <a:ext cx="1307742" cy="4520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2412641" y="2950639"/>
            <a:ext cx="1333500" cy="593060"/>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6908442" y="1898201"/>
            <a:ext cx="228600" cy="13489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600" b="1" dirty="0" smtClean="0"/>
              <a:t>LTP Action</a:t>
            </a:r>
            <a:endParaRPr lang="en-US" sz="2000" b="1" dirty="0" smtClean="0"/>
          </a:p>
        </p:txBody>
      </p:sp>
      <p:sp>
        <p:nvSpPr>
          <p:cNvPr id="21" name="Rectangle 20"/>
          <p:cNvSpPr/>
          <p:nvPr/>
        </p:nvSpPr>
        <p:spPr>
          <a:xfrm>
            <a:off x="7213242" y="1898202"/>
            <a:ext cx="228600" cy="9525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400" b="1" dirty="0" smtClean="0"/>
              <a:t>ACK</a:t>
            </a:r>
          </a:p>
        </p:txBody>
      </p:sp>
      <p:cxnSp>
        <p:nvCxnSpPr>
          <p:cNvPr id="22" name="Straight Arrow Connector 21"/>
          <p:cNvCxnSpPr/>
          <p:nvPr/>
        </p:nvCxnSpPr>
        <p:spPr>
          <a:xfrm flipV="1">
            <a:off x="4990965" y="3103039"/>
            <a:ext cx="1688877" cy="3055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bwMode="auto">
          <a:xfrm>
            <a:off x="6603642" y="1551903"/>
            <a:ext cx="1143000" cy="2251299"/>
          </a:xfrm>
          <a:prstGeom prst="rect">
            <a:avLst/>
          </a:prstGeom>
          <a:solidFill>
            <a:srgbClr val="FFFF99">
              <a:alpha val="2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TextBox 23"/>
          <p:cNvSpPr txBox="1"/>
          <p:nvPr/>
        </p:nvSpPr>
        <p:spPr>
          <a:xfrm>
            <a:off x="6667097" y="3305569"/>
            <a:ext cx="774745" cy="387798"/>
          </a:xfrm>
          <a:prstGeom prst="rect">
            <a:avLst/>
          </a:prstGeom>
          <a:noFill/>
        </p:spPr>
        <p:txBody>
          <a:bodyPr wrap="square" lIns="0" tIns="0" rIns="0" bIns="0" rtlCol="0" anchor="t">
            <a:spAutoFit/>
          </a:bodyPr>
          <a:lstStyle/>
          <a:p>
            <a:pPr>
              <a:lnSpc>
                <a:spcPct val="90000"/>
              </a:lnSpc>
              <a:spcBef>
                <a:spcPts val="600"/>
              </a:spcBef>
            </a:pPr>
            <a:r>
              <a:rPr lang="en-US" sz="1400" dirty="0" smtClean="0"/>
              <a:t>Optional exchange</a:t>
            </a:r>
          </a:p>
        </p:txBody>
      </p:sp>
      <p:sp>
        <p:nvSpPr>
          <p:cNvPr id="25" name="Rectangle 24"/>
          <p:cNvSpPr/>
          <p:nvPr/>
        </p:nvSpPr>
        <p:spPr>
          <a:xfrm>
            <a:off x="1624884" y="1898202"/>
            <a:ext cx="254358" cy="9525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lnSpc>
                <a:spcPct val="90000"/>
              </a:lnSpc>
              <a:spcBef>
                <a:spcPts val="600"/>
              </a:spcBef>
            </a:pPr>
            <a:r>
              <a:rPr lang="en-US" sz="1400" b="1" dirty="0" smtClean="0"/>
              <a:t>NDP</a:t>
            </a:r>
          </a:p>
        </p:txBody>
      </p:sp>
    </p:spTree>
    <p:extLst>
      <p:ext uri="{BB962C8B-B14F-4D97-AF65-F5344CB8AC3E}">
        <p14:creationId xmlns:p14="http://schemas.microsoft.com/office/powerpoint/2010/main" val="277666241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TX Power Reporting</a:t>
            </a:r>
            <a:endParaRPr lang="en-US" dirty="0"/>
          </a:p>
        </p:txBody>
      </p:sp>
      <p:sp>
        <p:nvSpPr>
          <p:cNvPr id="3" name="Content Placeholder 2"/>
          <p:cNvSpPr>
            <a:spLocks noGrp="1"/>
          </p:cNvSpPr>
          <p:nvPr>
            <p:ph idx="1"/>
          </p:nvPr>
        </p:nvSpPr>
        <p:spPr/>
        <p:txBody>
          <a:bodyPr/>
          <a:lstStyle/>
          <a:p>
            <a:r>
              <a:rPr lang="en-US" dirty="0" smtClean="0"/>
              <a:t>LTP Element</a:t>
            </a:r>
          </a:p>
          <a:p>
            <a:r>
              <a:rPr lang="en-US" dirty="0" smtClean="0"/>
              <a:t>Power Capability Element</a:t>
            </a:r>
          </a:p>
          <a:p>
            <a:r>
              <a:rPr lang="en-US" dirty="0" smtClean="0"/>
              <a:t>TPC Report Element</a:t>
            </a:r>
          </a:p>
          <a:p>
            <a:r>
              <a:rPr lang="en-US" dirty="0" smtClean="0"/>
              <a:t>Transmit Power Envelope Element</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34</a:t>
            </a:fld>
            <a:endParaRPr lang="en-US"/>
          </a:p>
        </p:txBody>
      </p:sp>
    </p:spTree>
    <p:extLst>
      <p:ext uri="{BB962C8B-B14F-4D97-AF65-F5344CB8AC3E}">
        <p14:creationId xmlns:p14="http://schemas.microsoft.com/office/powerpoint/2010/main" val="424650713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[1] </a:t>
            </a:r>
            <a:r>
              <a:rPr lang="en-US" dirty="0" smtClean="0"/>
              <a:t>11-17-0123-00-00ax-Link-Transmit-Power-Text.docx</a:t>
            </a:r>
          </a:p>
          <a:p>
            <a:r>
              <a:rPr lang="en-US" dirty="0" smtClean="0"/>
              <a:t>[2] </a:t>
            </a:r>
            <a:r>
              <a:rPr lang="en-US" dirty="0"/>
              <a:t>802.11-2016.pdf</a:t>
            </a:r>
          </a:p>
          <a:p>
            <a:r>
              <a:rPr lang="en-US" dirty="0" smtClean="0"/>
              <a:t>[3] </a:t>
            </a:r>
            <a:r>
              <a:rPr lang="en-US" dirty="0"/>
              <a:t>Draft P802.11ax_D1.0.pdf</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35</a:t>
            </a:fld>
            <a:endParaRPr lang="en-US"/>
          </a:p>
        </p:txBody>
      </p:sp>
    </p:spTree>
    <p:extLst>
      <p:ext uri="{BB962C8B-B14F-4D97-AF65-F5344CB8AC3E}">
        <p14:creationId xmlns:p14="http://schemas.microsoft.com/office/powerpoint/2010/main" val="2802262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Basic Scheme</a:t>
            </a:r>
            <a:endParaRPr lang="en-US" dirty="0"/>
          </a:p>
        </p:txBody>
      </p:sp>
      <p:sp>
        <p:nvSpPr>
          <p:cNvPr id="3" name="Content Placeholder 2"/>
          <p:cNvSpPr>
            <a:spLocks noGrp="1"/>
          </p:cNvSpPr>
          <p:nvPr>
            <p:ph idx="1"/>
          </p:nvPr>
        </p:nvSpPr>
        <p:spPr/>
        <p:txBody>
          <a:bodyPr/>
          <a:lstStyle/>
          <a:p>
            <a:r>
              <a:rPr lang="en-US" dirty="0" smtClean="0"/>
              <a:t>Add capability of a receiver to request transmitter power per MCS for this link</a:t>
            </a:r>
          </a:p>
          <a:p>
            <a:pPr lvl="1"/>
            <a:r>
              <a:rPr lang="en-US" dirty="0" smtClean="0"/>
              <a:t>Within regulatory limits</a:t>
            </a:r>
          </a:p>
          <a:p>
            <a:pPr lvl="1"/>
            <a:r>
              <a:rPr lang="en-US" dirty="0" smtClean="0"/>
              <a:t>Not to affect transmitter power on other links with the same STA</a:t>
            </a:r>
          </a:p>
          <a:p>
            <a:pPr lvl="1"/>
            <a:r>
              <a:rPr lang="en-US" dirty="0" smtClean="0"/>
              <a:t>Hence, Link Transmit Power</a:t>
            </a:r>
          </a:p>
          <a:p>
            <a:pPr lvl="1"/>
            <a:r>
              <a:rPr lang="en-US" dirty="0"/>
              <a:t>A STA requests a higher power per MCS at its own estimate/risk</a:t>
            </a:r>
          </a:p>
          <a:p>
            <a:pPr lvl="2"/>
            <a:r>
              <a:rPr lang="en-US" dirty="0"/>
              <a:t>LTP requester</a:t>
            </a:r>
          </a:p>
          <a:p>
            <a:pPr lvl="1"/>
            <a:r>
              <a:rPr lang="en-US" dirty="0"/>
              <a:t>Power can be re-adjusted at any time</a:t>
            </a:r>
          </a:p>
          <a:p>
            <a:pPr lvl="2"/>
            <a:r>
              <a:rPr lang="en-US" altLang="zh-CN" dirty="0"/>
              <a:t>Per new request from LTP requester</a:t>
            </a:r>
          </a:p>
          <a:p>
            <a:pPr lvl="2"/>
            <a:r>
              <a:rPr lang="en-US" altLang="zh-CN" dirty="0"/>
              <a:t>Per LTP responder initiative accompanied by unsolicited LTP response to inform LTP requester of the change</a:t>
            </a:r>
          </a:p>
          <a:p>
            <a:pPr lvl="1"/>
            <a:r>
              <a:rPr lang="en-US" altLang="zh-CN" dirty="0"/>
              <a:t>Use a new LTP Request / LTP Response exchange</a:t>
            </a:r>
            <a:endParaRPr lang="en-US" dirty="0" smtClean="0"/>
          </a:p>
          <a:p>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4</a:t>
            </a:fld>
            <a:endParaRPr lang="en-US"/>
          </a:p>
        </p:txBody>
      </p:sp>
    </p:spTree>
    <p:extLst>
      <p:ext uri="{BB962C8B-B14F-4D97-AF65-F5344CB8AC3E}">
        <p14:creationId xmlns:p14="http://schemas.microsoft.com/office/powerpoint/2010/main" val="9114716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a capability indication</a:t>
            </a:r>
            <a:endParaRPr lang="en-US" dirty="0"/>
          </a:p>
        </p:txBody>
      </p:sp>
      <p:sp>
        <p:nvSpPr>
          <p:cNvPr id="3" name="Content Placeholder 2"/>
          <p:cNvSpPr>
            <a:spLocks noGrp="1"/>
          </p:cNvSpPr>
          <p:nvPr>
            <p:ph idx="1"/>
          </p:nvPr>
        </p:nvSpPr>
        <p:spPr/>
        <p:txBody>
          <a:bodyPr/>
          <a:lstStyle/>
          <a:p>
            <a:r>
              <a:rPr lang="en-US" dirty="0" smtClean="0"/>
              <a:t>Extended Capability information element (IE)</a:t>
            </a:r>
          </a:p>
          <a:p>
            <a:pPr lvl="1"/>
            <a:r>
              <a:rPr lang="en-US" dirty="0" smtClean="0"/>
              <a:t>Existing location for dot11 type-independent features</a:t>
            </a:r>
          </a:p>
          <a:p>
            <a:pPr lvl="1"/>
            <a:r>
              <a:rPr lang="en-US" dirty="0" smtClean="0"/>
              <a:t>E.g. this feature can be used by any letter designation</a:t>
            </a:r>
          </a:p>
          <a:p>
            <a:pPr lvl="2"/>
            <a:r>
              <a:rPr lang="en-US" dirty="0" smtClean="0"/>
              <a:t>E.g. 11n, 11ac, 11ax, 11afuture</a:t>
            </a:r>
          </a:p>
          <a:p>
            <a:pPr lvl="1"/>
            <a:r>
              <a:rPr lang="en-US" dirty="0" smtClean="0"/>
              <a:t>Link Transmit Power capability bit</a:t>
            </a:r>
          </a:p>
          <a:p>
            <a:pPr lvl="1"/>
            <a:endParaRPr lang="en-US" dirty="0"/>
          </a:p>
          <a:p>
            <a:pPr lvl="1"/>
            <a:r>
              <a:rPr lang="en-US" dirty="0" smtClean="0"/>
              <a:t>Not clear that this bit is really needed</a:t>
            </a:r>
          </a:p>
          <a:p>
            <a:pPr lvl="2"/>
            <a:r>
              <a:rPr lang="en-US" dirty="0" smtClean="0"/>
              <a:t>No reason why a STA could not send the new element to anyone and if they do not recognize it, they do nothing</a:t>
            </a:r>
          </a:p>
          <a:p>
            <a:pPr lvl="2"/>
            <a:r>
              <a:rPr lang="en-US" dirty="0" smtClean="0"/>
              <a:t>If they do recognize it, they could still refuse to cooperate</a:t>
            </a:r>
          </a:p>
          <a:p>
            <a:pPr lvl="2"/>
            <a:r>
              <a:rPr lang="en-US" dirty="0" smtClean="0"/>
              <a:t>If they do recognize it, they will respond</a:t>
            </a:r>
          </a:p>
          <a:p>
            <a:pPr lvl="1"/>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16504283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an information element</a:t>
            </a:r>
            <a:endParaRPr lang="en-US" dirty="0"/>
          </a:p>
        </p:txBody>
      </p:sp>
      <p:sp>
        <p:nvSpPr>
          <p:cNvPr id="3" name="Content Placeholder 2"/>
          <p:cNvSpPr>
            <a:spLocks noGrp="1"/>
          </p:cNvSpPr>
          <p:nvPr>
            <p:ph idx="1"/>
          </p:nvPr>
        </p:nvSpPr>
        <p:spPr/>
        <p:txBody>
          <a:bodyPr/>
          <a:lstStyle/>
          <a:p>
            <a:r>
              <a:rPr lang="en-US" dirty="0" smtClean="0"/>
              <a:t>Link Transmit Power (LTP) information element</a:t>
            </a:r>
          </a:p>
          <a:p>
            <a:r>
              <a:rPr lang="en-US" dirty="0" smtClean="0"/>
              <a:t>Used to communicate request from receiver to transmitter</a:t>
            </a:r>
          </a:p>
          <a:p>
            <a:pPr lvl="1"/>
            <a:r>
              <a:rPr lang="en-US" dirty="0" smtClean="0"/>
              <a:t>Increase/decrease TX Power per MCS</a:t>
            </a:r>
          </a:p>
          <a:p>
            <a:r>
              <a:rPr lang="en-US" dirty="0" smtClean="0"/>
              <a:t>New element can be included in various management frames</a:t>
            </a:r>
          </a:p>
          <a:p>
            <a:pPr lvl="1"/>
            <a:r>
              <a:rPr lang="en-US" dirty="0" smtClean="0"/>
              <a:t>Most likely a new Public or Protected Dual of Public Action</a:t>
            </a:r>
          </a:p>
          <a:p>
            <a:r>
              <a:rPr lang="en-US" dirty="0" smtClean="0"/>
              <a:t>No response </a:t>
            </a:r>
            <a:r>
              <a:rPr lang="en-US" dirty="0" err="1" smtClean="0"/>
              <a:t>requierd</a:t>
            </a:r>
            <a:r>
              <a:rPr lang="en-US" dirty="0" smtClean="0"/>
              <a:t> (other than ACK)</a:t>
            </a:r>
          </a:p>
          <a:p>
            <a:pPr lvl="1"/>
            <a:r>
              <a:rPr lang="en-US" dirty="0" smtClean="0"/>
              <a:t>Transmitter either complies with request or does not comply</a:t>
            </a:r>
          </a:p>
          <a:p>
            <a:pPr lvl="1"/>
            <a:r>
              <a:rPr lang="en-US" dirty="0" smtClean="0"/>
              <a:t>If Transmitter makes changes, then it must inform the receiver by sending an LTP element as a response</a:t>
            </a:r>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4914569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a management action frame</a:t>
            </a:r>
            <a:endParaRPr lang="en-US" dirty="0"/>
          </a:p>
        </p:txBody>
      </p:sp>
      <p:sp>
        <p:nvSpPr>
          <p:cNvPr id="3" name="Content Placeholder 2"/>
          <p:cNvSpPr>
            <a:spLocks noGrp="1"/>
          </p:cNvSpPr>
          <p:nvPr>
            <p:ph idx="1"/>
          </p:nvPr>
        </p:nvSpPr>
        <p:spPr/>
        <p:txBody>
          <a:bodyPr/>
          <a:lstStyle/>
          <a:p>
            <a:r>
              <a:rPr lang="en-US" dirty="0" smtClean="0"/>
              <a:t>Add to Public and Protected Dual of Public</a:t>
            </a:r>
          </a:p>
          <a:p>
            <a:pPr lvl="1"/>
            <a:r>
              <a:rPr lang="en-US" dirty="0" smtClean="0"/>
              <a:t>To avoid type-specific categories</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22666290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LTP Requester Behavior</a:t>
            </a:r>
          </a:p>
        </p:txBody>
      </p:sp>
      <p:sp>
        <p:nvSpPr>
          <p:cNvPr id="3" name="Content Placeholder 2"/>
          <p:cNvSpPr>
            <a:spLocks noGrp="1"/>
          </p:cNvSpPr>
          <p:nvPr>
            <p:ph idx="1"/>
          </p:nvPr>
        </p:nvSpPr>
        <p:spPr/>
        <p:txBody>
          <a:bodyPr/>
          <a:lstStyle/>
          <a:p>
            <a:r>
              <a:rPr lang="en-US" dirty="0"/>
              <a:t>STA which transmits an LTP IE request</a:t>
            </a:r>
          </a:p>
          <a:p>
            <a:pPr lvl="1"/>
            <a:r>
              <a:rPr lang="en-US" dirty="0"/>
              <a:t>Does not know exactly how much change in EVM might result at a given MCS for a given amount of TX power change</a:t>
            </a:r>
          </a:p>
          <a:p>
            <a:pPr lvl="2"/>
            <a:r>
              <a:rPr lang="en-US" dirty="0"/>
              <a:t>Estimate is possible if LTP requester sees transmissions from LTP responder at various MCS and power combinations to allow it to make measurements</a:t>
            </a:r>
          </a:p>
          <a:p>
            <a:pPr lvl="2"/>
            <a:r>
              <a:rPr lang="en-US" dirty="0"/>
              <a:t>Otherwise, LTP requester might have to try a few times to find a comfortable value</a:t>
            </a:r>
          </a:p>
          <a:p>
            <a:r>
              <a:rPr lang="en-US" dirty="0"/>
              <a:t>Desirable to include a test frame</a:t>
            </a:r>
          </a:p>
          <a:p>
            <a:pPr lvl="1"/>
            <a:r>
              <a:rPr lang="en-US" dirty="0"/>
              <a:t>NDP included in specific exchanges (see later slides</a:t>
            </a:r>
            <a:r>
              <a:rPr lang="en-US" dirty="0" smtClean="0"/>
              <a:t>)</a:t>
            </a:r>
          </a:p>
          <a:p>
            <a:r>
              <a:rPr lang="en-US" dirty="0" smtClean="0"/>
              <a:t>If LTP request is not accepted, then no new request allowed for X </a:t>
            </a:r>
            <a:r>
              <a:rPr lang="en-US" dirty="0" err="1" smtClean="0"/>
              <a:t>ms</a:t>
            </a:r>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10749632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LTP Responder Behavior</a:t>
            </a:r>
            <a:endParaRPr lang="en-US" dirty="0"/>
          </a:p>
        </p:txBody>
      </p:sp>
      <p:sp>
        <p:nvSpPr>
          <p:cNvPr id="3" name="Content Placeholder 2"/>
          <p:cNvSpPr>
            <a:spLocks noGrp="1"/>
          </p:cNvSpPr>
          <p:nvPr>
            <p:ph idx="1"/>
          </p:nvPr>
        </p:nvSpPr>
        <p:spPr/>
        <p:txBody>
          <a:bodyPr/>
          <a:lstStyle/>
          <a:p>
            <a:r>
              <a:rPr lang="en-US" dirty="0"/>
              <a:t>LTP responder (LTP IE recipient) can choose to use or ignore the LTP IE information</a:t>
            </a:r>
          </a:p>
          <a:p>
            <a:pPr lvl="1"/>
            <a:r>
              <a:rPr lang="en-US" dirty="0"/>
              <a:t>LTP responder might not be able to raise TX power – it might already be at the regulatory or TPC limit</a:t>
            </a:r>
          </a:p>
          <a:p>
            <a:pPr lvl="1"/>
            <a:r>
              <a:rPr lang="en-US" dirty="0"/>
              <a:t>LTP responder might not desire to raise TX power in order to manage spectrum</a:t>
            </a:r>
          </a:p>
          <a:p>
            <a:pPr lvl="2"/>
            <a:r>
              <a:rPr lang="en-US" dirty="0"/>
              <a:t>E.g. cooperative arrangement with neighbors for spatial reuse/interference management</a:t>
            </a:r>
          </a:p>
          <a:p>
            <a:pPr lvl="2"/>
            <a:r>
              <a:rPr lang="en-US" dirty="0"/>
              <a:t>E.g. in a managed environment</a:t>
            </a:r>
          </a:p>
          <a:p>
            <a:r>
              <a:rPr lang="en-US" dirty="0"/>
              <a:t>If LTP responder chooses to change transmit power, it must inform the LTP requester (LTP IE sender)</a:t>
            </a:r>
          </a:p>
          <a:p>
            <a:pPr lvl="1"/>
            <a:r>
              <a:rPr lang="en-US" dirty="0"/>
              <a:t>Sends an LTP response if raising or lowering TX power</a:t>
            </a:r>
          </a:p>
          <a:p>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1564570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102647</TotalTime>
  <Words>2869</Words>
  <Application>Microsoft Office PowerPoint</Application>
  <PresentationFormat>On-screen Show (4:3)</PresentationFormat>
  <Paragraphs>473</Paragraphs>
  <Slides>35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802-11-Submission</vt:lpstr>
      <vt:lpstr>Document</vt:lpstr>
      <vt:lpstr>Link Transmit Power</vt:lpstr>
      <vt:lpstr>Abstract</vt:lpstr>
      <vt:lpstr>CID 8098</vt:lpstr>
      <vt:lpstr>Basic Scheme</vt:lpstr>
      <vt:lpstr>Add a capability indication</vt:lpstr>
      <vt:lpstr>Add an information element</vt:lpstr>
      <vt:lpstr>Add a management action frame</vt:lpstr>
      <vt:lpstr>LTP Requester Behavior</vt:lpstr>
      <vt:lpstr>LTP Responder Behavior</vt:lpstr>
      <vt:lpstr>Proposed Changes Summary (1)</vt:lpstr>
      <vt:lpstr>Proposed Changes Summary (2)</vt:lpstr>
      <vt:lpstr>Straw poll #1</vt:lpstr>
      <vt:lpstr>Straw poll #2</vt:lpstr>
      <vt:lpstr>Straw poll #3</vt:lpstr>
      <vt:lpstr>Annex 1</vt:lpstr>
      <vt:lpstr>Ext Cap IE: add a capability indication</vt:lpstr>
      <vt:lpstr>Implicit NDP Request</vt:lpstr>
      <vt:lpstr>Add an information element</vt:lpstr>
      <vt:lpstr>Link Transmit Power Parameters</vt:lpstr>
      <vt:lpstr>LTP IE Format</vt:lpstr>
      <vt:lpstr>LTP control field</vt:lpstr>
      <vt:lpstr>MCI Encoding</vt:lpstr>
      <vt:lpstr>LTP Information field</vt:lpstr>
      <vt:lpstr>MCI TX Power Field Encoding</vt:lpstr>
      <vt:lpstr>Bidirectional LTP Exchange</vt:lpstr>
      <vt:lpstr>Add LTP Action to Public Category</vt:lpstr>
      <vt:lpstr>TX EVM Rules</vt:lpstr>
      <vt:lpstr>Reporting Baseline TX Power</vt:lpstr>
      <vt:lpstr>Annex 2</vt:lpstr>
      <vt:lpstr>LTP effect on MCS Selection</vt:lpstr>
      <vt:lpstr>Identifying the Source of the PPDU</vt:lpstr>
      <vt:lpstr>RTS-CTS Based Source Information</vt:lpstr>
      <vt:lpstr>Association Exchange Example</vt:lpstr>
      <vt:lpstr>TX Power Reporting</vt:lpstr>
      <vt:lpstr>References</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Link Transmit Power</dc:title>
  <dc:creator>Matthew Fischer</dc:creator>
  <cp:keywords>March 2016</cp:keywords>
  <cp:lastModifiedBy>Matthew Fischer</cp:lastModifiedBy>
  <cp:revision>869</cp:revision>
  <cp:lastPrinted>1998-02-10T13:28:06Z</cp:lastPrinted>
  <dcterms:created xsi:type="dcterms:W3CDTF">2007-05-21T21:00:37Z</dcterms:created>
  <dcterms:modified xsi:type="dcterms:W3CDTF">2017-01-16T17:24:13Z</dcterms:modified>
  <cp:category>Submission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1073190392</vt:i4>
  </property>
  <property fmtid="{D5CDD505-2E9C-101B-9397-08002B2CF9AE}" pid="3" name="_NewReviewCycle">
    <vt:lpwstr/>
  </property>
  <property fmtid="{D5CDD505-2E9C-101B-9397-08002B2CF9AE}" pid="4" name="_EmailSubject">
    <vt:lpwstr>Meeting with QCOM</vt:lpwstr>
  </property>
  <property fmtid="{D5CDD505-2E9C-101B-9397-08002B2CF9AE}" pid="5" name="_AuthorEmail">
    <vt:lpwstr>rporat@broadcom.com</vt:lpwstr>
  </property>
  <property fmtid="{D5CDD505-2E9C-101B-9397-08002B2CF9AE}" pid="6" name="_AuthorEmailDisplayName">
    <vt:lpwstr>Ron Porat</vt:lpwstr>
  </property>
  <property fmtid="{D5CDD505-2E9C-101B-9397-08002B2CF9AE}" pid="7" name="_PreviousAdHocReviewCycleID">
    <vt:i4>696533451</vt:i4>
  </property>
</Properties>
</file>