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18" r:id="rId3"/>
    <p:sldId id="375" r:id="rId4"/>
    <p:sldId id="351" r:id="rId5"/>
    <p:sldId id="319" r:id="rId6"/>
    <p:sldId id="320" r:id="rId7"/>
    <p:sldId id="349" r:id="rId8"/>
    <p:sldId id="354" r:id="rId9"/>
    <p:sldId id="352" r:id="rId10"/>
    <p:sldId id="358" r:id="rId11"/>
    <p:sldId id="359" r:id="rId12"/>
    <p:sldId id="326" r:id="rId13"/>
    <p:sldId id="378" r:id="rId14"/>
    <p:sldId id="381" r:id="rId15"/>
    <p:sldId id="379" r:id="rId16"/>
    <p:sldId id="361" r:id="rId17"/>
    <p:sldId id="362" r:id="rId18"/>
    <p:sldId id="363" r:id="rId19"/>
    <p:sldId id="321" r:id="rId20"/>
    <p:sldId id="364" r:id="rId21"/>
    <p:sldId id="365" r:id="rId22"/>
    <p:sldId id="366" r:id="rId23"/>
    <p:sldId id="367" r:id="rId24"/>
    <p:sldId id="376" r:id="rId25"/>
    <p:sldId id="368" r:id="rId26"/>
    <p:sldId id="369" r:id="rId27"/>
    <p:sldId id="370" r:id="rId28"/>
    <p:sldId id="374" r:id="rId29"/>
    <p:sldId id="356" r:id="rId30"/>
    <p:sldId id="353" r:id="rId31"/>
    <p:sldId id="355" r:id="rId32"/>
    <p:sldId id="357" r:id="rId33"/>
    <p:sldId id="372" r:id="rId34"/>
    <p:sldId id="373" r:id="rId35"/>
    <p:sldId id="348" r:id="rId3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926" y="-1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Link Transmit Power</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2017-01-16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185"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(1)</a:t>
            </a:r>
          </a:p>
        </p:txBody>
      </p:sp>
      <p:sp>
        <p:nvSpPr>
          <p:cNvPr id="3" name="Content Placeholder 2"/>
          <p:cNvSpPr>
            <a:spLocks noGrp="1"/>
          </p:cNvSpPr>
          <p:nvPr>
            <p:ph idx="1"/>
          </p:nvPr>
        </p:nvSpPr>
        <p:spPr/>
        <p:txBody>
          <a:bodyPr/>
          <a:lstStyle/>
          <a:p>
            <a:r>
              <a:rPr lang="en-US" dirty="0" smtClean="0"/>
              <a:t>Add a capability bit</a:t>
            </a:r>
          </a:p>
          <a:p>
            <a:pPr lvl="1"/>
            <a:r>
              <a:rPr lang="en-US" dirty="0" smtClean="0"/>
              <a:t>Extended Capability IE – preferred location for generic features</a:t>
            </a:r>
          </a:p>
          <a:p>
            <a:r>
              <a:rPr lang="en-US" dirty="0" smtClean="0"/>
              <a:t>Add </a:t>
            </a:r>
            <a:r>
              <a:rPr lang="en-US" dirty="0"/>
              <a:t>a new LTP IE</a:t>
            </a:r>
          </a:p>
          <a:p>
            <a:pPr lvl="1"/>
            <a:r>
              <a:rPr lang="en-US" dirty="0"/>
              <a:t>To carry a list of requested or used </a:t>
            </a:r>
            <a:r>
              <a:rPr lang="en-US" dirty="0" err="1"/>
              <a:t>PABO</a:t>
            </a:r>
            <a:r>
              <a:rPr lang="en-US" baseline="-25000" dirty="0" err="1"/>
              <a:t>MCSn</a:t>
            </a:r>
            <a:r>
              <a:rPr lang="en-US" dirty="0"/>
              <a:t> values</a:t>
            </a:r>
          </a:p>
          <a:p>
            <a:pPr lvl="1"/>
            <a:r>
              <a:rPr lang="en-US" dirty="0"/>
              <a:t>Allow the LTP IE to be transmitted within various management frames</a:t>
            </a:r>
          </a:p>
          <a:p>
            <a:pPr lvl="2"/>
            <a:r>
              <a:rPr lang="en-US" dirty="0"/>
              <a:t>E.g. Association Request, Association Response, Action, </a:t>
            </a:r>
            <a:r>
              <a:rPr lang="en-US" dirty="0" err="1"/>
              <a:t>etc</a:t>
            </a:r>
            <a:endParaRPr lang="en-US" dirty="0"/>
          </a:p>
          <a:p>
            <a:r>
              <a:rPr lang="en-US" dirty="0"/>
              <a:t>Add a new Management Action frame</a:t>
            </a:r>
          </a:p>
          <a:p>
            <a:pPr lvl="1"/>
            <a:r>
              <a:rPr lang="en-US" dirty="0"/>
              <a:t>To allow post-association requests/changes to be communicated</a:t>
            </a:r>
          </a:p>
          <a:p>
            <a:r>
              <a:rPr lang="en-US" dirty="0" smtClean="0"/>
              <a:t>No </a:t>
            </a:r>
            <a:r>
              <a:rPr lang="en-US" dirty="0"/>
              <a:t>requirement for recipient to obey the request</a:t>
            </a:r>
          </a:p>
          <a:p>
            <a:pPr lvl="1"/>
            <a:r>
              <a:rPr lang="en-US" dirty="0"/>
              <a:t>But LTP responder must inform LTP requester if LTP responder makes any TX power changes, requested or self-initiated</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3788552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Changes Summary (2)</a:t>
            </a:r>
          </a:p>
        </p:txBody>
      </p:sp>
      <p:sp>
        <p:nvSpPr>
          <p:cNvPr id="3" name="Content Placeholder 2"/>
          <p:cNvSpPr>
            <a:spLocks noGrp="1"/>
          </p:cNvSpPr>
          <p:nvPr>
            <p:ph idx="1"/>
          </p:nvPr>
        </p:nvSpPr>
        <p:spPr/>
        <p:txBody>
          <a:bodyPr/>
          <a:lstStyle/>
          <a:p>
            <a:r>
              <a:rPr lang="en-US" dirty="0"/>
              <a:t>Change TX EVM rules</a:t>
            </a:r>
          </a:p>
          <a:p>
            <a:pPr lvl="1"/>
            <a:r>
              <a:rPr lang="en-US" dirty="0"/>
              <a:t>Allow transmitter to exceed TX EVM requirements when LTP requester sends LTP request that would cause EVM limits to be violated</a:t>
            </a:r>
          </a:p>
          <a:p>
            <a:pPr lvl="2"/>
            <a:r>
              <a:rPr lang="en-US" dirty="0"/>
              <a:t>LTP requester is specifically indicating that it has no problem with the expected increase in EVM</a:t>
            </a:r>
          </a:p>
          <a:p>
            <a:r>
              <a:rPr lang="en-US" dirty="0"/>
              <a:t>No change to other TX power related rules</a:t>
            </a:r>
          </a:p>
          <a:p>
            <a:pPr lvl="1"/>
            <a:r>
              <a:rPr lang="en-US" dirty="0"/>
              <a:t>Jurisdictional regulatory limits still apply</a:t>
            </a:r>
          </a:p>
          <a:p>
            <a:pPr lvl="1"/>
            <a:r>
              <a:rPr lang="en-US" dirty="0"/>
              <a:t>TPC limits still apply</a:t>
            </a:r>
          </a:p>
          <a:p>
            <a:pPr lvl="1"/>
            <a:r>
              <a:rPr lang="en-US" dirty="0"/>
              <a:t>AP self-imposed limits apply</a:t>
            </a:r>
          </a:p>
          <a:p>
            <a:r>
              <a:rPr lang="en-US" dirty="0" smtClean="0"/>
              <a:t>Recommend addition of test </a:t>
            </a:r>
            <a:r>
              <a:rPr lang="en-US" dirty="0"/>
              <a:t>frame transmissions</a:t>
            </a:r>
          </a:p>
          <a:p>
            <a:pPr lvl="1"/>
            <a:r>
              <a:rPr lang="en-US" dirty="0"/>
              <a:t>E.g. NDP </a:t>
            </a:r>
            <a:r>
              <a:rPr lang="en-US" dirty="0" smtClean="0"/>
              <a:t>before Beacons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792643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a:t>
            </a:r>
          </a:p>
        </p:txBody>
      </p:sp>
      <p:sp>
        <p:nvSpPr>
          <p:cNvPr id="3" name="Content Placeholder 2"/>
          <p:cNvSpPr>
            <a:spLocks noGrp="1"/>
          </p:cNvSpPr>
          <p:nvPr>
            <p:ph idx="1"/>
          </p:nvPr>
        </p:nvSpPr>
        <p:spPr/>
        <p:txBody>
          <a:bodyPr/>
          <a:lstStyle/>
          <a:p>
            <a:r>
              <a:rPr lang="en-US" dirty="0"/>
              <a:t>Do you support the concept of </a:t>
            </a:r>
            <a:r>
              <a:rPr lang="en-US" dirty="0" smtClean="0"/>
              <a:t>Link Transmit Power as outlined in the previous slides, without the requirement to send an NDP?</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2723498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support the </a:t>
            </a:r>
            <a:r>
              <a:rPr lang="en-US" dirty="0" smtClean="0"/>
              <a:t>requirement that an NDP is transmitted by an LTP as outlined in the previous slides?</a:t>
            </a:r>
          </a:p>
          <a:p>
            <a:pPr lvl="1"/>
            <a:r>
              <a:rPr lang="en-US" dirty="0"/>
              <a:t>Y</a:t>
            </a:r>
          </a:p>
          <a:p>
            <a:pPr lvl="1"/>
            <a:r>
              <a:rPr lang="en-US" dirty="0"/>
              <a:t>N</a:t>
            </a:r>
          </a:p>
          <a:p>
            <a:pPr lvl="1"/>
            <a:r>
              <a:rPr lang="en-US" dirty="0" smtClean="0"/>
              <a:t>A</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66257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support to resolve CID </a:t>
            </a:r>
            <a:r>
              <a:rPr lang="en-US" dirty="0" smtClean="0"/>
              <a:t>8098 by </a:t>
            </a:r>
            <a:r>
              <a:rPr lang="en-US" dirty="0" smtClean="0"/>
              <a:t>adopting the text of </a:t>
            </a:r>
            <a:r>
              <a:rPr lang="en-US" dirty="0" smtClean="0"/>
              <a:t>11-17-0123-00-00ax-Link-Transmit-Power-Text</a:t>
            </a:r>
            <a:r>
              <a:rPr lang="en-US" dirty="0" smtClean="0"/>
              <a:t>?</a:t>
            </a:r>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726902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1</a:t>
            </a:r>
            <a:endParaRPr lang="en-US" dirty="0"/>
          </a:p>
        </p:txBody>
      </p:sp>
      <p:sp>
        <p:nvSpPr>
          <p:cNvPr id="8" name="Subtitle 7"/>
          <p:cNvSpPr>
            <a:spLocks noGrp="1"/>
          </p:cNvSpPr>
          <p:nvPr>
            <p:ph type="subTitle" idx="1"/>
          </p:nvPr>
        </p:nvSpPr>
        <p:spPr/>
        <p:txBody>
          <a:bodyPr/>
          <a:lstStyle/>
          <a:p>
            <a:r>
              <a:rPr lang="en-US" dirty="0"/>
              <a:t>Link Transmit </a:t>
            </a:r>
            <a:r>
              <a:rPr lang="en-US" dirty="0" smtClean="0"/>
              <a:t>Power Specific Proposed Changes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712536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 Cap IE: add a capability indication</a:t>
            </a:r>
          </a:p>
        </p:txBody>
      </p:sp>
      <p:sp>
        <p:nvSpPr>
          <p:cNvPr id="3" name="Content Placeholder 2"/>
          <p:cNvSpPr>
            <a:spLocks noGrp="1"/>
          </p:cNvSpPr>
          <p:nvPr>
            <p:ph idx="1"/>
          </p:nvPr>
        </p:nvSpPr>
        <p:spPr/>
        <p:txBody>
          <a:bodyPr/>
          <a:lstStyle/>
          <a:p>
            <a:r>
              <a:rPr lang="en-US" dirty="0"/>
              <a:t>Extended Capability information element (IE)</a:t>
            </a:r>
          </a:p>
          <a:p>
            <a:pPr lvl="1"/>
            <a:r>
              <a:rPr lang="en-US" dirty="0"/>
              <a:t>Link Transmit Power capability bit</a:t>
            </a:r>
          </a:p>
          <a:p>
            <a:pPr lvl="1"/>
            <a:r>
              <a:rPr lang="en-US" dirty="0"/>
              <a:t>Ext Cap IE is the location for dot11 type-independent features</a:t>
            </a:r>
          </a:p>
          <a:p>
            <a:pPr lvl="1"/>
            <a:r>
              <a:rPr lang="en-US" dirty="0"/>
              <a:t>i.e. this feature can be used by any letter designation</a:t>
            </a:r>
          </a:p>
          <a:p>
            <a:pPr lvl="2"/>
            <a:r>
              <a:rPr lang="en-US" dirty="0"/>
              <a:t>E.g. 11n, 11ac, 11ax, 11future</a:t>
            </a:r>
          </a:p>
          <a:p>
            <a:pPr lvl="1"/>
            <a:r>
              <a:rPr lang="en-US" dirty="0"/>
              <a:t>Set by AP and by non-AP STA that support LTP</a:t>
            </a:r>
          </a:p>
          <a:p>
            <a:pPr lvl="1"/>
            <a:r>
              <a:rPr lang="en-US" dirty="0"/>
              <a:t>Acts as implicit NDP request</a:t>
            </a:r>
          </a:p>
          <a:p>
            <a:pPr lvl="2"/>
            <a:r>
              <a:rPr lang="en-US" dirty="0"/>
              <a:t>See next slide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2959559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Implicit NDP Request</a:t>
            </a:r>
          </a:p>
        </p:txBody>
      </p:sp>
      <p:sp>
        <p:nvSpPr>
          <p:cNvPr id="3" name="Content Placeholder 2"/>
          <p:cNvSpPr>
            <a:spLocks noGrp="1"/>
          </p:cNvSpPr>
          <p:nvPr>
            <p:ph idx="1"/>
          </p:nvPr>
        </p:nvSpPr>
        <p:spPr/>
        <p:txBody>
          <a:bodyPr/>
          <a:lstStyle/>
          <a:p>
            <a:r>
              <a:rPr lang="en-US" dirty="0"/>
              <a:t>When Ext Cap LTP bit is set by an AP</a:t>
            </a:r>
          </a:p>
          <a:p>
            <a:pPr lvl="1"/>
            <a:r>
              <a:rPr lang="en-US" dirty="0"/>
              <a:t>AP </a:t>
            </a:r>
            <a:r>
              <a:rPr lang="en-US" dirty="0" smtClean="0"/>
              <a:t>should transmit </a:t>
            </a:r>
            <a:r>
              <a:rPr lang="en-US" dirty="0"/>
              <a:t>NDP, SIFS before each DTIM Beacon</a:t>
            </a:r>
          </a:p>
          <a:p>
            <a:pPr lvl="2"/>
            <a:r>
              <a:rPr lang="en-US" dirty="0"/>
              <a:t>Using TX Power indicated in the Beacon</a:t>
            </a:r>
          </a:p>
          <a:p>
            <a:pPr lvl="3"/>
            <a:r>
              <a:rPr lang="en-US" dirty="0"/>
              <a:t>E.g. TPC Report, Power Capability, LTP IE</a:t>
            </a:r>
          </a:p>
          <a:p>
            <a:pPr lvl="2"/>
            <a:r>
              <a:rPr lang="en-US" dirty="0"/>
              <a:t>NDP transmitted using all TX antennas</a:t>
            </a:r>
          </a:p>
          <a:p>
            <a:r>
              <a:rPr lang="en-US" dirty="0"/>
              <a:t>When Ext Cap LTP bit is set by non-AP STA and AP also has the bit set</a:t>
            </a:r>
          </a:p>
          <a:p>
            <a:pPr lvl="1"/>
            <a:r>
              <a:rPr lang="en-US" dirty="0"/>
              <a:t>Non-AP STA </a:t>
            </a:r>
            <a:r>
              <a:rPr lang="en-US" dirty="0" smtClean="0"/>
              <a:t>should transmit </a:t>
            </a:r>
            <a:r>
              <a:rPr lang="en-US" dirty="0"/>
              <a:t>an NDP SIFS following the ACK of its Association Request transmission</a:t>
            </a:r>
          </a:p>
          <a:p>
            <a:pPr lvl="2"/>
            <a:r>
              <a:rPr lang="en-US" dirty="0"/>
              <a:t>Using TX Power indicated in the Association Request</a:t>
            </a:r>
          </a:p>
          <a:p>
            <a:pPr lvl="3"/>
            <a:r>
              <a:rPr lang="en-US" dirty="0"/>
              <a:t>E.g. TPC Report, Power Capability, LTP IE</a:t>
            </a:r>
          </a:p>
          <a:p>
            <a:pPr lvl="2"/>
            <a:r>
              <a:rPr lang="en-US" dirty="0"/>
              <a:t>NDP transmitted using all TX antennas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62644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an information element</a:t>
            </a:r>
          </a:p>
        </p:txBody>
      </p:sp>
      <p:sp>
        <p:nvSpPr>
          <p:cNvPr id="3" name="Content Placeholder 2"/>
          <p:cNvSpPr>
            <a:spLocks noGrp="1"/>
          </p:cNvSpPr>
          <p:nvPr>
            <p:ph idx="1"/>
          </p:nvPr>
        </p:nvSpPr>
        <p:spPr/>
        <p:txBody>
          <a:bodyPr/>
          <a:lstStyle/>
          <a:p>
            <a:r>
              <a:rPr lang="en-US" sz="2000" dirty="0"/>
              <a:t>Link Transmit Power (LTP) information element</a:t>
            </a:r>
          </a:p>
          <a:p>
            <a:pPr lvl="1"/>
            <a:r>
              <a:rPr lang="en-US" sz="1800" dirty="0"/>
              <a:t>Used to communicate request from receiver to transmitter</a:t>
            </a:r>
          </a:p>
          <a:p>
            <a:pPr lvl="1"/>
            <a:r>
              <a:rPr lang="en-US" sz="1800" dirty="0"/>
              <a:t>Used to communicate actual values from transmitter to receiver</a:t>
            </a:r>
          </a:p>
          <a:p>
            <a:r>
              <a:rPr lang="en-US" sz="2000" dirty="0"/>
              <a:t>New element can be included in various management frames</a:t>
            </a:r>
          </a:p>
          <a:p>
            <a:pPr lvl="1"/>
            <a:r>
              <a:rPr lang="en-US" sz="1800" dirty="0"/>
              <a:t>Public Action and Protected Dual of Public Action</a:t>
            </a:r>
          </a:p>
          <a:p>
            <a:pPr lvl="2"/>
            <a:r>
              <a:rPr lang="en-US" sz="1600" dirty="0"/>
              <a:t>New Public Action LTP</a:t>
            </a:r>
          </a:p>
          <a:p>
            <a:pPr lvl="1"/>
            <a:r>
              <a:rPr lang="en-US" sz="1800" dirty="0"/>
              <a:t>(Re)Association request, (Re)Association response, Beacon, Probe Response</a:t>
            </a:r>
          </a:p>
          <a:p>
            <a:r>
              <a:rPr lang="en-US" sz="2000" dirty="0"/>
              <a:t>LTP Response is only required when changing PA </a:t>
            </a:r>
            <a:r>
              <a:rPr lang="en-US" sz="2000" dirty="0" err="1"/>
              <a:t>Backoff</a:t>
            </a:r>
            <a:r>
              <a:rPr lang="en-US" sz="2000" dirty="0"/>
              <a:t> (PABO) values</a:t>
            </a:r>
          </a:p>
          <a:p>
            <a:pPr lvl="1"/>
            <a:r>
              <a:rPr lang="en-US" sz="1800" dirty="0"/>
              <a:t>In response to LTP Request and when unilaterally changing PABO values</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1817992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Link Transmit Power Parameters</a:t>
            </a:r>
            <a:endParaRPr lang="en-US" dirty="0"/>
          </a:p>
        </p:txBody>
      </p:sp>
      <p:sp>
        <p:nvSpPr>
          <p:cNvPr id="3" name="Content Placeholder 2"/>
          <p:cNvSpPr>
            <a:spLocks noGrp="1"/>
          </p:cNvSpPr>
          <p:nvPr>
            <p:ph idx="1"/>
          </p:nvPr>
        </p:nvSpPr>
        <p:spPr/>
        <p:txBody>
          <a:bodyPr/>
          <a:lstStyle/>
          <a:p>
            <a:r>
              <a:rPr lang="en-US" dirty="0" smtClean="0"/>
              <a:t>Link Transmit Power IE contents:</a:t>
            </a:r>
          </a:p>
          <a:p>
            <a:pPr lvl="1"/>
            <a:r>
              <a:rPr lang="en-US" dirty="0" smtClean="0"/>
              <a:t>Transmit power suggestion or report per MCS</a:t>
            </a:r>
          </a:p>
          <a:p>
            <a:pPr lvl="2"/>
            <a:r>
              <a:rPr lang="en-US" dirty="0" smtClean="0"/>
              <a:t>Value of dB [-23, 40.5]</a:t>
            </a:r>
          </a:p>
          <a:p>
            <a:r>
              <a:rPr lang="en-US" dirty="0" smtClean="0"/>
              <a:t>Transmitting STA can provide as many or as few constellation/coding combinations as it desires per request</a:t>
            </a:r>
          </a:p>
          <a:p>
            <a:r>
              <a:rPr lang="en-US" dirty="0" smtClean="0"/>
              <a:t>Transmitting STA can change values as frequently as it desires</a:t>
            </a:r>
          </a:p>
          <a:p>
            <a:r>
              <a:rPr lang="en-US" dirty="0" smtClean="0"/>
              <a:t>Receiving STA can use the information or ignore it</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19</a:t>
            </a:fld>
            <a:endParaRPr lang="en-US"/>
          </a:p>
        </p:txBody>
      </p:sp>
    </p:spTree>
    <p:extLst>
      <p:ext uri="{BB962C8B-B14F-4D97-AF65-F5344CB8AC3E}">
        <p14:creationId xmlns:p14="http://schemas.microsoft.com/office/powerpoint/2010/main" val="1748648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sz="2000" dirty="0" smtClean="0"/>
              <a:t>TX EVM defined in standard was low bar for receiver design expectations a few years ago</a:t>
            </a:r>
          </a:p>
          <a:p>
            <a:r>
              <a:rPr lang="en-US" sz="2000" dirty="0" smtClean="0"/>
              <a:t>Modern receivers can typically handle increased EVM</a:t>
            </a:r>
          </a:p>
          <a:p>
            <a:r>
              <a:rPr lang="en-US" sz="2000" dirty="0" smtClean="0"/>
              <a:t>Also, for example, LDPC requires less stringent EVM requirements</a:t>
            </a:r>
          </a:p>
          <a:p>
            <a:r>
              <a:rPr lang="en-US" sz="2000" dirty="0" smtClean="0"/>
              <a:t>Additional receiver design improvements are likely in the future</a:t>
            </a:r>
          </a:p>
          <a:p>
            <a:r>
              <a:rPr lang="en-US" sz="2000" dirty="0" smtClean="0"/>
              <a:t>TX Power is typically conservative due to implementation variance</a:t>
            </a:r>
          </a:p>
          <a:p>
            <a:r>
              <a:rPr lang="en-US" sz="2000" dirty="0" smtClean="0"/>
              <a:t>Link Transmit Power signaling mechanism allows</a:t>
            </a:r>
          </a:p>
          <a:p>
            <a:pPr lvl="1"/>
            <a:r>
              <a:rPr lang="en-US" sz="1800" dirty="0" smtClean="0"/>
              <a:t>Increase in TX Power per MCS to allow higher MCS use</a:t>
            </a:r>
          </a:p>
          <a:p>
            <a:pPr lvl="1"/>
            <a:r>
              <a:rPr lang="en-US" sz="1800" dirty="0" smtClean="0"/>
              <a:t>Reduction in TX Power to aid in system wide spatial reuse</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IE Format</a:t>
            </a:r>
          </a:p>
        </p:txBody>
      </p:sp>
      <p:sp>
        <p:nvSpPr>
          <p:cNvPr id="3" name="Content Placeholder 2"/>
          <p:cNvSpPr>
            <a:spLocks noGrp="1"/>
          </p:cNvSpPr>
          <p:nvPr>
            <p:ph idx="1"/>
          </p:nvPr>
        </p:nvSpPr>
        <p:spPr>
          <a:xfrm>
            <a:off x="685800" y="2971800"/>
            <a:ext cx="7772400" cy="3124200"/>
          </a:xfrm>
        </p:spPr>
        <p:txBody>
          <a:bodyPr/>
          <a:lstStyle/>
          <a:p>
            <a:r>
              <a:rPr lang="en-US" dirty="0"/>
              <a:t>Uses Element ID Extension</a:t>
            </a:r>
          </a:p>
          <a:p>
            <a:pPr lvl="1"/>
            <a:r>
              <a:rPr lang="en-US" dirty="0"/>
              <a:t>Element ID = 255</a:t>
            </a:r>
          </a:p>
          <a:p>
            <a:pPr lvl="1"/>
            <a:r>
              <a:rPr lang="en-US" dirty="0"/>
              <a:t>Element ID Extension assigned by ANA</a:t>
            </a:r>
          </a:p>
          <a:p>
            <a:r>
              <a:rPr lang="en-US" dirty="0"/>
              <a:t>Link Transmit Power Information field contents:</a:t>
            </a:r>
          </a:p>
          <a:p>
            <a:pPr lvl="1"/>
            <a:r>
              <a:rPr lang="en-US" dirty="0"/>
              <a:t>Series of one-octet transmit power values</a:t>
            </a:r>
          </a:p>
          <a:p>
            <a:pPr lvl="2"/>
            <a:r>
              <a:rPr lang="en-US" dirty="0"/>
              <a:t>One octet per Constellation/encoding (i.e. one per MCI)</a:t>
            </a:r>
          </a:p>
          <a:p>
            <a:pPr lvl="3"/>
            <a:r>
              <a:rPr lang="en-US" dirty="0"/>
              <a:t>MCI = MCS Index</a:t>
            </a:r>
          </a:p>
          <a:p>
            <a:pPr lvl="2"/>
            <a:r>
              <a:rPr lang="en-US" dirty="0"/>
              <a:t>Not necessary to include an octet for every constellation/encoding </a:t>
            </a:r>
            <a:r>
              <a:rPr lang="en-US" dirty="0" smtClean="0"/>
              <a:t>value</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469207233"/>
              </p:ext>
            </p:extLst>
          </p:nvPr>
        </p:nvGraphicFramePr>
        <p:xfrm>
          <a:off x="1524000" y="1828800"/>
          <a:ext cx="6095999" cy="1036320"/>
        </p:xfrm>
        <a:graphic>
          <a:graphicData uri="http://schemas.openxmlformats.org/drawingml/2006/table">
            <a:tbl>
              <a:tblPr firstRow="1" firstCol="1" bandRow="1">
                <a:tableStyleId>{5C22544A-7EE6-4342-B048-85BDC9FD1C3A}</a:tableStyleId>
              </a:tblPr>
              <a:tblGrid>
                <a:gridCol w="990521"/>
                <a:gridCol w="1009414"/>
                <a:gridCol w="990521"/>
                <a:gridCol w="1035181"/>
                <a:gridCol w="927363"/>
                <a:gridCol w="1142999"/>
              </a:tblGrid>
              <a:tr h="7772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Element</a:t>
                      </a:r>
                      <a:r>
                        <a:rPr lang="en-GB" sz="1400" baseline="0" dirty="0" smtClean="0">
                          <a:effectLst/>
                          <a:latin typeface="+mn-lt"/>
                          <a:ea typeface="+mn-ea"/>
                        </a:rPr>
                        <a:t> ID (= 255)</a:t>
                      </a:r>
                      <a:endParaRPr lang="en-US" sz="105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Element Length</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Element</a:t>
                      </a:r>
                      <a:r>
                        <a:rPr lang="en-US" sz="1400" baseline="0" dirty="0" smtClean="0">
                          <a:effectLst/>
                          <a:latin typeface="Times New Roman"/>
                          <a:ea typeface="Times New Roman"/>
                        </a:rPr>
                        <a:t> ID Extension (=&lt;ANA&gt;)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Control</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Information</a:t>
                      </a:r>
                      <a:endParaRPr lang="en-US" sz="1400" dirty="0">
                        <a:effectLst/>
                        <a:latin typeface="Times New Roman"/>
                        <a:ea typeface="Times New Roman"/>
                      </a:endParaRPr>
                    </a:p>
                  </a:txBody>
                  <a:tcPr marL="68580" marR="68580" marT="0" marB="0"/>
                </a:tc>
              </a:tr>
              <a:tr h="259080">
                <a:tc>
                  <a:txBody>
                    <a:bodyPr/>
                    <a:lstStyle/>
                    <a:p>
                      <a:pPr marL="0" marR="0" algn="r">
                        <a:spcBef>
                          <a:spcPts val="0"/>
                        </a:spcBef>
                        <a:spcAft>
                          <a:spcPts val="0"/>
                        </a:spcAft>
                      </a:pPr>
                      <a:r>
                        <a:rPr lang="en-GB" sz="1400" dirty="0" smtClean="0">
                          <a:effectLst/>
                        </a:rPr>
                        <a:t>Octets: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a:effectLst/>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4</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variable</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732011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control field</a:t>
            </a:r>
            <a:endParaRPr lang="en-US" dirty="0"/>
          </a:p>
        </p:txBody>
      </p:sp>
      <p:sp>
        <p:nvSpPr>
          <p:cNvPr id="3" name="Content Placeholder 2"/>
          <p:cNvSpPr>
            <a:spLocks noGrp="1"/>
          </p:cNvSpPr>
          <p:nvPr>
            <p:ph idx="1"/>
          </p:nvPr>
        </p:nvSpPr>
        <p:spPr>
          <a:xfrm>
            <a:off x="685800" y="2895600"/>
            <a:ext cx="7772400" cy="3200400"/>
          </a:xfrm>
        </p:spPr>
        <p:txBody>
          <a:bodyPr/>
          <a:lstStyle/>
          <a:p>
            <a:r>
              <a:rPr lang="en-US" sz="1050" dirty="0" smtClean="0"/>
              <a:t>LTP Report</a:t>
            </a:r>
          </a:p>
          <a:p>
            <a:pPr lvl="1"/>
            <a:r>
              <a:rPr lang="en-US" sz="1000" dirty="0" smtClean="0"/>
              <a:t>LTP Report = 0 indicates a request for the LTP responder to modify TX Power settings according to the accompanying LTP Information</a:t>
            </a:r>
          </a:p>
          <a:p>
            <a:pPr lvl="1"/>
            <a:r>
              <a:rPr lang="en-US" sz="1000" dirty="0" smtClean="0"/>
              <a:t>LTP Report = 1 indicates employed values at the LTP responder</a:t>
            </a:r>
          </a:p>
          <a:p>
            <a:r>
              <a:rPr lang="en-US" sz="1050" dirty="0" smtClean="0"/>
              <a:t>LTP MCI Bitmap</a:t>
            </a:r>
          </a:p>
          <a:p>
            <a:pPr lvl="1"/>
            <a:r>
              <a:rPr lang="en-US" sz="1000" dirty="0" smtClean="0"/>
              <a:t>Bitmap of MCI (MCS Index) values, e.g.</a:t>
            </a:r>
          </a:p>
          <a:p>
            <a:pPr lvl="2"/>
            <a:r>
              <a:rPr lang="en-US" sz="900" dirty="0" smtClean="0"/>
              <a:t>Value of 1 in bit position B3 means MCI value 2 transmit power information field is present</a:t>
            </a:r>
          </a:p>
          <a:p>
            <a:pPr lvl="2"/>
            <a:r>
              <a:rPr lang="en-US" sz="900" dirty="0" smtClean="0"/>
              <a:t>Value of 0 in bit position B3 means MCI value 2 transmit power information field is absent</a:t>
            </a:r>
          </a:p>
          <a:p>
            <a:r>
              <a:rPr lang="en-US" sz="1050" dirty="0" smtClean="0"/>
              <a:t>TXBF Present, NTXBF Present</a:t>
            </a:r>
          </a:p>
          <a:p>
            <a:pPr lvl="1"/>
            <a:r>
              <a:rPr lang="en-US" sz="1000" dirty="0" smtClean="0"/>
              <a:t>Indicates if MCI power values are present for TXBF case, Non TXBF case – entries are in MCI pairs when both are present</a:t>
            </a:r>
          </a:p>
          <a:p>
            <a:r>
              <a:rPr lang="en-US" sz="1050" dirty="0" smtClean="0"/>
              <a:t>Supported Modes</a:t>
            </a:r>
          </a:p>
          <a:p>
            <a:pPr lvl="1"/>
            <a:r>
              <a:rPr lang="en-US" sz="1000" dirty="0" smtClean="0"/>
              <a:t>Bitmap of SU, OFDMA (non-MU MIMO), Reserved, when the LTP is a request</a:t>
            </a:r>
          </a:p>
          <a:p>
            <a:pPr lvl="1"/>
            <a:r>
              <a:rPr lang="en-US" sz="1000" dirty="0" smtClean="0"/>
              <a:t>Reserved when the LTP is a Report</a:t>
            </a:r>
          </a:p>
          <a:p>
            <a:r>
              <a:rPr lang="en-US" sz="1050" dirty="0" smtClean="0"/>
              <a:t>Reserved -&gt; requested MCS, </a:t>
            </a:r>
            <a:r>
              <a:rPr lang="en-US" sz="1050" dirty="0" err="1" smtClean="0"/>
              <a:t>Ntx</a:t>
            </a:r>
            <a:r>
              <a:rPr lang="en-US" sz="1050" dirty="0" smtClean="0"/>
              <a:t> for LTP response</a:t>
            </a:r>
          </a:p>
          <a:p>
            <a:pPr lvl="1"/>
            <a:r>
              <a:rPr lang="en-US" sz="1000" dirty="0" smtClean="0"/>
              <a:t>Alternative = copy the request LTP PPDU parameters, except for NTX</a:t>
            </a:r>
          </a:p>
          <a:p>
            <a:r>
              <a:rPr lang="en-US" sz="1050" dirty="0" smtClean="0"/>
              <a:t>Absolute</a:t>
            </a:r>
          </a:p>
          <a:p>
            <a:pPr lvl="1"/>
            <a:r>
              <a:rPr lang="en-US" sz="1000" dirty="0" smtClean="0"/>
              <a:t>Indicates if MCI TX Power field encoding represents Absolute </a:t>
            </a:r>
            <a:r>
              <a:rPr lang="en-US" sz="1000" dirty="0" err="1" smtClean="0"/>
              <a:t>dBm</a:t>
            </a:r>
            <a:r>
              <a:rPr lang="en-US" sz="1000" dirty="0" smtClean="0"/>
              <a:t> or Relative </a:t>
            </a:r>
            <a:r>
              <a:rPr lang="en-US" sz="1000" dirty="0" err="1" smtClean="0"/>
              <a:t>dBm</a:t>
            </a:r>
            <a:r>
              <a:rPr lang="en-US" sz="1000" dirty="0" smtClean="0"/>
              <a:t> (see later slide)</a:t>
            </a:r>
          </a:p>
          <a:p>
            <a:r>
              <a:rPr lang="en-US" sz="1050" dirty="0" smtClean="0"/>
              <a:t>Transmit Power</a:t>
            </a:r>
          </a:p>
          <a:p>
            <a:pPr lvl="1"/>
            <a:r>
              <a:rPr lang="en-US" sz="1000" dirty="0" smtClean="0"/>
              <a:t>Same as the field in the TCP Report IE</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810222428"/>
              </p:ext>
            </p:extLst>
          </p:nvPr>
        </p:nvGraphicFramePr>
        <p:xfrm>
          <a:off x="685802" y="1676400"/>
          <a:ext cx="7619997" cy="1143000"/>
        </p:xfrm>
        <a:graphic>
          <a:graphicData uri="http://schemas.openxmlformats.org/drawingml/2006/table">
            <a:tbl>
              <a:tblPr firstRow="1" firstCol="1" bandRow="1">
                <a:tableStyleId>{5C22544A-7EE6-4342-B048-85BDC9FD1C3A}</a:tableStyleId>
              </a:tblPr>
              <a:tblGrid>
                <a:gridCol w="502260"/>
                <a:gridCol w="660115"/>
                <a:gridCol w="1033220"/>
                <a:gridCol w="700003"/>
                <a:gridCol w="838200"/>
                <a:gridCol w="1066800"/>
                <a:gridCol w="914400"/>
                <a:gridCol w="1000932"/>
                <a:gridCol w="904067"/>
              </a:tblGrid>
              <a:tr h="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B1</a:t>
                      </a:r>
                      <a:r>
                        <a:rPr lang="en-GB" sz="1400" baseline="0" dirty="0" smtClean="0">
                          <a:effectLst/>
                        </a:rPr>
                        <a:t>       B15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B16</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B17</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B18    B20</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B22  B23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B24      B31</a:t>
                      </a:r>
                      <a:endParaRPr lang="en-US" sz="1400" dirty="0">
                        <a:effectLst/>
                        <a:latin typeface="Times New Roman"/>
                        <a:ea typeface="Times New Roman"/>
                      </a:endParaRPr>
                    </a:p>
                  </a:txBody>
                  <a:tcPr marL="68580" marR="68580" marT="0" marB="0"/>
                </a:tc>
              </a:tr>
              <a:tr h="502920">
                <a:tc>
                  <a:txBody>
                    <a:bodyPr/>
                    <a:lstStyle/>
                    <a:p>
                      <a:pPr marL="0" marR="0" algn="just">
                        <a:spcBef>
                          <a:spcPts val="0"/>
                        </a:spcBef>
                        <a:spcAft>
                          <a:spcPts val="0"/>
                        </a:spcAft>
                      </a:pPr>
                      <a:r>
                        <a:rPr lang="en-GB" sz="1400" dirty="0">
                          <a:effectLst/>
                        </a:rPr>
                        <a:t> </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rPr>
                        <a:t>LTP Report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LTP MCI Bitmap</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NTXBF Present</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Supported</a:t>
                      </a:r>
                      <a:r>
                        <a:rPr lang="en-US" sz="1400" baseline="0" dirty="0" smtClean="0">
                          <a:effectLst/>
                          <a:latin typeface="Times New Roman"/>
                          <a:ea typeface="Times New Roman"/>
                        </a:rPr>
                        <a:t> Modes</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Absolute</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solidFill>
                            <a:schemeClr val="tx1"/>
                          </a:solidFill>
                          <a:effectLst/>
                          <a:latin typeface="Times New Roman"/>
                          <a:ea typeface="Times New Roman"/>
                        </a:rPr>
                        <a:t>Reserved</a:t>
                      </a:r>
                      <a:endParaRPr lang="en-US" sz="1400" dirty="0">
                        <a:solidFill>
                          <a:schemeClr val="tx1"/>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Transmit</a:t>
                      </a:r>
                      <a:r>
                        <a:rPr lang="en-US" sz="1400" baseline="0" dirty="0" smtClean="0">
                          <a:effectLst/>
                          <a:latin typeface="Times New Roman"/>
                          <a:ea typeface="Times New Roman"/>
                        </a:rPr>
                        <a:t> Power</a:t>
                      </a:r>
                      <a:endParaRPr lang="en-US" sz="14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400">
                          <a:effectLst/>
                        </a:rPr>
                        <a:t>Bits:</a:t>
                      </a:r>
                      <a:endParaRPr lang="en-US" sz="1400">
                        <a:effectLst/>
                        <a:latin typeface="Times New Roman"/>
                        <a:ea typeface="Times New Roman"/>
                      </a:endParaRPr>
                    </a:p>
                  </a:txBody>
                  <a:tcPr marL="68580" marR="68580" marT="0" marB="0"/>
                </a:tc>
                <a:tc>
                  <a:txBody>
                    <a:bodyPr/>
                    <a:lstStyle/>
                    <a:p>
                      <a:pPr marL="0" marR="0" algn="ctr">
                        <a:spcBef>
                          <a:spcPts val="0"/>
                        </a:spcBef>
                        <a:spcAft>
                          <a:spcPts val="0"/>
                        </a:spcAft>
                      </a:pPr>
                      <a:r>
                        <a:rPr lang="en-GB" sz="1400" dirty="0" smtClean="0">
                          <a:effectLst/>
                          <a:latin typeface="+mn-lt"/>
                          <a:ea typeface="+mn-ea"/>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15</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3</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1</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2</a:t>
                      </a:r>
                      <a:endParaRPr lang="en-US" sz="1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1400" dirty="0" smtClean="0">
                          <a:effectLst/>
                          <a:latin typeface="Times New Roman"/>
                          <a:ea typeface="Times New Roman"/>
                        </a:rPr>
                        <a:t>8</a:t>
                      </a:r>
                      <a:endParaRPr lang="en-US" sz="14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402008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MCI Encoding</a:t>
            </a:r>
          </a:p>
        </p:txBody>
      </p:sp>
      <p:sp>
        <p:nvSpPr>
          <p:cNvPr id="3" name="Content Placeholder 2"/>
          <p:cNvSpPr>
            <a:spLocks noGrp="1"/>
          </p:cNvSpPr>
          <p:nvPr>
            <p:ph idx="1"/>
          </p:nvPr>
        </p:nvSpPr>
        <p:spPr>
          <a:xfrm>
            <a:off x="685800" y="5638800"/>
            <a:ext cx="7772400" cy="457200"/>
          </a:xfrm>
        </p:spPr>
        <p:txBody>
          <a:bodyPr/>
          <a:lstStyle/>
          <a:p>
            <a:r>
              <a:rPr lang="en-US" dirty="0" smtClean="0"/>
              <a:t>Independent of BW</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170938658"/>
              </p:ext>
            </p:extLst>
          </p:nvPr>
        </p:nvGraphicFramePr>
        <p:xfrm>
          <a:off x="2804160" y="1922780"/>
          <a:ext cx="3291840" cy="3639820"/>
        </p:xfrm>
        <a:graphic>
          <a:graphicData uri="http://schemas.openxmlformats.org/drawingml/2006/table">
            <a:tbl>
              <a:tblPr firstRow="1" bandRow="1">
                <a:tableStyleId>{5C22544A-7EE6-4342-B048-85BDC9FD1C3A}</a:tableStyleId>
              </a:tblPr>
              <a:tblGrid>
                <a:gridCol w="1219200"/>
                <a:gridCol w="2072640"/>
              </a:tblGrid>
              <a:tr h="370840">
                <a:tc>
                  <a:txBody>
                    <a:bodyPr/>
                    <a:lstStyle/>
                    <a:p>
                      <a:pPr algn="ctr"/>
                      <a:r>
                        <a:rPr lang="en-US" sz="1200" b="1" dirty="0" smtClean="0"/>
                        <a:t>MCI Value</a:t>
                      </a:r>
                      <a:endParaRPr lang="en-US" sz="1200" b="1" dirty="0"/>
                    </a:p>
                  </a:txBody>
                  <a:tcPr/>
                </a:tc>
                <a:tc>
                  <a:txBody>
                    <a:bodyPr/>
                    <a:lstStyle/>
                    <a:p>
                      <a:pPr algn="ctr"/>
                      <a:r>
                        <a:rPr lang="en-US" sz="1200" b="1" dirty="0" smtClean="0"/>
                        <a:t>Constellation, Encoding</a:t>
                      </a:r>
                      <a:endParaRPr lang="en-US" sz="1200" b="1" dirty="0"/>
                    </a:p>
                  </a:txBody>
                  <a:tcPr/>
                </a:tc>
              </a:tr>
              <a:tr h="182880">
                <a:tc>
                  <a:txBody>
                    <a:bodyPr/>
                    <a:lstStyle/>
                    <a:p>
                      <a:pPr algn="ctr"/>
                      <a:r>
                        <a:rPr lang="en-US" sz="1050" b="1" dirty="0" smtClean="0"/>
                        <a:t>0</a:t>
                      </a:r>
                      <a:endParaRPr lang="en-US" sz="1050" b="1" dirty="0"/>
                    </a:p>
                  </a:txBody>
                  <a:tcPr/>
                </a:tc>
                <a:tc>
                  <a:txBody>
                    <a:bodyPr/>
                    <a:lstStyle/>
                    <a:p>
                      <a:pPr algn="ctr"/>
                      <a:r>
                        <a:rPr lang="en-US" sz="1050" b="1" dirty="0" smtClean="0"/>
                        <a:t>BPSK, ½</a:t>
                      </a:r>
                      <a:endParaRPr lang="en-US" sz="1050" b="1" dirty="0"/>
                    </a:p>
                  </a:txBody>
                  <a:tcPr/>
                </a:tc>
              </a:tr>
              <a:tr h="182880">
                <a:tc>
                  <a:txBody>
                    <a:bodyPr/>
                    <a:lstStyle/>
                    <a:p>
                      <a:pPr algn="ctr"/>
                      <a:r>
                        <a:rPr lang="en-US" sz="1050" b="1" dirty="0" smtClean="0"/>
                        <a:t>1</a:t>
                      </a:r>
                      <a:endParaRPr lang="en-US" sz="1050" b="1" dirty="0"/>
                    </a:p>
                  </a:txBody>
                  <a:tcPr/>
                </a:tc>
                <a:tc>
                  <a:txBody>
                    <a:bodyPr/>
                    <a:lstStyle/>
                    <a:p>
                      <a:pPr algn="ctr"/>
                      <a:r>
                        <a:rPr lang="en-US" sz="1050" b="1" dirty="0" smtClean="0"/>
                        <a:t>QPSK ½</a:t>
                      </a:r>
                      <a:endParaRPr lang="en-US" sz="1050" b="1" dirty="0"/>
                    </a:p>
                  </a:txBody>
                  <a:tcPr/>
                </a:tc>
              </a:tr>
              <a:tr h="182880">
                <a:tc>
                  <a:txBody>
                    <a:bodyPr/>
                    <a:lstStyle/>
                    <a:p>
                      <a:pPr algn="ctr"/>
                      <a:r>
                        <a:rPr lang="en-US" sz="1050" b="1" dirty="0" smtClean="0"/>
                        <a:t>2</a:t>
                      </a:r>
                      <a:endParaRPr lang="en-US" sz="1050" b="1" dirty="0"/>
                    </a:p>
                  </a:txBody>
                  <a:tcPr/>
                </a:tc>
                <a:tc>
                  <a:txBody>
                    <a:bodyPr/>
                    <a:lstStyle/>
                    <a:p>
                      <a:pPr algn="ctr"/>
                      <a:r>
                        <a:rPr lang="en-US" sz="1050" b="1" dirty="0" smtClean="0"/>
                        <a:t>QPSK ¾</a:t>
                      </a:r>
                      <a:endParaRPr lang="en-US" sz="1050" b="1" dirty="0"/>
                    </a:p>
                  </a:txBody>
                  <a:tcPr/>
                </a:tc>
              </a:tr>
              <a:tr h="182880">
                <a:tc>
                  <a:txBody>
                    <a:bodyPr/>
                    <a:lstStyle/>
                    <a:p>
                      <a:pPr algn="ctr"/>
                      <a:r>
                        <a:rPr lang="en-US" sz="1050" b="1" dirty="0" smtClean="0"/>
                        <a:t>3</a:t>
                      </a:r>
                      <a:endParaRPr lang="en-US" sz="1050" b="1" dirty="0"/>
                    </a:p>
                  </a:txBody>
                  <a:tcPr/>
                </a:tc>
                <a:tc>
                  <a:txBody>
                    <a:bodyPr/>
                    <a:lstStyle/>
                    <a:p>
                      <a:pPr algn="ctr"/>
                      <a:r>
                        <a:rPr lang="en-US" sz="1050" b="1" dirty="0" smtClean="0"/>
                        <a:t>16QAM</a:t>
                      </a:r>
                      <a:r>
                        <a:rPr lang="en-US" sz="1050" b="1" baseline="0" dirty="0" smtClean="0"/>
                        <a:t> ½</a:t>
                      </a:r>
                      <a:endParaRPr lang="en-US" sz="1050" b="1" dirty="0"/>
                    </a:p>
                  </a:txBody>
                  <a:tcPr/>
                </a:tc>
              </a:tr>
              <a:tr h="182880">
                <a:tc>
                  <a:txBody>
                    <a:bodyPr/>
                    <a:lstStyle/>
                    <a:p>
                      <a:pPr algn="ctr"/>
                      <a:r>
                        <a:rPr lang="en-US" sz="1050" b="1" dirty="0" smtClean="0"/>
                        <a:t>4</a:t>
                      </a:r>
                      <a:endParaRPr lang="en-US" sz="1050" b="1" dirty="0"/>
                    </a:p>
                  </a:txBody>
                  <a:tcPr/>
                </a:tc>
                <a:tc>
                  <a:txBody>
                    <a:bodyPr/>
                    <a:lstStyle/>
                    <a:p>
                      <a:pPr algn="ctr"/>
                      <a:r>
                        <a:rPr lang="en-US" sz="1050" b="1" dirty="0" smtClean="0"/>
                        <a:t>16 QAM ¾</a:t>
                      </a:r>
                      <a:endParaRPr lang="en-US" sz="1050" b="1" dirty="0"/>
                    </a:p>
                  </a:txBody>
                  <a:tcPr/>
                </a:tc>
              </a:tr>
              <a:tr h="182880">
                <a:tc>
                  <a:txBody>
                    <a:bodyPr/>
                    <a:lstStyle/>
                    <a:p>
                      <a:pPr algn="ctr"/>
                      <a:r>
                        <a:rPr lang="en-US" sz="1050" b="1" dirty="0" smtClean="0"/>
                        <a:t>5</a:t>
                      </a:r>
                      <a:endParaRPr lang="en-US" sz="1050" b="1" dirty="0"/>
                    </a:p>
                  </a:txBody>
                  <a:tcPr/>
                </a:tc>
                <a:tc>
                  <a:txBody>
                    <a:bodyPr/>
                    <a:lstStyle/>
                    <a:p>
                      <a:pPr algn="ctr"/>
                      <a:r>
                        <a:rPr lang="en-US" sz="1050" b="1" dirty="0" smtClean="0"/>
                        <a:t>64QAM 2/3</a:t>
                      </a:r>
                      <a:endParaRPr lang="en-US" sz="1050" b="1" dirty="0"/>
                    </a:p>
                  </a:txBody>
                  <a:tcPr/>
                </a:tc>
              </a:tr>
              <a:tr h="182880">
                <a:tc>
                  <a:txBody>
                    <a:bodyPr/>
                    <a:lstStyle/>
                    <a:p>
                      <a:pPr algn="ctr"/>
                      <a:r>
                        <a:rPr lang="en-US" sz="1050" b="1" dirty="0" smtClean="0"/>
                        <a:t>6</a:t>
                      </a:r>
                      <a:endParaRPr lang="en-US" sz="1050" b="1" dirty="0"/>
                    </a:p>
                  </a:txBody>
                  <a:tcPr/>
                </a:tc>
                <a:tc>
                  <a:txBody>
                    <a:bodyPr/>
                    <a:lstStyle/>
                    <a:p>
                      <a:pPr algn="ctr"/>
                      <a:r>
                        <a:rPr lang="en-US" sz="1050" b="1" dirty="0" smtClean="0"/>
                        <a:t>64 QAM ¾</a:t>
                      </a:r>
                      <a:endParaRPr lang="en-US" sz="1050" b="1" dirty="0"/>
                    </a:p>
                  </a:txBody>
                  <a:tcPr/>
                </a:tc>
              </a:tr>
              <a:tr h="182880">
                <a:tc>
                  <a:txBody>
                    <a:bodyPr/>
                    <a:lstStyle/>
                    <a:p>
                      <a:pPr algn="ctr"/>
                      <a:r>
                        <a:rPr lang="en-US" sz="1050" b="1" dirty="0" smtClean="0"/>
                        <a:t>7</a:t>
                      </a:r>
                      <a:endParaRPr lang="en-US" sz="1050" b="1" dirty="0"/>
                    </a:p>
                  </a:txBody>
                  <a:tcPr/>
                </a:tc>
                <a:tc>
                  <a:txBody>
                    <a:bodyPr/>
                    <a:lstStyle/>
                    <a:p>
                      <a:pPr algn="ctr"/>
                      <a:r>
                        <a:rPr lang="en-US" sz="1050" b="1" dirty="0" smtClean="0"/>
                        <a:t>64 QAM 5/6</a:t>
                      </a:r>
                      <a:endParaRPr lang="en-US" sz="1050" b="1" dirty="0"/>
                    </a:p>
                  </a:txBody>
                  <a:tcPr/>
                </a:tc>
              </a:tr>
              <a:tr h="182880">
                <a:tc>
                  <a:txBody>
                    <a:bodyPr/>
                    <a:lstStyle/>
                    <a:p>
                      <a:pPr algn="ctr"/>
                      <a:r>
                        <a:rPr lang="en-US" sz="1050" b="1" dirty="0" smtClean="0"/>
                        <a:t>8</a:t>
                      </a:r>
                      <a:endParaRPr lang="en-US" sz="1050" b="1" dirty="0"/>
                    </a:p>
                  </a:txBody>
                  <a:tcPr/>
                </a:tc>
                <a:tc>
                  <a:txBody>
                    <a:bodyPr/>
                    <a:lstStyle/>
                    <a:p>
                      <a:pPr algn="ctr"/>
                      <a:r>
                        <a:rPr lang="en-US" sz="1050" b="1" dirty="0" smtClean="0"/>
                        <a:t>256 QAM ¾</a:t>
                      </a:r>
                      <a:endParaRPr lang="en-US" sz="1050" b="1" dirty="0"/>
                    </a:p>
                  </a:txBody>
                  <a:tcPr/>
                </a:tc>
              </a:tr>
              <a:tr h="182880">
                <a:tc>
                  <a:txBody>
                    <a:bodyPr/>
                    <a:lstStyle/>
                    <a:p>
                      <a:pPr algn="ctr"/>
                      <a:r>
                        <a:rPr lang="en-US" sz="1050" b="1" dirty="0" smtClean="0"/>
                        <a:t>9</a:t>
                      </a:r>
                      <a:endParaRPr lang="en-US" sz="1050" b="1" dirty="0"/>
                    </a:p>
                  </a:txBody>
                  <a:tcPr/>
                </a:tc>
                <a:tc>
                  <a:txBody>
                    <a:bodyPr/>
                    <a:lstStyle/>
                    <a:p>
                      <a:pPr algn="ctr"/>
                      <a:r>
                        <a:rPr lang="en-US" sz="1050" b="1" dirty="0" smtClean="0"/>
                        <a:t>256 QAM 5/6</a:t>
                      </a:r>
                      <a:endParaRPr lang="en-US" sz="1050" b="1" dirty="0"/>
                    </a:p>
                  </a:txBody>
                  <a:tcPr/>
                </a:tc>
              </a:tr>
              <a:tr h="182880">
                <a:tc>
                  <a:txBody>
                    <a:bodyPr/>
                    <a:lstStyle/>
                    <a:p>
                      <a:pPr algn="ctr"/>
                      <a:r>
                        <a:rPr lang="en-US" sz="1050" b="1" dirty="0" smtClean="0"/>
                        <a:t>10</a:t>
                      </a:r>
                      <a:endParaRPr lang="en-US" sz="1050" b="1" dirty="0"/>
                    </a:p>
                  </a:txBody>
                  <a:tcPr/>
                </a:tc>
                <a:tc>
                  <a:txBody>
                    <a:bodyPr/>
                    <a:lstStyle/>
                    <a:p>
                      <a:pPr algn="ctr"/>
                      <a:r>
                        <a:rPr lang="en-US" sz="1050" b="1" dirty="0" smtClean="0"/>
                        <a:t>1024 QAM ¾</a:t>
                      </a:r>
                      <a:endParaRPr lang="en-US" sz="1050" b="1" dirty="0"/>
                    </a:p>
                  </a:txBody>
                  <a:tcPr/>
                </a:tc>
              </a:tr>
              <a:tr h="182880">
                <a:tc>
                  <a:txBody>
                    <a:bodyPr/>
                    <a:lstStyle/>
                    <a:p>
                      <a:pPr algn="ctr"/>
                      <a:r>
                        <a:rPr lang="en-US" sz="1050" b="1" dirty="0" smtClean="0"/>
                        <a:t>11</a:t>
                      </a:r>
                      <a:endParaRPr lang="en-US" sz="1050" b="1" dirty="0"/>
                    </a:p>
                  </a:txBody>
                  <a:tcPr/>
                </a:tc>
                <a:tc>
                  <a:txBody>
                    <a:bodyPr/>
                    <a:lstStyle/>
                    <a:p>
                      <a:pPr algn="ctr"/>
                      <a:r>
                        <a:rPr lang="en-US" sz="1050" b="1" dirty="0" smtClean="0"/>
                        <a:t>1024 QAM 5/6</a:t>
                      </a:r>
                      <a:endParaRPr lang="en-US" sz="1050" b="1" dirty="0"/>
                    </a:p>
                  </a:txBody>
                  <a:tcPr/>
                </a:tc>
              </a:tr>
              <a:tr h="182880">
                <a:tc>
                  <a:txBody>
                    <a:bodyPr/>
                    <a:lstStyle/>
                    <a:p>
                      <a:pPr algn="ctr"/>
                      <a:r>
                        <a:rPr lang="en-US" sz="1050" b="1" dirty="0" smtClean="0"/>
                        <a:t>12 – 14</a:t>
                      </a:r>
                      <a:endParaRPr lang="en-US" sz="1050" b="1" dirty="0"/>
                    </a:p>
                  </a:txBody>
                  <a:tcPr/>
                </a:tc>
                <a:tc>
                  <a:txBody>
                    <a:bodyPr/>
                    <a:lstStyle/>
                    <a:p>
                      <a:pPr algn="ctr"/>
                      <a:r>
                        <a:rPr lang="en-US" sz="1050" b="1" dirty="0" smtClean="0"/>
                        <a:t>Reserved</a:t>
                      </a:r>
                      <a:endParaRPr lang="en-US" sz="1050" b="1" dirty="0"/>
                    </a:p>
                  </a:txBody>
                  <a:tcPr/>
                </a:tc>
              </a:tr>
            </a:tbl>
          </a:graphicData>
        </a:graphic>
      </p:graphicFrame>
    </p:spTree>
    <p:extLst>
      <p:ext uri="{BB962C8B-B14F-4D97-AF65-F5344CB8AC3E}">
        <p14:creationId xmlns:p14="http://schemas.microsoft.com/office/powerpoint/2010/main" val="1596316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Information field</a:t>
            </a:r>
          </a:p>
        </p:txBody>
      </p:sp>
      <p:sp>
        <p:nvSpPr>
          <p:cNvPr id="3" name="Content Placeholder 2"/>
          <p:cNvSpPr>
            <a:spLocks noGrp="1"/>
          </p:cNvSpPr>
          <p:nvPr>
            <p:ph idx="1"/>
          </p:nvPr>
        </p:nvSpPr>
        <p:spPr>
          <a:xfrm>
            <a:off x="685800" y="2667000"/>
            <a:ext cx="7772400" cy="3429000"/>
          </a:xfrm>
        </p:spPr>
        <p:txBody>
          <a:bodyPr/>
          <a:lstStyle/>
          <a:p>
            <a:r>
              <a:rPr lang="en-US" sz="1800" dirty="0"/>
              <a:t>LTP </a:t>
            </a:r>
            <a:r>
              <a:rPr lang="en-US" sz="1800" dirty="0" smtClean="0"/>
              <a:t>Power Entry field</a:t>
            </a:r>
            <a:endParaRPr lang="en-US" sz="1800" dirty="0"/>
          </a:p>
          <a:p>
            <a:pPr lvl="1"/>
            <a:r>
              <a:rPr lang="en-US" sz="1600" dirty="0" smtClean="0"/>
              <a:t>LTP Information field contains 0 </a:t>
            </a:r>
            <a:r>
              <a:rPr lang="en-US" sz="1600" dirty="0"/>
              <a:t>or more </a:t>
            </a:r>
            <a:r>
              <a:rPr lang="en-US" sz="1600" dirty="0" smtClean="0"/>
              <a:t>octets</a:t>
            </a:r>
          </a:p>
          <a:p>
            <a:pPr lvl="1"/>
            <a:r>
              <a:rPr lang="en-US" sz="1600" dirty="0" smtClean="0"/>
              <a:t>Each octet is an LTP Power Entry field</a:t>
            </a:r>
            <a:endParaRPr lang="en-US" sz="1600" dirty="0"/>
          </a:p>
          <a:p>
            <a:r>
              <a:rPr lang="en-US" sz="1800" dirty="0"/>
              <a:t>One octet per constellation/encoding-transmit power pair</a:t>
            </a:r>
          </a:p>
          <a:p>
            <a:pPr lvl="1"/>
            <a:r>
              <a:rPr lang="en-US" sz="1600" dirty="0"/>
              <a:t>As many octets present as needed, as indicated in the LTP MCI </a:t>
            </a:r>
            <a:r>
              <a:rPr lang="en-US" sz="1600" dirty="0" smtClean="0"/>
              <a:t>Bitmap</a:t>
            </a:r>
          </a:p>
          <a:p>
            <a:r>
              <a:rPr lang="en-US" sz="1800" dirty="0" smtClean="0"/>
              <a:t>MCI TX Power</a:t>
            </a:r>
          </a:p>
          <a:p>
            <a:pPr lvl="1"/>
            <a:r>
              <a:rPr lang="en-US" sz="1600" dirty="0" smtClean="0"/>
              <a:t>See next slide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736474"/>
              </p:ext>
            </p:extLst>
          </p:nvPr>
        </p:nvGraphicFramePr>
        <p:xfrm>
          <a:off x="2133600" y="1965960"/>
          <a:ext cx="4800600" cy="548640"/>
        </p:xfrm>
        <a:graphic>
          <a:graphicData uri="http://schemas.openxmlformats.org/drawingml/2006/table">
            <a:tbl>
              <a:tblPr firstRow="1" firstCol="1" bandRow="1">
                <a:tableStyleId>{5C22544A-7EE6-4342-B048-85BDC9FD1C3A}</a:tableStyleId>
              </a:tblPr>
              <a:tblGrid>
                <a:gridCol w="1518689"/>
                <a:gridCol w="2008281"/>
                <a:gridCol w="1273630"/>
              </a:tblGrid>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a:effectLst/>
                        </a:rPr>
                        <a:t>B0    </a:t>
                      </a:r>
                      <a:r>
                        <a:rPr lang="en-GB" sz="1200" dirty="0" smtClean="0">
                          <a:effectLst/>
                        </a:rPr>
                        <a:t>             B6</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B7</a:t>
                      </a:r>
                      <a:endParaRPr lang="en-US" sz="1000" dirty="0">
                        <a:effectLst/>
                        <a:latin typeface="Times New Roman"/>
                        <a:ea typeface="Times New Roman"/>
                      </a:endParaRPr>
                    </a:p>
                  </a:txBody>
                  <a:tcPr marL="68580" marR="68580" marT="0" marB="0"/>
                </a:tc>
              </a:tr>
              <a:tr h="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MCI TX</a:t>
                      </a:r>
                      <a:r>
                        <a:rPr lang="en-GB" sz="1200" baseline="0" dirty="0" smtClean="0">
                          <a:effectLst/>
                        </a:rPr>
                        <a:t> Power</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Reserved</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a:effectLst/>
                        </a:rPr>
                        <a:t>Bits:</a:t>
                      </a:r>
                      <a:endParaRPr lang="en-US" sz="100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7</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1</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7918286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MCI TX Power Field Encoding</a:t>
            </a:r>
            <a:endParaRPr lang="en-US" dirty="0"/>
          </a:p>
        </p:txBody>
      </p:sp>
      <p:sp>
        <p:nvSpPr>
          <p:cNvPr id="3" name="Content Placeholder 2"/>
          <p:cNvSpPr>
            <a:spLocks noGrp="1"/>
          </p:cNvSpPr>
          <p:nvPr>
            <p:ph idx="1"/>
          </p:nvPr>
        </p:nvSpPr>
        <p:spPr/>
        <p:txBody>
          <a:bodyPr/>
          <a:lstStyle/>
          <a:p>
            <a:r>
              <a:rPr lang="en-US" dirty="0" smtClean="0"/>
              <a:t>Maximum transmit power per MCI in </a:t>
            </a:r>
            <a:r>
              <a:rPr lang="en-US" dirty="0" err="1" smtClean="0"/>
              <a:t>dBm</a:t>
            </a:r>
            <a:endParaRPr lang="en-US" dirty="0" smtClean="0"/>
          </a:p>
          <a:p>
            <a:r>
              <a:rPr lang="en-US" dirty="0" smtClean="0"/>
              <a:t>Absolute = 1</a:t>
            </a:r>
            <a:endParaRPr lang="en-US" dirty="0"/>
          </a:p>
          <a:p>
            <a:pPr lvl="1"/>
            <a:r>
              <a:rPr lang="en-US" dirty="0" smtClean="0"/>
              <a:t>Unsigned </a:t>
            </a:r>
            <a:r>
              <a:rPr lang="en-US" dirty="0"/>
              <a:t>integer (range [0,127])</a:t>
            </a:r>
          </a:p>
          <a:p>
            <a:pPr lvl="2"/>
            <a:r>
              <a:rPr lang="en-US" dirty="0"/>
              <a:t>TXP</a:t>
            </a:r>
            <a:r>
              <a:rPr lang="en-US" baseline="-25000" dirty="0"/>
              <a:t>MCI</a:t>
            </a:r>
            <a:r>
              <a:rPr lang="en-US" dirty="0"/>
              <a:t> in </a:t>
            </a:r>
            <a:r>
              <a:rPr lang="en-US" dirty="0" err="1" smtClean="0"/>
              <a:t>dBm</a:t>
            </a:r>
            <a:r>
              <a:rPr lang="en-US" dirty="0" smtClean="0"/>
              <a:t> </a:t>
            </a:r>
            <a:r>
              <a:rPr lang="en-US" dirty="0"/>
              <a:t>= MCI TX Power / 2 – 23</a:t>
            </a:r>
          </a:p>
          <a:p>
            <a:pPr lvl="3"/>
            <a:r>
              <a:rPr lang="en-US" dirty="0"/>
              <a:t>i.e. MCI TX Power = [-23, 40.5] </a:t>
            </a:r>
            <a:r>
              <a:rPr lang="en-US" dirty="0" err="1"/>
              <a:t>dBm</a:t>
            </a:r>
            <a:r>
              <a:rPr lang="en-US" dirty="0"/>
              <a:t>, 0.5 dB steps</a:t>
            </a:r>
          </a:p>
          <a:p>
            <a:endParaRPr lang="en-US" dirty="0" smtClean="0"/>
          </a:p>
          <a:p>
            <a:r>
              <a:rPr lang="en-US" dirty="0"/>
              <a:t>Absolute = </a:t>
            </a:r>
            <a:r>
              <a:rPr lang="en-US" dirty="0" smtClean="0"/>
              <a:t>0 (i.e. relative)</a:t>
            </a:r>
            <a:endParaRPr lang="en-US" dirty="0"/>
          </a:p>
          <a:p>
            <a:pPr lvl="1"/>
            <a:r>
              <a:rPr lang="en-US" dirty="0"/>
              <a:t>Unsigned integer (range [0,127])</a:t>
            </a:r>
          </a:p>
          <a:p>
            <a:pPr lvl="2"/>
            <a:r>
              <a:rPr lang="en-US" dirty="0" smtClean="0"/>
              <a:t>TXP</a:t>
            </a:r>
            <a:r>
              <a:rPr lang="en-US" baseline="-25000" dirty="0" smtClean="0"/>
              <a:t>MCI</a:t>
            </a:r>
            <a:r>
              <a:rPr lang="en-US" dirty="0" smtClean="0"/>
              <a:t> </a:t>
            </a:r>
            <a:r>
              <a:rPr lang="en-US" dirty="0"/>
              <a:t>in </a:t>
            </a:r>
            <a:r>
              <a:rPr lang="en-US" dirty="0" err="1"/>
              <a:t>dBm</a:t>
            </a:r>
            <a:r>
              <a:rPr lang="en-US" dirty="0"/>
              <a:t> </a:t>
            </a:r>
            <a:r>
              <a:rPr lang="en-US" dirty="0" smtClean="0"/>
              <a:t>= TXP</a:t>
            </a:r>
            <a:r>
              <a:rPr lang="en-US" baseline="-25000" dirty="0" smtClean="0"/>
              <a:t>MCS0</a:t>
            </a:r>
            <a:r>
              <a:rPr lang="en-US" dirty="0" smtClean="0"/>
              <a:t> – (MCI </a:t>
            </a:r>
            <a:r>
              <a:rPr lang="en-US" dirty="0"/>
              <a:t>TX Power </a:t>
            </a:r>
            <a:r>
              <a:rPr lang="en-US" dirty="0" smtClean="0"/>
              <a:t>/ </a:t>
            </a:r>
            <a:r>
              <a:rPr lang="en-US" dirty="0"/>
              <a:t>2 – </a:t>
            </a:r>
            <a:r>
              <a:rPr lang="en-US" dirty="0" smtClean="0"/>
              <a:t>23)</a:t>
            </a:r>
            <a:endParaRPr lang="en-US" dirty="0"/>
          </a:p>
          <a:p>
            <a:pPr lvl="3"/>
            <a:r>
              <a:rPr lang="en-US" dirty="0"/>
              <a:t>i.e. MCI TX Power = </a:t>
            </a:r>
            <a:r>
              <a:rPr lang="en-US" dirty="0" smtClean="0"/>
              <a:t>TXP</a:t>
            </a:r>
            <a:r>
              <a:rPr lang="en-US" baseline="-25000" dirty="0" smtClean="0"/>
              <a:t>MCS0</a:t>
            </a:r>
            <a:r>
              <a:rPr lang="en-US" dirty="0" smtClean="0"/>
              <a:t> - [-</a:t>
            </a:r>
            <a:r>
              <a:rPr lang="en-US" dirty="0"/>
              <a:t>23, 40.5] </a:t>
            </a:r>
            <a:r>
              <a:rPr lang="en-US" dirty="0" err="1"/>
              <a:t>dBm</a:t>
            </a:r>
            <a:r>
              <a:rPr lang="en-US" dirty="0"/>
              <a:t>, 0.5 dB steps</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1700580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Bidirectional LTP Exchange</a:t>
            </a:r>
          </a:p>
        </p:txBody>
      </p:sp>
      <p:sp>
        <p:nvSpPr>
          <p:cNvPr id="3" name="Content Placeholder 2"/>
          <p:cNvSpPr>
            <a:spLocks noGrp="1"/>
          </p:cNvSpPr>
          <p:nvPr>
            <p:ph idx="1"/>
          </p:nvPr>
        </p:nvSpPr>
        <p:spPr/>
        <p:txBody>
          <a:bodyPr/>
          <a:lstStyle/>
          <a:p>
            <a:r>
              <a:rPr lang="en-US" dirty="0"/>
              <a:t>A single MPDU may contain two LTP IE</a:t>
            </a:r>
          </a:p>
          <a:p>
            <a:pPr lvl="1"/>
            <a:r>
              <a:rPr lang="en-US" dirty="0"/>
              <a:t>Provided that:</a:t>
            </a:r>
          </a:p>
          <a:p>
            <a:pPr lvl="1"/>
            <a:r>
              <a:rPr lang="en-US" dirty="0"/>
              <a:t>One LTP IE has Request = 0</a:t>
            </a:r>
          </a:p>
          <a:p>
            <a:pPr lvl="2"/>
            <a:r>
              <a:rPr lang="en-US" dirty="0"/>
              <a:t>i.e. response to previous LTP IE Request = 1</a:t>
            </a:r>
          </a:p>
          <a:p>
            <a:pPr lvl="1"/>
            <a:r>
              <a:rPr lang="en-US" dirty="0"/>
              <a:t>One LTP IE has Request = 1</a:t>
            </a:r>
          </a:p>
          <a:p>
            <a:pPr lvl="2"/>
            <a:r>
              <a:rPr lang="en-US" dirty="0"/>
              <a:t>i.e. request to STA to which it is sending a response</a:t>
            </a:r>
          </a:p>
          <a:p>
            <a:pPr lvl="1"/>
            <a:r>
              <a:rPr lang="en-US" dirty="0"/>
              <a:t>Allows fewer frames in exchange to establish bidirectional LTP setup</a:t>
            </a:r>
          </a:p>
          <a:p>
            <a:pPr lvl="2"/>
            <a:r>
              <a:rPr lang="en-US" dirty="0"/>
              <a:t>E.g. during Association Request/Response exchange sequence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182640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 LTP Action to Public Category</a:t>
            </a:r>
          </a:p>
        </p:txBody>
      </p:sp>
      <p:sp>
        <p:nvSpPr>
          <p:cNvPr id="3" name="Content Placeholder 2"/>
          <p:cNvSpPr>
            <a:spLocks noGrp="1"/>
          </p:cNvSpPr>
          <p:nvPr>
            <p:ph idx="1"/>
          </p:nvPr>
        </p:nvSpPr>
        <p:spPr>
          <a:xfrm>
            <a:off x="685800" y="3352800"/>
            <a:ext cx="7772400" cy="2743200"/>
          </a:xfrm>
        </p:spPr>
        <p:txBody>
          <a:bodyPr/>
          <a:lstStyle/>
          <a:p>
            <a:r>
              <a:rPr lang="en-US" dirty="0"/>
              <a:t>Category is Public (=4) or Protected Dual of Public (=9)</a:t>
            </a:r>
          </a:p>
          <a:p>
            <a:pPr lvl="1"/>
            <a:r>
              <a:rPr lang="en-US" dirty="0"/>
              <a:t>To avoid type-specific categories</a:t>
            </a:r>
          </a:p>
          <a:p>
            <a:r>
              <a:rPr lang="en-US" dirty="0"/>
              <a:t>Action (=&lt;ANA&gt;)</a:t>
            </a:r>
          </a:p>
          <a:p>
            <a:pPr lvl="1"/>
            <a:r>
              <a:rPr lang="en-US" dirty="0"/>
              <a:t>LTP</a:t>
            </a:r>
          </a:p>
          <a:p>
            <a:r>
              <a:rPr lang="en-US" dirty="0"/>
              <a:t>Body is LTP Information IE</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499196403"/>
              </p:ext>
            </p:extLst>
          </p:nvPr>
        </p:nvGraphicFramePr>
        <p:xfrm>
          <a:off x="1828800" y="2270760"/>
          <a:ext cx="5486399" cy="548640"/>
        </p:xfrm>
        <a:graphic>
          <a:graphicData uri="http://schemas.openxmlformats.org/drawingml/2006/table">
            <a:tbl>
              <a:tblPr firstRow="1" firstCol="1" bandRow="1">
                <a:tableStyleId>{5C22544A-7EE6-4342-B048-85BDC9FD1C3A}</a:tableStyleId>
              </a:tblPr>
              <a:tblGrid>
                <a:gridCol w="1349946"/>
                <a:gridCol w="1785138"/>
                <a:gridCol w="1219200"/>
                <a:gridCol w="1132115"/>
              </a:tblGrid>
              <a:tr h="320040">
                <a:tc>
                  <a:txBody>
                    <a:bodyPr/>
                    <a:lstStyle/>
                    <a:p>
                      <a:pPr marL="0" marR="0" algn="just">
                        <a:spcBef>
                          <a:spcPts val="0"/>
                        </a:spcBef>
                        <a:spcAft>
                          <a:spcPts val="0"/>
                        </a:spcAft>
                      </a:pPr>
                      <a:r>
                        <a:rPr lang="en-GB" sz="1200" dirty="0">
                          <a:effectLst/>
                        </a:rPr>
                        <a:t> </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Category (=4)</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Public Action = &lt;ANA&gt;)</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LTP Information IE</a:t>
                      </a:r>
                      <a:endParaRPr lang="en-US" sz="1000" dirty="0">
                        <a:effectLst/>
                        <a:latin typeface="Times New Roman"/>
                        <a:ea typeface="Times New Roman"/>
                      </a:endParaRPr>
                    </a:p>
                  </a:txBody>
                  <a:tcPr marL="68580" marR="68580" marT="0" marB="0"/>
                </a:tc>
              </a:tr>
              <a:tr h="0">
                <a:tc>
                  <a:txBody>
                    <a:bodyPr/>
                    <a:lstStyle/>
                    <a:p>
                      <a:pPr marL="0" marR="0" algn="r">
                        <a:spcBef>
                          <a:spcPts val="0"/>
                        </a:spcBef>
                        <a:spcAft>
                          <a:spcPts val="0"/>
                        </a:spcAft>
                      </a:pPr>
                      <a:r>
                        <a:rPr lang="en-GB" sz="1200" dirty="0" smtClean="0">
                          <a:effectLst/>
                        </a:rPr>
                        <a:t>Octets:</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latin typeface="+mn-lt"/>
                          <a:ea typeface="+mn-ea"/>
                        </a:rPr>
                        <a:t>1</a:t>
                      </a:r>
                      <a:endParaRPr lang="en-US" sz="10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GB" sz="1200" dirty="0" smtClean="0">
                          <a:effectLst/>
                        </a:rPr>
                        <a:t>Variable</a:t>
                      </a:r>
                      <a:endParaRPr lang="en-US" sz="10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189017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EVM Rules</a:t>
            </a:r>
            <a:endParaRPr lang="en-US" dirty="0"/>
          </a:p>
        </p:txBody>
      </p:sp>
      <p:sp>
        <p:nvSpPr>
          <p:cNvPr id="3" name="Content Placeholder 2"/>
          <p:cNvSpPr>
            <a:spLocks noGrp="1"/>
          </p:cNvSpPr>
          <p:nvPr>
            <p:ph idx="1"/>
          </p:nvPr>
        </p:nvSpPr>
        <p:spPr/>
        <p:txBody>
          <a:bodyPr/>
          <a:lstStyle/>
          <a:p>
            <a:r>
              <a:rPr lang="en-US" dirty="0"/>
              <a:t>Change existing standard language TX EVM rule</a:t>
            </a:r>
          </a:p>
          <a:p>
            <a:pPr lvl="1"/>
            <a:r>
              <a:rPr lang="en-US" dirty="0"/>
              <a:t>Current language includes mandatory EVM requirements</a:t>
            </a:r>
          </a:p>
          <a:p>
            <a:pPr lvl="1"/>
            <a:r>
              <a:rPr lang="en-US" dirty="0"/>
              <a:t>LTP IE TX power increase request is an indication that the recipient can handle increased EVM</a:t>
            </a:r>
          </a:p>
          <a:p>
            <a:pPr lvl="2"/>
            <a:r>
              <a:rPr lang="en-US" dirty="0"/>
              <a:t>Third party receivers might have trouble with the increased EVM</a:t>
            </a:r>
          </a:p>
          <a:p>
            <a:pPr lvl="3"/>
            <a:r>
              <a:rPr lang="en-US" dirty="0"/>
              <a:t>But these devices are usually unlikely to successfully decode the PPDU payload anyway because of MCS mismatch to their path</a:t>
            </a:r>
          </a:p>
          <a:p>
            <a:pPr lvl="3"/>
            <a:r>
              <a:rPr lang="en-US" dirty="0"/>
              <a:t>These devices are more and more likely to sleep during the PPDU payload portion when the PPDU is not for them</a:t>
            </a:r>
          </a:p>
          <a:p>
            <a:pPr lvl="1"/>
            <a:r>
              <a:rPr lang="en-US" dirty="0"/>
              <a:t>Allow transmitter to exceed EVM requirement when recipient explicitly allows it through the LTP IE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67868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Reporting Baseline TX Power</a:t>
            </a:r>
            <a:endParaRPr lang="en-US" dirty="0"/>
          </a:p>
        </p:txBody>
      </p:sp>
      <p:sp>
        <p:nvSpPr>
          <p:cNvPr id="3" name="Content Placeholder 2"/>
          <p:cNvSpPr>
            <a:spLocks noGrp="1"/>
          </p:cNvSpPr>
          <p:nvPr>
            <p:ph idx="1"/>
          </p:nvPr>
        </p:nvSpPr>
        <p:spPr/>
        <p:txBody>
          <a:bodyPr/>
          <a:lstStyle/>
          <a:p>
            <a:r>
              <a:rPr lang="en-US" sz="1600" dirty="0" smtClean="0"/>
              <a:t>LTP Request can be written to express either:</a:t>
            </a:r>
          </a:p>
          <a:p>
            <a:pPr lvl="1"/>
            <a:r>
              <a:rPr lang="en-US" sz="1400" dirty="0" smtClean="0"/>
              <a:t>Relative TX Power Requested</a:t>
            </a:r>
          </a:p>
          <a:p>
            <a:pPr lvl="2"/>
            <a:r>
              <a:rPr lang="en-US" sz="1200" dirty="0" err="1" smtClean="0"/>
              <a:t>Stateful</a:t>
            </a:r>
            <a:r>
              <a:rPr lang="en-US" sz="1200" dirty="0" smtClean="0"/>
              <a:t>, requires requester to know and remember what transmitter has done with TX Power setting</a:t>
            </a:r>
          </a:p>
          <a:p>
            <a:pPr lvl="1"/>
            <a:r>
              <a:rPr lang="en-US" sz="1400" dirty="0" smtClean="0"/>
              <a:t>Absolute TX Power Requested</a:t>
            </a:r>
          </a:p>
          <a:p>
            <a:pPr lvl="2"/>
            <a:r>
              <a:rPr lang="en-US" sz="1200" dirty="0" smtClean="0"/>
              <a:t>Stateless = preferred</a:t>
            </a:r>
          </a:p>
          <a:p>
            <a:r>
              <a:rPr lang="en-US" sz="1600" dirty="0" smtClean="0"/>
              <a:t>In order for an LTP Requester to be able to request an absolute TX Power level, the requester needs to know:</a:t>
            </a:r>
          </a:p>
          <a:p>
            <a:pPr lvl="1"/>
            <a:r>
              <a:rPr lang="en-US" sz="1400" dirty="0" smtClean="0"/>
              <a:t>What was the TX Power level of the PPDU that the requester examined in order to determine that a new TX Power level is desired?</a:t>
            </a:r>
          </a:p>
          <a:p>
            <a:r>
              <a:rPr lang="en-US" sz="1600" dirty="0" smtClean="0"/>
              <a:t>Requires element for reporting – make the following mandatory:</a:t>
            </a:r>
          </a:p>
          <a:p>
            <a:pPr lvl="1"/>
            <a:r>
              <a:rPr lang="en-US" sz="1400" dirty="0" smtClean="0"/>
              <a:t>TX Power Capability Element</a:t>
            </a:r>
          </a:p>
          <a:p>
            <a:pPr lvl="1"/>
            <a:r>
              <a:rPr lang="en-US" sz="1400" dirty="0" smtClean="0"/>
              <a:t>TPC Report Element (and the transmission of this element in response to a request)</a:t>
            </a:r>
          </a:p>
          <a:p>
            <a:r>
              <a:rPr lang="en-US" sz="1600" dirty="0" smtClean="0"/>
              <a:t>Additionally, STAs should be able to interpret:</a:t>
            </a:r>
          </a:p>
          <a:p>
            <a:pPr lvl="1"/>
            <a:r>
              <a:rPr lang="en-US" sz="1400" dirty="0" smtClean="0"/>
              <a:t>TX Power Constraint Element</a:t>
            </a:r>
          </a:p>
          <a:p>
            <a:pPr lvl="1"/>
            <a:r>
              <a:rPr lang="en-US" sz="1400" dirty="0" smtClean="0"/>
              <a:t>Transmit Power Envelope Element</a:t>
            </a:r>
          </a:p>
          <a:p>
            <a:r>
              <a:rPr lang="en-US" sz="1600" dirty="0" smtClean="0"/>
              <a:t>Require that MCS0 power corresponds to the reported TX Power</a:t>
            </a:r>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28</a:t>
            </a:fld>
            <a:endParaRPr lang="en-US"/>
          </a:p>
        </p:txBody>
      </p:sp>
    </p:spTree>
    <p:extLst>
      <p:ext uri="{BB962C8B-B14F-4D97-AF65-F5344CB8AC3E}">
        <p14:creationId xmlns:p14="http://schemas.microsoft.com/office/powerpoint/2010/main" val="25476691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Annex 2</a:t>
            </a:r>
            <a:endParaRPr lang="en-US" dirty="0"/>
          </a:p>
        </p:txBody>
      </p:sp>
      <p:sp>
        <p:nvSpPr>
          <p:cNvPr id="8" name="Subtitle 7"/>
          <p:cNvSpPr>
            <a:spLocks noGrp="1"/>
          </p:cNvSpPr>
          <p:nvPr>
            <p:ph type="subTitle" idx="1"/>
          </p:nvPr>
        </p:nvSpPr>
        <p:spPr/>
        <p:txBody>
          <a:bodyPr/>
          <a:lstStyle/>
          <a:p>
            <a:r>
              <a:rPr lang="en-US" dirty="0"/>
              <a:t>Link Transmit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555936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8098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03228188"/>
              </p:ext>
            </p:extLst>
          </p:nvPr>
        </p:nvGraphicFramePr>
        <p:xfrm>
          <a:off x="1600200" y="2133600"/>
          <a:ext cx="5943600" cy="3352800"/>
        </p:xfrm>
        <a:graphic>
          <a:graphicData uri="http://schemas.openxmlformats.org/drawingml/2006/table">
            <a:tbl>
              <a:tblPr>
                <a:tableStyleId>{5C22544A-7EE6-4342-B048-85BDC9FD1C3A}</a:tableStyleId>
              </a:tblPr>
              <a:tblGrid>
                <a:gridCol w="2971800"/>
                <a:gridCol w="2971800"/>
              </a:tblGrid>
              <a:tr h="3352800">
                <a:tc>
                  <a:txBody>
                    <a:bodyPr/>
                    <a:lstStyle/>
                    <a:p>
                      <a:pPr algn="l" fontAlgn="t"/>
                      <a:r>
                        <a:rPr lang="en-US" sz="2000" u="none" strike="noStrike">
                          <a:effectLst/>
                        </a:rPr>
                        <a:t>Add a mechanism to set the transmit power per direction per link in order to achieve an increase in performance due to improved receiver design since the original EVM specification was written.</a:t>
                      </a:r>
                      <a:endParaRPr lang="en-US" sz="2000" b="0" i="0" u="none" strike="noStrike">
                        <a:effectLst/>
                        <a:latin typeface="Arial"/>
                      </a:endParaRPr>
                    </a:p>
                  </a:txBody>
                  <a:tcPr marL="7620" marR="7620" marT="7620" marB="0"/>
                </a:tc>
                <a:tc>
                  <a:txBody>
                    <a:bodyPr/>
                    <a:lstStyle/>
                    <a:p>
                      <a:pPr algn="l" fontAlgn="t"/>
                      <a:r>
                        <a:rPr lang="en-US" sz="2000" u="none" strike="noStrike" dirty="0">
                          <a:effectLst/>
                        </a:rPr>
                        <a:t>Add a mechanism to set the transmit power per direction per link in order to achieve an increase in performance due to improved receiver design since the original EVM specification was written.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5286487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effect on MCS </a:t>
            </a:r>
            <a:r>
              <a:rPr lang="en-US" dirty="0" smtClean="0"/>
              <a:t>Selection</a:t>
            </a:r>
            <a:endParaRPr lang="en-US" dirty="0"/>
          </a:p>
        </p:txBody>
      </p:sp>
      <p:sp>
        <p:nvSpPr>
          <p:cNvPr id="3" name="Content Placeholder 2"/>
          <p:cNvSpPr>
            <a:spLocks noGrp="1"/>
          </p:cNvSpPr>
          <p:nvPr>
            <p:ph idx="1"/>
          </p:nvPr>
        </p:nvSpPr>
        <p:spPr/>
        <p:txBody>
          <a:bodyPr/>
          <a:lstStyle/>
          <a:p>
            <a:r>
              <a:rPr lang="en-US" dirty="0" smtClean="0"/>
              <a:t>Depends on how MCS selection is implemented</a:t>
            </a:r>
          </a:p>
          <a:p>
            <a:pPr lvl="1"/>
            <a:r>
              <a:rPr lang="en-US" dirty="0" smtClean="0"/>
              <a:t>E.g. MCS selection is based on SINR estimate vs family of SINR-PER curves</a:t>
            </a:r>
          </a:p>
          <a:p>
            <a:pPr lvl="2"/>
            <a:r>
              <a:rPr lang="en-US" dirty="0" smtClean="0"/>
              <a:t>Choose “a good PER” from all curves at a given SINR estimate</a:t>
            </a:r>
          </a:p>
          <a:p>
            <a:pPr lvl="2"/>
            <a:r>
              <a:rPr lang="en-US" dirty="0" smtClean="0"/>
              <a:t>Can treat TX power changes as a shift in the SINR-PER curve for each MCS which has an adjusted PABO value</a:t>
            </a:r>
          </a:p>
          <a:p>
            <a:r>
              <a:rPr lang="en-US" dirty="0" smtClean="0"/>
              <a:t>In general</a:t>
            </a:r>
          </a:p>
          <a:p>
            <a:pPr lvl="1"/>
            <a:r>
              <a:rPr lang="en-US" dirty="0" smtClean="0"/>
              <a:t>Transmitter must be aware that SINR of link is MCS dependent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30</a:t>
            </a:fld>
            <a:endParaRPr lang="en-US"/>
          </a:p>
        </p:txBody>
      </p:sp>
    </p:spTree>
    <p:extLst>
      <p:ext uri="{BB962C8B-B14F-4D97-AF65-F5344CB8AC3E}">
        <p14:creationId xmlns:p14="http://schemas.microsoft.com/office/powerpoint/2010/main" val="1656556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the Source of the PPDU</a:t>
            </a:r>
          </a:p>
        </p:txBody>
      </p:sp>
      <p:sp>
        <p:nvSpPr>
          <p:cNvPr id="3" name="Content Placeholder 2"/>
          <p:cNvSpPr>
            <a:spLocks noGrp="1"/>
          </p:cNvSpPr>
          <p:nvPr>
            <p:ph idx="1"/>
          </p:nvPr>
        </p:nvSpPr>
        <p:spPr/>
        <p:txBody>
          <a:bodyPr/>
          <a:lstStyle/>
          <a:p>
            <a:r>
              <a:rPr lang="en-US" dirty="0"/>
              <a:t>When TX Power has been adjusted higher</a:t>
            </a:r>
          </a:p>
          <a:p>
            <a:r>
              <a:rPr lang="en-US" dirty="0"/>
              <a:t>It is necessary to identify the source of a PPDU at the receiver location at the beginning of the reception</a:t>
            </a:r>
          </a:p>
          <a:p>
            <a:pPr lvl="1"/>
            <a:r>
              <a:rPr lang="en-US" dirty="0"/>
              <a:t>To adjust the receiver to accommodate the specific EVM of the transmitter</a:t>
            </a:r>
          </a:p>
          <a:p>
            <a:pPr lvl="2"/>
            <a:r>
              <a:rPr lang="en-US" dirty="0"/>
              <a:t>I.e. to differentiate PPDUs from transmitters employing LTP and those not employing LTP</a:t>
            </a:r>
          </a:p>
          <a:p>
            <a:pPr lvl="2"/>
            <a:r>
              <a:rPr lang="en-US" dirty="0"/>
              <a:t>E.g. an AP that receives PPDUs from many sources, some of which are using LTP and some of which are not</a:t>
            </a:r>
          </a:p>
          <a:p>
            <a:pPr lvl="1"/>
            <a:r>
              <a:rPr lang="en-US" dirty="0"/>
              <a:t>It is important to NOT adjust the receiver for a transmission when the transmission is not utilizing a higher LTP for a given MCS</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2868160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RTS-CTS Based Source Information</a:t>
            </a:r>
          </a:p>
        </p:txBody>
      </p:sp>
      <p:sp>
        <p:nvSpPr>
          <p:cNvPr id="3" name="Content Placeholder 2"/>
          <p:cNvSpPr>
            <a:spLocks noGrp="1"/>
          </p:cNvSpPr>
          <p:nvPr>
            <p:ph idx="1"/>
          </p:nvPr>
        </p:nvSpPr>
        <p:spPr/>
        <p:txBody>
          <a:bodyPr/>
          <a:lstStyle/>
          <a:p>
            <a:r>
              <a:rPr lang="en-US" dirty="0"/>
              <a:t>Transmitter uses RTS-CTS exchange before the transmission of the LTP DATA PPDU</a:t>
            </a:r>
          </a:p>
          <a:p>
            <a:pPr lvl="1"/>
            <a:r>
              <a:rPr lang="en-US" dirty="0"/>
              <a:t>Based on the RTS TA value, the intended recipient knows the source of the upcoming DATA PPDU before the reception begins</a:t>
            </a:r>
          </a:p>
          <a:p>
            <a:pPr lvl="2"/>
            <a:r>
              <a:rPr lang="en-US" dirty="0"/>
              <a:t>E.g. recipient assumes that DATA PPDU source is the same as the RTS source</a:t>
            </a:r>
          </a:p>
          <a:p>
            <a:pPr lvl="2"/>
            <a:r>
              <a:rPr lang="en-US" dirty="0"/>
              <a:t>E.g. DATA PPDU source = STA corresponding to RTS TA value</a:t>
            </a:r>
          </a:p>
          <a:p>
            <a:pPr lvl="2"/>
            <a:r>
              <a:rPr lang="en-US" dirty="0"/>
              <a:t>E.g. LTP is NOT applied to the RTS</a:t>
            </a:r>
          </a:p>
          <a:p>
            <a:pPr lvl="3"/>
            <a:r>
              <a:rPr lang="en-US" dirty="0"/>
              <a:t>Or the CTS</a:t>
            </a:r>
          </a:p>
          <a:p>
            <a:r>
              <a:rPr lang="en-US" dirty="0"/>
              <a:t>This should be the standard method for determining the source of a DATA frame transmitted using LTP</a:t>
            </a:r>
          </a:p>
          <a:p>
            <a:pPr lvl="1"/>
            <a:r>
              <a:rPr lang="en-US" dirty="0"/>
              <a:t>Source “estimate” is possible when RTS-CTS is not present (See Annex)</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Tree>
    <p:extLst>
      <p:ext uri="{BB962C8B-B14F-4D97-AF65-F5344CB8AC3E}">
        <p14:creationId xmlns:p14="http://schemas.microsoft.com/office/powerpoint/2010/main" val="33253922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Association Exchange Example</a:t>
            </a:r>
          </a:p>
        </p:txBody>
      </p:sp>
      <p:sp>
        <p:nvSpPr>
          <p:cNvPr id="3" name="Content Placeholder 2"/>
          <p:cNvSpPr>
            <a:spLocks noGrp="1"/>
          </p:cNvSpPr>
          <p:nvPr>
            <p:ph idx="1"/>
          </p:nvPr>
        </p:nvSpPr>
        <p:spPr>
          <a:xfrm>
            <a:off x="685800" y="3886200"/>
            <a:ext cx="7772400" cy="2209799"/>
          </a:xfrm>
        </p:spPr>
        <p:txBody>
          <a:bodyPr/>
          <a:lstStyle/>
          <a:p>
            <a:pPr lvl="3"/>
            <a:r>
              <a:rPr lang="en-US" sz="1400" dirty="0"/>
              <a:t>Non-AP STA has measured EVM from AP using the NDP preceding the Beacon reception</a:t>
            </a:r>
          </a:p>
          <a:p>
            <a:pPr lvl="4"/>
            <a:r>
              <a:rPr lang="en-US" sz="1400" dirty="0"/>
              <a:t>Allows non-AP STA to request modified AP TX Power within Association Request by including LTP IE</a:t>
            </a:r>
          </a:p>
          <a:p>
            <a:pPr lvl="3"/>
            <a:r>
              <a:rPr lang="en-US" sz="1400" dirty="0"/>
              <a:t>AP measures EVM of non-AP STA using the NDP following the Association Request ACK</a:t>
            </a:r>
          </a:p>
          <a:p>
            <a:pPr lvl="4"/>
            <a:r>
              <a:rPr lang="en-US" sz="1400" dirty="0"/>
              <a:t>Allows the AP to request modified non-AP STA TX Power within the Association Response by including LTP IE</a:t>
            </a:r>
          </a:p>
          <a:p>
            <a:pPr lvl="3"/>
            <a:r>
              <a:rPr lang="en-US" sz="1400" dirty="0"/>
              <a:t>Bidirectional exchange allowed (LTP Request and Response in one frame)</a:t>
            </a:r>
          </a:p>
          <a:p>
            <a:pPr lvl="3"/>
            <a:r>
              <a:rPr lang="en-US" sz="1400" dirty="0"/>
              <a:t>Optional exchange completes bidirectional setup (non-AP STA response</a:t>
            </a:r>
            <a:r>
              <a:rPr lang="en-US" sz="1400" dirty="0" smtClean="0"/>
              <a:t>)</a:t>
            </a:r>
            <a:endParaRPr lang="en-US" sz="1400"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
        <p:nvSpPr>
          <p:cNvPr id="7" name="Rectangle 6"/>
          <p:cNvSpPr/>
          <p:nvPr/>
        </p:nvSpPr>
        <p:spPr>
          <a:xfrm>
            <a:off x="1955441" y="1898202"/>
            <a:ext cx="279042" cy="13716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DTIM Beacon</a:t>
            </a:r>
          </a:p>
        </p:txBody>
      </p:sp>
      <p:sp>
        <p:nvSpPr>
          <p:cNvPr id="8" name="TextBox 7"/>
          <p:cNvSpPr txBox="1"/>
          <p:nvPr/>
        </p:nvSpPr>
        <p:spPr>
          <a:xfrm>
            <a:off x="1498241" y="3596418"/>
            <a:ext cx="1981200" cy="193899"/>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C00000"/>
                </a:solidFill>
              </a:rPr>
              <a:t>AP Transmissions</a:t>
            </a:r>
          </a:p>
        </p:txBody>
      </p:sp>
      <p:cxnSp>
        <p:nvCxnSpPr>
          <p:cNvPr id="9" name="Straight Arrow Connector 8"/>
          <p:cNvCxnSpPr/>
          <p:nvPr/>
        </p:nvCxnSpPr>
        <p:spPr>
          <a:xfrm flipH="1" flipV="1">
            <a:off x="2234483" y="3346002"/>
            <a:ext cx="118371" cy="19769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327041"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err="1" smtClean="0"/>
              <a:t>AssReq</a:t>
            </a:r>
            <a:endParaRPr lang="en-US" sz="2000" b="1" dirty="0" smtClean="0"/>
          </a:p>
        </p:txBody>
      </p:sp>
      <p:cxnSp>
        <p:nvCxnSpPr>
          <p:cNvPr id="11" name="Straight Arrow Connector 10"/>
          <p:cNvCxnSpPr/>
          <p:nvPr/>
        </p:nvCxnSpPr>
        <p:spPr bwMode="auto">
          <a:xfrm>
            <a:off x="457200" y="1898202"/>
            <a:ext cx="8229600" cy="0"/>
          </a:xfrm>
          <a:prstGeom prst="straightConnector1">
            <a:avLst/>
          </a:prstGeom>
          <a:solidFill>
            <a:schemeClr val="accent1"/>
          </a:solidFill>
          <a:ln w="28575" cap="flat" cmpd="sng" algn="ctr">
            <a:solidFill>
              <a:srgbClr val="0070C0"/>
            </a:solidFill>
            <a:prstDash val="solid"/>
            <a:round/>
            <a:headEnd type="none" w="med" len="med"/>
            <a:tailEnd type="triangle" w="med" len="med"/>
          </a:ln>
          <a:effectLst/>
        </p:spPr>
      </p:cxnSp>
      <p:sp>
        <p:nvSpPr>
          <p:cNvPr id="12" name="Rectangle 11"/>
          <p:cNvSpPr/>
          <p:nvPr/>
        </p:nvSpPr>
        <p:spPr>
          <a:xfrm>
            <a:off x="3631841"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sp>
        <p:nvSpPr>
          <p:cNvPr id="13" name="Rectangle 12"/>
          <p:cNvSpPr/>
          <p:nvPr/>
        </p:nvSpPr>
        <p:spPr>
          <a:xfrm>
            <a:off x="50034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ACK</a:t>
            </a:r>
            <a:endParaRPr lang="en-US" sz="2000" b="1" dirty="0" smtClean="0"/>
          </a:p>
        </p:txBody>
      </p:sp>
      <p:sp>
        <p:nvSpPr>
          <p:cNvPr id="14" name="Rectangle 13"/>
          <p:cNvSpPr/>
          <p:nvPr/>
        </p:nvSpPr>
        <p:spPr>
          <a:xfrm>
            <a:off x="46986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err="1" smtClean="0"/>
              <a:t>AssRep</a:t>
            </a:r>
            <a:endParaRPr lang="en-US" sz="1400" b="1" dirty="0" smtClean="0"/>
          </a:p>
        </p:txBody>
      </p:sp>
      <p:sp>
        <p:nvSpPr>
          <p:cNvPr id="15" name="Rectangle 14"/>
          <p:cNvSpPr/>
          <p:nvPr/>
        </p:nvSpPr>
        <p:spPr>
          <a:xfrm>
            <a:off x="3936642" y="1898202"/>
            <a:ext cx="228600" cy="1004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NDP</a:t>
            </a:r>
            <a:endParaRPr lang="en-US" sz="2000" b="1" dirty="0" smtClean="0"/>
          </a:p>
        </p:txBody>
      </p:sp>
      <p:sp>
        <p:nvSpPr>
          <p:cNvPr id="16" name="TextBox 15"/>
          <p:cNvSpPr txBox="1"/>
          <p:nvPr/>
        </p:nvSpPr>
        <p:spPr>
          <a:xfrm>
            <a:off x="4292152" y="3498402"/>
            <a:ext cx="1320890" cy="387798"/>
          </a:xfrm>
          <a:prstGeom prst="rect">
            <a:avLst/>
          </a:prstGeom>
          <a:noFill/>
        </p:spPr>
        <p:txBody>
          <a:bodyPr wrap="square" lIns="0" tIns="0" rIns="0" bIns="0" rtlCol="0" anchor="t">
            <a:spAutoFit/>
          </a:bodyPr>
          <a:lstStyle/>
          <a:p>
            <a:pPr>
              <a:lnSpc>
                <a:spcPct val="90000"/>
              </a:lnSpc>
              <a:spcBef>
                <a:spcPts val="600"/>
              </a:spcBef>
            </a:pPr>
            <a:r>
              <a:rPr lang="en-US" sz="1400" dirty="0" smtClean="0">
                <a:solidFill>
                  <a:srgbClr val="00B050"/>
                </a:solidFill>
              </a:rPr>
              <a:t>Non-AP STA Transmissions</a:t>
            </a:r>
          </a:p>
        </p:txBody>
      </p:sp>
      <p:cxnSp>
        <p:nvCxnSpPr>
          <p:cNvPr id="17" name="Straight Arrow Connector 16"/>
          <p:cNvCxnSpPr/>
          <p:nvPr/>
        </p:nvCxnSpPr>
        <p:spPr>
          <a:xfrm flipV="1">
            <a:off x="4864188" y="2950639"/>
            <a:ext cx="253554" cy="4579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3467099" y="2992803"/>
            <a:ext cx="1307742" cy="452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412641" y="2950639"/>
            <a:ext cx="1333500" cy="5930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908442" y="1898201"/>
            <a:ext cx="228600" cy="13489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600" b="1" dirty="0" smtClean="0"/>
              <a:t>LTP Action</a:t>
            </a:r>
            <a:endParaRPr lang="en-US" sz="2000" b="1" dirty="0" smtClean="0"/>
          </a:p>
        </p:txBody>
      </p:sp>
      <p:sp>
        <p:nvSpPr>
          <p:cNvPr id="21" name="Rectangle 20"/>
          <p:cNvSpPr/>
          <p:nvPr/>
        </p:nvSpPr>
        <p:spPr>
          <a:xfrm>
            <a:off x="7213242" y="1898202"/>
            <a:ext cx="228600"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ACK</a:t>
            </a:r>
          </a:p>
        </p:txBody>
      </p:sp>
      <p:cxnSp>
        <p:nvCxnSpPr>
          <p:cNvPr id="22" name="Straight Arrow Connector 21"/>
          <p:cNvCxnSpPr/>
          <p:nvPr/>
        </p:nvCxnSpPr>
        <p:spPr>
          <a:xfrm flipV="1">
            <a:off x="4990965" y="3103039"/>
            <a:ext cx="1688877" cy="305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6603642" y="1551903"/>
            <a:ext cx="1143000" cy="2251299"/>
          </a:xfrm>
          <a:prstGeom prst="rect">
            <a:avLst/>
          </a:prstGeom>
          <a:solidFill>
            <a:srgbClr val="FFFF99">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6667097" y="3305569"/>
            <a:ext cx="774745" cy="387798"/>
          </a:xfrm>
          <a:prstGeom prst="rect">
            <a:avLst/>
          </a:prstGeom>
          <a:noFill/>
        </p:spPr>
        <p:txBody>
          <a:bodyPr wrap="square" lIns="0" tIns="0" rIns="0" bIns="0" rtlCol="0" anchor="t">
            <a:spAutoFit/>
          </a:bodyPr>
          <a:lstStyle/>
          <a:p>
            <a:pPr>
              <a:lnSpc>
                <a:spcPct val="90000"/>
              </a:lnSpc>
              <a:spcBef>
                <a:spcPts val="600"/>
              </a:spcBef>
            </a:pPr>
            <a:r>
              <a:rPr lang="en-US" sz="1400" dirty="0" smtClean="0"/>
              <a:t>Optional exchange</a:t>
            </a:r>
          </a:p>
        </p:txBody>
      </p:sp>
      <p:sp>
        <p:nvSpPr>
          <p:cNvPr id="25" name="Rectangle 24"/>
          <p:cNvSpPr/>
          <p:nvPr/>
        </p:nvSpPr>
        <p:spPr>
          <a:xfrm>
            <a:off x="1624884" y="1898202"/>
            <a:ext cx="254358" cy="9525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lnSpc>
                <a:spcPct val="90000"/>
              </a:lnSpc>
              <a:spcBef>
                <a:spcPts val="600"/>
              </a:spcBef>
            </a:pPr>
            <a:r>
              <a:rPr lang="en-US" sz="1400" b="1" dirty="0" smtClean="0"/>
              <a:t>NDP</a:t>
            </a:r>
          </a:p>
        </p:txBody>
      </p:sp>
    </p:spTree>
    <p:extLst>
      <p:ext uri="{BB962C8B-B14F-4D97-AF65-F5344CB8AC3E}">
        <p14:creationId xmlns:p14="http://schemas.microsoft.com/office/powerpoint/2010/main" val="27766624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 Reporting</a:t>
            </a:r>
            <a:endParaRPr lang="en-US" dirty="0"/>
          </a:p>
        </p:txBody>
      </p:sp>
      <p:sp>
        <p:nvSpPr>
          <p:cNvPr id="3" name="Content Placeholder 2"/>
          <p:cNvSpPr>
            <a:spLocks noGrp="1"/>
          </p:cNvSpPr>
          <p:nvPr>
            <p:ph idx="1"/>
          </p:nvPr>
        </p:nvSpPr>
        <p:spPr/>
        <p:txBody>
          <a:bodyPr/>
          <a:lstStyle/>
          <a:p>
            <a:r>
              <a:rPr lang="en-US" dirty="0" smtClean="0"/>
              <a:t>LTP Element</a:t>
            </a:r>
          </a:p>
          <a:p>
            <a:r>
              <a:rPr lang="en-US" dirty="0" smtClean="0"/>
              <a:t>Power Capability Element</a:t>
            </a:r>
          </a:p>
          <a:p>
            <a:r>
              <a:rPr lang="en-US" dirty="0" smtClean="0"/>
              <a:t>TPC Report Element</a:t>
            </a:r>
          </a:p>
          <a:p>
            <a:r>
              <a:rPr lang="en-US" dirty="0" smtClean="0"/>
              <a:t>Transmit Power Envelope Element</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4246507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11-17-0123-00-00ax-Link-Transmit-Power-Text.docx</a:t>
            </a:r>
          </a:p>
          <a:p>
            <a:r>
              <a:rPr lang="en-US" dirty="0" smtClean="0"/>
              <a:t>[2] </a:t>
            </a:r>
            <a:r>
              <a:rPr lang="en-US" dirty="0"/>
              <a:t>802.11-2016.pdf</a:t>
            </a:r>
          </a:p>
          <a:p>
            <a:r>
              <a:rPr lang="en-US" dirty="0" smtClean="0"/>
              <a:t>[3] </a:t>
            </a:r>
            <a:r>
              <a:rPr lang="en-US" dirty="0"/>
              <a:t>Draft P802.11ax_D1.0.pdf</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Tree>
    <p:extLst>
      <p:ext uri="{BB962C8B-B14F-4D97-AF65-F5344CB8AC3E}">
        <p14:creationId xmlns:p14="http://schemas.microsoft.com/office/powerpoint/2010/main" val="280226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Basic Scheme</a:t>
            </a:r>
            <a:endParaRPr lang="en-US" dirty="0"/>
          </a:p>
        </p:txBody>
      </p:sp>
      <p:sp>
        <p:nvSpPr>
          <p:cNvPr id="3" name="Content Placeholder 2"/>
          <p:cNvSpPr>
            <a:spLocks noGrp="1"/>
          </p:cNvSpPr>
          <p:nvPr>
            <p:ph idx="1"/>
          </p:nvPr>
        </p:nvSpPr>
        <p:spPr/>
        <p:txBody>
          <a:bodyPr/>
          <a:lstStyle/>
          <a:p>
            <a:r>
              <a:rPr lang="en-US" dirty="0" smtClean="0"/>
              <a:t>Add capability of a receiver to request transmitter power per MCS for this link</a:t>
            </a:r>
          </a:p>
          <a:p>
            <a:pPr lvl="1"/>
            <a:r>
              <a:rPr lang="en-US" dirty="0" smtClean="0"/>
              <a:t>Within regulatory limits</a:t>
            </a:r>
          </a:p>
          <a:p>
            <a:pPr lvl="1"/>
            <a:r>
              <a:rPr lang="en-US" dirty="0" smtClean="0"/>
              <a:t>Not to affect transmitter power on other links with the same STA</a:t>
            </a:r>
          </a:p>
          <a:p>
            <a:pPr lvl="1"/>
            <a:r>
              <a:rPr lang="en-US" dirty="0" smtClean="0"/>
              <a:t>Hence, Link Transmit Power</a:t>
            </a:r>
          </a:p>
          <a:p>
            <a:pPr lvl="1"/>
            <a:r>
              <a:rPr lang="en-US" dirty="0"/>
              <a:t>A STA requests a higher power per MCS at its own estimate/risk</a:t>
            </a:r>
          </a:p>
          <a:p>
            <a:pPr lvl="2"/>
            <a:r>
              <a:rPr lang="en-US" dirty="0"/>
              <a:t>LTP requester</a:t>
            </a:r>
          </a:p>
          <a:p>
            <a:pPr lvl="1"/>
            <a:r>
              <a:rPr lang="en-US" dirty="0"/>
              <a:t>Power can be re-adjusted at any time</a:t>
            </a:r>
          </a:p>
          <a:p>
            <a:pPr lvl="2"/>
            <a:r>
              <a:rPr lang="en-US" altLang="zh-CN" dirty="0"/>
              <a:t>Per new request from LTP requester</a:t>
            </a:r>
          </a:p>
          <a:p>
            <a:pPr lvl="2"/>
            <a:r>
              <a:rPr lang="en-US" altLang="zh-CN" dirty="0"/>
              <a:t>Per LTP responder initiative accompanied by unsolicited LTP response to inform LTP requester of the change</a:t>
            </a:r>
          </a:p>
          <a:p>
            <a:pPr lvl="1"/>
            <a:r>
              <a:rPr lang="en-US" altLang="zh-CN" dirty="0"/>
              <a:t>Use a new LTP Request / LTP Response exchange</a:t>
            </a:r>
            <a:endParaRPr lang="en-US"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911471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capability indication</a:t>
            </a:r>
            <a:endParaRPr lang="en-US" dirty="0"/>
          </a:p>
        </p:txBody>
      </p:sp>
      <p:sp>
        <p:nvSpPr>
          <p:cNvPr id="3" name="Content Placeholder 2"/>
          <p:cNvSpPr>
            <a:spLocks noGrp="1"/>
          </p:cNvSpPr>
          <p:nvPr>
            <p:ph idx="1"/>
          </p:nvPr>
        </p:nvSpPr>
        <p:spPr/>
        <p:txBody>
          <a:bodyPr/>
          <a:lstStyle/>
          <a:p>
            <a:r>
              <a:rPr lang="en-US" dirty="0" smtClean="0"/>
              <a:t>Extended Capability information element (IE)</a:t>
            </a:r>
          </a:p>
          <a:p>
            <a:pPr lvl="1"/>
            <a:r>
              <a:rPr lang="en-US" dirty="0" smtClean="0"/>
              <a:t>Existing location for dot11 type-independent features</a:t>
            </a:r>
          </a:p>
          <a:p>
            <a:pPr lvl="1"/>
            <a:r>
              <a:rPr lang="en-US" dirty="0" smtClean="0"/>
              <a:t>E.g. this feature can be used by any letter designation</a:t>
            </a:r>
          </a:p>
          <a:p>
            <a:pPr lvl="2"/>
            <a:r>
              <a:rPr lang="en-US" dirty="0" smtClean="0"/>
              <a:t>E.g. 11n, 11ac, 11ax, 11afuture</a:t>
            </a:r>
          </a:p>
          <a:p>
            <a:pPr lvl="1"/>
            <a:r>
              <a:rPr lang="en-US" dirty="0" smtClean="0"/>
              <a:t>Link Transmit Power capability bit</a:t>
            </a:r>
          </a:p>
          <a:p>
            <a:pPr lvl="1"/>
            <a:endParaRPr lang="en-US" dirty="0"/>
          </a:p>
          <a:p>
            <a:pPr lvl="1"/>
            <a:r>
              <a:rPr lang="en-US" dirty="0" smtClean="0"/>
              <a:t>Not clear that this bit is really needed</a:t>
            </a:r>
          </a:p>
          <a:p>
            <a:pPr lvl="2"/>
            <a:r>
              <a:rPr lang="en-US" dirty="0" smtClean="0"/>
              <a:t>No reason why a STA could not send the new element to anyone and if they do not recognize it, they do nothing</a:t>
            </a:r>
          </a:p>
          <a:p>
            <a:pPr lvl="2"/>
            <a:r>
              <a:rPr lang="en-US" dirty="0" smtClean="0"/>
              <a:t>If they do recognize it, they could still refuse to cooperate</a:t>
            </a:r>
          </a:p>
          <a:p>
            <a:pPr lvl="2"/>
            <a:r>
              <a:rPr lang="en-US" dirty="0" smtClean="0"/>
              <a:t>If they do recognize it, they will respond</a:t>
            </a:r>
          </a:p>
          <a:p>
            <a:pPr lvl="1"/>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650428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an information element</a:t>
            </a:r>
            <a:endParaRPr lang="en-US" dirty="0"/>
          </a:p>
        </p:txBody>
      </p:sp>
      <p:sp>
        <p:nvSpPr>
          <p:cNvPr id="3" name="Content Placeholder 2"/>
          <p:cNvSpPr>
            <a:spLocks noGrp="1"/>
          </p:cNvSpPr>
          <p:nvPr>
            <p:ph idx="1"/>
          </p:nvPr>
        </p:nvSpPr>
        <p:spPr/>
        <p:txBody>
          <a:bodyPr/>
          <a:lstStyle/>
          <a:p>
            <a:r>
              <a:rPr lang="en-US" dirty="0" smtClean="0"/>
              <a:t>Link Transmit Power (LTP) information element</a:t>
            </a:r>
          </a:p>
          <a:p>
            <a:r>
              <a:rPr lang="en-US" dirty="0" smtClean="0"/>
              <a:t>Used to communicate request from receiver to transmitter</a:t>
            </a:r>
          </a:p>
          <a:p>
            <a:pPr lvl="1"/>
            <a:r>
              <a:rPr lang="en-US" dirty="0" smtClean="0"/>
              <a:t>Increase/decrease TX Power per MCS</a:t>
            </a:r>
          </a:p>
          <a:p>
            <a:r>
              <a:rPr lang="en-US" dirty="0" smtClean="0"/>
              <a:t>New element can be included in various management frames</a:t>
            </a:r>
          </a:p>
          <a:p>
            <a:pPr lvl="1"/>
            <a:r>
              <a:rPr lang="en-US" dirty="0" smtClean="0"/>
              <a:t>Most likely a new Public or Protected Dual of Public Action</a:t>
            </a:r>
          </a:p>
          <a:p>
            <a:r>
              <a:rPr lang="en-US" dirty="0" smtClean="0"/>
              <a:t>No response </a:t>
            </a:r>
            <a:r>
              <a:rPr lang="en-US" dirty="0" err="1" smtClean="0"/>
              <a:t>requierd</a:t>
            </a:r>
            <a:r>
              <a:rPr lang="en-US" dirty="0" smtClean="0"/>
              <a:t> (other than ACK)</a:t>
            </a:r>
          </a:p>
          <a:p>
            <a:pPr lvl="1"/>
            <a:r>
              <a:rPr lang="en-US" dirty="0" smtClean="0"/>
              <a:t>Transmitter either complies with request or does not comply</a:t>
            </a:r>
          </a:p>
          <a:p>
            <a:pPr lvl="1"/>
            <a:r>
              <a:rPr lang="en-US" dirty="0" smtClean="0"/>
              <a:t>If Transmitter makes changes, then it must inform the receiver by sending an LTP element as a response</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491456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management action frame</a:t>
            </a:r>
            <a:endParaRPr lang="en-US" dirty="0"/>
          </a:p>
        </p:txBody>
      </p:sp>
      <p:sp>
        <p:nvSpPr>
          <p:cNvPr id="3" name="Content Placeholder 2"/>
          <p:cNvSpPr>
            <a:spLocks noGrp="1"/>
          </p:cNvSpPr>
          <p:nvPr>
            <p:ph idx="1"/>
          </p:nvPr>
        </p:nvSpPr>
        <p:spPr/>
        <p:txBody>
          <a:bodyPr/>
          <a:lstStyle/>
          <a:p>
            <a:r>
              <a:rPr lang="en-US" dirty="0" smtClean="0"/>
              <a:t>Add to Public and Protected Dual of Public</a:t>
            </a:r>
          </a:p>
          <a:p>
            <a:pPr lvl="1"/>
            <a:r>
              <a:rPr lang="en-US" dirty="0" smtClean="0"/>
              <a:t>To avoid type-specific categories</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26662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LTP Requester Behavior</a:t>
            </a:r>
          </a:p>
        </p:txBody>
      </p:sp>
      <p:sp>
        <p:nvSpPr>
          <p:cNvPr id="3" name="Content Placeholder 2"/>
          <p:cNvSpPr>
            <a:spLocks noGrp="1"/>
          </p:cNvSpPr>
          <p:nvPr>
            <p:ph idx="1"/>
          </p:nvPr>
        </p:nvSpPr>
        <p:spPr/>
        <p:txBody>
          <a:bodyPr/>
          <a:lstStyle/>
          <a:p>
            <a:r>
              <a:rPr lang="en-US" dirty="0"/>
              <a:t>STA which transmits an LTP IE request</a:t>
            </a:r>
          </a:p>
          <a:p>
            <a:pPr lvl="1"/>
            <a:r>
              <a:rPr lang="en-US" dirty="0"/>
              <a:t>Does not know exactly how much change in EVM might result at a given MCS for a given amount of TX power change</a:t>
            </a:r>
          </a:p>
          <a:p>
            <a:pPr lvl="2"/>
            <a:r>
              <a:rPr lang="en-US" dirty="0"/>
              <a:t>Estimate is possible if LTP requester sees transmissions from LTP responder at various MCS and power combinations to allow it to make measurements</a:t>
            </a:r>
          </a:p>
          <a:p>
            <a:pPr lvl="2"/>
            <a:r>
              <a:rPr lang="en-US" dirty="0"/>
              <a:t>Otherwise, LTP requester might have to try a few times to find a comfortable value</a:t>
            </a:r>
          </a:p>
          <a:p>
            <a:r>
              <a:rPr lang="en-US" dirty="0"/>
              <a:t>Desirable to include a test frame</a:t>
            </a:r>
          </a:p>
          <a:p>
            <a:pPr lvl="1"/>
            <a:r>
              <a:rPr lang="en-US" dirty="0"/>
              <a:t>NDP included in specific exchanges (see later slides</a:t>
            </a:r>
            <a:r>
              <a:rPr lang="en-US" dirty="0" smtClean="0"/>
              <a:t>)</a:t>
            </a:r>
          </a:p>
          <a:p>
            <a:r>
              <a:rPr lang="en-US" dirty="0" smtClean="0"/>
              <a:t>If LTP request is not accepted, then no new request allowed for X </a:t>
            </a:r>
            <a:r>
              <a:rPr lang="en-US" dirty="0" err="1" smtClean="0"/>
              <a:t>ms</a:t>
            </a:r>
            <a:endParaRPr lang="en-US" dirty="0"/>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074963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LTP Responder Behavior</a:t>
            </a:r>
            <a:endParaRPr lang="en-US" dirty="0"/>
          </a:p>
        </p:txBody>
      </p:sp>
      <p:sp>
        <p:nvSpPr>
          <p:cNvPr id="3" name="Content Placeholder 2"/>
          <p:cNvSpPr>
            <a:spLocks noGrp="1"/>
          </p:cNvSpPr>
          <p:nvPr>
            <p:ph idx="1"/>
          </p:nvPr>
        </p:nvSpPr>
        <p:spPr/>
        <p:txBody>
          <a:bodyPr/>
          <a:lstStyle/>
          <a:p>
            <a:r>
              <a:rPr lang="en-US" dirty="0"/>
              <a:t>LTP responder (LTP IE recipient) can choose to use or ignore the LTP IE information</a:t>
            </a:r>
          </a:p>
          <a:p>
            <a:pPr lvl="1"/>
            <a:r>
              <a:rPr lang="en-US" dirty="0"/>
              <a:t>LTP responder might not be able to raise TX power – it might already be at the regulatory or TPC limit</a:t>
            </a:r>
          </a:p>
          <a:p>
            <a:pPr lvl="1"/>
            <a:r>
              <a:rPr lang="en-US" dirty="0"/>
              <a:t>LTP responder might not desire to raise TX power in order to manage spectrum</a:t>
            </a:r>
          </a:p>
          <a:p>
            <a:pPr lvl="2"/>
            <a:r>
              <a:rPr lang="en-US" dirty="0"/>
              <a:t>E.g. cooperative arrangement with neighbors for spatial reuse/interference management</a:t>
            </a:r>
          </a:p>
          <a:p>
            <a:pPr lvl="2"/>
            <a:r>
              <a:rPr lang="en-US" dirty="0"/>
              <a:t>E.g. in a managed environment</a:t>
            </a:r>
          </a:p>
          <a:p>
            <a:r>
              <a:rPr lang="en-US" dirty="0"/>
              <a:t>If LTP responder chooses to change transmit power, it must inform the LTP requester (LTP IE sender)</a:t>
            </a:r>
          </a:p>
          <a:p>
            <a:pPr lvl="1"/>
            <a:r>
              <a:rPr lang="en-US" dirty="0"/>
              <a:t>Sends an LTP response if raising or lowering TX power</a:t>
            </a:r>
          </a:p>
          <a:p>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64570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102647</TotalTime>
  <Words>2869</Words>
  <Application>Microsoft Office PowerPoint</Application>
  <PresentationFormat>On-screen Show (4:3)</PresentationFormat>
  <Paragraphs>473</Paragraphs>
  <Slides>35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Link Transmit Power</vt:lpstr>
      <vt:lpstr>Abstract</vt:lpstr>
      <vt:lpstr>CID 8098</vt:lpstr>
      <vt:lpstr>Basic Scheme</vt:lpstr>
      <vt:lpstr>Add a capability indication</vt:lpstr>
      <vt:lpstr>Add an information element</vt:lpstr>
      <vt:lpstr>Add a management action frame</vt:lpstr>
      <vt:lpstr>LTP Requester Behavior</vt:lpstr>
      <vt:lpstr>LTP Responder Behavior</vt:lpstr>
      <vt:lpstr>Proposed Changes Summary (1)</vt:lpstr>
      <vt:lpstr>Proposed Changes Summary (2)</vt:lpstr>
      <vt:lpstr>Straw poll #1</vt:lpstr>
      <vt:lpstr>Straw poll #2</vt:lpstr>
      <vt:lpstr>Straw poll #3</vt:lpstr>
      <vt:lpstr>Annex 1</vt:lpstr>
      <vt:lpstr>Ext Cap IE: add a capability indication</vt:lpstr>
      <vt:lpstr>Implicit NDP Request</vt:lpstr>
      <vt:lpstr>Add an information element</vt:lpstr>
      <vt:lpstr>Link Transmit Power Parameters</vt:lpstr>
      <vt:lpstr>LTP IE Format</vt:lpstr>
      <vt:lpstr>LTP control field</vt:lpstr>
      <vt:lpstr>MCI Encoding</vt:lpstr>
      <vt:lpstr>LTP Information field</vt:lpstr>
      <vt:lpstr>MCI TX Power Field Encoding</vt:lpstr>
      <vt:lpstr>Bidirectional LTP Exchange</vt:lpstr>
      <vt:lpstr>Add LTP Action to Public Category</vt:lpstr>
      <vt:lpstr>TX EVM Rules</vt:lpstr>
      <vt:lpstr>Reporting Baseline TX Power</vt:lpstr>
      <vt:lpstr>Annex 2</vt:lpstr>
      <vt:lpstr>LTP effect on MCS Selection</vt:lpstr>
      <vt:lpstr>Identifying the Source of the PPDU</vt:lpstr>
      <vt:lpstr>RTS-CTS Based Source Information</vt:lpstr>
      <vt:lpstr>Association Exchange Example</vt:lpstr>
      <vt:lpstr>TX Power Reporting</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869</cp:revision>
  <cp:lastPrinted>1998-02-10T13:28:06Z</cp:lastPrinted>
  <dcterms:created xsi:type="dcterms:W3CDTF">2007-05-21T21:00:37Z</dcterms:created>
  <dcterms:modified xsi:type="dcterms:W3CDTF">2017-01-16T17:24:13Z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