
<file path=[Content_Types].xml><?xml version="1.0" encoding="utf-8"?>
<Types xmlns="http://schemas.openxmlformats.org/package/2006/content-types">
  <Default Extension="xml" ContentType="application/xml"/>
  <Default Extension="vml" ContentType="application/vnd.openxmlformats-officedocument.vmlDrawing"/>
  <Default Extension="rels" ContentType="application/vnd.openxmlformats-package.relationships+xml"/>
  <Default Extension="emf" ContentType="image/x-em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96" r:id="rId3"/>
    <p:sldId id="503" r:id="rId4"/>
    <p:sldId id="493" r:id="rId5"/>
    <p:sldId id="499" r:id="rId6"/>
    <p:sldId id="498" r:id="rId7"/>
    <p:sldId id="500" r:id="rId8"/>
    <p:sldId id="501" r:id="rId9"/>
    <p:sldId id="502" r:id="rId10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  <a:srgbClr val="DA9694"/>
    <a:srgbClr val="0432FF"/>
    <a:srgbClr val="95B3D8"/>
    <a:srgbClr val="DCE6F2"/>
    <a:srgbClr val="0096FF"/>
    <a:srgbClr val="941100"/>
    <a:srgbClr val="FF6666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01" autoAdjust="0"/>
    <p:restoredTop sz="96122" autoAdjust="0"/>
  </p:normalViewPr>
  <p:slideViewPr>
    <p:cSldViewPr>
      <p:cViewPr varScale="1">
        <p:scale>
          <a:sx n="130" d="100"/>
          <a:sy n="130" d="100"/>
        </p:scale>
        <p:origin x="192" y="32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3144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mr-IN" dirty="0" smtClean="0"/>
              <a:t>doc.: IEEE 802.11-17/xxxxr0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ko-KR" dirty="0" smtClean="0"/>
              <a:t>Jan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John Son et al., WILUS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mr-IN" dirty="0" smtClean="0"/>
              <a:t>doc.: IEEE 802.11-17/xxxxr0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dirty="0" smtClean="0"/>
              <a:t>Jan 2017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John Son et al., WILUS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mr-IN" dirty="0" smtClean="0"/>
              <a:t>doc.: IEEE 802.11-17/xxxxr0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ko-KR" dirty="0" smtClean="0"/>
              <a:t>Jan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John Son et al., WILUS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mr-IN" dirty="0" smtClean="0"/>
              <a:t>doc.: IEEE 802.11-17/xxxxr0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ko-KR" dirty="0" smtClean="0"/>
              <a:t>Jan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 smtClean="0"/>
              <a:t>John Son et al., WILUS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2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dirty="0" smtClean="0"/>
              <a:t>Jan 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dirty="0" smtClean="0"/>
              <a:t>Jan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dirty="0" smtClean="0"/>
              <a:t>Jan 2017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802.11-17/0110r0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ko-KR" dirty="0" smtClean="0"/>
              <a:t>Jan 2017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97180" y="836712"/>
            <a:ext cx="8549640" cy="1066800"/>
          </a:xfrm>
          <a:ln/>
        </p:spPr>
        <p:txBody>
          <a:bodyPr/>
          <a:lstStyle/>
          <a:p>
            <a:r>
              <a:rPr lang="en-US" dirty="0" smtClean="0"/>
              <a:t>Discussions on Signaling for UL HE MU PPDU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195200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2017-01-16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677226"/>
              </p:ext>
            </p:extLst>
          </p:nvPr>
        </p:nvGraphicFramePr>
        <p:xfrm>
          <a:off x="1116013" y="3409950"/>
          <a:ext cx="7513637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" name="Document" r:id="rId4" imgW="8255000" imgH="3009900" progId="Word.Document.8">
                  <p:embed/>
                </p:oleObj>
              </mc:Choice>
              <mc:Fallback>
                <p:oleObj name="Document" r:id="rId4" imgW="8255000" imgH="30099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409950"/>
                        <a:ext cx="7513637" cy="250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42088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 HE MU PPDU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24944"/>
            <a:ext cx="7770813" cy="3550469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In </a:t>
            </a:r>
            <a:r>
              <a:rPr lang="en-US" dirty="0" smtClean="0"/>
              <a:t>11ax Draft 1.0, UL HE MU PPDU is defined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 smtClean="0"/>
              <a:t>An HE non-AP STA may transmit UL HE MU PPDU to an HE AP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If the </a:t>
            </a:r>
            <a:r>
              <a:rPr lang="en-US" dirty="0"/>
              <a:t>HE AP </a:t>
            </a:r>
            <a:r>
              <a:rPr lang="en-US" dirty="0" smtClean="0"/>
              <a:t>sent an </a:t>
            </a:r>
            <a:r>
              <a:rPr lang="en-US" dirty="0"/>
              <a:t>HE Capabilities element with the UL HE MU PPDU Payload Support field equal to </a:t>
            </a:r>
            <a:r>
              <a:rPr lang="en-US" dirty="0" smtClean="0"/>
              <a:t>1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UL HE MU PPDU can be transmitted in full bandwidth or</a:t>
            </a:r>
            <a:r>
              <a:rPr lang="en-US" dirty="0"/>
              <a:t> </a:t>
            </a:r>
            <a:r>
              <a:rPr lang="en-US" dirty="0" smtClean="0"/>
              <a:t>partial bandwidth (106-tone RU within 20MHz)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HE-SIG-B’s STAID in user field indicates the transmitting non-AP STA</a:t>
            </a:r>
          </a:p>
          <a:p>
            <a:pPr lvl="2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UL HE MU PPDU is beneficial in that the transmitter can reveal its STAID in preamble part, and that it can utilize the 106-tone RU.</a:t>
            </a:r>
          </a:p>
          <a:p>
            <a:pPr lvl="2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However, since the HE-SIG-B field is designed for DL MU communication, it </a:t>
            </a:r>
            <a:r>
              <a:rPr lang="en-US" dirty="0" smtClean="0"/>
              <a:t>may incur </a:t>
            </a:r>
            <a:r>
              <a:rPr lang="en-US" dirty="0" smtClean="0"/>
              <a:t>unnecessary overhead when used for UL HE MU PPDU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2017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33167"/>
            <a:ext cx="6828330" cy="847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56" y="1704567"/>
            <a:ext cx="425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LB225 CIDs </a:t>
            </a:r>
            <a:r>
              <a:rPr lang="en-US" dirty="0" smtClean="0"/>
              <a:t>on Signaling for UL HE MU PPDU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2017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624111"/>
              </p:ext>
            </p:extLst>
          </p:nvPr>
        </p:nvGraphicFramePr>
        <p:xfrm>
          <a:off x="827584" y="1772816"/>
          <a:ext cx="7475487" cy="44142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4945"/>
                <a:gridCol w="732215"/>
                <a:gridCol w="4097695"/>
                <a:gridCol w="2170632"/>
              </a:tblGrid>
              <a:tr h="3417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CID</a:t>
                      </a:r>
                      <a:endParaRPr lang="en-US" sz="1200" dirty="0">
                        <a:effectLst/>
                        <a:latin typeface="Times New Roman" charset="0"/>
                        <a:ea typeface="맑은 고딕" charset="-127"/>
                      </a:endParaRPr>
                    </a:p>
                  </a:txBody>
                  <a:tcPr marL="59708" marR="597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Page.line</a:t>
                      </a:r>
                      <a:endParaRPr lang="en-US" sz="1200" dirty="0">
                        <a:effectLst/>
                        <a:latin typeface="Times New Roman" charset="0"/>
                        <a:ea typeface="맑은 고딕" charset="-127"/>
                      </a:endParaRPr>
                    </a:p>
                  </a:txBody>
                  <a:tcPr marL="59708" marR="597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Comment</a:t>
                      </a:r>
                      <a:endParaRPr lang="en-US" sz="1200" dirty="0">
                        <a:effectLst/>
                        <a:latin typeface="Times New Roman" charset="0"/>
                        <a:ea typeface="맑은 고딕" charset="-127"/>
                      </a:endParaRPr>
                    </a:p>
                  </a:txBody>
                  <a:tcPr marL="59708" marR="597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Proposed Change</a:t>
                      </a:r>
                      <a:endParaRPr lang="en-US" sz="1200" dirty="0">
                        <a:effectLst/>
                        <a:latin typeface="Times New Roman" charset="0"/>
                        <a:ea typeface="맑은 고딕" charset="-127"/>
                      </a:endParaRPr>
                    </a:p>
                  </a:txBody>
                  <a:tcPr marL="59708" marR="59708" marT="0" marB="0"/>
                </a:tc>
              </a:tr>
              <a:tr h="764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5412</a:t>
                      </a:r>
                      <a:endParaRPr lang="en-US" sz="1200" dirty="0">
                        <a:effectLst/>
                        <a:latin typeface="Times New Roman" charset="0"/>
                        <a:ea typeface="맑은 고딕" charset="-127"/>
                      </a:endParaRPr>
                    </a:p>
                  </a:txBody>
                  <a:tcPr marL="59708" marR="597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285.55</a:t>
                      </a:r>
                      <a:endParaRPr lang="en-US" sz="1200" dirty="0">
                        <a:effectLst/>
                        <a:latin typeface="Times New Roman" charset="0"/>
                        <a:ea typeface="맑은 고딕" charset="-127"/>
                      </a:endParaRPr>
                    </a:p>
                  </a:txBody>
                  <a:tcPr marL="59708" marR="597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An HE MU PPDU with the UL/DL field set to 1 is intended to one STA and the HE-SIG-B design is not efficient.</a:t>
                      </a:r>
                      <a:endParaRPr lang="en-US" sz="1200" dirty="0">
                        <a:effectLst/>
                        <a:latin typeface="Times New Roman" charset="0"/>
                        <a:ea typeface="맑은 고딕" charset="-127"/>
                      </a:endParaRPr>
                    </a:p>
                  </a:txBody>
                  <a:tcPr marL="59708" marR="597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Please refine the HE-SIG-B design for the UL case to reduce the length of the HE-SIG-B field.</a:t>
                      </a:r>
                      <a:endParaRPr lang="en-US" sz="1200" dirty="0">
                        <a:effectLst/>
                        <a:latin typeface="Times New Roman" charset="0"/>
                        <a:ea typeface="맑은 고딕" charset="-127"/>
                      </a:endParaRPr>
                    </a:p>
                  </a:txBody>
                  <a:tcPr marL="59708" marR="59708" marT="0" marB="0"/>
                </a:tc>
              </a:tr>
              <a:tr h="916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6194</a:t>
                      </a:r>
                      <a:endParaRPr lang="en-US" sz="1200" dirty="0">
                        <a:effectLst/>
                        <a:latin typeface="Times New Roman" charset="0"/>
                        <a:ea typeface="맑은 고딕" charset="-127"/>
                      </a:endParaRPr>
                    </a:p>
                  </a:txBody>
                  <a:tcPr marL="59708" marR="597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84.26</a:t>
                      </a:r>
                      <a:endParaRPr lang="en-US" sz="1200" dirty="0">
                        <a:effectLst/>
                        <a:latin typeface="Times New Roman" charset="0"/>
                        <a:ea typeface="맑은 고딕" charset="-127"/>
                      </a:endParaRPr>
                    </a:p>
                  </a:txBody>
                  <a:tcPr marL="59708" marR="597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For UL HE MU PPDU transmission from an STA to an AP, the current SIG-A/B design incurs overhead because the current format is designed for DL MU signaling. SIG-B's RU allocation and User specific fields can be redundant overheads for UL HE MU PPDU.</a:t>
                      </a:r>
                      <a:endParaRPr lang="en-US" sz="1200" dirty="0">
                        <a:effectLst/>
                        <a:latin typeface="Times New Roman" charset="0"/>
                        <a:ea typeface="맑은 고딕" charset="-127"/>
                      </a:endParaRPr>
                    </a:p>
                  </a:txBody>
                  <a:tcPr marL="59708" marR="597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Please specify UL HE MU PPDU's SIG-A/B signaling detail.</a:t>
                      </a:r>
                      <a:endParaRPr lang="en-US" sz="1200" dirty="0">
                        <a:effectLst/>
                        <a:latin typeface="Times New Roman" charset="0"/>
                        <a:ea typeface="맑은 고딕" charset="-127"/>
                      </a:endParaRPr>
                    </a:p>
                  </a:txBody>
                  <a:tcPr marL="59708" marR="59708" marT="0" marB="0"/>
                </a:tc>
              </a:tr>
              <a:tr h="1195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7032</a:t>
                      </a:r>
                      <a:endParaRPr lang="en-US" sz="1200" dirty="0">
                        <a:effectLst/>
                        <a:latin typeface="Times New Roman" charset="0"/>
                        <a:ea typeface="맑은 고딕" charset="-127"/>
                      </a:endParaRPr>
                    </a:p>
                  </a:txBody>
                  <a:tcPr marL="59708" marR="597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84.28</a:t>
                      </a:r>
                      <a:endParaRPr lang="en-US" sz="1200" dirty="0">
                        <a:effectLst/>
                        <a:latin typeface="Times New Roman" charset="0"/>
                        <a:ea typeface="맑은 고딕" charset="-127"/>
                      </a:endParaRPr>
                    </a:p>
                  </a:txBody>
                  <a:tcPr marL="59708" marR="597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For the current HE-SIG-B design which is designed for DL MU signalling, it is inefficient to signal full-BW UL HE MU PPDU transmission. RU allocation field is not required in full-BW UL HE MU PPDU, since SIG-A's BW subfield signals the PPDU BW and the signaling of RU allocation is not needed.</a:t>
                      </a:r>
                      <a:endParaRPr lang="en-US" sz="1200" dirty="0">
                        <a:effectLst/>
                        <a:latin typeface="Times New Roman" charset="0"/>
                        <a:ea typeface="맑은 고딕" charset="-127"/>
                      </a:endParaRPr>
                    </a:p>
                  </a:txBody>
                  <a:tcPr marL="59708" marR="597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Please clarify SIG-A/B signalling method for full bandwidth (20/40/80/160(80+80) MHz) UL HE MU PPDU transmission with the minimal overhead.</a:t>
                      </a:r>
                      <a:endParaRPr lang="en-US" sz="1200" dirty="0">
                        <a:effectLst/>
                        <a:latin typeface="Times New Roman" charset="0"/>
                        <a:ea typeface="맑은 고딕" charset="-127"/>
                      </a:endParaRPr>
                    </a:p>
                  </a:txBody>
                  <a:tcPr marL="59708" marR="59708" marT="0" marB="0"/>
                </a:tc>
              </a:tr>
              <a:tr h="1195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7033</a:t>
                      </a:r>
                      <a:endParaRPr lang="en-US" sz="1200" dirty="0">
                        <a:effectLst/>
                        <a:latin typeface="Times New Roman" charset="0"/>
                        <a:ea typeface="맑은 고딕" charset="-127"/>
                      </a:endParaRPr>
                    </a:p>
                  </a:txBody>
                  <a:tcPr marL="59708" marR="597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84.28</a:t>
                      </a:r>
                      <a:endParaRPr lang="en-US" sz="1200" dirty="0">
                        <a:effectLst/>
                        <a:latin typeface="Times New Roman" charset="0"/>
                        <a:ea typeface="맑은 고딕" charset="-127"/>
                      </a:endParaRPr>
                    </a:p>
                  </a:txBody>
                  <a:tcPr marL="59708" marR="597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For the current HE-SIG-B design which is designed for DL MU signalling, it is inefficient to signal partial bandwidth transmission (left or right 106tone/20MHz) of UL HE MU PPDU transmission. For example, it requires signalling of RU allocation (106, -, 106) and two User specific information fields where one user information field would be useless.</a:t>
                      </a:r>
                      <a:endParaRPr lang="en-US" sz="1200" dirty="0">
                        <a:effectLst/>
                        <a:latin typeface="Times New Roman" charset="0"/>
                        <a:ea typeface="맑은 고딕" charset="-127"/>
                      </a:endParaRPr>
                    </a:p>
                  </a:txBody>
                  <a:tcPr marL="59708" marR="597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Please clarify SIG-A/B method for partial bandwidth (left/right 106-tone RU within 20MHz) UL HE MU PPDU transmission with the minimal overhead.</a:t>
                      </a:r>
                      <a:endParaRPr lang="en-US" sz="1200" dirty="0">
                        <a:effectLst/>
                        <a:latin typeface="Times New Roman" charset="0"/>
                        <a:ea typeface="맑은 고딕" charset="-127"/>
                      </a:endParaRPr>
                    </a:p>
                  </a:txBody>
                  <a:tcPr marL="59708" marR="597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7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24"/>
          <p:cNvCxnSpPr>
            <a:endCxn id="115" idx="1"/>
          </p:cNvCxnSpPr>
          <p:nvPr/>
        </p:nvCxnSpPr>
        <p:spPr>
          <a:xfrm>
            <a:off x="3789533" y="2578726"/>
            <a:ext cx="314931" cy="437332"/>
          </a:xfrm>
          <a:prstGeom prst="line">
            <a:avLst/>
          </a:pr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696"/>
            <a:ext cx="7770813" cy="1065213"/>
          </a:xfrm>
        </p:spPr>
        <p:txBody>
          <a:bodyPr/>
          <a:lstStyle/>
          <a:p>
            <a:r>
              <a:rPr lang="en-US" dirty="0" smtClean="0"/>
              <a:t>Full-BW UL HE MU PPDU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85781"/>
            <a:ext cx="7770813" cy="2644216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For example, if a non-AP STA transmits 80MHz UL HE MU PPDU to an AP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HE-SIG-A’s BW field indicates 80MHz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HE-SIG-B’s common block field in each content channel indicates redundantly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Two 8-bit RU Allocation fields indicating “996(1-STA)”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One 1-bit </a:t>
            </a:r>
            <a:r>
              <a:rPr lang="en-US" dirty="0"/>
              <a:t>C</a:t>
            </a:r>
            <a:r>
              <a:rPr lang="en-US" dirty="0" smtClean="0"/>
              <a:t>enter 26-tone RU field indicating “0”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10-bit CRC/Tail</a:t>
            </a:r>
          </a:p>
          <a:p>
            <a:pPr lvl="4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each HE-SIG-B content channel, 18/18/27/43 bits of overhead respectively for 20/40/80/160(80+80)MHz UL HE MU PPDU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Therefore, it is not required to </a:t>
            </a:r>
            <a:r>
              <a:rPr lang="en-US" dirty="0">
                <a:solidFill>
                  <a:schemeClr val="tx1"/>
                </a:solidFill>
              </a:rPr>
              <a:t>transmit the Common </a:t>
            </a:r>
            <a:r>
              <a:rPr lang="en-US" dirty="0" smtClean="0">
                <a:solidFill>
                  <a:schemeClr val="tx1"/>
                </a:solidFill>
              </a:rPr>
              <a:t>Block field </a:t>
            </a:r>
            <a:r>
              <a:rPr lang="en-US" dirty="0">
                <a:solidFill>
                  <a:schemeClr val="tx1"/>
                </a:solidFill>
              </a:rPr>
              <a:t>in HE-SIG-B for </a:t>
            </a:r>
            <a:r>
              <a:rPr lang="en-US" dirty="0" smtClean="0">
                <a:solidFill>
                  <a:schemeClr val="tx1"/>
                </a:solidFill>
              </a:rPr>
              <a:t>the full-BW UL HE MU PPDU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2017</a:t>
            </a:r>
            <a:endParaRPr lang="en-GB" dirty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595079" y="1700808"/>
            <a:ext cx="288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L-STF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889918" y="1700808"/>
            <a:ext cx="288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L-LTF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183719" y="1700808"/>
            <a:ext cx="144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L-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SIG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962103" y="1700808"/>
            <a:ext cx="2160000" cy="8640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ＭＳ Ｐゴシック" charset="0"/>
              </a:rPr>
              <a:t>PSDU</a:t>
            </a: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815566" y="1700809"/>
            <a:ext cx="144000" cy="86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S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V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C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122103" y="1700808"/>
            <a:ext cx="144000" cy="86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T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A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I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L</a:t>
            </a:r>
            <a:endParaRPr lang="en-US" sz="700" kern="0" dirty="0" smtClean="0">
              <a:solidFill>
                <a:sysClr val="windowText" lastClr="000000"/>
              </a:solidFill>
              <a:latin typeface="Arial" charset="0"/>
              <a:ea typeface=""/>
              <a:cs typeface="ＭＳ Ｐゴシック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336463" y="1700808"/>
            <a:ext cx="144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RL-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SIG</a:t>
            </a: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3489207" y="1700808"/>
            <a:ext cx="288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chemeClr val="tx1"/>
                </a:solidFill>
                <a:latin typeface="Arial" charset="0"/>
                <a:ea typeface=""/>
                <a:cs typeface="ＭＳ Ｐゴシック" charset="0"/>
              </a:rPr>
              <a:t>HE-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chemeClr val="tx1"/>
                </a:solidFill>
                <a:latin typeface="Arial" charset="0"/>
                <a:ea typeface=""/>
                <a:cs typeface="ＭＳ Ｐゴシック" charset="0"/>
              </a:rPr>
              <a:t>SIG-A</a:t>
            </a: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784203" y="1700808"/>
            <a:ext cx="576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HE-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SIG-B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4366850" y="1700808"/>
            <a:ext cx="144000" cy="86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HE-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STF</a:t>
            </a: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4518615" y="1700809"/>
            <a:ext cx="288000" cy="86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HE-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LTF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595079" y="1916832"/>
            <a:ext cx="288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L-STF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889918" y="1916832"/>
            <a:ext cx="288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L-LTF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183719" y="1916832"/>
            <a:ext cx="144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L-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SIG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336463" y="1916832"/>
            <a:ext cx="144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RL-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SIG</a:t>
            </a: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3489207" y="1916832"/>
            <a:ext cx="288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chemeClr val="tx1"/>
                </a:solidFill>
                <a:latin typeface="Arial" charset="0"/>
                <a:ea typeface=""/>
                <a:cs typeface="ＭＳ Ｐゴシック" charset="0"/>
              </a:rPr>
              <a:t>HE-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chemeClr val="tx1"/>
                </a:solidFill>
                <a:latin typeface="Arial" charset="0"/>
                <a:ea typeface=""/>
                <a:cs typeface="ＭＳ Ｐゴシック" charset="0"/>
              </a:rPr>
              <a:t>SIG-A</a:t>
            </a: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3784203" y="1916832"/>
            <a:ext cx="576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HE-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SIG-B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595079" y="2132856"/>
            <a:ext cx="288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L-STF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887614" y="2132856"/>
            <a:ext cx="288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L-LTF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181415" y="2132856"/>
            <a:ext cx="144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L-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SIG</a:t>
            </a: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3334159" y="2132856"/>
            <a:ext cx="144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RL-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SIG</a:t>
            </a:r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3486903" y="2132856"/>
            <a:ext cx="288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chemeClr val="tx1"/>
                </a:solidFill>
                <a:latin typeface="Arial" charset="0"/>
                <a:ea typeface=""/>
                <a:cs typeface="ＭＳ Ｐゴシック" charset="0"/>
              </a:rPr>
              <a:t>HE-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chemeClr val="tx1"/>
                </a:solidFill>
                <a:latin typeface="Arial" charset="0"/>
                <a:ea typeface=""/>
                <a:cs typeface="ＭＳ Ｐゴシック" charset="0"/>
              </a:rPr>
              <a:t>SIG-A</a:t>
            </a:r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3781899" y="2132856"/>
            <a:ext cx="576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HE-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SIG-B</a:t>
            </a: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2595079" y="2348880"/>
            <a:ext cx="288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L-STF</a:t>
            </a: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2888805" y="2348880"/>
            <a:ext cx="288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L-LTF</a:t>
            </a: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3182606" y="2348880"/>
            <a:ext cx="144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L-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SIG</a:t>
            </a: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3335350" y="2348880"/>
            <a:ext cx="144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RL-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SIG</a:t>
            </a:r>
          </a:p>
        </p:txBody>
      </p:sp>
      <p:sp>
        <p:nvSpPr>
          <p:cNvPr id="102" name="Rectangle 5"/>
          <p:cNvSpPr>
            <a:spLocks noChangeArrowheads="1"/>
          </p:cNvSpPr>
          <p:nvPr/>
        </p:nvSpPr>
        <p:spPr bwMode="auto">
          <a:xfrm>
            <a:off x="3488094" y="2348880"/>
            <a:ext cx="288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chemeClr val="tx1"/>
                </a:solidFill>
                <a:latin typeface="Arial" charset="0"/>
                <a:ea typeface=""/>
                <a:cs typeface="ＭＳ Ｐゴシック" charset="0"/>
              </a:rPr>
              <a:t>HE-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chemeClr val="tx1"/>
                </a:solidFill>
                <a:latin typeface="Arial" charset="0"/>
                <a:ea typeface=""/>
                <a:cs typeface="ＭＳ Ｐゴシック" charset="0"/>
              </a:rPr>
              <a:t>SIG-A</a:t>
            </a:r>
          </a:p>
        </p:txBody>
      </p:sp>
      <p:sp>
        <p:nvSpPr>
          <p:cNvPr id="103" name="Rectangle 6"/>
          <p:cNvSpPr>
            <a:spLocks noChangeArrowheads="1"/>
          </p:cNvSpPr>
          <p:nvPr/>
        </p:nvSpPr>
        <p:spPr bwMode="auto">
          <a:xfrm>
            <a:off x="3783090" y="2348880"/>
            <a:ext cx="576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HE-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SIG-B</a:t>
            </a:r>
          </a:p>
        </p:txBody>
      </p:sp>
      <p:graphicFrame>
        <p:nvGraphicFramePr>
          <p:cNvPr id="106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640204"/>
              </p:ext>
            </p:extLst>
          </p:nvPr>
        </p:nvGraphicFramePr>
        <p:xfrm>
          <a:off x="2327697" y="2829048"/>
          <a:ext cx="1308199" cy="581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150"/>
                <a:gridCol w="213287"/>
                <a:gridCol w="584762"/>
              </a:tblGrid>
              <a:tr h="153696">
                <a:tc>
                  <a:txBody>
                    <a:bodyPr/>
                    <a:lstStyle/>
                    <a:p>
                      <a:pPr marL="0" marR="0" indent="0" algn="ctr" defTabSz="91435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Field</a:t>
                      </a: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Bit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Descriptions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UL/DL</a:t>
                      </a:r>
                      <a:endParaRPr lang="en-US" sz="700" b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1:</a:t>
                      </a:r>
                      <a:r>
                        <a:rPr lang="ko-KR" altLang="en-US" sz="700" b="1" baseline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700" b="1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UL</a:t>
                      </a: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Bandwidth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2: 80MHz</a:t>
                      </a: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...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...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...</a:t>
                      </a: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4577326" y="2836058"/>
            <a:ext cx="378000" cy="36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"/>
                <a:cs typeface="ＭＳ Ｐゴシック" charset="0"/>
              </a:rPr>
              <a:t>User</a:t>
            </a: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3960464" y="2836058"/>
            <a:ext cx="144000" cy="3600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"/>
                <a:cs typeface="ＭＳ Ｐゴシック" charset="0"/>
              </a:rPr>
              <a:t>RA</a:t>
            </a:r>
          </a:p>
        </p:txBody>
      </p:sp>
      <p:sp>
        <p:nvSpPr>
          <p:cNvPr id="109" name="Rectangle 5"/>
          <p:cNvSpPr>
            <a:spLocks noChangeArrowheads="1"/>
          </p:cNvSpPr>
          <p:nvPr/>
        </p:nvSpPr>
        <p:spPr bwMode="auto">
          <a:xfrm>
            <a:off x="4391071" y="2836058"/>
            <a:ext cx="180000" cy="360000"/>
          </a:xfrm>
          <a:prstGeom prst="rect">
            <a:avLst/>
          </a:prstGeom>
          <a:solidFill>
            <a:srgbClr val="F2DCDB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b="1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C/T</a:t>
            </a:r>
            <a:endParaRPr lang="en-US" sz="600" b="1" kern="0" dirty="0">
              <a:solidFill>
                <a:sysClr val="windowText" lastClr="000000"/>
              </a:solidFill>
              <a:latin typeface="Arial" charset="0"/>
              <a:ea typeface=""/>
              <a:cs typeface="ＭＳ Ｐゴシック" charset="0"/>
            </a:endParaRPr>
          </a:p>
        </p:txBody>
      </p:sp>
      <p:sp>
        <p:nvSpPr>
          <p:cNvPr id="112" name="Rectangle 5"/>
          <p:cNvSpPr>
            <a:spLocks noChangeArrowheads="1"/>
          </p:cNvSpPr>
          <p:nvPr/>
        </p:nvSpPr>
        <p:spPr bwMode="auto">
          <a:xfrm>
            <a:off x="4955326" y="2836058"/>
            <a:ext cx="180000" cy="36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b="1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C/T</a:t>
            </a:r>
            <a:endParaRPr lang="en-US" sz="600" b="1" kern="0" dirty="0">
              <a:solidFill>
                <a:sysClr val="windowText" lastClr="000000"/>
              </a:solidFill>
              <a:latin typeface="Arial" charset="0"/>
              <a:ea typeface=""/>
              <a:cs typeface="ＭＳ Ｐゴシック" charset="0"/>
            </a:endParaRPr>
          </a:p>
        </p:txBody>
      </p:sp>
      <p:sp>
        <p:nvSpPr>
          <p:cNvPr id="113" name="Rectangle 5"/>
          <p:cNvSpPr>
            <a:spLocks noChangeArrowheads="1"/>
          </p:cNvSpPr>
          <p:nvPr/>
        </p:nvSpPr>
        <p:spPr bwMode="auto">
          <a:xfrm>
            <a:off x="5141806" y="2836058"/>
            <a:ext cx="288000" cy="3600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"/>
                <a:cs typeface="ＭＳ Ｐゴシック" charset="0"/>
              </a:rPr>
              <a:t>padding</a:t>
            </a:r>
          </a:p>
        </p:txBody>
      </p:sp>
      <p:sp>
        <p:nvSpPr>
          <p:cNvPr id="114" name="Rectangle 5"/>
          <p:cNvSpPr>
            <a:spLocks noChangeArrowheads="1"/>
          </p:cNvSpPr>
          <p:nvPr/>
        </p:nvSpPr>
        <p:spPr bwMode="auto">
          <a:xfrm>
            <a:off x="4247071" y="2836058"/>
            <a:ext cx="144000" cy="360000"/>
          </a:xfrm>
          <a:prstGeom prst="rect">
            <a:avLst/>
          </a:prstGeom>
          <a:solidFill>
            <a:srgbClr val="F2DCDB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"/>
                <a:cs typeface="ＭＳ Ｐゴシック" charset="0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"/>
                <a:cs typeface="ＭＳ Ｐゴシック" charset="0"/>
              </a:rPr>
              <a:t>26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"/>
              <a:cs typeface="ＭＳ Ｐゴシック" charset="0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4104464" y="2836058"/>
            <a:ext cx="144000" cy="360000"/>
          </a:xfrm>
          <a:prstGeom prst="rect">
            <a:avLst/>
          </a:prstGeom>
          <a:solidFill>
            <a:srgbClr val="F2DCDB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"/>
                <a:cs typeface="ＭＳ Ｐゴシック" charset="0"/>
              </a:rPr>
              <a:t>RA</a:t>
            </a:r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4577326" y="3204633"/>
            <a:ext cx="378000" cy="36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"/>
                <a:cs typeface="ＭＳ Ｐゴシック" charset="0"/>
              </a:rPr>
              <a:t>User</a:t>
            </a: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3960464" y="3204633"/>
            <a:ext cx="144000" cy="3600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"/>
                <a:cs typeface="ＭＳ Ｐゴシック" charset="0"/>
              </a:rPr>
              <a:t>RA</a:t>
            </a:r>
          </a:p>
        </p:txBody>
      </p:sp>
      <p:sp>
        <p:nvSpPr>
          <p:cNvPr id="120" name="Rectangle 5"/>
          <p:cNvSpPr>
            <a:spLocks noChangeArrowheads="1"/>
          </p:cNvSpPr>
          <p:nvPr/>
        </p:nvSpPr>
        <p:spPr bwMode="auto">
          <a:xfrm>
            <a:off x="4391071" y="3204633"/>
            <a:ext cx="180000" cy="360000"/>
          </a:xfrm>
          <a:prstGeom prst="rect">
            <a:avLst/>
          </a:prstGeom>
          <a:solidFill>
            <a:srgbClr val="F2DCDB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b="1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C/T</a:t>
            </a:r>
            <a:endParaRPr lang="en-US" sz="600" b="1" kern="0" dirty="0">
              <a:solidFill>
                <a:sysClr val="windowText" lastClr="000000"/>
              </a:solidFill>
              <a:latin typeface="Arial" charset="0"/>
              <a:ea typeface=""/>
              <a:cs typeface="ＭＳ Ｐゴシック" charset="0"/>
            </a:endParaRPr>
          </a:p>
        </p:txBody>
      </p:sp>
      <p:sp>
        <p:nvSpPr>
          <p:cNvPr id="121" name="Rectangle 5"/>
          <p:cNvSpPr>
            <a:spLocks noChangeArrowheads="1"/>
          </p:cNvSpPr>
          <p:nvPr/>
        </p:nvSpPr>
        <p:spPr bwMode="auto">
          <a:xfrm>
            <a:off x="4955326" y="3204633"/>
            <a:ext cx="180000" cy="36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b="1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C/T</a:t>
            </a:r>
            <a:endParaRPr lang="en-US" sz="600" b="1" kern="0" dirty="0">
              <a:solidFill>
                <a:sysClr val="windowText" lastClr="000000"/>
              </a:solidFill>
              <a:latin typeface="Arial" charset="0"/>
              <a:ea typeface=""/>
              <a:cs typeface="ＭＳ Ｐゴシック" charset="0"/>
            </a:endParaRP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5141806" y="3204633"/>
            <a:ext cx="288000" cy="3600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"/>
                <a:cs typeface="ＭＳ Ｐゴシック" charset="0"/>
              </a:rPr>
              <a:t>padding</a:t>
            </a:r>
          </a:p>
        </p:txBody>
      </p:sp>
      <p:sp>
        <p:nvSpPr>
          <p:cNvPr id="123" name="Rectangle 5"/>
          <p:cNvSpPr>
            <a:spLocks noChangeArrowheads="1"/>
          </p:cNvSpPr>
          <p:nvPr/>
        </p:nvSpPr>
        <p:spPr bwMode="auto">
          <a:xfrm>
            <a:off x="4247071" y="3204633"/>
            <a:ext cx="144000" cy="360000"/>
          </a:xfrm>
          <a:prstGeom prst="rect">
            <a:avLst/>
          </a:prstGeom>
          <a:solidFill>
            <a:srgbClr val="F2DCDB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"/>
                <a:cs typeface="ＭＳ Ｐゴシック" charset="0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"/>
                <a:cs typeface="ＭＳ Ｐゴシック" charset="0"/>
              </a:rPr>
              <a:t>26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"/>
              <a:cs typeface="ＭＳ Ｐゴシック" charset="0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4104464" y="3204633"/>
            <a:ext cx="144000" cy="360000"/>
          </a:xfrm>
          <a:prstGeom prst="rect">
            <a:avLst/>
          </a:prstGeom>
          <a:solidFill>
            <a:srgbClr val="F2DCDB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"/>
                <a:cs typeface="ＭＳ Ｐゴシック" charset="0"/>
              </a:rPr>
              <a:t>RA</a:t>
            </a: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5490307" y="3239939"/>
            <a:ext cx="52185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kern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HE-SIG-B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kern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Content CH 1</a:t>
            </a: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5490307" y="2836058"/>
            <a:ext cx="52185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kern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HE-SIG-B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kern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Content CH 2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3934770" y="3646665"/>
            <a:ext cx="637230" cy="2154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00" dirty="0" smtClean="0">
                <a:solidFill>
                  <a:srgbClr val="FF0000"/>
                </a:solidFill>
                <a:latin typeface="Arial" charset="0"/>
                <a:ea typeface=""/>
                <a:cs typeface="ＭＳ Ｐゴシック" charset="0"/>
              </a:rPr>
              <a:t>signaling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00" dirty="0" smtClean="0">
                <a:solidFill>
                  <a:srgbClr val="FF0000"/>
                </a:solidFill>
                <a:latin typeface="Arial" charset="0"/>
                <a:ea typeface=""/>
                <a:cs typeface="ＭＳ Ｐゴシック" charset="0"/>
              </a:rPr>
              <a:t>overhead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864595" y="3169327"/>
            <a:ext cx="779413" cy="44988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8" name="Straight Connector 23"/>
          <p:cNvCxnSpPr/>
          <p:nvPr/>
        </p:nvCxnSpPr>
        <p:spPr>
          <a:xfrm flipH="1">
            <a:off x="2318697" y="2564904"/>
            <a:ext cx="1168207" cy="248849"/>
          </a:xfrm>
          <a:prstGeom prst="line">
            <a:avLst/>
          </a:pr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24"/>
          <p:cNvCxnSpPr/>
          <p:nvPr/>
        </p:nvCxnSpPr>
        <p:spPr>
          <a:xfrm flipH="1">
            <a:off x="3635241" y="2570273"/>
            <a:ext cx="139661" cy="265785"/>
          </a:xfrm>
          <a:prstGeom prst="line">
            <a:avLst/>
          </a:pr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23"/>
          <p:cNvCxnSpPr/>
          <p:nvPr/>
        </p:nvCxnSpPr>
        <p:spPr>
          <a:xfrm>
            <a:off x="4342683" y="2564904"/>
            <a:ext cx="1087123" cy="271153"/>
          </a:xfrm>
          <a:prstGeom prst="line">
            <a:avLst/>
          </a:pr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 bwMode="auto">
          <a:xfrm>
            <a:off x="3864595" y="2806239"/>
            <a:ext cx="779413" cy="44988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00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24"/>
          <p:cNvCxnSpPr/>
          <p:nvPr/>
        </p:nvCxnSpPr>
        <p:spPr>
          <a:xfrm>
            <a:off x="3780671" y="2148715"/>
            <a:ext cx="314931" cy="437332"/>
          </a:xfrm>
          <a:prstGeom prst="line">
            <a:avLst/>
          </a:pr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259" y="692696"/>
            <a:ext cx="8547894" cy="1065213"/>
          </a:xfrm>
        </p:spPr>
        <p:txBody>
          <a:bodyPr/>
          <a:lstStyle/>
          <a:p>
            <a:r>
              <a:rPr lang="en-US" dirty="0" smtClean="0"/>
              <a:t>Partial-BW UL HE MU PPDU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3645024"/>
            <a:ext cx="7990656" cy="2800249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For example, if a non-AP STA transmits right 106-tone RU in Primary 20MHz to an AP using UL HE MU PPDU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HE-SIG-A’s BW field indicates 20MHz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HE-SIG-B indicates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One 8-bit RU Allocation field indicating “106(1-STA), -, 106(1-STA)”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10-bit CRC/Tail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Two User specific info fields while the first includes STAID 2046 indicating RU carries no data</a:t>
            </a:r>
          </a:p>
          <a:p>
            <a:pPr lvl="2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HE-SIG-B, 39 </a:t>
            </a:r>
            <a:r>
              <a:rPr lang="en-US" dirty="0">
                <a:solidFill>
                  <a:schemeClr val="tx1"/>
                </a:solidFill>
              </a:rPr>
              <a:t>bits of overhead </a:t>
            </a:r>
            <a:r>
              <a:rPr lang="en-US" dirty="0" smtClean="0">
                <a:solidFill>
                  <a:schemeClr val="tx1"/>
                </a:solidFill>
              </a:rPr>
              <a:t>for 106-tone/20MHz UL HE MU PPDU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Therefore, more efficient </a:t>
            </a:r>
            <a:r>
              <a:rPr lang="en-US" dirty="0">
                <a:solidFill>
                  <a:schemeClr val="tx1"/>
                </a:solidFill>
              </a:rPr>
              <a:t>signaling </a:t>
            </a: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</a:rPr>
              <a:t>needed for the </a:t>
            </a:r>
            <a:r>
              <a:rPr lang="en-US" dirty="0" smtClean="0">
                <a:solidFill>
                  <a:schemeClr val="tx1"/>
                </a:solidFill>
              </a:rPr>
              <a:t>partial-BW </a:t>
            </a:r>
            <a:r>
              <a:rPr lang="en-US" dirty="0">
                <a:solidFill>
                  <a:schemeClr val="tx1"/>
                </a:solidFill>
              </a:rPr>
              <a:t>UL HE MU </a:t>
            </a:r>
            <a:r>
              <a:rPr lang="en-US" dirty="0" smtClean="0">
                <a:solidFill>
                  <a:schemeClr val="tx1"/>
                </a:solidFill>
              </a:rPr>
              <a:t>PPDU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2017</a:t>
            </a:r>
            <a:endParaRPr lang="en-GB" dirty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596231" y="1700809"/>
            <a:ext cx="288000" cy="431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L-STF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884231" y="1700809"/>
            <a:ext cx="288000" cy="431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L-LTF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178032" y="1700809"/>
            <a:ext cx="144000" cy="431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L-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SIG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955326" y="1700808"/>
            <a:ext cx="2160000" cy="2160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ＭＳ Ｐゴシック" charset="0"/>
              </a:rPr>
              <a:t>PSDU</a:t>
            </a: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811326" y="1700809"/>
            <a:ext cx="144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S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115326" y="1700809"/>
            <a:ext cx="144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T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330776" y="1700809"/>
            <a:ext cx="144000" cy="431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RL-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SIG</a:t>
            </a: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3483520" y="1700809"/>
            <a:ext cx="288000" cy="431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chemeClr val="tx1"/>
                </a:solidFill>
                <a:latin typeface="Arial" charset="0"/>
                <a:ea typeface=""/>
                <a:cs typeface="ＭＳ Ｐゴシック" charset="0"/>
              </a:rPr>
              <a:t>HE-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chemeClr val="tx1"/>
                </a:solidFill>
                <a:latin typeface="Arial" charset="0"/>
                <a:ea typeface=""/>
                <a:cs typeface="ＭＳ Ｐゴシック" charset="0"/>
              </a:rPr>
              <a:t>SIG-A</a:t>
            </a: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778516" y="1700809"/>
            <a:ext cx="576000" cy="431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HE-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SIG-B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4361163" y="1700809"/>
            <a:ext cx="144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HE-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STF</a:t>
            </a: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4511810" y="1700809"/>
            <a:ext cx="288000" cy="2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HE-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LTF</a:t>
            </a:r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4290707" y="2384602"/>
            <a:ext cx="378000" cy="360000"/>
          </a:xfrm>
          <a:prstGeom prst="rect">
            <a:avLst/>
          </a:prstGeom>
          <a:solidFill>
            <a:srgbClr val="F2DCDB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User</a:t>
            </a:r>
            <a:endParaRPr kumimoji="0" lang="en-US" sz="7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"/>
              <a:cs typeface="ＭＳ Ｐゴシック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(Null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STAID)</a:t>
            </a:r>
            <a:endParaRPr kumimoji="0" lang="en-US" sz="7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"/>
              <a:cs typeface="ＭＳ Ｐゴシック" charset="0"/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3960452" y="2384602"/>
            <a:ext cx="144000" cy="3600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"/>
                <a:cs typeface="ＭＳ Ｐゴシック" charset="0"/>
              </a:rPr>
              <a:t>RA</a:t>
            </a:r>
          </a:p>
        </p:txBody>
      </p:sp>
      <p:sp>
        <p:nvSpPr>
          <p:cNvPr id="109" name="Rectangle 5"/>
          <p:cNvSpPr>
            <a:spLocks noChangeArrowheads="1"/>
          </p:cNvSpPr>
          <p:nvPr/>
        </p:nvSpPr>
        <p:spPr bwMode="auto">
          <a:xfrm>
            <a:off x="4104452" y="2384602"/>
            <a:ext cx="180000" cy="360000"/>
          </a:xfrm>
          <a:prstGeom prst="rect">
            <a:avLst/>
          </a:prstGeom>
          <a:solidFill>
            <a:srgbClr val="F2DCDB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b="1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C/T</a:t>
            </a:r>
            <a:endParaRPr lang="en-US" sz="600" b="1" kern="0" dirty="0">
              <a:solidFill>
                <a:sysClr val="windowText" lastClr="000000"/>
              </a:solidFill>
              <a:latin typeface="Arial" charset="0"/>
              <a:ea typeface=""/>
              <a:cs typeface="ＭＳ Ｐゴシック" charset="0"/>
            </a:endParaRPr>
          </a:p>
        </p:txBody>
      </p:sp>
      <p:sp>
        <p:nvSpPr>
          <p:cNvPr id="112" name="Rectangle 5"/>
          <p:cNvSpPr>
            <a:spLocks noChangeArrowheads="1"/>
          </p:cNvSpPr>
          <p:nvPr/>
        </p:nvSpPr>
        <p:spPr bwMode="auto">
          <a:xfrm>
            <a:off x="5051794" y="2384602"/>
            <a:ext cx="180000" cy="36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" b="1" kern="0" dirty="0" smtClean="0">
                <a:solidFill>
                  <a:sysClr val="windowText" lastClr="000000"/>
                </a:solidFill>
                <a:latin typeface="Arial" charset="0"/>
                <a:ea typeface=""/>
                <a:cs typeface="ＭＳ Ｐゴシック" charset="0"/>
              </a:rPr>
              <a:t>C/T</a:t>
            </a:r>
            <a:endParaRPr lang="en-US" sz="600" b="1" kern="0" dirty="0">
              <a:solidFill>
                <a:sysClr val="windowText" lastClr="000000"/>
              </a:solidFill>
              <a:latin typeface="Arial" charset="0"/>
              <a:ea typeface=""/>
              <a:cs typeface="ＭＳ Ｐゴシック" charset="0"/>
            </a:endParaRPr>
          </a:p>
        </p:txBody>
      </p:sp>
      <p:sp>
        <p:nvSpPr>
          <p:cNvPr id="113" name="Rectangle 5"/>
          <p:cNvSpPr>
            <a:spLocks noChangeArrowheads="1"/>
          </p:cNvSpPr>
          <p:nvPr/>
        </p:nvSpPr>
        <p:spPr bwMode="auto">
          <a:xfrm>
            <a:off x="5238274" y="2384602"/>
            <a:ext cx="288000" cy="3600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"/>
                <a:cs typeface="ＭＳ Ｐゴシック" charset="0"/>
              </a:rPr>
              <a:t>padding</a:t>
            </a: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4671358" y="2384602"/>
            <a:ext cx="378000" cy="36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"/>
                <a:cs typeface="ＭＳ Ｐゴシック" charset="0"/>
              </a:rPr>
              <a:t>User</a:t>
            </a:r>
          </a:p>
        </p:txBody>
      </p:sp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765811"/>
              </p:ext>
            </p:extLst>
          </p:nvPr>
        </p:nvGraphicFramePr>
        <p:xfrm>
          <a:off x="3563888" y="3037563"/>
          <a:ext cx="2140612" cy="261543"/>
        </p:xfrm>
        <a:graphic>
          <a:graphicData uri="http://schemas.openxmlformats.org/drawingml/2006/table">
            <a:tbl>
              <a:tblPr firstRow="1" firstCol="1" bandRow="1"/>
              <a:tblGrid>
                <a:gridCol w="667825"/>
                <a:gridCol w="163643"/>
                <a:gridCol w="163643"/>
                <a:gridCol w="163643"/>
                <a:gridCol w="163643"/>
                <a:gridCol w="163643"/>
                <a:gridCol w="163643"/>
                <a:gridCol w="163643"/>
                <a:gridCol w="163643"/>
                <a:gridCol w="163643"/>
              </a:tblGrid>
              <a:tr h="41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 (8bits)</a:t>
                      </a:r>
                      <a:endParaRPr lang="en-US" sz="7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000" marR="18000" marT="4863" marB="36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#1</a:t>
                      </a:r>
                      <a:endParaRPr lang="en-US" sz="7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000" marR="18000" marT="4863" marB="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#2</a:t>
                      </a:r>
                      <a:endParaRPr lang="en-US" sz="7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000" marR="18000" marT="4863" marB="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#3</a:t>
                      </a:r>
                      <a:endParaRPr lang="en-US" sz="7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000" marR="18000" marT="4863" marB="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#4</a:t>
                      </a:r>
                      <a:endParaRPr lang="en-US" sz="7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000" marR="18000" marT="4863" marB="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#5</a:t>
                      </a:r>
                      <a:endParaRPr lang="en-US" sz="7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000" marR="18000" marT="4863" marB="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#6</a:t>
                      </a:r>
                      <a:endParaRPr lang="en-US" sz="7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000" marR="18000" marT="4863" marB="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#7</a:t>
                      </a:r>
                      <a:endParaRPr lang="en-US" sz="7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000" marR="18000" marT="4863" marB="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#8</a:t>
                      </a:r>
                      <a:endParaRPr lang="en-US" sz="7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000" marR="18000" marT="4863" marB="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#9</a:t>
                      </a:r>
                      <a:endParaRPr lang="en-US" sz="7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000" marR="18000" marT="4863" marB="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0110 0000</a:t>
                      </a:r>
                      <a:endParaRPr lang="en-US" sz="700" baseline="-250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000" marR="18000" marT="4863" marB="36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106 (1-STA)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000" marR="18000" marT="4863" marB="36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000" marR="18000" marT="4863" marB="36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106 (1-STA)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000" marR="18000" marT="4863" marB="36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000" marR="18000" marT="4863" marB="36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5683060" y="2380073"/>
            <a:ext cx="52185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kern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HE-SIG-B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kern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Content CH</a:t>
            </a:r>
          </a:p>
        </p:txBody>
      </p:sp>
      <p:cxnSp>
        <p:nvCxnSpPr>
          <p:cNvPr id="27" name="Straight Arrow Connector 26"/>
          <p:cNvCxnSpPr>
            <a:stCxn id="108" idx="2"/>
          </p:cNvCxnSpPr>
          <p:nvPr/>
        </p:nvCxnSpPr>
        <p:spPr>
          <a:xfrm flipH="1">
            <a:off x="3880729" y="2744602"/>
            <a:ext cx="151723" cy="266849"/>
          </a:xfrm>
          <a:prstGeom prst="straightConnector1">
            <a:avLst/>
          </a:prstGeom>
          <a:noFill/>
          <a:ln w="3175" cap="flat" cmpd="sng" algn="ctr">
            <a:solidFill>
              <a:srgbClr val="000000"/>
            </a:solidFill>
            <a:prstDash val="solid"/>
            <a:headEnd type="none" w="sm" len="sm"/>
            <a:tailEnd type="triangl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3995019" y="2782090"/>
            <a:ext cx="637230" cy="2154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00" dirty="0" smtClean="0">
                <a:solidFill>
                  <a:srgbClr val="FF0000"/>
                </a:solidFill>
                <a:latin typeface="Arial" charset="0"/>
                <a:ea typeface=""/>
                <a:cs typeface="ＭＳ Ｐゴシック" charset="0"/>
              </a:rPr>
              <a:t>signaling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00" dirty="0" smtClean="0">
                <a:solidFill>
                  <a:srgbClr val="FF0000"/>
                </a:solidFill>
                <a:latin typeface="Arial" charset="0"/>
                <a:ea typeface=""/>
                <a:cs typeface="ＭＳ Ｐゴシック" charset="0"/>
              </a:rPr>
              <a:t>overhead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3923928" y="2340383"/>
            <a:ext cx="779413" cy="45799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992004"/>
              </p:ext>
            </p:extLst>
          </p:nvPr>
        </p:nvGraphicFramePr>
        <p:xfrm>
          <a:off x="2329595" y="2383819"/>
          <a:ext cx="1308199" cy="581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150"/>
                <a:gridCol w="213287"/>
                <a:gridCol w="584762"/>
              </a:tblGrid>
              <a:tr h="153696">
                <a:tc>
                  <a:txBody>
                    <a:bodyPr/>
                    <a:lstStyle/>
                    <a:p>
                      <a:pPr marL="0" marR="0" indent="0" algn="ctr" defTabSz="91435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Field</a:t>
                      </a: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Bit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Descriptions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UL/DL</a:t>
                      </a:r>
                      <a:endParaRPr lang="en-US" sz="700" b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1:</a:t>
                      </a:r>
                      <a:r>
                        <a:rPr lang="ko-KR" altLang="en-US" sz="700" b="1" baseline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700" b="1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UL</a:t>
                      </a: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Bandwidth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2: 20MHz</a:t>
                      </a: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...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...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...</a:t>
                      </a: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3" name="Straight Connector 23"/>
          <p:cNvCxnSpPr/>
          <p:nvPr/>
        </p:nvCxnSpPr>
        <p:spPr>
          <a:xfrm flipH="1">
            <a:off x="2323707" y="2134502"/>
            <a:ext cx="1168207" cy="248849"/>
          </a:xfrm>
          <a:prstGeom prst="line">
            <a:avLst/>
          </a:pr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4"/>
          <p:cNvCxnSpPr/>
          <p:nvPr/>
        </p:nvCxnSpPr>
        <p:spPr>
          <a:xfrm flipH="1">
            <a:off x="3641393" y="2097838"/>
            <a:ext cx="139661" cy="265785"/>
          </a:xfrm>
          <a:prstGeom prst="line">
            <a:avLst/>
          </a:pr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3"/>
          <p:cNvCxnSpPr/>
          <p:nvPr/>
        </p:nvCxnSpPr>
        <p:spPr>
          <a:xfrm>
            <a:off x="4333821" y="2134893"/>
            <a:ext cx="1192453" cy="254238"/>
          </a:xfrm>
          <a:prstGeom prst="line">
            <a:avLst/>
          </a:pr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signaling for UL HE MU PPDU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9"/>
            <a:ext cx="7770813" cy="455094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HE-SIG-B’s Common Block field is </a:t>
            </a:r>
            <a:r>
              <a:rPr lang="en-US" dirty="0"/>
              <a:t>redundant for UL HE MU PPDU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For the full-BW UL HE MU PPDU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PPDU’s bandwidth is signaled in SIG-A’s BW field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Then RU Allocation field is not needed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For the partial-BW UL HE MU PPDU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Simple indication of left/right 106-tone RU in primary 20MHz can be signaled in HE-SIG-A’s BW field (similar to the 106-tone signaling in HE ER SU PPDU)</a:t>
            </a:r>
          </a:p>
          <a:p>
            <a:pPr lvl="2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Proposal</a:t>
            </a:r>
          </a:p>
          <a:p>
            <a:pPr lvl="1">
              <a:buFont typeface="Arial" charset="0"/>
              <a:buChar char="•"/>
            </a:pPr>
            <a:r>
              <a:rPr lang="en-GB" dirty="0" smtClean="0">
                <a:latin typeface="Times New Roman" charset="0"/>
                <a:ea typeface="맑은 고딕" charset="-127"/>
              </a:rPr>
              <a:t>For UL </a:t>
            </a:r>
            <a:r>
              <a:rPr lang="en-GB" dirty="0">
                <a:latin typeface="Times New Roman" charset="0"/>
                <a:ea typeface="맑은 고딕" charset="-127"/>
              </a:rPr>
              <a:t>HE MU </a:t>
            </a:r>
            <a:r>
              <a:rPr lang="en-GB" dirty="0" smtClean="0">
                <a:latin typeface="Times New Roman" charset="0"/>
                <a:ea typeface="맑은 고딕" charset="-127"/>
              </a:rPr>
              <a:t>PPDU, the </a:t>
            </a:r>
            <a:r>
              <a:rPr lang="en-GB" dirty="0">
                <a:latin typeface="Times New Roman" charset="0"/>
                <a:ea typeface="맑은 고딕" charset="-127"/>
              </a:rPr>
              <a:t>Common Block field </a:t>
            </a:r>
            <a:r>
              <a:rPr lang="en-GB" dirty="0" smtClean="0">
                <a:latin typeface="Times New Roman" charset="0"/>
                <a:ea typeface="맑은 고딕" charset="-127"/>
              </a:rPr>
              <a:t>of HE-SIG-B is </a:t>
            </a:r>
            <a:r>
              <a:rPr lang="en-GB" dirty="0">
                <a:latin typeface="Times New Roman" charset="0"/>
                <a:ea typeface="맑은 고딕" charset="-127"/>
              </a:rPr>
              <a:t>not </a:t>
            </a:r>
            <a:r>
              <a:rPr lang="en-GB" dirty="0" smtClean="0">
                <a:latin typeface="Times New Roman" charset="0"/>
                <a:ea typeface="맑은 고딕" charset="-127"/>
              </a:rPr>
              <a:t>present</a:t>
            </a:r>
          </a:p>
          <a:p>
            <a:pPr lvl="1">
              <a:buFont typeface="Arial" charset="0"/>
              <a:buChar char="•"/>
            </a:pPr>
            <a:r>
              <a:rPr lang="en-GB" dirty="0" smtClean="0">
                <a:latin typeface="Times New Roman" charset="0"/>
                <a:ea typeface="맑은 고딕" charset="-127"/>
              </a:rPr>
              <a:t>For the partial-BW UL HE MU PPDU, the left/right 106-tone RU within the primary 20MHz is signalled in HE-SIG-A’s BW field (reusing the preamble puncturing bit ranges in DL)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A non-AP HE STA may transmit UL HE MU PPDU to an HE AP if it is allowed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However, the current SIG-B design incurs signaling redundancy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18~43 bits of SIG-B overhead in full-BW PPDU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39 bits of SIG-B overhead in partial-BW PPDU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For UL HE MU PPDU, we propose that Common Block field of HE-SIG-B is not present and bandwidth options are signaled in SIG-A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31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Strawpoll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Do you agree with the following?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the UL/DL field in the HE-SIG-A field of an HE MU PPDU is set to 1 (indicating UL HE MU PPDU), the Common Block field is not present and the content channel consists of only the User Specific field</a:t>
            </a:r>
            <a:r>
              <a:rPr lang="en-US" dirty="0" smtClean="0"/>
              <a:t>.</a:t>
            </a:r>
          </a:p>
          <a:p>
            <a:pPr lvl="1">
              <a:buFont typeface="Arial" charset="0"/>
              <a:buChar char="•"/>
            </a:pP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 smtClean="0"/>
              <a:t>Y/N/A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36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Strawpoll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Do you agree with the following?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the UL/DL field in the HE-SIG-A field of an HE MU PPDU is set to 1 (indicating UL HE MU PPDU), the </a:t>
            </a:r>
            <a:r>
              <a:rPr lang="en-US" dirty="0" smtClean="0"/>
              <a:t>Bandwidth field in the HE-SIG-A field of an HE MU PPDU is defined as follows: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Set to 0 for full 20 MHz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Set to 1 for full 40 MHz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Set to 2 for full 80 MHz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Set to 3 for full 160 MHz and 80+80 MHz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Set to 4 for lower 106-tone RU within the primary 20MHz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Set to 5 for higher 106-tone RU within the primary 20MHz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Values 6-7 are </a:t>
            </a:r>
            <a:r>
              <a:rPr lang="en-US" dirty="0" smtClean="0"/>
              <a:t>reserved</a:t>
            </a:r>
          </a:p>
          <a:p>
            <a:pPr lvl="2">
              <a:buFont typeface="Arial" charset="0"/>
              <a:buChar char="•"/>
            </a:pP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 smtClean="0"/>
              <a:t>Y/N/A</a:t>
            </a:r>
            <a:endParaRPr lang="en-US" dirty="0"/>
          </a:p>
          <a:p>
            <a:pPr lvl="1">
              <a:buFont typeface="Arial" charset="0"/>
              <a:buChar char="•"/>
            </a:pPr>
            <a:endParaRPr lang="en-US" dirty="0"/>
          </a:p>
          <a:p>
            <a:pPr lvl="1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 et al., WILUS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6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62409</TotalTime>
  <Words>1268</Words>
  <Application>Microsoft Macintosh PowerPoint</Application>
  <PresentationFormat>On-screen Show (4:3)</PresentationFormat>
  <Paragraphs>264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 Unicode MS</vt:lpstr>
      <vt:lpstr>Mangal</vt:lpstr>
      <vt:lpstr>MS Gothic</vt:lpstr>
      <vt:lpstr>ＭＳ Ｐゴシック</vt:lpstr>
      <vt:lpstr>Times New Roman</vt:lpstr>
      <vt:lpstr>맑은 고딕</vt:lpstr>
      <vt:lpstr>Arial</vt:lpstr>
      <vt:lpstr>Office Theme</vt:lpstr>
      <vt:lpstr>Document</vt:lpstr>
      <vt:lpstr>Discussions on Signaling for UL HE MU PPDU</vt:lpstr>
      <vt:lpstr>UL HE MU PPDU</vt:lpstr>
      <vt:lpstr>LB225 CIDs on Signaling for UL HE MU PPDU</vt:lpstr>
      <vt:lpstr>Full-BW UL HE MU PPDU example</vt:lpstr>
      <vt:lpstr>Partial-BW UL HE MU PPDU example</vt:lpstr>
      <vt:lpstr>Proposed signaling for UL HE MU PPDU </vt:lpstr>
      <vt:lpstr>Summary</vt:lpstr>
      <vt:lpstr>Strawpoll #1</vt:lpstr>
      <vt:lpstr>Strawpoll #2</vt:lpstr>
    </vt:vector>
  </TitlesOfParts>
  <Company>WILUS Institute</Company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Experiments on CCA levels</dc:title>
  <dc:creator>John Son</dc:creator>
  <cp:lastModifiedBy>Son John</cp:lastModifiedBy>
  <cp:revision>4676</cp:revision>
  <cp:lastPrinted>2016-07-22T00:02:48Z</cp:lastPrinted>
  <dcterms:created xsi:type="dcterms:W3CDTF">2014-04-14T10:59:07Z</dcterms:created>
  <dcterms:modified xsi:type="dcterms:W3CDTF">2017-01-17T14:01:10Z</dcterms:modified>
</cp:coreProperties>
</file>