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98" r:id="rId4"/>
    <p:sldId id="303" r:id="rId5"/>
    <p:sldId id="309" r:id="rId6"/>
    <p:sldId id="301" r:id="rId7"/>
    <p:sldId id="308" r:id="rId8"/>
    <p:sldId id="302" r:id="rId9"/>
    <p:sldId id="311"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BE1FF"/>
    <a:srgbClr val="FFE38B"/>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31" autoAdjust="0"/>
    <p:restoredTop sz="94660"/>
  </p:normalViewPr>
  <p:slideViewPr>
    <p:cSldViewPr>
      <p:cViewPr varScale="1">
        <p:scale>
          <a:sx n="63" d="100"/>
          <a:sy n="63" d="100"/>
        </p:scale>
        <p:origin x="924" y="7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84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a:t>
            </a:r>
            <a:r>
              <a:rPr lang="en-US" smtClean="0"/>
              <a:t>0496r5</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583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1154113" y="701675"/>
            <a:ext cx="4625975" cy="3468688"/>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8227290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JAN 2017</a:t>
            </a:r>
            <a:endParaRPr lang="en-US" altLang="ko-KR"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dirty="0" err="1" smtClean="0"/>
              <a:t>Kyungtae</a:t>
            </a:r>
            <a:r>
              <a:rPr lang="en-US"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JAN </a:t>
            </a:r>
            <a:r>
              <a:rPr lang="en-US" dirty="0" smtClean="0"/>
              <a:t>2017</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JAN 2017</a:t>
            </a:r>
            <a:endParaRPr lang="en-US" altLang="ko-KR"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JAN 2017</a:t>
            </a:r>
            <a:endParaRPr lang="en-US" altLang="ko-KR"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ltLang="ko-KR" dirty="0" smtClean="0"/>
              <a:t>JAN 2017</a:t>
            </a:r>
            <a:endParaRPr lang="en-US" altLang="ko-KR" dirty="0"/>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err="1" smtClean="0"/>
              <a:t>Kyungtae</a:t>
            </a:r>
            <a:r>
              <a:rPr lang="en-US" altLang="ko-KR" dirty="0" smtClean="0"/>
              <a:t> Jo (LG Electronics)</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err="1" smtClean="0"/>
              <a:t>Kyungtae</a:t>
            </a:r>
            <a:r>
              <a:rPr lang="en-US" altLang="ko-KR" dirty="0" smtClean="0"/>
              <a:t> Jo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smtClean="0"/>
              <a:t>  </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Rectangle 7"/>
          <p:cNvSpPr>
            <a:spLocks noChangeArrowheads="1"/>
          </p:cNvSpPr>
          <p:nvPr userDrawn="1"/>
        </p:nvSpPr>
        <p:spPr bwMode="auto">
          <a:xfrm>
            <a:off x="4546808" y="332601"/>
            <a:ext cx="391139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t>802.11-17/0108-00-00ay</a:t>
            </a:r>
            <a:endParaRPr lang="en-US" altLang="en-US" sz="1800" b="1" dirty="0"/>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ko-KR" dirty="0" smtClean="0"/>
              <a:t>Signaling for 11ay Spatial </a:t>
            </a:r>
            <a:r>
              <a:rPr lang="en-US" altLang="ko-KR" dirty="0"/>
              <a:t>Sharing</a:t>
            </a:r>
            <a:endParaRPr lang="en-US" altLang="en-US" dirty="0" smtClean="0"/>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smtClean="0"/>
              <a:t>Date:</a:t>
            </a:r>
            <a:r>
              <a:rPr lang="en-US" altLang="en-US" sz="2000" b="0" dirty="0" smtClean="0"/>
              <a:t> 2017-01-13</a:t>
            </a:r>
          </a:p>
        </p:txBody>
      </p:sp>
      <p:sp>
        <p:nvSpPr>
          <p:cNvPr id="13320"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Authors:</a:t>
            </a:r>
            <a:endParaRPr lang="en-US"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1082623725"/>
              </p:ext>
            </p:extLst>
          </p:nvPr>
        </p:nvGraphicFramePr>
        <p:xfrm>
          <a:off x="381001" y="2534920"/>
          <a:ext cx="8305800" cy="3083560"/>
        </p:xfrm>
        <a:graphic>
          <a:graphicData uri="http://schemas.openxmlformats.org/drawingml/2006/table">
            <a:tbl>
              <a:tblPr>
                <a:tableStyleId>{5940675A-B579-460E-94D1-54222C63F5DA}</a:tableStyleId>
              </a:tblPr>
              <a:tblGrid>
                <a:gridCol w="2057399"/>
                <a:gridCol w="1600200"/>
                <a:gridCol w="951286"/>
                <a:gridCol w="840208"/>
                <a:gridCol w="2856707"/>
              </a:tblGrid>
              <a:tr h="370840">
                <a:tc>
                  <a:txBody>
                    <a:bodyPr/>
                    <a:lstStyle/>
                    <a:p>
                      <a:r>
                        <a:rPr lang="en-US" sz="1600" dirty="0" smtClean="0"/>
                        <a:t>Name</a:t>
                      </a:r>
                      <a:endParaRPr lang="en-US" sz="1600" dirty="0"/>
                    </a:p>
                  </a:txBody>
                  <a:tcPr/>
                </a:tc>
                <a:tc>
                  <a:txBody>
                    <a:bodyPr/>
                    <a:lstStyle/>
                    <a:p>
                      <a:r>
                        <a:rPr lang="en-US" sz="1600" dirty="0" smtClean="0"/>
                        <a:t>Company</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600" dirty="0" err="1" smtClean="0"/>
                        <a:t>Kyungtae</a:t>
                      </a:r>
                      <a:r>
                        <a:rPr lang="en-US" sz="1600" dirty="0" smtClean="0"/>
                        <a:t> Jo</a:t>
                      </a:r>
                      <a:endParaRPr lang="en-US" sz="1600" dirty="0"/>
                    </a:p>
                  </a:txBody>
                  <a:tcPr/>
                </a:tc>
                <a:tc rowSpan="6">
                  <a:txBody>
                    <a:bodyPr/>
                    <a:lstStyle/>
                    <a:p>
                      <a:endParaRPr lang="en-US" sz="1600" dirty="0" smtClean="0"/>
                    </a:p>
                    <a:p>
                      <a:endParaRPr lang="en-US" sz="1600" dirty="0" smtClean="0"/>
                    </a:p>
                    <a:p>
                      <a:endParaRPr lang="en-US" sz="1600" dirty="0" smtClean="0"/>
                    </a:p>
                    <a:p>
                      <a:endParaRPr lang="en-US" sz="1600" dirty="0" smtClean="0"/>
                    </a:p>
                    <a:p>
                      <a:pPr algn="ctr"/>
                      <a:r>
                        <a:rPr lang="en-US" sz="1600" dirty="0" smtClean="0"/>
                        <a:t>LG Electronics</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kyungtae.jo@lge.com</a:t>
                      </a:r>
                      <a:endParaRPr lang="en-US" sz="1600" dirty="0"/>
                    </a:p>
                  </a:txBody>
                  <a:tcPr/>
                </a:tc>
              </a:tr>
              <a:tr h="370840">
                <a:tc>
                  <a:txBody>
                    <a:bodyPr/>
                    <a:lstStyle/>
                    <a:p>
                      <a:r>
                        <a:rPr lang="en-US" sz="1600" dirty="0" err="1" smtClean="0"/>
                        <a:t>SungJin</a:t>
                      </a:r>
                      <a:r>
                        <a:rPr lang="en-US" sz="1600" dirty="0" smtClean="0"/>
                        <a:t> Park</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allean.park@lge.com</a:t>
                      </a:r>
                      <a:endParaRPr lang="en-US" sz="1600" dirty="0"/>
                    </a:p>
                  </a:txBody>
                  <a:tcPr/>
                </a:tc>
              </a:tr>
              <a:tr h="370840">
                <a:tc>
                  <a:txBody>
                    <a:bodyPr/>
                    <a:lstStyle/>
                    <a:p>
                      <a:r>
                        <a:rPr lang="en-US" sz="1600" dirty="0" smtClean="0"/>
                        <a:t>HanGyu Cho</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hg.cho@lge.com</a:t>
                      </a:r>
                      <a:endParaRPr lang="en-US" sz="1600" dirty="0"/>
                    </a:p>
                  </a:txBody>
                  <a:tcPr/>
                </a:tc>
              </a:tr>
              <a:tr h="370840">
                <a:tc>
                  <a:txBody>
                    <a:bodyPr/>
                    <a:lstStyle/>
                    <a:p>
                      <a:r>
                        <a:rPr lang="en-US" sz="1600" dirty="0" err="1" smtClean="0"/>
                        <a:t>JinMin</a:t>
                      </a:r>
                      <a:r>
                        <a:rPr lang="en-US" sz="1600" dirty="0" smtClean="0"/>
                        <a:t> Kim</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jinmin1230.kim@lge.com</a:t>
                      </a:r>
                      <a:endParaRPr lang="en-US" sz="1600" dirty="0"/>
                    </a:p>
                  </a:txBody>
                  <a:tcPr/>
                </a:tc>
              </a:tr>
              <a:tr h="370840">
                <a:tc>
                  <a:txBody>
                    <a:bodyPr/>
                    <a:lstStyle/>
                    <a:p>
                      <a:r>
                        <a:rPr lang="en-US" sz="1600" dirty="0" err="1" smtClean="0"/>
                        <a:t>Saehee</a:t>
                      </a:r>
                      <a:r>
                        <a:rPr lang="en-US" sz="1600" dirty="0" smtClean="0"/>
                        <a:t> Bang</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saehee.bang@lge.com</a:t>
                      </a:r>
                      <a:endParaRPr lang="en-US" sz="1600" dirty="0"/>
                    </a:p>
                  </a:txBody>
                  <a:tcPr/>
                </a:tc>
              </a:tr>
              <a:tr h="370840">
                <a:tc>
                  <a:txBody>
                    <a:bodyPr/>
                    <a:lstStyle/>
                    <a:p>
                      <a:r>
                        <a:rPr lang="en-US" sz="1600" dirty="0" smtClean="0"/>
                        <a:t>Sang</a:t>
                      </a:r>
                      <a:r>
                        <a:rPr lang="en-US" sz="1600" baseline="0" dirty="0" smtClean="0"/>
                        <a:t> G.</a:t>
                      </a:r>
                      <a:r>
                        <a:rPr lang="en-US" sz="1600" dirty="0" smtClean="0"/>
                        <a:t> Kim</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sanggook.kim@lge.com</a:t>
                      </a:r>
                      <a:endParaRPr lang="en-US" sz="1600" dirty="0"/>
                    </a:p>
                  </a:txBody>
                  <a:tcPr/>
                </a:tc>
              </a:tr>
              <a:tr h="370840">
                <a:tc>
                  <a:txBody>
                    <a:bodyPr/>
                    <a:lstStyle/>
                    <a:p>
                      <a:pPr>
                        <a:spcAft>
                          <a:spcPts val="0"/>
                        </a:spcAft>
                      </a:pPr>
                      <a:r>
                        <a:rPr lang="en-US" sz="1600" b="0" kern="0" dirty="0">
                          <a:effectLst/>
                          <a:latin typeface="Times New Roman" panose="02020603050405020304" pitchFamily="18" charset="0"/>
                        </a:rPr>
                        <a:t>Lei Huang</a:t>
                      </a:r>
                      <a:endParaRPr lang="ko-KR" sz="1000" b="0" kern="0">
                        <a:effectLst/>
                        <a:latin typeface="Times New Roman" panose="02020603050405020304" pitchFamily="18" charset="0"/>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Panasonic Corporation</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a:effectLst/>
                          <a:latin typeface="Times New Roman" panose="02020603050405020304" pitchFamily="18" charset="0"/>
                          <a:ea typeface="맑은 고딕" panose="020B0503020000020004" pitchFamily="50" charset="-127"/>
                        </a:rPr>
                        <a:t> </a:t>
                      </a:r>
                      <a:endParaRPr lang="ko-KR" sz="1000" b="0">
                        <a:effectLst/>
                        <a:latin typeface="Times New Roman" panose="02020603050405020304" pitchFamily="18" charset="0"/>
                        <a:ea typeface="맑은 고딕" panose="020B0503020000020004" pitchFamily="50" charset="-127"/>
                      </a:endParaRPr>
                    </a:p>
                  </a:txBody>
                  <a:tcPr marL="68580" marR="68580" marT="0" marB="0"/>
                </a:tc>
                <a:tc>
                  <a:txBody>
                    <a:bodyPr/>
                    <a:lstStyle/>
                    <a:p>
                      <a:pPr>
                        <a:spcAft>
                          <a:spcPts val="0"/>
                        </a:spcAft>
                      </a:pPr>
                      <a:r>
                        <a:rPr lang="en-US" sz="1600" b="0" dirty="0" smtClean="0">
                          <a:effectLst/>
                          <a:latin typeface="Times New Roman" panose="02020603050405020304" pitchFamily="18" charset="0"/>
                          <a:ea typeface="맑은 고딕" panose="020B0503020000020004" pitchFamily="50" charset="-127"/>
                        </a:rPr>
                        <a:t>lei.huang@sg.panasonic.com</a:t>
                      </a:r>
                      <a:endParaRPr lang="ko-KR" sz="1000" b="0">
                        <a:effectLst/>
                        <a:latin typeface="Times New Roman" panose="02020603050405020304" pitchFamily="18" charset="0"/>
                        <a:ea typeface="맑은 고딕" panose="020B0503020000020004" pitchFamily="50" charset="-127"/>
                      </a:endParaRPr>
                    </a:p>
                  </a:txBody>
                  <a:tcPr marL="68580" marR="68580" marT="0" marB="0"/>
                </a:tc>
              </a:tr>
            </a:tbl>
          </a:graphicData>
        </a:graphic>
      </p:graphicFrame>
      <p:sp>
        <p:nvSpPr>
          <p:cNvPr id="17" name="Footer Placeholder 3"/>
          <p:cNvSpPr>
            <a:spLocks noGrp="1"/>
          </p:cNvSpPr>
          <p:nvPr>
            <p:ph type="ftr" sz="quarter" idx="11"/>
          </p:nvPr>
        </p:nvSpPr>
        <p:spPr>
          <a:xfrm>
            <a:off x="5791200" y="6475413"/>
            <a:ext cx="2752725" cy="184666"/>
          </a:xfrm>
        </p:spPr>
        <p:txBody>
          <a:bodyPr/>
          <a:lstStyle/>
          <a:p>
            <a:pPr>
              <a:defRPr/>
            </a:pPr>
            <a:r>
              <a:rPr lang="en-US" altLang="ko-KR" dirty="0" err="1"/>
              <a:t>Kyungtae</a:t>
            </a:r>
            <a:r>
              <a:rPr lang="en-US" altLang="ko-KR" dirty="0"/>
              <a:t> Jo (LG Electronics)</a:t>
            </a:r>
          </a:p>
        </p:txBody>
      </p:sp>
      <p:sp>
        <p:nvSpPr>
          <p:cNvPr id="9" name="Date Placeholder 5"/>
          <p:cNvSpPr>
            <a:spLocks noGrp="1"/>
          </p:cNvSpPr>
          <p:nvPr>
            <p:ph type="dt" sz="half" idx="2"/>
          </p:nvPr>
        </p:nvSpPr>
        <p:spPr>
          <a:xfrm>
            <a:off x="696913" y="332601"/>
            <a:ext cx="968214" cy="276999"/>
          </a:xfrm>
        </p:spPr>
        <p:txBody>
          <a:bodyPr/>
          <a:lstStyle/>
          <a:p>
            <a:pPr>
              <a:defRPr/>
            </a:pPr>
            <a:r>
              <a:rPr lang="en-US" altLang="ko-KR" dirty="0"/>
              <a:t>JAN 2017</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sz="1600" dirty="0" smtClean="0"/>
              <a:t>The </a:t>
            </a:r>
            <a:r>
              <a:rPr lang="en-US" sz="1600" dirty="0"/>
              <a:t>following text was incorporated into SFD </a:t>
            </a:r>
            <a:r>
              <a:rPr lang="en-US" sz="1600" dirty="0" smtClean="0"/>
              <a:t>:</a:t>
            </a:r>
            <a:endParaRPr lang="en-US" sz="1600" dirty="0"/>
          </a:p>
          <a:p>
            <a:pPr lvl="1"/>
            <a:r>
              <a:rPr lang="en-US" sz="1400" dirty="0"/>
              <a:t>“11ay shall provide means to extend the DMG spatial sharing mechanism for operation in a multi-channel configuration.”</a:t>
            </a:r>
          </a:p>
          <a:p>
            <a:pPr lvl="1"/>
            <a:r>
              <a:rPr lang="en-US" sz="1400" dirty="0"/>
              <a:t>“The Directional Channel Quality Request and Report measurement types shall be modified to support:</a:t>
            </a:r>
          </a:p>
          <a:p>
            <a:pPr lvl="2"/>
            <a:r>
              <a:rPr lang="en-US" sz="1200" dirty="0"/>
              <a:t>Request and report for measurements on multiple channels, and</a:t>
            </a:r>
          </a:p>
          <a:p>
            <a:pPr lvl="2"/>
            <a:r>
              <a:rPr lang="en-US" sz="1200" dirty="0"/>
              <a:t>Measurements reports averaged over multiple channels”</a:t>
            </a:r>
          </a:p>
          <a:p>
            <a:pPr lvl="1"/>
            <a:r>
              <a:rPr lang="en-US" sz="1400" dirty="0"/>
              <a:t>“The EDMG spatial sharing mechanism shall enable an EDMG STA to perform concurrent measurements employing multiple RX antenna configurations as are used for receiving multiple streams from the target EDMG STA based on the same measurement configuration.”</a:t>
            </a:r>
          </a:p>
          <a:p>
            <a:pPr lvl="1"/>
            <a:r>
              <a:rPr lang="en-US" sz="1400" dirty="0"/>
              <a:t>“The EDMG spatial sharing mechanism shall enable an EDMG STA to report the average of the results of concurrent measurements using multiple RX antenna configurations in order to reduce the overhead of the measurement report.”</a:t>
            </a:r>
          </a:p>
          <a:p>
            <a:endParaRPr lang="en-US" sz="1600" dirty="0"/>
          </a:p>
          <a:p>
            <a:r>
              <a:rPr lang="en-US" sz="1600" dirty="0" smtClean="0"/>
              <a:t>Based on above, this </a:t>
            </a:r>
            <a:r>
              <a:rPr lang="en-US" sz="1600" dirty="0"/>
              <a:t>contribution intends to </a:t>
            </a:r>
            <a:r>
              <a:rPr lang="en-US" sz="1600" dirty="0" smtClean="0"/>
              <a:t>suggest </a:t>
            </a:r>
            <a:r>
              <a:rPr lang="en-US" sz="1600" dirty="0"/>
              <a:t>concrete </a:t>
            </a:r>
            <a:r>
              <a:rPr lang="en-US" sz="1600" dirty="0" smtClean="0"/>
              <a:t>signaling for 11ay </a:t>
            </a:r>
            <a:r>
              <a:rPr lang="en-US" sz="1600" dirty="0" smtClean="0"/>
              <a:t>spatial sharing.</a:t>
            </a:r>
            <a:endParaRPr lang="en-US" sz="1600" dirty="0"/>
          </a:p>
          <a:p>
            <a:endParaRPr lang="en-US" sz="1600" dirty="0"/>
          </a:p>
        </p:txBody>
      </p:sp>
      <p:sp>
        <p:nvSpPr>
          <p:cNvPr id="4" name="Footer Placeholder 3"/>
          <p:cNvSpPr>
            <a:spLocks noGrp="1"/>
          </p:cNvSpPr>
          <p:nvPr>
            <p:ph type="ftr" sz="quarter" idx="11"/>
          </p:nvPr>
        </p:nvSpPr>
        <p:spPr/>
        <p:txBody>
          <a:bodyPr/>
          <a:lstStyle/>
          <a:p>
            <a:pPr>
              <a:defRPr/>
            </a:pPr>
            <a:r>
              <a:rPr lang="en-US" altLang="ko-KR" dirty="0" err="1"/>
              <a:t>Kyungtae</a:t>
            </a:r>
            <a:r>
              <a:rPr lang="en-US" altLang="ko-KR" dirty="0"/>
              <a:t> Jo (LG Electronics)</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2</a:t>
            </a:fld>
            <a:endParaRPr lang="en-US" altLang="en-US"/>
          </a:p>
        </p:txBody>
      </p:sp>
      <p:sp>
        <p:nvSpPr>
          <p:cNvPr id="7" name="Date Placeholder 5"/>
          <p:cNvSpPr>
            <a:spLocks noGrp="1"/>
          </p:cNvSpPr>
          <p:nvPr>
            <p:ph type="dt" sz="half" idx="2"/>
          </p:nvPr>
        </p:nvSpPr>
        <p:spPr>
          <a:xfrm>
            <a:off x="696913" y="332601"/>
            <a:ext cx="968214" cy="276999"/>
          </a:xfrm>
        </p:spPr>
        <p:txBody>
          <a:bodyPr/>
          <a:lstStyle/>
          <a:p>
            <a:pPr>
              <a:defRPr/>
            </a:pPr>
            <a:r>
              <a:rPr lang="en-US" altLang="ko-KR" dirty="0"/>
              <a:t>JAN 2017</a:t>
            </a:r>
          </a:p>
        </p:txBody>
      </p:sp>
    </p:spTree>
    <p:extLst>
      <p:ext uri="{BB962C8B-B14F-4D97-AF65-F5344CB8AC3E}">
        <p14:creationId xmlns:p14="http://schemas.microsoft.com/office/powerpoint/2010/main" val="24979919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a:t>
            </a:r>
            <a:r>
              <a:rPr lang="en-US" altLang="ko-KR" dirty="0" smtClean="0"/>
              <a:t>on</a:t>
            </a:r>
            <a:r>
              <a:rPr lang="en-US" altLang="ko-KR" dirty="0" smtClean="0"/>
              <a:t> Draft 0.1 (1/3)</a:t>
            </a:r>
            <a:endParaRPr lang="ko-KR" altLang="en-US" u="sng" dirty="0"/>
          </a:p>
        </p:txBody>
      </p:sp>
      <p:sp>
        <p:nvSpPr>
          <p:cNvPr id="3" name="내용 개체 틀 2"/>
          <p:cNvSpPr>
            <a:spLocks noGrp="1"/>
          </p:cNvSpPr>
          <p:nvPr>
            <p:ph idx="1"/>
          </p:nvPr>
        </p:nvSpPr>
        <p:spPr>
          <a:xfrm>
            <a:off x="685800" y="1600200"/>
            <a:ext cx="7772400" cy="4495800"/>
          </a:xfrm>
        </p:spPr>
        <p:txBody>
          <a:bodyPr/>
          <a:lstStyle/>
          <a:p>
            <a:r>
              <a:rPr lang="en-US" altLang="ko-KR" sz="2200" dirty="0" smtClean="0"/>
              <a:t>Directional Channel Quality </a:t>
            </a:r>
            <a:r>
              <a:rPr lang="en-US" altLang="ko-KR" sz="2200" u="sng" dirty="0" smtClean="0"/>
              <a:t>Request</a:t>
            </a:r>
            <a:r>
              <a:rPr lang="en-US" altLang="ko-KR" sz="2200" dirty="0" smtClean="0"/>
              <a:t> frame</a:t>
            </a:r>
          </a:p>
          <a:p>
            <a:pPr lvl="1"/>
            <a:endParaRPr lang="en-US" altLang="ko-KR" sz="1800" dirty="0"/>
          </a:p>
          <a:p>
            <a:endParaRPr lang="en-US" altLang="ko-KR" sz="2000" dirty="0"/>
          </a:p>
          <a:p>
            <a:endParaRPr lang="ko-KR" altLang="en-US" sz="2000" dirty="0"/>
          </a:p>
        </p:txBody>
      </p:sp>
      <p:sp>
        <p:nvSpPr>
          <p:cNvPr id="4" name="바닥글 개체 틀 3"/>
          <p:cNvSpPr>
            <a:spLocks noGrp="1"/>
          </p:cNvSpPr>
          <p:nvPr>
            <p:ph type="ftr" sz="quarter" idx="11"/>
          </p:nvPr>
        </p:nvSpPr>
        <p:spPr/>
        <p:txBody>
          <a:bodyPr/>
          <a:lstStyle/>
          <a:p>
            <a:pPr>
              <a:defRPr/>
            </a:pPr>
            <a:r>
              <a:rPr lang="en-US" smtClean="0"/>
              <a:t>Kyungtae Jo (LG Electronics)</a:t>
            </a:r>
            <a:endParaRPr lang="en-US" dirty="0" smtClean="0"/>
          </a:p>
        </p:txBody>
      </p:sp>
      <p:sp>
        <p:nvSpPr>
          <p:cNvPr id="5" name="슬라이드 번호 개체 틀 4"/>
          <p:cNvSpPr>
            <a:spLocks noGrp="1"/>
          </p:cNvSpPr>
          <p:nvPr>
            <p:ph type="sldNum" sz="quarter" idx="12"/>
          </p:nvPr>
        </p:nvSpPr>
        <p:spPr/>
        <p:txBody>
          <a:bodyPr/>
          <a:lstStyle/>
          <a:p>
            <a:r>
              <a:rPr lang="en-US" altLang="en-US" smtClean="0"/>
              <a:t>Slide </a:t>
            </a:r>
            <a:fld id="{0FF88134-36A3-492E-B6B5-2F4703E76746}" type="slidenum">
              <a:rPr lang="en-US" altLang="en-US" smtClean="0"/>
              <a:pPr/>
              <a:t>3</a:t>
            </a:fld>
            <a:endParaRPr lang="en-US" altLang="en-US"/>
          </a:p>
        </p:txBody>
      </p:sp>
      <p:sp>
        <p:nvSpPr>
          <p:cNvPr id="6" name="날짜 개체 틀 5"/>
          <p:cNvSpPr>
            <a:spLocks noGrp="1"/>
          </p:cNvSpPr>
          <p:nvPr>
            <p:ph type="dt" sz="half" idx="2"/>
          </p:nvPr>
        </p:nvSpPr>
        <p:spPr/>
        <p:txBody>
          <a:bodyPr/>
          <a:lstStyle/>
          <a:p>
            <a:pPr>
              <a:defRPr/>
            </a:pPr>
            <a:r>
              <a:rPr lang="en-US" altLang="ko-KR" dirty="0"/>
              <a:t>JAN 2017</a:t>
            </a:r>
          </a:p>
        </p:txBody>
      </p:sp>
      <p:graphicFrame>
        <p:nvGraphicFramePr>
          <p:cNvPr id="14" name="Table 27"/>
          <p:cNvGraphicFramePr>
            <a:graphicFrameLocks noGrp="1"/>
          </p:cNvGraphicFramePr>
          <p:nvPr>
            <p:extLst>
              <p:ext uri="{D42A27DB-BD31-4B8C-83A1-F6EECF244321}">
                <p14:modId xmlns:p14="http://schemas.microsoft.com/office/powerpoint/2010/main" val="2944540449"/>
              </p:ext>
            </p:extLst>
          </p:nvPr>
        </p:nvGraphicFramePr>
        <p:xfrm>
          <a:off x="4012982" y="3688080"/>
          <a:ext cx="4826218" cy="2712720"/>
        </p:xfrm>
        <a:graphic>
          <a:graphicData uri="http://schemas.openxmlformats.org/drawingml/2006/table">
            <a:tbl>
              <a:tblPr firstRow="1" bandRow="1">
                <a:tableStyleId>{5C22544A-7EE6-4342-B048-85BDC9FD1C3A}</a:tableStyleId>
              </a:tblPr>
              <a:tblGrid>
                <a:gridCol w="1103135"/>
                <a:gridCol w="3723083"/>
              </a:tblGrid>
              <a:tr h="238761">
                <a:tc>
                  <a:txBody>
                    <a:bodyPr/>
                    <a:lstStyle/>
                    <a:p>
                      <a:pPr algn="ct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Description</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68097">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Measurement Channel Bitmap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In</a:t>
                      </a:r>
                      <a:r>
                        <a:rPr lang="en-US" altLang="zh-CN" sz="1100" kern="100" baseline="0" dirty="0" smtClean="0">
                          <a:solidFill>
                            <a:schemeClr val="tx1"/>
                          </a:solidFill>
                          <a:latin typeface="Calibri" panose="020F0502020204030204" pitchFamily="34" charset="0"/>
                          <a:cs typeface="Calibri" panose="020F0502020204030204" pitchFamily="34" charset="0"/>
                        </a:rPr>
                        <a:t>dicates one or multiple channels for which spatial sharing applied.</a:t>
                      </a: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7022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Channel Measurement Report 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u="sng" kern="100" dirty="0" smtClean="0">
                          <a:solidFill>
                            <a:schemeClr val="tx1"/>
                          </a:solidFill>
                          <a:latin typeface="Calibri" panose="020F0502020204030204" pitchFamily="34" charset="0"/>
                          <a:cs typeface="Calibri" panose="020F0502020204030204" pitchFamily="34" charset="0"/>
                        </a:rPr>
                        <a:t>0</a:t>
                      </a:r>
                      <a:r>
                        <a:rPr lang="en-US" altLang="zh-CN" sz="1100" kern="100" dirty="0" smtClean="0">
                          <a:solidFill>
                            <a:schemeClr val="tx1"/>
                          </a:solidFill>
                          <a:latin typeface="Calibri" panose="020F0502020204030204" pitchFamily="34" charset="0"/>
                          <a:cs typeface="Calibri" panose="020F0502020204030204" pitchFamily="34" charset="0"/>
                        </a:rPr>
                        <a:t>: The results of measurements for</a:t>
                      </a:r>
                      <a:r>
                        <a:rPr lang="en-US" altLang="zh-CN" sz="1100" kern="100" baseline="0" dirty="0" smtClean="0">
                          <a:solidFill>
                            <a:schemeClr val="tx1"/>
                          </a:solidFill>
                          <a:latin typeface="Calibri" panose="020F0502020204030204" pitchFamily="34" charset="0"/>
                          <a:cs typeface="Calibri" panose="020F0502020204030204" pitchFamily="34" charset="0"/>
                        </a:rPr>
                        <a:t> </a:t>
                      </a:r>
                      <a:r>
                        <a:rPr lang="en-US" altLang="zh-CN" sz="1100" i="0" u="sng" kern="100" baseline="0" dirty="0" smtClean="0">
                          <a:solidFill>
                            <a:schemeClr val="tx1"/>
                          </a:solidFill>
                          <a:latin typeface="Calibri" panose="020F0502020204030204" pitchFamily="34" charset="0"/>
                          <a:cs typeface="Calibri" panose="020F0502020204030204" pitchFamily="34" charset="0"/>
                        </a:rPr>
                        <a:t>the requested measurement </a:t>
                      </a:r>
                      <a:r>
                        <a:rPr lang="en-US" altLang="zh-CN" sz="1100" i="0" u="sng" kern="100" dirty="0" smtClean="0">
                          <a:solidFill>
                            <a:schemeClr val="tx1"/>
                          </a:solidFill>
                          <a:latin typeface="Calibri" panose="020F0502020204030204" pitchFamily="34" charset="0"/>
                          <a:cs typeface="Calibri" panose="020F0502020204030204" pitchFamily="34" charset="0"/>
                        </a:rPr>
                        <a:t>channels</a:t>
                      </a:r>
                      <a:r>
                        <a:rPr lang="en-US" altLang="zh-CN" sz="1100" kern="100" dirty="0" smtClean="0">
                          <a:solidFill>
                            <a:schemeClr val="tx1"/>
                          </a:solidFill>
                          <a:latin typeface="Calibri" panose="020F0502020204030204" pitchFamily="34" charset="0"/>
                          <a:cs typeface="Calibri" panose="020F0502020204030204" pitchFamily="34" charset="0"/>
                        </a:rPr>
                        <a:t> during a measurement time block are individually reported. </a:t>
                      </a:r>
                    </a:p>
                    <a:p>
                      <a:pPr marL="3175" lvl="1" indent="0">
                        <a:buFont typeface="Arial" panose="020B0604020202020204" pitchFamily="34" charset="0"/>
                        <a:buNone/>
                      </a:pPr>
                      <a:r>
                        <a:rPr lang="en-US" altLang="zh-CN" sz="1100" u="sng" kern="100" dirty="0" smtClean="0">
                          <a:solidFill>
                            <a:schemeClr val="tx1"/>
                          </a:solidFill>
                          <a:latin typeface="Calibri" panose="020F0502020204030204" pitchFamily="34" charset="0"/>
                          <a:cs typeface="Calibri" panose="020F0502020204030204" pitchFamily="34" charset="0"/>
                        </a:rPr>
                        <a:t>1</a:t>
                      </a:r>
                      <a:r>
                        <a:rPr lang="en-US" altLang="zh-CN" sz="1100" kern="100" dirty="0" smtClean="0">
                          <a:solidFill>
                            <a:schemeClr val="tx1"/>
                          </a:solidFill>
                          <a:latin typeface="Calibri" panose="020F0502020204030204" pitchFamily="34" charset="0"/>
                          <a:cs typeface="Calibri" panose="020F0502020204030204" pitchFamily="34" charset="0"/>
                        </a:rPr>
                        <a:t>: The average</a:t>
                      </a:r>
                      <a:r>
                        <a:rPr lang="en-US" altLang="zh-CN" sz="1100" kern="100" baseline="0" dirty="0" smtClean="0">
                          <a:solidFill>
                            <a:schemeClr val="tx1"/>
                          </a:solidFill>
                          <a:latin typeface="Calibri" panose="020F0502020204030204" pitchFamily="34" charset="0"/>
                          <a:cs typeface="Calibri" panose="020F0502020204030204" pitchFamily="34" charset="0"/>
                        </a:rPr>
                        <a:t> </a:t>
                      </a:r>
                      <a:r>
                        <a:rPr lang="en-US" altLang="zh-CN" sz="1100" kern="100" dirty="0" smtClean="0">
                          <a:solidFill>
                            <a:schemeClr val="tx1"/>
                          </a:solidFill>
                          <a:latin typeface="Calibri" panose="020F0502020204030204" pitchFamily="34" charset="0"/>
                          <a:cs typeface="Calibri" panose="020F0502020204030204" pitchFamily="34" charset="0"/>
                        </a:rPr>
                        <a:t>of the results of measurements </a:t>
                      </a:r>
                      <a:r>
                        <a:rPr lang="en-US" altLang="zh-CN" sz="1100" b="0" u="none" kern="100" baseline="0" dirty="0" smtClean="0">
                          <a:solidFill>
                            <a:schemeClr val="tx1"/>
                          </a:solidFill>
                          <a:latin typeface="Calibri" panose="020F0502020204030204" pitchFamily="34" charset="0"/>
                          <a:cs typeface="Calibri" panose="020F0502020204030204" pitchFamily="34" charset="0"/>
                        </a:rPr>
                        <a:t>for </a:t>
                      </a:r>
                      <a:r>
                        <a:rPr lang="en-US" altLang="zh-CN" sz="1100" b="0" u="sng" kern="100" baseline="0" dirty="0" smtClean="0">
                          <a:solidFill>
                            <a:schemeClr val="tx1"/>
                          </a:solidFill>
                          <a:latin typeface="Calibri" panose="020F0502020204030204" pitchFamily="34" charset="0"/>
                          <a:cs typeface="Calibri" panose="020F0502020204030204" pitchFamily="34" charset="0"/>
                        </a:rPr>
                        <a:t>the requested measurement channels</a:t>
                      </a:r>
                      <a:r>
                        <a:rPr lang="en-US" altLang="zh-CN" sz="1100" b="0" u="none" kern="100" baseline="0" dirty="0" smtClean="0">
                          <a:solidFill>
                            <a:schemeClr val="tx1"/>
                          </a:solidFill>
                          <a:latin typeface="Calibri" panose="020F0502020204030204" pitchFamily="34" charset="0"/>
                          <a:cs typeface="Calibri" panose="020F0502020204030204" pitchFamily="34" charset="0"/>
                        </a:rPr>
                        <a:t> </a:t>
                      </a:r>
                      <a:r>
                        <a:rPr lang="en-US" altLang="zh-CN" sz="1100" kern="100" dirty="0" smtClean="0">
                          <a:solidFill>
                            <a:schemeClr val="tx1"/>
                          </a:solidFill>
                          <a:latin typeface="Calibri" panose="020F0502020204030204" pitchFamily="34" charset="0"/>
                          <a:cs typeface="Calibri" panose="020F0502020204030204" pitchFamily="34" charset="0"/>
                        </a:rPr>
                        <a:t>during a measurement time block  </a:t>
                      </a:r>
                      <a:r>
                        <a:rPr lang="en-US" altLang="zh-CN" sz="1100" b="0" u="none" kern="100" baseline="0" dirty="0" smtClean="0">
                          <a:solidFill>
                            <a:schemeClr val="tx1"/>
                          </a:solidFill>
                          <a:latin typeface="Calibri" panose="020F0502020204030204" pitchFamily="34" charset="0"/>
                          <a:cs typeface="Calibri" panose="020F0502020204030204" pitchFamily="34" charset="0"/>
                        </a:rPr>
                        <a:t>is</a:t>
                      </a:r>
                      <a:r>
                        <a:rPr lang="en-US" altLang="zh-CN" sz="1100" kern="100" dirty="0" smtClean="0">
                          <a:solidFill>
                            <a:schemeClr val="tx1"/>
                          </a:solidFill>
                          <a:latin typeface="Calibri" panose="020F0502020204030204" pitchFamily="34" charset="0"/>
                          <a:cs typeface="Calibri" panose="020F0502020204030204" pitchFamily="34" charset="0"/>
                        </a:rPr>
                        <a:t> reported.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2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Antenna Measurement Report 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u="sng" kern="100" dirty="0" smtClean="0">
                          <a:solidFill>
                            <a:schemeClr val="tx1"/>
                          </a:solidFill>
                          <a:latin typeface="Calibri" panose="020F0502020204030204" pitchFamily="34" charset="0"/>
                          <a:cs typeface="Calibri" panose="020F0502020204030204" pitchFamily="34" charset="0"/>
                        </a:rPr>
                        <a:t>0</a:t>
                      </a:r>
                      <a:r>
                        <a:rPr lang="en-US" altLang="zh-CN" sz="1100" kern="100" dirty="0" smtClean="0">
                          <a:solidFill>
                            <a:schemeClr val="tx1"/>
                          </a:solidFill>
                          <a:latin typeface="Calibri" panose="020F0502020204030204" pitchFamily="34" charset="0"/>
                          <a:cs typeface="Calibri" panose="020F0502020204030204" pitchFamily="34" charset="0"/>
                        </a:rPr>
                        <a:t>: The results of concurrent measurements during a measurement time block are individually reported.</a:t>
                      </a:r>
                    </a:p>
                    <a:p>
                      <a:pPr marL="3175" lvl="1" indent="0">
                        <a:buFont typeface="Arial" panose="020B0604020202020204" pitchFamily="34" charset="0"/>
                        <a:buNone/>
                      </a:pPr>
                      <a:r>
                        <a:rPr lang="en-US" altLang="zh-CN" sz="1100" u="sng" kern="100" dirty="0" smtClean="0">
                          <a:solidFill>
                            <a:schemeClr val="tx1"/>
                          </a:solidFill>
                          <a:latin typeface="Calibri" panose="020F0502020204030204" pitchFamily="34" charset="0"/>
                          <a:cs typeface="Calibri" panose="020F0502020204030204" pitchFamily="34" charset="0"/>
                        </a:rPr>
                        <a:t>1</a:t>
                      </a:r>
                      <a:r>
                        <a:rPr lang="en-US" altLang="zh-CN" sz="1100" kern="100" dirty="0" smtClean="0">
                          <a:solidFill>
                            <a:schemeClr val="tx1"/>
                          </a:solidFill>
                          <a:latin typeface="Calibri" panose="020F0502020204030204" pitchFamily="34" charset="0"/>
                          <a:cs typeface="Calibri" panose="020F0502020204030204" pitchFamily="34" charset="0"/>
                        </a:rPr>
                        <a:t>: The average of the results of concurrent measurements during a measurement time block is reported.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2" name="Table 10"/>
          <p:cNvGraphicFramePr>
            <a:graphicFrameLocks noGrp="1"/>
          </p:cNvGraphicFramePr>
          <p:nvPr>
            <p:extLst>
              <p:ext uri="{D42A27DB-BD31-4B8C-83A1-F6EECF244321}">
                <p14:modId xmlns:p14="http://schemas.microsoft.com/office/powerpoint/2010/main" val="3257901099"/>
              </p:ext>
            </p:extLst>
          </p:nvPr>
        </p:nvGraphicFramePr>
        <p:xfrm>
          <a:off x="-76199" y="2057400"/>
          <a:ext cx="9067799" cy="640080"/>
        </p:xfrm>
        <a:graphic>
          <a:graphicData uri="http://schemas.openxmlformats.org/drawingml/2006/table">
            <a:tbl>
              <a:tblPr firstRow="1" bandRow="1">
                <a:tableStyleId>{5C22544A-7EE6-4342-B048-85BDC9FD1C3A}</a:tableStyleId>
              </a:tblPr>
              <a:tblGrid>
                <a:gridCol w="787450"/>
                <a:gridCol w="1100782"/>
                <a:gridCol w="1170375"/>
                <a:gridCol w="500766"/>
                <a:gridCol w="918071"/>
                <a:gridCol w="918071"/>
                <a:gridCol w="918071"/>
                <a:gridCol w="918071"/>
                <a:gridCol w="918071"/>
                <a:gridCol w="918071"/>
              </a:tblGrid>
              <a:tr h="260869">
                <a:tc>
                  <a:txBody>
                    <a:bodyPr/>
                    <a:lstStyle/>
                    <a:p>
                      <a:pPr algn="ct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Operating</a:t>
                      </a:r>
                      <a:r>
                        <a:rPr lang="en-US" sz="1000" b="0" baseline="0" dirty="0" smtClean="0">
                          <a:solidFill>
                            <a:schemeClr val="tx1"/>
                          </a:solidFill>
                        </a:rPr>
                        <a:t> Class</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Channel Number</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AID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rPr>
                        <a:t>Reserved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Method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a:t>
                      </a:r>
                    </a:p>
                    <a:p>
                      <a:pPr algn="ctr"/>
                      <a:r>
                        <a:rPr lang="en-US" sz="1000" b="0" dirty="0" smtClean="0">
                          <a:solidFill>
                            <a:schemeClr val="tx1"/>
                          </a:solidFill>
                        </a:rPr>
                        <a:t>Start Time</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Duration</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Number of </a:t>
                      </a:r>
                    </a:p>
                    <a:p>
                      <a:pPr algn="ctr"/>
                      <a:r>
                        <a:rPr lang="en-US" sz="1000" b="0" dirty="0" smtClean="0">
                          <a:solidFill>
                            <a:schemeClr val="tx1"/>
                          </a:solidFill>
                        </a:rPr>
                        <a:t>Time Blocks</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rgbClr val="FF0000"/>
                          </a:solidFill>
                        </a:rPr>
                        <a:t>Optional</a:t>
                      </a:r>
                    </a:p>
                    <a:p>
                      <a:pPr algn="ctr"/>
                      <a:r>
                        <a:rPr lang="en-US" sz="1000" b="0" dirty="0" smtClean="0">
                          <a:solidFill>
                            <a:srgbClr val="FF0000"/>
                          </a:solidFill>
                        </a:rPr>
                        <a:t>Sub-elements</a:t>
                      </a:r>
                      <a:endParaRPr lang="en-US" sz="10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453">
                <a:tc>
                  <a:txBody>
                    <a:bodyPr/>
                    <a:lstStyle/>
                    <a:p>
                      <a:pPr algn="ctr"/>
                      <a:r>
                        <a:rPr lang="en-US" sz="1000" b="0" dirty="0" smtClean="0">
                          <a:solidFill>
                            <a:schemeClr val="tx1"/>
                          </a:solidFill>
                        </a:rPr>
                        <a:t>Octets:</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8</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2</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rgbClr val="FF0000"/>
                          </a:solidFill>
                        </a:rPr>
                        <a:t>Variable</a:t>
                      </a:r>
                      <a:endParaRPr lang="en-US" sz="1000" b="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3" name="Table 27"/>
          <p:cNvGraphicFramePr>
            <a:graphicFrameLocks noGrp="1"/>
          </p:cNvGraphicFramePr>
          <p:nvPr>
            <p:extLst>
              <p:ext uri="{D42A27DB-BD31-4B8C-83A1-F6EECF244321}">
                <p14:modId xmlns:p14="http://schemas.microsoft.com/office/powerpoint/2010/main" val="432082283"/>
              </p:ext>
            </p:extLst>
          </p:nvPr>
        </p:nvGraphicFramePr>
        <p:xfrm>
          <a:off x="152400" y="3336861"/>
          <a:ext cx="3124200" cy="2454339"/>
        </p:xfrm>
        <a:graphic>
          <a:graphicData uri="http://schemas.openxmlformats.org/drawingml/2006/table">
            <a:tbl>
              <a:tblPr firstRow="1" bandRow="1">
                <a:tableStyleId>{5C22544A-7EE6-4342-B048-85BDC9FD1C3A}</a:tableStyleId>
              </a:tblPr>
              <a:tblGrid>
                <a:gridCol w="914400"/>
                <a:gridCol w="1371600"/>
                <a:gridCol w="838200"/>
              </a:tblGrid>
              <a:tr h="214521">
                <a:tc>
                  <a:txBody>
                    <a:bodyPr/>
                    <a:lstStyle/>
                    <a:p>
                      <a:pPr algn="ctr"/>
                      <a:r>
                        <a:rPr lang="en-US" sz="1100" b="1" dirty="0" err="1" smtClean="0">
                          <a:solidFill>
                            <a:srgbClr val="000000"/>
                          </a:solidFill>
                          <a:latin typeface="Calibri" panose="020F0502020204030204" pitchFamily="34" charset="0"/>
                          <a:cs typeface="Calibri" panose="020F0502020204030204" pitchFamily="34" charset="0"/>
                        </a:rPr>
                        <a:t>Subelement</a:t>
                      </a:r>
                      <a:r>
                        <a:rPr lang="en-US" sz="1100" b="1" dirty="0" smtClean="0">
                          <a:solidFill>
                            <a:srgbClr val="000000"/>
                          </a:solidFill>
                          <a:latin typeface="Calibri" panose="020F0502020204030204" pitchFamily="34" charset="0"/>
                          <a:cs typeface="Calibri" panose="020F0502020204030204" pitchFamily="34" charset="0"/>
                        </a:rPr>
                        <a:t> ID</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Name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Extensible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2670">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algn="ctr"/>
                      <a:r>
                        <a:rPr lang="en-US" sz="1100" b="1" dirty="0" smtClean="0">
                          <a:solidFill>
                            <a:schemeClr val="tx1"/>
                          </a:solidFill>
                          <a:latin typeface="Calibri" panose="020F0502020204030204" pitchFamily="34" charset="0"/>
                          <a:cs typeface="Calibri" panose="020F050202020403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Directional Channel Quality Reporting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FF0000"/>
                          </a:solidFill>
                          <a:latin typeface="Calibri" panose="020F0502020204030204" pitchFamily="34" charset="0"/>
                          <a:cs typeface="Calibri" panose="020F050202020403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38B"/>
                    </a:solidFill>
                  </a:tcPr>
                </a:tc>
                <a:tc>
                  <a:txBody>
                    <a:bodyPr/>
                    <a:lstStyle/>
                    <a:p>
                      <a:pPr marL="3175" lvl="1" indent="0">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Measurement Configuration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38B"/>
                    </a:solidFill>
                  </a:tcPr>
                </a:tc>
                <a:tc>
                  <a:txBody>
                    <a:bodyPr/>
                    <a:lstStyle/>
                    <a:p>
                      <a:pPr marL="3175" lvl="1" indent="0" algn="ctr">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38B"/>
                    </a:solid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3-220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Vendor Specific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222-255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6" name="표 15"/>
          <p:cNvGraphicFramePr>
            <a:graphicFrameLocks noGrp="1"/>
          </p:cNvGraphicFramePr>
          <p:nvPr>
            <p:extLst>
              <p:ext uri="{D42A27DB-BD31-4B8C-83A1-F6EECF244321}">
                <p14:modId xmlns:p14="http://schemas.microsoft.com/office/powerpoint/2010/main" val="1772063277"/>
              </p:ext>
            </p:extLst>
          </p:nvPr>
        </p:nvGraphicFramePr>
        <p:xfrm>
          <a:off x="3581400" y="2780788"/>
          <a:ext cx="5255824" cy="635000"/>
        </p:xfrm>
        <a:graphic>
          <a:graphicData uri="http://schemas.openxmlformats.org/drawingml/2006/table">
            <a:tbl>
              <a:tblPr/>
              <a:tblGrid>
                <a:gridCol w="487045"/>
                <a:gridCol w="1556385"/>
                <a:gridCol w="151694"/>
                <a:gridCol w="1530350"/>
                <a:gridCol w="1530350"/>
              </a:tblGrid>
              <a:tr h="236855">
                <a:tc>
                  <a:txBody>
                    <a:bodyPr/>
                    <a:lstStyle/>
                    <a:p>
                      <a:pPr algn="ctr">
                        <a:lnSpc>
                          <a:spcPts val="800"/>
                        </a:lnSpc>
                        <a:spcAft>
                          <a:spcPts val="0"/>
                        </a:spcAft>
                      </a:pPr>
                      <a:r>
                        <a:rPr lang="en-US" sz="800" u="none" strike="noStrik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nchor="ctr">
                    <a:lnL>
                      <a:noFill/>
                    </a:lnL>
                    <a:lnR w="19050" cap="flat" cmpd="sng" algn="ctr">
                      <a:solidFill>
                        <a:srgbClr val="000000"/>
                      </a:solidFill>
                      <a:prstDash val="solid"/>
                      <a:round/>
                      <a:headEnd type="none" w="med" len="med"/>
                      <a:tailEnd type="none" w="med" len="med"/>
                    </a:lnR>
                    <a:lnT>
                      <a:noFill/>
                    </a:lnT>
                    <a:lnB>
                      <a:noFill/>
                    </a:lnB>
                  </a:tcPr>
                </a:tc>
                <a:tc gridSpan="2">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Measurement Channel Bitmap</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Channel Measurement Report Method</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Antenna Measurement Report Method</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54000">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Bits:</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a:noFill/>
                    </a:lnT>
                    <a:lnB>
                      <a:noFill/>
                    </a:lnB>
                  </a:tcPr>
                </a:tc>
                <a:tc>
                  <a:txBody>
                    <a:bodyPr/>
                    <a:lstStyle/>
                    <a:p>
                      <a:pPr algn="ctr">
                        <a:lnSpc>
                          <a:spcPts val="800"/>
                        </a:lnSpc>
                        <a:spcAft>
                          <a:spcPts val="0"/>
                        </a:spcAft>
                      </a:pPr>
                      <a:r>
                        <a:rPr lang="en-US" sz="800" u="none" dirty="0" smtClean="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6</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gridSpan="2">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hMerge="1">
                  <a:txBody>
                    <a:bodyPr/>
                    <a:lstStyle/>
                    <a:p>
                      <a:pPr latinLnBrk="1"/>
                      <a:endParaRPr lang="ko-KR" altLang="en-US"/>
                    </a:p>
                  </a:txBody>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18" name="TextBox 17"/>
          <p:cNvSpPr txBox="1"/>
          <p:nvPr/>
        </p:nvSpPr>
        <p:spPr>
          <a:xfrm>
            <a:off x="4640201" y="3326907"/>
            <a:ext cx="3800476" cy="276999"/>
          </a:xfrm>
          <a:prstGeom prst="rect">
            <a:avLst/>
          </a:prstGeom>
          <a:noFill/>
        </p:spPr>
        <p:txBody>
          <a:bodyPr wrap="square" rtlCol="0">
            <a:spAutoFit/>
          </a:bodyPr>
          <a:lstStyle/>
          <a:p>
            <a:pPr algn="ctr"/>
            <a:r>
              <a:rPr lang="en-US" altLang="zh-CN" b="1" u="sng" kern="100" dirty="0" smtClean="0">
                <a:solidFill>
                  <a:srgbClr val="FF0000"/>
                </a:solidFill>
              </a:rPr>
              <a:t>Measurement Configuration sub-element data field</a:t>
            </a:r>
            <a:endParaRPr lang="en-US" b="1" u="sng" dirty="0">
              <a:solidFill>
                <a:srgbClr val="FF0000"/>
              </a:solidFill>
            </a:endParaRPr>
          </a:p>
        </p:txBody>
      </p:sp>
      <p:sp>
        <p:nvSpPr>
          <p:cNvPr id="19" name="오른쪽 화살표 18"/>
          <p:cNvSpPr/>
          <p:nvPr/>
        </p:nvSpPr>
        <p:spPr bwMode="auto">
          <a:xfrm rot="18778458">
            <a:off x="3394574" y="4074159"/>
            <a:ext cx="438105" cy="304800"/>
          </a:xfrm>
          <a:prstGeom prst="righ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4035839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on Draft </a:t>
            </a:r>
            <a:r>
              <a:rPr lang="en-US" altLang="ko-KR" dirty="0" smtClean="0"/>
              <a:t>0.1 (2/3</a:t>
            </a:r>
            <a:r>
              <a:rPr lang="en-US" altLang="ko-KR" dirty="0"/>
              <a:t>)</a:t>
            </a:r>
            <a:endParaRPr lang="ko-KR" altLang="en-US" u="sng" dirty="0"/>
          </a:p>
        </p:txBody>
      </p:sp>
      <p:sp>
        <p:nvSpPr>
          <p:cNvPr id="3" name="내용 개체 틀 2"/>
          <p:cNvSpPr>
            <a:spLocks noGrp="1"/>
          </p:cNvSpPr>
          <p:nvPr>
            <p:ph idx="1"/>
          </p:nvPr>
        </p:nvSpPr>
        <p:spPr>
          <a:xfrm>
            <a:off x="685800" y="1600200"/>
            <a:ext cx="7772400" cy="4495800"/>
          </a:xfrm>
        </p:spPr>
        <p:txBody>
          <a:bodyPr/>
          <a:lstStyle/>
          <a:p>
            <a:r>
              <a:rPr lang="en-US" altLang="ko-KR" sz="2200" dirty="0" smtClean="0"/>
              <a:t>Directional </a:t>
            </a:r>
            <a:r>
              <a:rPr lang="en-US" altLang="ko-KR" sz="2200" dirty="0"/>
              <a:t>Channel Quality </a:t>
            </a:r>
            <a:r>
              <a:rPr lang="en-US" altLang="ko-KR" sz="2200" u="sng" dirty="0" smtClean="0"/>
              <a:t>Report</a:t>
            </a:r>
            <a:r>
              <a:rPr lang="en-US" altLang="ko-KR" sz="2200" dirty="0" smtClean="0"/>
              <a:t> frame</a:t>
            </a:r>
            <a:endParaRPr lang="en-US" altLang="ko-KR" sz="2200" dirty="0"/>
          </a:p>
          <a:p>
            <a:pPr lvl="1"/>
            <a:endParaRPr lang="ko-KR" altLang="en-US" sz="1800" dirty="0"/>
          </a:p>
        </p:txBody>
      </p:sp>
      <p:sp>
        <p:nvSpPr>
          <p:cNvPr id="4" name="바닥글 개체 틀 3"/>
          <p:cNvSpPr>
            <a:spLocks noGrp="1"/>
          </p:cNvSpPr>
          <p:nvPr>
            <p:ph type="ftr" sz="quarter" idx="11"/>
          </p:nvPr>
        </p:nvSpPr>
        <p:spPr/>
        <p:txBody>
          <a:bodyPr/>
          <a:lstStyle/>
          <a:p>
            <a:pPr>
              <a:defRPr/>
            </a:pPr>
            <a:r>
              <a:rPr lang="en-US" smtClean="0"/>
              <a:t>Kyungtae Jo (LG Electronics)</a:t>
            </a:r>
            <a:endParaRPr lang="en-US" dirty="0" smtClean="0"/>
          </a:p>
        </p:txBody>
      </p:sp>
      <p:sp>
        <p:nvSpPr>
          <p:cNvPr id="5" name="슬라이드 번호 개체 틀 4"/>
          <p:cNvSpPr>
            <a:spLocks noGrp="1"/>
          </p:cNvSpPr>
          <p:nvPr>
            <p:ph type="sldNum" sz="quarter" idx="12"/>
          </p:nvPr>
        </p:nvSpPr>
        <p:spPr/>
        <p:txBody>
          <a:bodyPr/>
          <a:lstStyle/>
          <a:p>
            <a:r>
              <a:rPr lang="en-US" altLang="en-US" smtClean="0"/>
              <a:t>Slide </a:t>
            </a:r>
            <a:fld id="{0FF88134-36A3-492E-B6B5-2F4703E76746}" type="slidenum">
              <a:rPr lang="en-US" altLang="en-US" smtClean="0"/>
              <a:pPr/>
              <a:t>4</a:t>
            </a:fld>
            <a:endParaRPr lang="en-US" altLang="en-US"/>
          </a:p>
        </p:txBody>
      </p:sp>
      <p:sp>
        <p:nvSpPr>
          <p:cNvPr id="6" name="날짜 개체 틀 5"/>
          <p:cNvSpPr>
            <a:spLocks noGrp="1"/>
          </p:cNvSpPr>
          <p:nvPr>
            <p:ph type="dt" sz="half" idx="2"/>
          </p:nvPr>
        </p:nvSpPr>
        <p:spPr/>
        <p:txBody>
          <a:bodyPr/>
          <a:lstStyle/>
          <a:p>
            <a:pPr>
              <a:defRPr/>
            </a:pPr>
            <a:r>
              <a:rPr lang="en-US" altLang="ko-KR" dirty="0"/>
              <a:t>JAN 2017</a:t>
            </a:r>
          </a:p>
        </p:txBody>
      </p:sp>
      <p:graphicFrame>
        <p:nvGraphicFramePr>
          <p:cNvPr id="13" name="Table 10"/>
          <p:cNvGraphicFramePr>
            <a:graphicFrameLocks noGrp="1"/>
          </p:cNvGraphicFramePr>
          <p:nvPr>
            <p:extLst>
              <p:ext uri="{D42A27DB-BD31-4B8C-83A1-F6EECF244321}">
                <p14:modId xmlns:p14="http://schemas.microsoft.com/office/powerpoint/2010/main" val="3291454211"/>
              </p:ext>
            </p:extLst>
          </p:nvPr>
        </p:nvGraphicFramePr>
        <p:xfrm>
          <a:off x="0" y="2081346"/>
          <a:ext cx="9067800" cy="746760"/>
        </p:xfrm>
        <a:graphic>
          <a:graphicData uri="http://schemas.openxmlformats.org/drawingml/2006/table">
            <a:tbl>
              <a:tblPr firstRow="1" bandRow="1">
                <a:tableStyleId>{5C22544A-7EE6-4342-B048-85BDC9FD1C3A}</a:tableStyleId>
              </a:tblPr>
              <a:tblGrid>
                <a:gridCol w="598920"/>
                <a:gridCol w="696484"/>
                <a:gridCol w="609600"/>
                <a:gridCol w="457200"/>
                <a:gridCol w="685800"/>
                <a:gridCol w="914400"/>
                <a:gridCol w="914400"/>
                <a:gridCol w="623459"/>
                <a:gridCol w="698268"/>
                <a:gridCol w="811869"/>
                <a:gridCol w="457200"/>
                <a:gridCol w="825735"/>
                <a:gridCol w="774465"/>
              </a:tblGrid>
              <a:tr h="260869">
                <a:tc>
                  <a:txBody>
                    <a:bodyPr/>
                    <a:lstStyle/>
                    <a:p>
                      <a:pPr algn="ct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Operating</a:t>
                      </a:r>
                      <a:r>
                        <a:rPr lang="en-US" sz="1000" b="0" baseline="0" dirty="0" smtClean="0">
                          <a:solidFill>
                            <a:schemeClr val="tx1"/>
                          </a:solidFill>
                        </a:rPr>
                        <a:t> Class</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Channel Number</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AID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rPr>
                        <a:t>Reserved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Method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a:t>
                      </a:r>
                    </a:p>
                    <a:p>
                      <a:pPr algn="ctr"/>
                      <a:r>
                        <a:rPr lang="en-US" sz="1000" b="0" dirty="0" smtClean="0">
                          <a:solidFill>
                            <a:schemeClr val="tx1"/>
                          </a:solidFill>
                        </a:rPr>
                        <a:t>Start Time</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Measurement Duration</a:t>
                      </a:r>
                      <a:endParaRPr lang="en-US"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Number of </a:t>
                      </a:r>
                    </a:p>
                    <a:p>
                      <a:pPr algn="ctr"/>
                      <a:r>
                        <a:rPr lang="en-US" sz="900" b="0" dirty="0" smtClean="0">
                          <a:solidFill>
                            <a:schemeClr val="tx1"/>
                          </a:solidFill>
                        </a:rPr>
                        <a:t>Time Blocks</a:t>
                      </a:r>
                      <a:endParaRPr lang="en-US"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Measurement</a:t>
                      </a:r>
                    </a:p>
                    <a:p>
                      <a:pPr algn="ctr"/>
                      <a:r>
                        <a:rPr lang="en-US" sz="900" b="0" dirty="0" smtClean="0">
                          <a:solidFill>
                            <a:schemeClr val="tx1"/>
                          </a:solidFill>
                        </a:rPr>
                        <a:t> for Time block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a:t>
                      </a:r>
                      <a:endParaRPr lang="en-US"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Measurement for Time block 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rgbClr val="FF0000"/>
                          </a:solidFill>
                        </a:rPr>
                        <a:t>Optional sub-elements</a:t>
                      </a:r>
                      <a:endParaRPr lang="en-US" sz="9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453">
                <a:tc>
                  <a:txBody>
                    <a:bodyPr/>
                    <a:lstStyle/>
                    <a:p>
                      <a:pPr algn="ctr"/>
                      <a:r>
                        <a:rPr lang="en-US" sz="1000" b="0" dirty="0" smtClean="0">
                          <a:solidFill>
                            <a:schemeClr val="tx1"/>
                          </a:solidFill>
                        </a:rPr>
                        <a:t>Octets:</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8</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2</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rgbClr val="FF0000"/>
                          </a:solidFill>
                        </a:rPr>
                        <a:t>Variable</a:t>
                      </a:r>
                      <a:endParaRPr lang="en-US" sz="900" b="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5" name="Table 27"/>
          <p:cNvGraphicFramePr>
            <a:graphicFrameLocks noGrp="1"/>
          </p:cNvGraphicFramePr>
          <p:nvPr>
            <p:extLst>
              <p:ext uri="{D42A27DB-BD31-4B8C-83A1-F6EECF244321}">
                <p14:modId xmlns:p14="http://schemas.microsoft.com/office/powerpoint/2010/main" val="96965006"/>
              </p:ext>
            </p:extLst>
          </p:nvPr>
        </p:nvGraphicFramePr>
        <p:xfrm>
          <a:off x="76200" y="3429000"/>
          <a:ext cx="3352800" cy="2151669"/>
        </p:xfrm>
        <a:graphic>
          <a:graphicData uri="http://schemas.openxmlformats.org/drawingml/2006/table">
            <a:tbl>
              <a:tblPr firstRow="1" bandRow="1">
                <a:tableStyleId>{5C22544A-7EE6-4342-B048-85BDC9FD1C3A}</a:tableStyleId>
              </a:tblPr>
              <a:tblGrid>
                <a:gridCol w="914400"/>
                <a:gridCol w="1600200"/>
                <a:gridCol w="838200"/>
              </a:tblGrid>
              <a:tr h="214521">
                <a:tc>
                  <a:txBody>
                    <a:bodyPr/>
                    <a:lstStyle/>
                    <a:p>
                      <a:pPr algn="ctr"/>
                      <a:r>
                        <a:rPr lang="en-US" sz="1100" b="1" dirty="0" err="1" smtClean="0">
                          <a:solidFill>
                            <a:srgbClr val="000000"/>
                          </a:solidFill>
                          <a:latin typeface="Calibri" panose="020F0502020204030204" pitchFamily="34" charset="0"/>
                          <a:cs typeface="Calibri" panose="020F0502020204030204" pitchFamily="34" charset="0"/>
                        </a:rPr>
                        <a:t>Subelement</a:t>
                      </a:r>
                      <a:r>
                        <a:rPr lang="en-US" sz="1100" b="1" dirty="0" smtClean="0">
                          <a:solidFill>
                            <a:srgbClr val="000000"/>
                          </a:solidFill>
                          <a:latin typeface="Calibri" panose="020F0502020204030204" pitchFamily="34" charset="0"/>
                          <a:cs typeface="Calibri" panose="020F0502020204030204" pitchFamily="34" charset="0"/>
                        </a:rPr>
                        <a:t> ID</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Name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Extensible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algn="ctr"/>
                      <a:r>
                        <a:rPr lang="en-US" sz="1100" b="1" dirty="0" smtClean="0">
                          <a:solidFill>
                            <a:srgbClr val="FF0000"/>
                          </a:solidFill>
                          <a:latin typeface="Calibri" panose="020F0502020204030204" pitchFamily="34" charset="0"/>
                          <a:cs typeface="Calibri" panose="020F050202020403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38B"/>
                    </a:solidFill>
                  </a:tcPr>
                </a:tc>
                <a:tc>
                  <a:txBody>
                    <a:bodyPr/>
                    <a:lstStyle/>
                    <a:p>
                      <a:pPr marL="3175"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1100" kern="100" dirty="0" smtClean="0">
                          <a:solidFill>
                            <a:srgbClr val="FF0000"/>
                          </a:solidFill>
                          <a:latin typeface="Calibri" panose="020F0502020204030204" pitchFamily="34" charset="0"/>
                          <a:cs typeface="Calibri" panose="020F0502020204030204" pitchFamily="34" charset="0"/>
                        </a:rPr>
                        <a:t>Measurement Configuration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38B"/>
                    </a:solidFill>
                  </a:tcPr>
                </a:tc>
                <a:tc>
                  <a:txBody>
                    <a:bodyPr/>
                    <a:lstStyle/>
                    <a:p>
                      <a:pPr marL="3175" lvl="1" indent="0" algn="ctr">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E38B"/>
                    </a:solidFill>
                  </a:tcPr>
                </a:tc>
              </a:tr>
              <a:tr h="290503">
                <a:tc>
                  <a:txBody>
                    <a:bodyPr/>
                    <a:lstStyle/>
                    <a:p>
                      <a:pPr algn="ctr"/>
                      <a:r>
                        <a:rPr lang="en-US" sz="1100" b="1" dirty="0" smtClean="0">
                          <a:solidFill>
                            <a:srgbClr val="FF0000"/>
                          </a:solidFill>
                          <a:latin typeface="Calibri" panose="020F0502020204030204" pitchFamily="34" charset="0"/>
                          <a:cs typeface="Calibri" panose="020F050202020403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Extended Measurement Report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4-220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Vendor Specific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222-255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7" name="표 16"/>
          <p:cNvGraphicFramePr>
            <a:graphicFrameLocks noGrp="1"/>
          </p:cNvGraphicFramePr>
          <p:nvPr>
            <p:extLst>
              <p:ext uri="{D42A27DB-BD31-4B8C-83A1-F6EECF244321}">
                <p14:modId xmlns:p14="http://schemas.microsoft.com/office/powerpoint/2010/main" val="3502970569"/>
              </p:ext>
            </p:extLst>
          </p:nvPr>
        </p:nvGraphicFramePr>
        <p:xfrm>
          <a:off x="3540036" y="2834482"/>
          <a:ext cx="5255824" cy="635000"/>
        </p:xfrm>
        <a:graphic>
          <a:graphicData uri="http://schemas.openxmlformats.org/drawingml/2006/table">
            <a:tbl>
              <a:tblPr/>
              <a:tblGrid>
                <a:gridCol w="487045"/>
                <a:gridCol w="1556385"/>
                <a:gridCol w="151694"/>
                <a:gridCol w="1530350"/>
                <a:gridCol w="1530350"/>
              </a:tblGrid>
              <a:tr h="236855">
                <a:tc>
                  <a:txBody>
                    <a:bodyPr/>
                    <a:lstStyle/>
                    <a:p>
                      <a:pPr algn="ctr">
                        <a:lnSpc>
                          <a:spcPts val="800"/>
                        </a:lnSpc>
                        <a:spcAft>
                          <a:spcPts val="0"/>
                        </a:spcAft>
                      </a:pPr>
                      <a:r>
                        <a:rPr lang="en-US" sz="800" u="none" strike="noStrik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nchor="ctr">
                    <a:lnL>
                      <a:noFill/>
                    </a:lnL>
                    <a:lnR w="19050" cap="flat" cmpd="sng" algn="ctr">
                      <a:solidFill>
                        <a:srgbClr val="000000"/>
                      </a:solidFill>
                      <a:prstDash val="solid"/>
                      <a:round/>
                      <a:headEnd type="none" w="med" len="med"/>
                      <a:tailEnd type="none" w="med" len="med"/>
                    </a:lnR>
                    <a:lnT>
                      <a:noFill/>
                    </a:lnT>
                    <a:lnB>
                      <a:noFill/>
                    </a:lnB>
                  </a:tcPr>
                </a:tc>
                <a:tc gridSpan="2">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Measurement Channel Bitmap</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c>
                  <a:txBody>
                    <a:bodyPr/>
                    <a:lstStyle/>
                    <a:p>
                      <a:pPr algn="ctr">
                        <a:lnSpc>
                          <a:spcPts val="800"/>
                        </a:lnSpc>
                        <a:spcAft>
                          <a:spcPts val="0"/>
                        </a:spcAft>
                      </a:pP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Channel Measurement Report Method</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Antenna Measurement Report Method</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54000">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Bits:</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a:noFill/>
                    </a:lnT>
                    <a:lnB>
                      <a:noFill/>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6</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gridSpan="2">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hMerge="1">
                  <a:txBody>
                    <a:bodyPr/>
                    <a:lstStyle/>
                    <a:p>
                      <a:pPr latinLnBrk="1"/>
                      <a:endParaRPr lang="ko-KR" altLang="en-US"/>
                    </a:p>
                  </a:txBody>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r>
            </a:tbl>
          </a:graphicData>
        </a:graphic>
      </p:graphicFrame>
      <p:sp>
        <p:nvSpPr>
          <p:cNvPr id="18" name="TextBox 17"/>
          <p:cNvSpPr txBox="1"/>
          <p:nvPr/>
        </p:nvSpPr>
        <p:spPr>
          <a:xfrm>
            <a:off x="4598837" y="3380601"/>
            <a:ext cx="3800476" cy="276999"/>
          </a:xfrm>
          <a:prstGeom prst="rect">
            <a:avLst/>
          </a:prstGeom>
          <a:noFill/>
        </p:spPr>
        <p:txBody>
          <a:bodyPr wrap="square" rtlCol="0">
            <a:spAutoFit/>
          </a:bodyPr>
          <a:lstStyle/>
          <a:p>
            <a:pPr algn="ctr"/>
            <a:r>
              <a:rPr lang="en-US" altLang="zh-CN" b="1" u="sng" kern="100" dirty="0" smtClean="0">
                <a:solidFill>
                  <a:srgbClr val="FF0000"/>
                </a:solidFill>
              </a:rPr>
              <a:t>Measurement Configuration sub-element data field</a:t>
            </a:r>
            <a:endParaRPr lang="en-US" b="1" u="sng" dirty="0">
              <a:solidFill>
                <a:srgbClr val="FF0000"/>
              </a:solidFill>
            </a:endParaRPr>
          </a:p>
        </p:txBody>
      </p:sp>
      <p:sp>
        <p:nvSpPr>
          <p:cNvPr id="19" name="오른쪽 화살표 18"/>
          <p:cNvSpPr/>
          <p:nvPr/>
        </p:nvSpPr>
        <p:spPr bwMode="auto">
          <a:xfrm rot="19074358">
            <a:off x="3474657" y="3695699"/>
            <a:ext cx="438105" cy="304800"/>
          </a:xfrm>
          <a:prstGeom prst="rightArrow">
            <a:avLst/>
          </a:prstGeom>
          <a:solidFill>
            <a:srgbClr val="FFC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6" name="Table 27"/>
          <p:cNvGraphicFramePr>
            <a:graphicFrameLocks noGrp="1"/>
          </p:cNvGraphicFramePr>
          <p:nvPr>
            <p:extLst>
              <p:ext uri="{D42A27DB-BD31-4B8C-83A1-F6EECF244321}">
                <p14:modId xmlns:p14="http://schemas.microsoft.com/office/powerpoint/2010/main" val="221467773"/>
              </p:ext>
            </p:extLst>
          </p:nvPr>
        </p:nvGraphicFramePr>
        <p:xfrm>
          <a:off x="4012982" y="3688080"/>
          <a:ext cx="4826218" cy="2712720"/>
        </p:xfrm>
        <a:graphic>
          <a:graphicData uri="http://schemas.openxmlformats.org/drawingml/2006/table">
            <a:tbl>
              <a:tblPr firstRow="1" bandRow="1">
                <a:tableStyleId>{5C22544A-7EE6-4342-B048-85BDC9FD1C3A}</a:tableStyleId>
              </a:tblPr>
              <a:tblGrid>
                <a:gridCol w="1103135"/>
                <a:gridCol w="3723083"/>
              </a:tblGrid>
              <a:tr h="238761">
                <a:tc>
                  <a:txBody>
                    <a:bodyPr/>
                    <a:lstStyle/>
                    <a:p>
                      <a:pPr algn="ct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Description</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468097">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Measurement Channel Bitmap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In</a:t>
                      </a:r>
                      <a:r>
                        <a:rPr lang="en-US" altLang="zh-CN" sz="1100" kern="100" baseline="0" dirty="0" smtClean="0">
                          <a:solidFill>
                            <a:schemeClr val="tx1"/>
                          </a:solidFill>
                          <a:latin typeface="Calibri" panose="020F0502020204030204" pitchFamily="34" charset="0"/>
                          <a:cs typeface="Calibri" panose="020F0502020204030204" pitchFamily="34" charset="0"/>
                        </a:rPr>
                        <a:t>dicates one or multiple channels for which spatial sharing applied.</a:t>
                      </a: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70223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Channel Measurement Report 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u="sng" kern="100" dirty="0" smtClean="0">
                          <a:solidFill>
                            <a:schemeClr val="tx1"/>
                          </a:solidFill>
                          <a:latin typeface="Calibri" panose="020F0502020204030204" pitchFamily="34" charset="0"/>
                          <a:cs typeface="Calibri" panose="020F0502020204030204" pitchFamily="34" charset="0"/>
                        </a:rPr>
                        <a:t>0</a:t>
                      </a:r>
                      <a:r>
                        <a:rPr lang="en-US" altLang="zh-CN" sz="1100" kern="100" dirty="0" smtClean="0">
                          <a:solidFill>
                            <a:schemeClr val="tx1"/>
                          </a:solidFill>
                          <a:latin typeface="Calibri" panose="020F0502020204030204" pitchFamily="34" charset="0"/>
                          <a:cs typeface="Calibri" panose="020F0502020204030204" pitchFamily="34" charset="0"/>
                        </a:rPr>
                        <a:t>: The results of measurements for</a:t>
                      </a:r>
                      <a:r>
                        <a:rPr lang="en-US" altLang="zh-CN" sz="1100" kern="100" baseline="0" dirty="0" smtClean="0">
                          <a:solidFill>
                            <a:schemeClr val="tx1"/>
                          </a:solidFill>
                          <a:latin typeface="Calibri" panose="020F0502020204030204" pitchFamily="34" charset="0"/>
                          <a:cs typeface="Calibri" panose="020F0502020204030204" pitchFamily="34" charset="0"/>
                        </a:rPr>
                        <a:t> </a:t>
                      </a:r>
                      <a:r>
                        <a:rPr lang="en-US" altLang="zh-CN" sz="1100" i="0" u="sng" kern="100" baseline="0" dirty="0" smtClean="0">
                          <a:solidFill>
                            <a:schemeClr val="tx1"/>
                          </a:solidFill>
                          <a:latin typeface="Calibri" panose="020F0502020204030204" pitchFamily="34" charset="0"/>
                          <a:cs typeface="Calibri" panose="020F0502020204030204" pitchFamily="34" charset="0"/>
                        </a:rPr>
                        <a:t>the requested measurement </a:t>
                      </a:r>
                      <a:r>
                        <a:rPr lang="en-US" altLang="zh-CN" sz="1100" i="0" u="sng" kern="100" dirty="0" smtClean="0">
                          <a:solidFill>
                            <a:schemeClr val="tx1"/>
                          </a:solidFill>
                          <a:latin typeface="Calibri" panose="020F0502020204030204" pitchFamily="34" charset="0"/>
                          <a:cs typeface="Calibri" panose="020F0502020204030204" pitchFamily="34" charset="0"/>
                        </a:rPr>
                        <a:t>channels</a:t>
                      </a:r>
                      <a:r>
                        <a:rPr lang="en-US" altLang="zh-CN" sz="1100" kern="100" dirty="0" smtClean="0">
                          <a:solidFill>
                            <a:schemeClr val="tx1"/>
                          </a:solidFill>
                          <a:latin typeface="Calibri" panose="020F0502020204030204" pitchFamily="34" charset="0"/>
                          <a:cs typeface="Calibri" panose="020F0502020204030204" pitchFamily="34" charset="0"/>
                        </a:rPr>
                        <a:t> during a measurement time block are individually reported. </a:t>
                      </a:r>
                    </a:p>
                    <a:p>
                      <a:pPr marL="3175" lvl="1" indent="0">
                        <a:buFont typeface="Arial" panose="020B0604020202020204" pitchFamily="34" charset="0"/>
                        <a:buNone/>
                      </a:pPr>
                      <a:r>
                        <a:rPr lang="en-US" altLang="zh-CN" sz="1100" u="sng" kern="100" dirty="0" smtClean="0">
                          <a:solidFill>
                            <a:schemeClr val="tx1"/>
                          </a:solidFill>
                          <a:latin typeface="Calibri" panose="020F0502020204030204" pitchFamily="34" charset="0"/>
                          <a:cs typeface="Calibri" panose="020F0502020204030204" pitchFamily="34" charset="0"/>
                        </a:rPr>
                        <a:t>1</a:t>
                      </a:r>
                      <a:r>
                        <a:rPr lang="en-US" altLang="zh-CN" sz="1100" kern="100" dirty="0" smtClean="0">
                          <a:solidFill>
                            <a:schemeClr val="tx1"/>
                          </a:solidFill>
                          <a:latin typeface="Calibri" panose="020F0502020204030204" pitchFamily="34" charset="0"/>
                          <a:cs typeface="Calibri" panose="020F0502020204030204" pitchFamily="34" charset="0"/>
                        </a:rPr>
                        <a:t>: The average</a:t>
                      </a:r>
                      <a:r>
                        <a:rPr lang="en-US" altLang="zh-CN" sz="1100" kern="100" baseline="0" dirty="0" smtClean="0">
                          <a:solidFill>
                            <a:schemeClr val="tx1"/>
                          </a:solidFill>
                          <a:latin typeface="Calibri" panose="020F0502020204030204" pitchFamily="34" charset="0"/>
                          <a:cs typeface="Calibri" panose="020F0502020204030204" pitchFamily="34" charset="0"/>
                        </a:rPr>
                        <a:t> </a:t>
                      </a:r>
                      <a:r>
                        <a:rPr lang="en-US" altLang="zh-CN" sz="1100" kern="100" dirty="0" smtClean="0">
                          <a:solidFill>
                            <a:schemeClr val="tx1"/>
                          </a:solidFill>
                          <a:latin typeface="Calibri" panose="020F0502020204030204" pitchFamily="34" charset="0"/>
                          <a:cs typeface="Calibri" panose="020F0502020204030204" pitchFamily="34" charset="0"/>
                        </a:rPr>
                        <a:t>of the results of measurements </a:t>
                      </a:r>
                      <a:r>
                        <a:rPr lang="en-US" altLang="zh-CN" sz="1100" b="0" u="none" kern="100" baseline="0" dirty="0" smtClean="0">
                          <a:solidFill>
                            <a:schemeClr val="tx1"/>
                          </a:solidFill>
                          <a:latin typeface="Calibri" panose="020F0502020204030204" pitchFamily="34" charset="0"/>
                          <a:cs typeface="Calibri" panose="020F0502020204030204" pitchFamily="34" charset="0"/>
                        </a:rPr>
                        <a:t>for </a:t>
                      </a:r>
                      <a:r>
                        <a:rPr lang="en-US" altLang="zh-CN" sz="1100" b="0" u="sng" kern="100" baseline="0" dirty="0" smtClean="0">
                          <a:solidFill>
                            <a:schemeClr val="tx1"/>
                          </a:solidFill>
                          <a:latin typeface="Calibri" panose="020F0502020204030204" pitchFamily="34" charset="0"/>
                          <a:cs typeface="Calibri" panose="020F0502020204030204" pitchFamily="34" charset="0"/>
                        </a:rPr>
                        <a:t>the requested measurement channels</a:t>
                      </a:r>
                      <a:r>
                        <a:rPr lang="en-US" altLang="zh-CN" sz="1100" b="0" u="none" kern="100" baseline="0" dirty="0" smtClean="0">
                          <a:solidFill>
                            <a:schemeClr val="tx1"/>
                          </a:solidFill>
                          <a:latin typeface="Calibri" panose="020F0502020204030204" pitchFamily="34" charset="0"/>
                          <a:cs typeface="Calibri" panose="020F0502020204030204" pitchFamily="34" charset="0"/>
                        </a:rPr>
                        <a:t> </a:t>
                      </a:r>
                      <a:r>
                        <a:rPr lang="en-US" altLang="zh-CN" sz="1100" kern="100" dirty="0" smtClean="0">
                          <a:solidFill>
                            <a:schemeClr val="tx1"/>
                          </a:solidFill>
                          <a:latin typeface="Calibri" panose="020F0502020204030204" pitchFamily="34" charset="0"/>
                          <a:cs typeface="Calibri" panose="020F0502020204030204" pitchFamily="34" charset="0"/>
                        </a:rPr>
                        <a:t>during a measurement time block  </a:t>
                      </a:r>
                      <a:r>
                        <a:rPr lang="en-US" altLang="zh-CN" sz="1100" b="0" u="none" kern="100" baseline="0" dirty="0" smtClean="0">
                          <a:solidFill>
                            <a:schemeClr val="tx1"/>
                          </a:solidFill>
                          <a:latin typeface="Calibri" panose="020F0502020204030204" pitchFamily="34" charset="0"/>
                          <a:cs typeface="Calibri" panose="020F0502020204030204" pitchFamily="34" charset="0"/>
                        </a:rPr>
                        <a:t>is</a:t>
                      </a:r>
                      <a:r>
                        <a:rPr lang="en-US" altLang="zh-CN" sz="1100" kern="100" dirty="0" smtClean="0">
                          <a:solidFill>
                            <a:schemeClr val="tx1"/>
                          </a:solidFill>
                          <a:latin typeface="Calibri" panose="020F0502020204030204" pitchFamily="34" charset="0"/>
                          <a:cs typeface="Calibri" panose="020F0502020204030204" pitchFamily="34" charset="0"/>
                        </a:rPr>
                        <a:t> reported.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9325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Antenna Measurement Report Method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u="sng" kern="100" dirty="0" smtClean="0">
                          <a:solidFill>
                            <a:schemeClr val="tx1"/>
                          </a:solidFill>
                          <a:latin typeface="Calibri" panose="020F0502020204030204" pitchFamily="34" charset="0"/>
                          <a:cs typeface="Calibri" panose="020F0502020204030204" pitchFamily="34" charset="0"/>
                        </a:rPr>
                        <a:t>0</a:t>
                      </a:r>
                      <a:r>
                        <a:rPr lang="en-US" altLang="zh-CN" sz="1100" kern="100" dirty="0" smtClean="0">
                          <a:solidFill>
                            <a:schemeClr val="tx1"/>
                          </a:solidFill>
                          <a:latin typeface="Calibri" panose="020F0502020204030204" pitchFamily="34" charset="0"/>
                          <a:cs typeface="Calibri" panose="020F0502020204030204" pitchFamily="34" charset="0"/>
                        </a:rPr>
                        <a:t>: The results of concurrent measurements during a measurement time block are individually reported.</a:t>
                      </a:r>
                    </a:p>
                    <a:p>
                      <a:pPr marL="3175" lvl="1" indent="0">
                        <a:buFont typeface="Arial" panose="020B0604020202020204" pitchFamily="34" charset="0"/>
                        <a:buNone/>
                      </a:pPr>
                      <a:r>
                        <a:rPr lang="en-US" altLang="zh-CN" sz="1100" u="sng" kern="100" dirty="0" smtClean="0">
                          <a:solidFill>
                            <a:schemeClr val="tx1"/>
                          </a:solidFill>
                          <a:latin typeface="Calibri" panose="020F0502020204030204" pitchFamily="34" charset="0"/>
                          <a:cs typeface="Calibri" panose="020F0502020204030204" pitchFamily="34" charset="0"/>
                        </a:rPr>
                        <a:t>1</a:t>
                      </a:r>
                      <a:r>
                        <a:rPr lang="en-US" altLang="zh-CN" sz="1100" kern="100" dirty="0" smtClean="0">
                          <a:solidFill>
                            <a:schemeClr val="tx1"/>
                          </a:solidFill>
                          <a:latin typeface="Calibri" panose="020F0502020204030204" pitchFamily="34" charset="0"/>
                          <a:cs typeface="Calibri" panose="020F0502020204030204" pitchFamily="34" charset="0"/>
                        </a:rPr>
                        <a:t>: The average of the results of concurrent measurements during a measurement time block is reported.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Tree>
    <p:extLst>
      <p:ext uri="{BB962C8B-B14F-4D97-AF65-F5344CB8AC3E}">
        <p14:creationId xmlns:p14="http://schemas.microsoft.com/office/powerpoint/2010/main" val="2233209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Recap on Draft </a:t>
            </a:r>
            <a:r>
              <a:rPr lang="en-US" altLang="ko-KR" dirty="0" smtClean="0"/>
              <a:t>0.1 (3/3</a:t>
            </a:r>
            <a:r>
              <a:rPr lang="en-US" altLang="ko-KR" dirty="0"/>
              <a:t>)</a:t>
            </a:r>
            <a:endParaRPr lang="ko-KR" altLang="en-US" u="sng" dirty="0"/>
          </a:p>
        </p:txBody>
      </p:sp>
      <p:sp>
        <p:nvSpPr>
          <p:cNvPr id="3" name="내용 개체 틀 2"/>
          <p:cNvSpPr>
            <a:spLocks noGrp="1"/>
          </p:cNvSpPr>
          <p:nvPr>
            <p:ph idx="1"/>
          </p:nvPr>
        </p:nvSpPr>
        <p:spPr>
          <a:xfrm>
            <a:off x="685800" y="1828800"/>
            <a:ext cx="7772400" cy="4267200"/>
          </a:xfrm>
        </p:spPr>
        <p:txBody>
          <a:bodyPr/>
          <a:lstStyle/>
          <a:p>
            <a:r>
              <a:rPr lang="en-US" altLang="ko-KR" sz="2200" u="sng" dirty="0" smtClean="0"/>
              <a:t>Extended </a:t>
            </a:r>
            <a:r>
              <a:rPr lang="en-US" altLang="ko-KR" sz="2200" u="sng" dirty="0"/>
              <a:t>Measurement Report data field</a:t>
            </a:r>
            <a:r>
              <a:rPr lang="en-US" altLang="ko-KR" sz="2200" dirty="0"/>
              <a:t> </a:t>
            </a:r>
            <a:r>
              <a:rPr lang="en-US" altLang="ko-KR" sz="2200" dirty="0" smtClean="0"/>
              <a:t>in </a:t>
            </a:r>
            <a:r>
              <a:rPr lang="en-US" altLang="ko-KR" sz="2200" u="sng" dirty="0" smtClean="0"/>
              <a:t>Report</a:t>
            </a:r>
            <a:r>
              <a:rPr lang="en-US" altLang="ko-KR" sz="2200" dirty="0" smtClean="0"/>
              <a:t> frame</a:t>
            </a:r>
            <a:endParaRPr lang="en-US" altLang="ko-KR" sz="2200" dirty="0"/>
          </a:p>
        </p:txBody>
      </p:sp>
      <p:sp>
        <p:nvSpPr>
          <p:cNvPr id="4" name="바닥글 개체 틀 3"/>
          <p:cNvSpPr>
            <a:spLocks noGrp="1"/>
          </p:cNvSpPr>
          <p:nvPr>
            <p:ph type="ftr" sz="quarter" idx="11"/>
          </p:nvPr>
        </p:nvSpPr>
        <p:spPr/>
        <p:txBody>
          <a:bodyPr/>
          <a:lstStyle/>
          <a:p>
            <a:pPr>
              <a:defRPr/>
            </a:pPr>
            <a:r>
              <a:rPr lang="en-US" smtClean="0"/>
              <a:t>Kyungtae Jo (LG Electronics)</a:t>
            </a:r>
            <a:endParaRPr lang="en-US" dirty="0" smtClean="0"/>
          </a:p>
        </p:txBody>
      </p:sp>
      <p:sp>
        <p:nvSpPr>
          <p:cNvPr id="5" name="슬라이드 번호 개체 틀 4"/>
          <p:cNvSpPr>
            <a:spLocks noGrp="1"/>
          </p:cNvSpPr>
          <p:nvPr>
            <p:ph type="sldNum" sz="quarter" idx="12"/>
          </p:nvPr>
        </p:nvSpPr>
        <p:spPr/>
        <p:txBody>
          <a:bodyPr/>
          <a:lstStyle/>
          <a:p>
            <a:r>
              <a:rPr lang="en-US" altLang="en-US" smtClean="0"/>
              <a:t>Slide </a:t>
            </a:r>
            <a:fld id="{0FF88134-36A3-492E-B6B5-2F4703E76746}" type="slidenum">
              <a:rPr lang="en-US" altLang="en-US" smtClean="0"/>
              <a:pPr/>
              <a:t>5</a:t>
            </a:fld>
            <a:endParaRPr lang="en-US" altLang="en-US"/>
          </a:p>
        </p:txBody>
      </p:sp>
      <p:sp>
        <p:nvSpPr>
          <p:cNvPr id="6" name="날짜 개체 틀 5"/>
          <p:cNvSpPr>
            <a:spLocks noGrp="1"/>
          </p:cNvSpPr>
          <p:nvPr>
            <p:ph type="dt" sz="half" idx="2"/>
          </p:nvPr>
        </p:nvSpPr>
        <p:spPr/>
        <p:txBody>
          <a:bodyPr/>
          <a:lstStyle/>
          <a:p>
            <a:pPr>
              <a:defRPr/>
            </a:pPr>
            <a:r>
              <a:rPr lang="en-US" altLang="ko-KR" dirty="0"/>
              <a:t>JAN 2017</a:t>
            </a:r>
          </a:p>
        </p:txBody>
      </p:sp>
      <p:graphicFrame>
        <p:nvGraphicFramePr>
          <p:cNvPr id="9" name="표 8"/>
          <p:cNvGraphicFramePr>
            <a:graphicFrameLocks noGrp="1"/>
          </p:cNvGraphicFramePr>
          <p:nvPr>
            <p:extLst>
              <p:ext uri="{D42A27DB-BD31-4B8C-83A1-F6EECF244321}">
                <p14:modId xmlns:p14="http://schemas.microsoft.com/office/powerpoint/2010/main" val="1789815001"/>
              </p:ext>
            </p:extLst>
          </p:nvPr>
        </p:nvGraphicFramePr>
        <p:xfrm>
          <a:off x="2514600" y="2838295"/>
          <a:ext cx="5495923" cy="1143000"/>
        </p:xfrm>
        <a:graphic>
          <a:graphicData uri="http://schemas.openxmlformats.org/drawingml/2006/table">
            <a:tbl>
              <a:tblPr/>
              <a:tblGrid>
                <a:gridCol w="507482"/>
                <a:gridCol w="710094"/>
                <a:gridCol w="849191"/>
                <a:gridCol w="724067"/>
                <a:gridCol w="810447"/>
                <a:gridCol w="320749"/>
                <a:gridCol w="724067"/>
                <a:gridCol w="849826"/>
              </a:tblGrid>
              <a:tr h="768985">
                <a:tc>
                  <a:txBody>
                    <a:bodyPr/>
                    <a:lstStyle/>
                    <a:p>
                      <a:pPr algn="ctr">
                        <a:lnSpc>
                          <a:spcPts val="800"/>
                        </a:lnSpc>
                        <a:spcAft>
                          <a:spcPts val="0"/>
                        </a:spcAft>
                      </a:pPr>
                      <a:r>
                        <a:rPr lang="en-US" sz="800" u="none" strike="noStrik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Number of Rx Antennas for 1</a:t>
                      </a:r>
                      <a:r>
                        <a:rPr lang="en-US" sz="800" u="none" baseline="30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st</a:t>
                      </a: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Requested Channel (N</a:t>
                      </a:r>
                      <a:r>
                        <a:rPr lang="en-US" sz="800"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RX,1</a:t>
                      </a: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Measurement Results for</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1</a:t>
                      </a:r>
                      <a:r>
                        <a:rPr lang="en-US" sz="800" u="none" baseline="30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st</a:t>
                      </a: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Requested Channel</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Number of Rx Antennas for 2</a:t>
                      </a:r>
                      <a:r>
                        <a:rPr lang="en-US" sz="800" u="none" baseline="3000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nd</a:t>
                      </a: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Requested Channel (N</a:t>
                      </a:r>
                      <a:r>
                        <a:rPr lang="en-US" sz="800" u="none" baseline="-2500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RX,2</a:t>
                      </a: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strike="noStrik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Measurement Results for 2</a:t>
                      </a:r>
                      <a:r>
                        <a:rPr lang="en-US" sz="800" u="none" baseline="3000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nd</a:t>
                      </a: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Requested channel</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strike="noStrik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sym typeface="Symbol" panose="05050102010706020507" pitchFamily="18" charset="2"/>
                        </a:rPr>
                        <a:t></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Number of Rx Antennas for N</a:t>
                      </a:r>
                      <a:r>
                        <a:rPr lang="en-US" sz="800" u="none" baseline="-2500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ch</a:t>
                      </a: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-th Requested Channel (N</a:t>
                      </a:r>
                      <a:r>
                        <a:rPr lang="en-US" sz="800" u="none" baseline="-2500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RX,Nch</a:t>
                      </a: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strike="noStrik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Measurement Results for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800" u="none" dirty="0" err="1">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US" sz="800" u="none" baseline="-25000" dirty="0" err="1">
                          <a:solidFill>
                            <a:srgbClr val="000000"/>
                          </a:solidFill>
                          <a:effectLst/>
                          <a:latin typeface="Arial" panose="020B0604020202020204" pitchFamily="34" charset="0"/>
                          <a:ea typeface="SimSun" panose="02010600030101010101" pitchFamily="2" charset="-122"/>
                          <a:cs typeface="Times New Roman" panose="02020603050405020304" pitchFamily="18" charset="0"/>
                        </a:rPr>
                        <a:t>ch</a:t>
                      </a:r>
                      <a:r>
                        <a:rPr lang="en-US" sz="800" u="none" dirty="0" err="1">
                          <a:solidFill>
                            <a:srgbClr val="000000"/>
                          </a:solidFill>
                          <a:effectLst/>
                          <a:latin typeface="Arial" panose="020B0604020202020204" pitchFamily="34" charset="0"/>
                          <a:ea typeface="SimSun" panose="02010600030101010101" pitchFamily="2" charset="-122"/>
                          <a:cs typeface="Times New Roman" panose="02020603050405020304" pitchFamily="18" charset="0"/>
                        </a:rPr>
                        <a:t>-th</a:t>
                      </a: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Requested channel</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4000">
                <a:tc>
                  <a:txBody>
                    <a:bodyPr/>
                    <a:lstStyle/>
                    <a:p>
                      <a:pPr algn="ctr">
                        <a:lnSpc>
                          <a:spcPts val="800"/>
                        </a:lnSpc>
                        <a:spcAft>
                          <a:spcPts val="0"/>
                        </a:spcAft>
                      </a:pP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Octets:</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a:noFill/>
                    </a:lnT>
                    <a:lnB>
                      <a:noFill/>
                    </a:lnB>
                  </a:tcPr>
                </a:tc>
                <a:tc>
                  <a:txBody>
                    <a:bodyPr/>
                    <a:lstStyle/>
                    <a:p>
                      <a:pPr algn="ctr">
                        <a:lnSpc>
                          <a:spcPts val="800"/>
                        </a:lnSpc>
                        <a:spcAft>
                          <a:spcPts val="0"/>
                        </a:spcAft>
                      </a:pPr>
                      <a:r>
                        <a:rPr lang="en-US"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SG" sz="800" i="1"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SG" sz="800" i="1"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r>
                        <a:rPr lang="en-SG"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a:t>
                      </a:r>
                      <a:r>
                        <a:rPr lang="en-SG" sz="800" i="1"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SG" sz="800"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RX,</a:t>
                      </a:r>
                      <a:r>
                        <a:rPr lang="en-SG" sz="800" i="1"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r>
                        <a:rPr lang="en-SG"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SG" sz="800" i="1"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N</a:t>
                      </a:r>
                      <a:r>
                        <a:rPr lang="en-SG" sz="800" i="1"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2</a:t>
                      </a:r>
                      <a:r>
                        <a:rPr lang="en-SG"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a:t>
                      </a:r>
                      <a:r>
                        <a:rPr lang="en-SG" sz="800" i="1"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SG" sz="800"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RX,</a:t>
                      </a:r>
                      <a:r>
                        <a:rPr lang="en-SG" sz="800" i="1"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2</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US" sz="800" u="none" strike="noStrik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SG" sz="800" i="1" u="none" dirty="0" err="1">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SG" sz="800" i="1" u="none" baseline="-25000" dirty="0" err="1">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Nch</a:t>
                      </a:r>
                      <a:r>
                        <a:rPr lang="en-SG"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a:t>
                      </a:r>
                      <a:r>
                        <a:rPr lang="en-SG" sz="800" i="1" u="none" dirty="0" err="1">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SG" sz="800" u="none" baseline="-25000" dirty="0" err="1">
                          <a:solidFill>
                            <a:srgbClr val="000000"/>
                          </a:solidFill>
                          <a:effectLst/>
                          <a:latin typeface="Arial" panose="020B0604020202020204" pitchFamily="34" charset="0"/>
                          <a:ea typeface="SimSun" panose="02010600030101010101" pitchFamily="2" charset="-122"/>
                          <a:cs typeface="Times New Roman" panose="02020603050405020304" pitchFamily="18" charset="0"/>
                        </a:rPr>
                        <a:t>RX,Nch</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11" name="표 10"/>
          <p:cNvGraphicFramePr>
            <a:graphicFrameLocks noGrp="1"/>
          </p:cNvGraphicFramePr>
          <p:nvPr>
            <p:extLst>
              <p:ext uri="{D42A27DB-BD31-4B8C-83A1-F6EECF244321}">
                <p14:modId xmlns:p14="http://schemas.microsoft.com/office/powerpoint/2010/main" val="2553125423"/>
              </p:ext>
            </p:extLst>
          </p:nvPr>
        </p:nvGraphicFramePr>
        <p:xfrm>
          <a:off x="2819739" y="4540095"/>
          <a:ext cx="5161872" cy="736600"/>
        </p:xfrm>
        <a:graphic>
          <a:graphicData uri="http://schemas.openxmlformats.org/drawingml/2006/table">
            <a:tbl>
              <a:tblPr/>
              <a:tblGrid>
                <a:gridCol w="371136"/>
                <a:gridCol w="1295400"/>
                <a:gridCol w="1325961"/>
                <a:gridCol w="625475"/>
                <a:gridCol w="157695"/>
                <a:gridCol w="1386205"/>
              </a:tblGrid>
              <a:tr h="0">
                <a:tc>
                  <a:txBody>
                    <a:bodyPr/>
                    <a:lstStyle/>
                    <a:p>
                      <a:pPr algn="ctr">
                        <a:lnSpc>
                          <a:spcPts val="800"/>
                        </a:lnSpc>
                        <a:spcAft>
                          <a:spcPts val="0"/>
                        </a:spcAft>
                      </a:pPr>
                      <a:r>
                        <a:rPr lang="en-US" sz="800" u="none" strike="noStrik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lnSpc>
                          <a:spcPts val="800"/>
                        </a:lnSpc>
                        <a:spcAft>
                          <a:spcPts val="0"/>
                        </a:spcAft>
                      </a:pPr>
                      <a:r>
                        <a:rPr lang="en-US" sz="1000" u="none"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Measurement Results for 2</a:t>
                      </a:r>
                      <a:r>
                        <a:rPr lang="en-US" sz="1000" u="none" baseline="30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nd</a:t>
                      </a:r>
                      <a:r>
                        <a:rPr lang="en-US" sz="1000" u="none"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Reported Channel</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1000" u="none"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Measurement Results for 3</a:t>
                      </a:r>
                      <a:r>
                        <a:rPr lang="en-US" sz="1000" u="none" baseline="30000"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rd</a:t>
                      </a:r>
                      <a:r>
                        <a:rPr lang="en-US" sz="1000" u="none"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Reported Channel</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1000" u="none" strike="noStrike"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1000" u="none" dirty="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sym typeface="Symbol" panose="05050102010706020507" pitchFamily="18" charset="2"/>
                        </a:rPr>
                        <a:t></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lnSpc>
                          <a:spcPts val="800"/>
                        </a:lnSpc>
                        <a:spcAft>
                          <a:spcPts val="0"/>
                        </a:spcAft>
                      </a:pPr>
                      <a:r>
                        <a:rPr lang="en-US" sz="1000" u="none">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Measurement Results for </a:t>
                      </a:r>
                      <a:r>
                        <a:rPr lang="en-US" sz="1000" i="1" u="none">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N</a:t>
                      </a:r>
                      <a:r>
                        <a:rPr lang="en-US" sz="1000" i="1" u="none" baseline="-25000">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ch</a:t>
                      </a:r>
                      <a:r>
                        <a:rPr lang="en-US" sz="1000" u="none">
                          <a:solidFill>
                            <a:srgbClr val="000000"/>
                          </a:solidFill>
                          <a:effectLst/>
                          <a:latin typeface="Times New Roman" panose="02020603050405020304" pitchFamily="18" charset="0"/>
                          <a:ea typeface="SimSun" panose="02010600030101010101" pitchFamily="2" charset="-122"/>
                          <a:cs typeface="Times New Roman" panose="02020603050405020304" pitchFamily="18" charset="0"/>
                        </a:rPr>
                        <a:t>-th Reported Channel</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latinLnBrk="1"/>
                      <a:endParaRPr lang="ko-KR" altLang="en-US"/>
                    </a:p>
                  </a:txBody>
                  <a:tcPr/>
                </a:tc>
              </a:tr>
              <a:tr h="266222">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Octets:</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nchor="ctr">
                    <a:lnL>
                      <a:noFill/>
                    </a:lnL>
                    <a:lnR>
                      <a:noFill/>
                    </a:lnR>
                    <a:lnT>
                      <a:noFill/>
                    </a:lnT>
                    <a:lnB>
                      <a:noFill/>
                    </a:lnB>
                  </a:tcPr>
                </a:tc>
                <a:tc>
                  <a:txBody>
                    <a:bodyPr/>
                    <a:lstStyle/>
                    <a:p>
                      <a:pPr algn="ctr">
                        <a:lnSpc>
                          <a:spcPts val="800"/>
                        </a:lnSpc>
                        <a:spcAft>
                          <a:spcPts val="0"/>
                        </a:spcAft>
                      </a:pPr>
                      <a:r>
                        <a:rPr lang="en-SG" sz="800" i="1"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SG" sz="800" i="1"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2</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SG" sz="800" i="1"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SG" sz="800" i="1"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3</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nchor="ctr">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ctr">
                        <a:lnSpc>
                          <a:spcPts val="800"/>
                        </a:lnSpc>
                        <a:spcAft>
                          <a:spcPts val="0"/>
                        </a:spcAft>
                      </a:pPr>
                      <a:r>
                        <a:rPr lang="en-US" sz="800" u="none" strike="noStrik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hMerge="1">
                  <a:txBody>
                    <a:bodyPr/>
                    <a:lstStyle/>
                    <a:p>
                      <a:pPr latinLnBrk="1"/>
                      <a:endParaRPr lang="ko-KR" altLang="en-US"/>
                    </a:p>
                  </a:txBody>
                  <a:tcPr/>
                </a:tc>
                <a:tc>
                  <a:txBody>
                    <a:bodyPr/>
                    <a:lstStyle/>
                    <a:p>
                      <a:pPr algn="ctr">
                        <a:lnSpc>
                          <a:spcPts val="800"/>
                        </a:lnSpc>
                        <a:spcAft>
                          <a:spcPts val="0"/>
                        </a:spcAft>
                      </a:pPr>
                      <a:r>
                        <a:rPr lang="en-SG" sz="800" i="1" u="none" dirty="0" err="1">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SG" sz="800" i="1" u="none" baseline="-25000" dirty="0" err="1">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Nch</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12" name="표 11"/>
          <p:cNvGraphicFramePr>
            <a:graphicFrameLocks noGrp="1"/>
          </p:cNvGraphicFramePr>
          <p:nvPr>
            <p:extLst>
              <p:ext uri="{D42A27DB-BD31-4B8C-83A1-F6EECF244321}">
                <p14:modId xmlns:p14="http://schemas.microsoft.com/office/powerpoint/2010/main" val="3658841295"/>
              </p:ext>
            </p:extLst>
          </p:nvPr>
        </p:nvGraphicFramePr>
        <p:xfrm>
          <a:off x="2276475" y="5886294"/>
          <a:ext cx="5800725" cy="590706"/>
        </p:xfrm>
        <a:graphic>
          <a:graphicData uri="http://schemas.openxmlformats.org/drawingml/2006/table">
            <a:tbl>
              <a:tblPr/>
              <a:tblGrid>
                <a:gridCol w="980125"/>
                <a:gridCol w="979417"/>
                <a:gridCol w="1104765"/>
                <a:gridCol w="1028281"/>
                <a:gridCol w="403664"/>
                <a:gridCol w="1304473"/>
              </a:tblGrid>
              <a:tr h="457201">
                <a:tc>
                  <a:txBody>
                    <a:bodyPr/>
                    <a:lstStyle/>
                    <a:p>
                      <a:pPr algn="r">
                        <a:lnSpc>
                          <a:spcPts val="800"/>
                        </a:lnSpc>
                        <a:spcAft>
                          <a:spcPts val="0"/>
                        </a:spcAft>
                      </a:pPr>
                      <a:r>
                        <a:rPr lang="en-US" sz="800" u="none" strike="noStrik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lnL>
                      <a:noFill/>
                    </a:lnL>
                    <a:lnR w="19050" cap="flat" cmpd="sng" algn="ctr">
                      <a:solidFill>
                        <a:srgbClr val="000000"/>
                      </a:solidFill>
                      <a:prstDash val="solid"/>
                      <a:round/>
                      <a:headEnd type="none" w="med" len="med"/>
                      <a:tailEnd type="none" w="med" len="med"/>
                    </a:lnR>
                    <a:lnT>
                      <a:noFill/>
                    </a:lnT>
                    <a:lnB>
                      <a:noFill/>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Number of Rx Antennas (N</a:t>
                      </a:r>
                      <a:r>
                        <a:rPr lang="en-US" sz="800"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RX</a:t>
                      </a: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101600" marB="635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Measurement Results for</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r>
                        <a:rPr lang="en-US" sz="800" u="none" baseline="30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st</a:t>
                      </a: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Rx Antenna</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Measurement Results for</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2</a:t>
                      </a:r>
                      <a:r>
                        <a:rPr lang="en-US" sz="800" u="none" baseline="30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nd</a:t>
                      </a: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Rx Antenna</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strike="noStrik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sym typeface="Symbol" panose="05050102010706020507" pitchFamily="18" charset="2"/>
                        </a:rPr>
                        <a:t></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Measurement Results for</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p>
                      <a:pPr algn="ct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r>
                        <a:rPr lang="en-US" sz="800" u="none" baseline="-25000"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RX</a:t>
                      </a: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Rx Antenna</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3505">
                <a:tc>
                  <a:txBody>
                    <a:bodyPr/>
                    <a:lstStyle/>
                    <a:p>
                      <a:pPr algn="r">
                        <a:lnSpc>
                          <a:spcPts val="800"/>
                        </a:lnSpc>
                        <a:spcAft>
                          <a:spcPts val="0"/>
                        </a:spcAft>
                      </a:pPr>
                      <a:r>
                        <a:rPr lang="en-US"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Octets:</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nchor="ctr">
                    <a:lnL>
                      <a:noFill/>
                    </a:lnL>
                    <a:lnR>
                      <a:noFill/>
                    </a:lnR>
                    <a:lnT>
                      <a:noFill/>
                    </a:lnT>
                    <a:lnB>
                      <a:noFill/>
                    </a:lnB>
                  </a:tcPr>
                </a:tc>
                <a:tc>
                  <a:txBody>
                    <a:bodyPr/>
                    <a:lstStyle/>
                    <a:p>
                      <a:pPr algn="ctr">
                        <a:lnSpc>
                          <a:spcPts val="800"/>
                        </a:lnSpc>
                        <a:spcAft>
                          <a:spcPts val="0"/>
                        </a:spcAft>
                      </a:pPr>
                      <a:r>
                        <a:rPr lang="en-SG" sz="800"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1</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SG" sz="800" i="1"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SG" sz="800" i="1"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US" sz="800" u="none" strike="noStrike">
                          <a:solidFill>
                            <a:srgbClr val="000000"/>
                          </a:solidFill>
                          <a:effectLst/>
                          <a:latin typeface="Arial" panose="020B0604020202020204" pitchFamily="34" charset="0"/>
                          <a:ea typeface="SimSun" panose="02010600030101010101" pitchFamily="2" charset="-122"/>
                          <a:cs typeface="Times New Roman" panose="02020603050405020304" pitchFamily="18" charset="0"/>
                        </a:rPr>
                        <a:t> </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lnSpc>
                          <a:spcPts val="800"/>
                        </a:lnSpc>
                        <a:spcAft>
                          <a:spcPts val="0"/>
                        </a:spcAft>
                      </a:pPr>
                      <a:r>
                        <a:rPr lang="en-SG" sz="800" i="1" u="none" dirty="0">
                          <a:solidFill>
                            <a:srgbClr val="000000"/>
                          </a:solidFill>
                          <a:effectLst/>
                          <a:latin typeface="Arial" panose="020B0604020202020204" pitchFamily="34" charset="0"/>
                          <a:ea typeface="SimSun" panose="02010600030101010101" pitchFamily="2" charset="-122"/>
                          <a:cs typeface="Times New Roman" panose="02020603050405020304" pitchFamily="18" charset="0"/>
                        </a:rPr>
                        <a:t>N</a:t>
                      </a:r>
                      <a:endParaRPr lang="ko-KR" sz="800" u="none">
                        <a:solidFill>
                          <a:srgbClr val="000000"/>
                        </a:solidFill>
                        <a:effectLst/>
                        <a:latin typeface="Arial" panose="020B0604020202020204" pitchFamily="34" charset="0"/>
                        <a:ea typeface="SimSun" panose="02010600030101010101" pitchFamily="2" charset="-122"/>
                        <a:cs typeface="Times New Roman" panose="02020603050405020304" pitchFamily="18"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r>
            </a:tbl>
          </a:graphicData>
        </a:graphic>
      </p:graphicFrame>
      <p:graphicFrame>
        <p:nvGraphicFramePr>
          <p:cNvPr id="21" name="Table 27"/>
          <p:cNvGraphicFramePr>
            <a:graphicFrameLocks noGrp="1"/>
          </p:cNvGraphicFramePr>
          <p:nvPr>
            <p:extLst>
              <p:ext uri="{D42A27DB-BD31-4B8C-83A1-F6EECF244321}">
                <p14:modId xmlns:p14="http://schemas.microsoft.com/office/powerpoint/2010/main" val="2550728570"/>
              </p:ext>
            </p:extLst>
          </p:nvPr>
        </p:nvGraphicFramePr>
        <p:xfrm>
          <a:off x="103027" y="2971800"/>
          <a:ext cx="2259173" cy="2455526"/>
        </p:xfrm>
        <a:graphic>
          <a:graphicData uri="http://schemas.openxmlformats.org/drawingml/2006/table">
            <a:tbl>
              <a:tblPr firstRow="1" bandRow="1">
                <a:tableStyleId>{5C22544A-7EE6-4342-B048-85BDC9FD1C3A}</a:tableStyleId>
              </a:tblPr>
              <a:tblGrid>
                <a:gridCol w="661222"/>
                <a:gridCol w="991832"/>
                <a:gridCol w="606119"/>
              </a:tblGrid>
              <a:tr h="214521">
                <a:tc>
                  <a:txBody>
                    <a:bodyPr/>
                    <a:lstStyle/>
                    <a:p>
                      <a:pPr algn="ctr"/>
                      <a:r>
                        <a:rPr lang="en-US" sz="1100" b="1" dirty="0" err="1" smtClean="0">
                          <a:solidFill>
                            <a:srgbClr val="000000"/>
                          </a:solidFill>
                          <a:latin typeface="Calibri" panose="020F0502020204030204" pitchFamily="34" charset="0"/>
                          <a:cs typeface="Calibri" panose="020F0502020204030204" pitchFamily="34" charset="0"/>
                        </a:rPr>
                        <a:t>Subelement</a:t>
                      </a:r>
                      <a:r>
                        <a:rPr lang="en-US" sz="1100" b="1" dirty="0" smtClean="0">
                          <a:solidFill>
                            <a:srgbClr val="000000"/>
                          </a:solidFill>
                          <a:latin typeface="Calibri" panose="020F0502020204030204" pitchFamily="34" charset="0"/>
                          <a:cs typeface="Calibri" panose="020F0502020204030204" pitchFamily="34" charset="0"/>
                        </a:rPr>
                        <a:t> ID</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Name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Extensible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2670">
                <a:tc>
                  <a:txBody>
                    <a:bodyPr/>
                    <a:lstStyle/>
                    <a:p>
                      <a:pPr algn="ctr"/>
                      <a:r>
                        <a:rPr lang="en-US" sz="1100" b="1" dirty="0" smtClean="0">
                          <a:solidFill>
                            <a:srgbClr val="FF0000"/>
                          </a:solidFill>
                          <a:latin typeface="Calibri" panose="020F0502020204030204" pitchFamily="34" charset="0"/>
                          <a:cs typeface="Calibri" panose="020F050202020403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CN" sz="1100" kern="100" dirty="0" smtClean="0">
                          <a:solidFill>
                            <a:srgbClr val="FF0000"/>
                          </a:solidFill>
                          <a:latin typeface="Calibri" panose="020F0502020204030204" pitchFamily="34" charset="0"/>
                          <a:cs typeface="Calibri" panose="020F0502020204030204" pitchFamily="34" charset="0"/>
                        </a:rPr>
                        <a:t>Measurement Configuration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algn="ctr"/>
                      <a:r>
                        <a:rPr lang="en-US" sz="1100" b="1" dirty="0" smtClean="0">
                          <a:solidFill>
                            <a:srgbClr val="FF0000"/>
                          </a:solidFill>
                          <a:latin typeface="Calibri" panose="020F0502020204030204" pitchFamily="34" charset="0"/>
                          <a:cs typeface="Calibri" panose="020F050202020403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E1FF"/>
                    </a:solidFill>
                  </a:tcPr>
                </a:tc>
                <a:tc>
                  <a:txBody>
                    <a:bodyPr/>
                    <a:lstStyle/>
                    <a:p>
                      <a:pPr marL="3175" lvl="1" indent="0">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Extended Measurement Report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E1FF"/>
                    </a:solidFill>
                  </a:tcPr>
                </a:tc>
                <a:tc>
                  <a:txBody>
                    <a:bodyPr/>
                    <a:lstStyle/>
                    <a:p>
                      <a:pPr marL="3175" lvl="1" indent="0" algn="ctr">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8BE1FF"/>
                    </a:solid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Vendor Specific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222-255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24" name="TextBox 23"/>
          <p:cNvSpPr txBox="1"/>
          <p:nvPr/>
        </p:nvSpPr>
        <p:spPr>
          <a:xfrm>
            <a:off x="212564" y="5562600"/>
            <a:ext cx="2073436" cy="276999"/>
          </a:xfrm>
          <a:prstGeom prst="rect">
            <a:avLst/>
          </a:prstGeom>
          <a:noFill/>
        </p:spPr>
        <p:txBody>
          <a:bodyPr wrap="square" rtlCol="0">
            <a:spAutoFit/>
          </a:bodyPr>
          <a:lstStyle/>
          <a:p>
            <a:pPr algn="ctr"/>
            <a:r>
              <a:rPr lang="en-US" altLang="zh-CN" b="1" u="sng" kern="100" dirty="0">
                <a:solidFill>
                  <a:srgbClr val="FF0000"/>
                </a:solidFill>
              </a:rPr>
              <a:t>Optional Sub-elements</a:t>
            </a:r>
            <a:endParaRPr lang="en-US" b="1" u="sng" dirty="0">
              <a:solidFill>
                <a:srgbClr val="FF0000"/>
              </a:solidFill>
            </a:endParaRPr>
          </a:p>
        </p:txBody>
      </p:sp>
      <p:sp>
        <p:nvSpPr>
          <p:cNvPr id="14" name="내용 개체 틀 2"/>
          <p:cNvSpPr txBox="1">
            <a:spLocks/>
          </p:cNvSpPr>
          <p:nvPr/>
        </p:nvSpPr>
        <p:spPr bwMode="auto">
          <a:xfrm>
            <a:off x="1524000" y="1771495"/>
            <a:ext cx="7086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altLang="ko-KR" sz="2000" kern="0" dirty="0" smtClean="0"/>
          </a:p>
          <a:p>
            <a:pPr lvl="2"/>
            <a:endParaRPr lang="en-US" altLang="ko-KR" sz="600" kern="0" dirty="0" smtClean="0"/>
          </a:p>
          <a:p>
            <a:pPr lvl="2"/>
            <a:r>
              <a:rPr lang="en-US" altLang="ko-KR" sz="1600" kern="0" dirty="0" smtClean="0"/>
              <a:t>Case 1. When both the Channel Measurement Report Method subfield and the Antenna Measurement Report Method subfield set to 0</a:t>
            </a:r>
          </a:p>
          <a:p>
            <a:pPr lvl="2"/>
            <a:endParaRPr lang="en-US" altLang="ko-KR" sz="1600" kern="0" dirty="0" smtClean="0"/>
          </a:p>
          <a:p>
            <a:pPr lvl="2"/>
            <a:endParaRPr lang="en-US" altLang="ko-KR" sz="1600" kern="0" dirty="0" smtClean="0"/>
          </a:p>
          <a:p>
            <a:pPr lvl="2"/>
            <a:endParaRPr lang="en-US" altLang="ko-KR" sz="1600" kern="0" dirty="0" smtClean="0"/>
          </a:p>
          <a:p>
            <a:pPr lvl="2"/>
            <a:endParaRPr lang="en-US" altLang="ko-KR" sz="1600" kern="0" dirty="0" smtClean="0"/>
          </a:p>
          <a:p>
            <a:pPr lvl="2"/>
            <a:r>
              <a:rPr lang="en-US" altLang="ko-KR" sz="1600" kern="0" dirty="0" smtClean="0"/>
              <a:t>Case 2. When the Channel Measurement Report Method subfield sets to 0 and the Antenna Measurement Report Method subfield sets to 1</a:t>
            </a:r>
          </a:p>
          <a:p>
            <a:pPr lvl="2"/>
            <a:endParaRPr lang="en-US" altLang="ko-KR" sz="1600" kern="0" dirty="0" smtClean="0"/>
          </a:p>
          <a:p>
            <a:pPr lvl="2"/>
            <a:endParaRPr lang="en-US" altLang="ko-KR" sz="1600" kern="0" dirty="0" smtClean="0"/>
          </a:p>
          <a:p>
            <a:pPr lvl="2"/>
            <a:endParaRPr lang="en-US" altLang="ko-KR" kern="0" dirty="0" smtClean="0"/>
          </a:p>
          <a:p>
            <a:pPr lvl="2"/>
            <a:r>
              <a:rPr lang="en-US" altLang="ko-KR" sz="1600" kern="0" dirty="0" smtClean="0"/>
              <a:t>Case 3. When the Channel Measurement Report Method subfield sets to 1 and the Antenna Measurement Report Method subfield sets to 0</a:t>
            </a:r>
            <a:endParaRPr lang="ko-KR" altLang="en-US" sz="1600" kern="0" dirty="0"/>
          </a:p>
        </p:txBody>
      </p:sp>
    </p:spTree>
    <p:extLst>
      <p:ext uri="{BB962C8B-B14F-4D97-AF65-F5344CB8AC3E}">
        <p14:creationId xmlns:p14="http://schemas.microsoft.com/office/powerpoint/2010/main" val="33970314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cs typeface="Times New Roman" panose="02020603050405020304" pitchFamily="18" charset="0"/>
              </a:rPr>
              <a:t>Signaling for </a:t>
            </a:r>
            <a:r>
              <a:rPr lang="en-US" altLang="ko-KR" sz="2800" dirty="0" smtClean="0">
                <a:solidFill>
                  <a:schemeClr val="tx1"/>
                </a:solidFill>
                <a:latin typeface="Times New Roman" panose="02020603050405020304" pitchFamily="18" charset="0"/>
                <a:cs typeface="Times New Roman" panose="02020603050405020304" pitchFamily="18" charset="0"/>
              </a:rPr>
              <a:t>Multi-channel/antenna SPSH (1/2)</a:t>
            </a:r>
            <a:endParaRPr lang="ko-KR" altLang="en-US" sz="2800" u="sng" dirty="0"/>
          </a:p>
        </p:txBody>
      </p:sp>
      <p:sp>
        <p:nvSpPr>
          <p:cNvPr id="3" name="내용 개체 틀 2"/>
          <p:cNvSpPr>
            <a:spLocks noGrp="1"/>
          </p:cNvSpPr>
          <p:nvPr>
            <p:ph idx="1"/>
          </p:nvPr>
        </p:nvSpPr>
        <p:spPr>
          <a:xfrm>
            <a:off x="685800" y="1981200"/>
            <a:ext cx="8305800" cy="4114800"/>
          </a:xfrm>
        </p:spPr>
        <p:txBody>
          <a:bodyPr/>
          <a:lstStyle/>
          <a:p>
            <a:r>
              <a:rPr lang="en-US" altLang="ko-KR" sz="2200" dirty="0"/>
              <a:t>Modification of Directional Channel Quality </a:t>
            </a:r>
            <a:r>
              <a:rPr lang="en-US" altLang="ko-KR" sz="2200" u="sng" dirty="0"/>
              <a:t>Request</a:t>
            </a:r>
            <a:r>
              <a:rPr lang="en-US" altLang="ko-KR" sz="2200" dirty="0"/>
              <a:t> frame</a:t>
            </a:r>
          </a:p>
          <a:p>
            <a:pPr lvl="1"/>
            <a:endParaRPr lang="en-US" altLang="ko-KR" sz="1800" dirty="0" smtClean="0"/>
          </a:p>
          <a:p>
            <a:endParaRPr lang="en-US" altLang="ko-KR" sz="2000" dirty="0"/>
          </a:p>
          <a:p>
            <a:endParaRPr lang="ko-KR" altLang="en-US" sz="2000" dirty="0"/>
          </a:p>
        </p:txBody>
      </p:sp>
      <p:sp>
        <p:nvSpPr>
          <p:cNvPr id="4" name="바닥글 개체 틀 3"/>
          <p:cNvSpPr>
            <a:spLocks noGrp="1"/>
          </p:cNvSpPr>
          <p:nvPr>
            <p:ph type="ftr" sz="quarter" idx="11"/>
          </p:nvPr>
        </p:nvSpPr>
        <p:spPr/>
        <p:txBody>
          <a:bodyPr/>
          <a:lstStyle/>
          <a:p>
            <a:pPr>
              <a:defRPr/>
            </a:pPr>
            <a:r>
              <a:rPr lang="en-US" smtClean="0"/>
              <a:t>Kyungtae Jo (LG Electronics)</a:t>
            </a:r>
            <a:endParaRPr lang="en-US" dirty="0" smtClean="0"/>
          </a:p>
        </p:txBody>
      </p:sp>
      <p:sp>
        <p:nvSpPr>
          <p:cNvPr id="5" name="슬라이드 번호 개체 틀 4"/>
          <p:cNvSpPr>
            <a:spLocks noGrp="1"/>
          </p:cNvSpPr>
          <p:nvPr>
            <p:ph type="sldNum" sz="quarter" idx="12"/>
          </p:nvPr>
        </p:nvSpPr>
        <p:spPr/>
        <p:txBody>
          <a:bodyPr/>
          <a:lstStyle/>
          <a:p>
            <a:r>
              <a:rPr lang="en-US" altLang="en-US" smtClean="0"/>
              <a:t>Slide </a:t>
            </a:r>
            <a:fld id="{0FF88134-36A3-492E-B6B5-2F4703E76746}" type="slidenum">
              <a:rPr lang="en-US" altLang="en-US" smtClean="0"/>
              <a:pPr/>
              <a:t>6</a:t>
            </a:fld>
            <a:endParaRPr lang="en-US" altLang="en-US"/>
          </a:p>
        </p:txBody>
      </p:sp>
      <p:sp>
        <p:nvSpPr>
          <p:cNvPr id="6" name="날짜 개체 틀 5"/>
          <p:cNvSpPr>
            <a:spLocks noGrp="1"/>
          </p:cNvSpPr>
          <p:nvPr>
            <p:ph type="dt" sz="half" idx="2"/>
          </p:nvPr>
        </p:nvSpPr>
        <p:spPr/>
        <p:txBody>
          <a:bodyPr/>
          <a:lstStyle/>
          <a:p>
            <a:pPr>
              <a:defRPr/>
            </a:pPr>
            <a:r>
              <a:rPr lang="en-US" altLang="ko-KR" dirty="0"/>
              <a:t>JAN 2017</a:t>
            </a:r>
          </a:p>
        </p:txBody>
      </p:sp>
      <p:graphicFrame>
        <p:nvGraphicFramePr>
          <p:cNvPr id="14" name="Table 10"/>
          <p:cNvGraphicFramePr>
            <a:graphicFrameLocks noGrp="1"/>
          </p:cNvGraphicFramePr>
          <p:nvPr>
            <p:extLst>
              <p:ext uri="{D42A27DB-BD31-4B8C-83A1-F6EECF244321}">
                <p14:modId xmlns:p14="http://schemas.microsoft.com/office/powerpoint/2010/main" val="364472437"/>
              </p:ext>
            </p:extLst>
          </p:nvPr>
        </p:nvGraphicFramePr>
        <p:xfrm>
          <a:off x="-76199" y="2553212"/>
          <a:ext cx="9067799" cy="640080"/>
        </p:xfrm>
        <a:graphic>
          <a:graphicData uri="http://schemas.openxmlformats.org/drawingml/2006/table">
            <a:tbl>
              <a:tblPr firstRow="1" bandRow="1">
                <a:tableStyleId>{5C22544A-7EE6-4342-B048-85BDC9FD1C3A}</a:tableStyleId>
              </a:tblPr>
              <a:tblGrid>
                <a:gridCol w="787450"/>
                <a:gridCol w="1100782"/>
                <a:gridCol w="1170375"/>
                <a:gridCol w="500766"/>
                <a:gridCol w="918071"/>
                <a:gridCol w="918071"/>
                <a:gridCol w="918071"/>
                <a:gridCol w="918071"/>
                <a:gridCol w="918071"/>
                <a:gridCol w="918071"/>
              </a:tblGrid>
              <a:tr h="260869">
                <a:tc>
                  <a:txBody>
                    <a:bodyPr/>
                    <a:lstStyle/>
                    <a:p>
                      <a:pPr algn="ct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Operating</a:t>
                      </a:r>
                      <a:r>
                        <a:rPr lang="en-US" sz="1000" b="0" baseline="0" dirty="0" smtClean="0">
                          <a:solidFill>
                            <a:schemeClr val="tx1"/>
                          </a:solidFill>
                        </a:rPr>
                        <a:t> Class</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Channel Number</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AID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rPr>
                        <a:t>Reserved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Method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a:t>
                      </a:r>
                    </a:p>
                    <a:p>
                      <a:pPr algn="ctr"/>
                      <a:r>
                        <a:rPr lang="en-US" sz="1000" b="0" dirty="0" smtClean="0">
                          <a:solidFill>
                            <a:schemeClr val="tx1"/>
                          </a:solidFill>
                        </a:rPr>
                        <a:t>Start Time</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Duration</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Number of </a:t>
                      </a:r>
                    </a:p>
                    <a:p>
                      <a:pPr algn="ctr"/>
                      <a:r>
                        <a:rPr lang="en-US" sz="1000" b="0" dirty="0" smtClean="0">
                          <a:solidFill>
                            <a:schemeClr val="tx1"/>
                          </a:solidFill>
                        </a:rPr>
                        <a:t>Time Blocks</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rgbClr val="FF0000"/>
                          </a:solidFill>
                        </a:rPr>
                        <a:t>Optional</a:t>
                      </a:r>
                    </a:p>
                    <a:p>
                      <a:pPr algn="ctr"/>
                      <a:r>
                        <a:rPr lang="en-US" sz="1000" b="0" dirty="0" smtClean="0">
                          <a:solidFill>
                            <a:srgbClr val="FF0000"/>
                          </a:solidFill>
                        </a:rPr>
                        <a:t>Sub-elements</a:t>
                      </a:r>
                      <a:endParaRPr lang="en-US" sz="10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453">
                <a:tc>
                  <a:txBody>
                    <a:bodyPr/>
                    <a:lstStyle/>
                    <a:p>
                      <a:pPr algn="ctr"/>
                      <a:r>
                        <a:rPr lang="en-US" sz="1000" b="0" dirty="0" smtClean="0">
                          <a:solidFill>
                            <a:schemeClr val="tx1"/>
                          </a:solidFill>
                        </a:rPr>
                        <a:t>Octets:</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8</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2</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rgbClr val="FF0000"/>
                          </a:solidFill>
                        </a:rPr>
                        <a:t>Variable</a:t>
                      </a:r>
                      <a:endParaRPr lang="en-US" sz="1000" b="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1" name="Table 27"/>
          <p:cNvGraphicFramePr>
            <a:graphicFrameLocks noGrp="1"/>
          </p:cNvGraphicFramePr>
          <p:nvPr>
            <p:extLst>
              <p:ext uri="{D42A27DB-BD31-4B8C-83A1-F6EECF244321}">
                <p14:modId xmlns:p14="http://schemas.microsoft.com/office/powerpoint/2010/main" val="527532177"/>
              </p:ext>
            </p:extLst>
          </p:nvPr>
        </p:nvGraphicFramePr>
        <p:xfrm>
          <a:off x="76200" y="3352800"/>
          <a:ext cx="3124200" cy="3048699"/>
        </p:xfrm>
        <a:graphic>
          <a:graphicData uri="http://schemas.openxmlformats.org/drawingml/2006/table">
            <a:tbl>
              <a:tblPr firstRow="1" bandRow="1">
                <a:tableStyleId>{5C22544A-7EE6-4342-B048-85BDC9FD1C3A}</a:tableStyleId>
              </a:tblPr>
              <a:tblGrid>
                <a:gridCol w="914400"/>
                <a:gridCol w="1371600"/>
                <a:gridCol w="838200"/>
              </a:tblGrid>
              <a:tr h="214521">
                <a:tc>
                  <a:txBody>
                    <a:bodyPr/>
                    <a:lstStyle/>
                    <a:p>
                      <a:pPr algn="ctr"/>
                      <a:r>
                        <a:rPr lang="en-US" sz="1100" b="1" dirty="0" err="1" smtClean="0">
                          <a:solidFill>
                            <a:srgbClr val="000000"/>
                          </a:solidFill>
                          <a:latin typeface="Calibri" panose="020F0502020204030204" pitchFamily="34" charset="0"/>
                          <a:cs typeface="Calibri" panose="020F0502020204030204" pitchFamily="34" charset="0"/>
                        </a:rPr>
                        <a:t>Subelement</a:t>
                      </a:r>
                      <a:r>
                        <a:rPr lang="en-US" sz="1100" b="1" dirty="0" smtClean="0">
                          <a:solidFill>
                            <a:srgbClr val="000000"/>
                          </a:solidFill>
                          <a:latin typeface="Calibri" panose="020F0502020204030204" pitchFamily="34" charset="0"/>
                          <a:cs typeface="Calibri" panose="020F0502020204030204" pitchFamily="34" charset="0"/>
                        </a:rPr>
                        <a:t> ID</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Name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Extensible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2670">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algn="ctr"/>
                      <a:r>
                        <a:rPr lang="en-US" sz="1100" b="1" dirty="0" smtClean="0">
                          <a:solidFill>
                            <a:schemeClr val="tx1"/>
                          </a:solidFill>
                          <a:latin typeface="Calibri" panose="020F0502020204030204" pitchFamily="34" charset="0"/>
                          <a:cs typeface="Calibri" panose="020F050202020403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Directional Channel Quality Reporting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chemeClr val="tx1"/>
                          </a:solidFill>
                          <a:latin typeface="Calibri" panose="020F0502020204030204" pitchFamily="34" charset="0"/>
                          <a:cs typeface="Calibri" panose="020F050202020403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Measurement Configuration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p>
                      <a:pPr marL="3175" lvl="1" indent="0" algn="ctr">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FF0000"/>
                          </a:solidFill>
                          <a:latin typeface="Calibri" panose="020F0502020204030204" pitchFamily="34" charset="0"/>
                          <a:cs typeface="Calibri" panose="020F0502020204030204" pitchFamily="34" charset="0"/>
                        </a:rPr>
                        <a:t>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3175" lvl="1" indent="0">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Extended Measurement Configuration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3175" lvl="1" indent="0" algn="ctr">
                        <a:buFont typeface="Arial" panose="020B0604020202020204" pitchFamily="34" charset="0"/>
                        <a:buNone/>
                      </a:pPr>
                      <a:endParaRPr lang="en-US" altLang="zh-CN" sz="1100" kern="100" dirty="0" smtClean="0">
                        <a:solidFill>
                          <a:srgbClr val="FF0000"/>
                        </a:solidFill>
                        <a:latin typeface="Calibri" panose="020F0502020204030204" pitchFamily="34" charset="0"/>
                        <a:cs typeface="Calibri" panose="020F0502020204030204" pitchFamily="34" charset="0"/>
                      </a:endParaRPr>
                    </a:p>
                    <a:p>
                      <a:pPr marL="3175" lvl="1" indent="0" algn="ctr">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4-220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Vendor Specific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222-255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5" name="Table 10"/>
          <p:cNvGraphicFramePr>
            <a:graphicFrameLocks noGrp="1"/>
          </p:cNvGraphicFramePr>
          <p:nvPr>
            <p:extLst>
              <p:ext uri="{D42A27DB-BD31-4B8C-83A1-F6EECF244321}">
                <p14:modId xmlns:p14="http://schemas.microsoft.com/office/powerpoint/2010/main" val="3017906540"/>
              </p:ext>
            </p:extLst>
          </p:nvPr>
        </p:nvGraphicFramePr>
        <p:xfrm>
          <a:off x="3200400" y="3276600"/>
          <a:ext cx="5867399" cy="1219200"/>
        </p:xfrm>
        <a:graphic>
          <a:graphicData uri="http://schemas.openxmlformats.org/drawingml/2006/table">
            <a:tbl>
              <a:tblPr firstRow="1" bandRow="1">
                <a:tableStyleId>{5C22544A-7EE6-4342-B048-85BDC9FD1C3A}</a:tableStyleId>
              </a:tblPr>
              <a:tblGrid>
                <a:gridCol w="533400"/>
                <a:gridCol w="838200"/>
                <a:gridCol w="838200"/>
                <a:gridCol w="838200"/>
                <a:gridCol w="304800"/>
                <a:gridCol w="838200"/>
                <a:gridCol w="838200"/>
                <a:gridCol w="838199"/>
              </a:tblGrid>
              <a:tr h="1002765">
                <a:tc>
                  <a:txBody>
                    <a:bodyPr/>
                    <a:lstStyle/>
                    <a:p>
                      <a:pPr algn="ctr"/>
                      <a:endParaRPr lang="en-US" sz="1200" b="0" u="none" dirty="0">
                        <a:solidFill>
                          <a:schemeClr val="tx1"/>
                        </a:solidFill>
                        <a:latin typeface="+mj-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US" sz="1000" b="0" u="none" kern="1200" dirty="0">
                          <a:solidFill>
                            <a:schemeClr val="tx1"/>
                          </a:solidFill>
                          <a:effectLst/>
                          <a:latin typeface="+mj-lt"/>
                          <a:ea typeface="맑은 고딕" panose="020B0503020000020004" pitchFamily="50" charset="-127"/>
                        </a:rPr>
                        <a:t>Measurement </a:t>
                      </a:r>
                      <a:r>
                        <a:rPr lang="en-US" sz="1000" b="0" u="none" kern="1200" dirty="0" smtClean="0">
                          <a:solidFill>
                            <a:schemeClr val="tx1"/>
                          </a:solidFill>
                          <a:effectLst/>
                          <a:latin typeface="+mj-lt"/>
                          <a:ea typeface="맑은 고딕" panose="020B0503020000020004" pitchFamily="50" charset="-127"/>
                        </a:rPr>
                        <a:t>Start </a:t>
                      </a:r>
                      <a:r>
                        <a:rPr lang="en-US" sz="1000" b="0" u="none" kern="1200" dirty="0">
                          <a:solidFill>
                            <a:schemeClr val="tx1"/>
                          </a:solidFill>
                          <a:effectLst/>
                          <a:latin typeface="+mj-lt"/>
                          <a:ea typeface="맑은 고딕" panose="020B0503020000020004" pitchFamily="50" charset="-127"/>
                        </a:rPr>
                        <a:t>Time for 2</a:t>
                      </a:r>
                      <a:r>
                        <a:rPr lang="en-US" sz="1000" b="0" u="none" kern="1200" baseline="30000" dirty="0">
                          <a:solidFill>
                            <a:schemeClr val="tx1"/>
                          </a:solidFill>
                          <a:effectLst/>
                          <a:latin typeface="+mj-lt"/>
                          <a:ea typeface="맑은 고딕" panose="020B0503020000020004" pitchFamily="50" charset="-127"/>
                        </a:rPr>
                        <a:t>nd</a:t>
                      </a:r>
                      <a:r>
                        <a:rPr lang="en-US" sz="1000" b="0" u="none" kern="1200" dirty="0">
                          <a:solidFill>
                            <a:schemeClr val="tx1"/>
                          </a:solidFill>
                          <a:effectLst/>
                          <a:latin typeface="+mj-lt"/>
                          <a:ea typeface="맑은 고딕" panose="020B0503020000020004" pitchFamily="50" charset="-127"/>
                        </a:rPr>
                        <a:t> Requested Channel</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SG" sz="1000" b="0" u="none" kern="100" dirty="0">
                          <a:solidFill>
                            <a:schemeClr val="tx1"/>
                          </a:solidFill>
                          <a:effectLst/>
                          <a:latin typeface="+mj-lt"/>
                          <a:ea typeface="MS Mincho" panose="02020609040205080304" pitchFamily="49" charset="-128"/>
                        </a:rPr>
                        <a:t>Measurement Duration for </a:t>
                      </a:r>
                      <a:r>
                        <a:rPr lang="en-US" sz="1000" b="0" u="none" kern="1200" dirty="0">
                          <a:solidFill>
                            <a:schemeClr val="tx1"/>
                          </a:solidFill>
                          <a:effectLst/>
                          <a:latin typeface="+mj-lt"/>
                          <a:ea typeface="맑은 고딕" panose="020B0503020000020004" pitchFamily="50" charset="-127"/>
                        </a:rPr>
                        <a:t>2</a:t>
                      </a:r>
                      <a:r>
                        <a:rPr lang="en-US" sz="1000" b="0" u="none" kern="1200" baseline="30000" dirty="0">
                          <a:solidFill>
                            <a:schemeClr val="tx1"/>
                          </a:solidFill>
                          <a:effectLst/>
                          <a:latin typeface="+mj-lt"/>
                          <a:ea typeface="맑은 고딕" panose="020B0503020000020004" pitchFamily="50" charset="-127"/>
                        </a:rPr>
                        <a:t>nd</a:t>
                      </a:r>
                      <a:r>
                        <a:rPr lang="en-US" sz="1000" b="0" u="none" kern="100" dirty="0">
                          <a:solidFill>
                            <a:schemeClr val="tx1"/>
                          </a:solidFill>
                          <a:effectLst/>
                          <a:latin typeface="+mj-lt"/>
                          <a:ea typeface="MS Mincho" panose="02020609040205080304" pitchFamily="49" charset="-128"/>
                        </a:rPr>
                        <a:t> </a:t>
                      </a:r>
                      <a:r>
                        <a:rPr lang="en-US" sz="1000" b="0" u="none" kern="1200" dirty="0">
                          <a:solidFill>
                            <a:schemeClr val="tx1"/>
                          </a:solidFill>
                          <a:effectLst/>
                          <a:latin typeface="+mj-lt"/>
                          <a:ea typeface="맑은 고딕" panose="020B0503020000020004" pitchFamily="50" charset="-127"/>
                        </a:rPr>
                        <a:t>Requested Channel</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SG" sz="1000" b="0" u="none" kern="100" dirty="0">
                          <a:solidFill>
                            <a:schemeClr val="tx1"/>
                          </a:solidFill>
                          <a:effectLst/>
                          <a:latin typeface="+mj-lt"/>
                          <a:ea typeface="맑은 고딕" panose="020B0503020000020004" pitchFamily="50" charset="-127"/>
                        </a:rPr>
                        <a:t>Number of Time Blocks for </a:t>
                      </a:r>
                      <a:r>
                        <a:rPr lang="en-US" sz="1000" b="0" u="none" kern="1200" dirty="0">
                          <a:solidFill>
                            <a:schemeClr val="tx1"/>
                          </a:solidFill>
                          <a:effectLst/>
                          <a:latin typeface="+mj-lt"/>
                          <a:ea typeface="맑은 고딕" panose="020B0503020000020004" pitchFamily="50" charset="-127"/>
                        </a:rPr>
                        <a:t>2</a:t>
                      </a:r>
                      <a:r>
                        <a:rPr lang="en-US" sz="1000" b="0" u="none" kern="1200" baseline="30000" dirty="0">
                          <a:solidFill>
                            <a:schemeClr val="tx1"/>
                          </a:solidFill>
                          <a:effectLst/>
                          <a:latin typeface="+mj-lt"/>
                          <a:ea typeface="맑은 고딕" panose="020B0503020000020004" pitchFamily="50" charset="-127"/>
                        </a:rPr>
                        <a:t>nd</a:t>
                      </a:r>
                      <a:r>
                        <a:rPr lang="en-US" sz="1000" b="0" u="none" kern="100" dirty="0">
                          <a:solidFill>
                            <a:schemeClr val="tx1"/>
                          </a:solidFill>
                          <a:effectLst/>
                          <a:latin typeface="+mj-lt"/>
                          <a:ea typeface="MS Mincho" panose="02020609040205080304" pitchFamily="49" charset="-128"/>
                        </a:rPr>
                        <a:t> </a:t>
                      </a:r>
                      <a:r>
                        <a:rPr lang="en-US" sz="1000" b="0" u="none" kern="1200" dirty="0">
                          <a:solidFill>
                            <a:schemeClr val="tx1"/>
                          </a:solidFill>
                          <a:effectLst/>
                          <a:latin typeface="+mj-lt"/>
                          <a:ea typeface="맑은 고딕" panose="020B0503020000020004" pitchFamily="50" charset="-127"/>
                        </a:rPr>
                        <a:t>Requested Channel (N</a:t>
                      </a:r>
                      <a:r>
                        <a:rPr lang="en-US" sz="1000" b="0" u="none" kern="1200" baseline="-25000" dirty="0">
                          <a:solidFill>
                            <a:schemeClr val="tx1"/>
                          </a:solidFill>
                          <a:effectLst/>
                          <a:latin typeface="+mj-lt"/>
                          <a:ea typeface="맑은 고딕" panose="020B0503020000020004" pitchFamily="50" charset="-127"/>
                        </a:rPr>
                        <a:t>2</a:t>
                      </a:r>
                      <a:r>
                        <a:rPr lang="en-US" sz="1000" b="0" u="none" kern="1200" dirty="0">
                          <a:solidFill>
                            <a:schemeClr val="tx1"/>
                          </a:solidFill>
                          <a:effectLst/>
                          <a:latin typeface="+mj-lt"/>
                          <a:ea typeface="맑은 고딕" panose="020B0503020000020004" pitchFamily="50" charset="-127"/>
                        </a:rPr>
                        <a:t>)</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SG" sz="1000" b="0" u="none" kern="100" dirty="0">
                          <a:solidFill>
                            <a:schemeClr val="tx1"/>
                          </a:solidFill>
                          <a:effectLst/>
                          <a:latin typeface="+mj-lt"/>
                          <a:ea typeface="맑은 고딕" panose="020B0503020000020004" pitchFamily="50" charset="-127"/>
                        </a:rPr>
                        <a:t>…</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US" sz="1000" b="0" u="none" kern="1200" dirty="0">
                          <a:solidFill>
                            <a:schemeClr val="tx1"/>
                          </a:solidFill>
                          <a:effectLst/>
                          <a:latin typeface="+mj-lt"/>
                          <a:ea typeface="맑은 고딕" panose="020B0503020000020004" pitchFamily="50" charset="-127"/>
                        </a:rPr>
                        <a:t>Measurement Start Time for </a:t>
                      </a:r>
                      <a:r>
                        <a:rPr lang="en-US" sz="1000" b="0" i="1" u="none" kern="1200" dirty="0" err="1">
                          <a:solidFill>
                            <a:schemeClr val="tx1"/>
                          </a:solidFill>
                          <a:effectLst/>
                          <a:latin typeface="+mj-lt"/>
                          <a:ea typeface="맑은 고딕" panose="020B0503020000020004" pitchFamily="50" charset="-127"/>
                        </a:rPr>
                        <a:t>N</a:t>
                      </a:r>
                      <a:r>
                        <a:rPr lang="en-US" sz="1000" b="0" i="1" u="none" kern="1200" baseline="-25000" dirty="0" err="1">
                          <a:solidFill>
                            <a:schemeClr val="tx1"/>
                          </a:solidFill>
                          <a:effectLst/>
                          <a:latin typeface="+mj-lt"/>
                          <a:ea typeface="맑은 고딕" panose="020B0503020000020004" pitchFamily="50" charset="-127"/>
                        </a:rPr>
                        <a:t>ch</a:t>
                      </a:r>
                      <a:r>
                        <a:rPr lang="en-US" sz="1000" b="0" u="none" kern="1200" dirty="0" err="1">
                          <a:solidFill>
                            <a:schemeClr val="tx1"/>
                          </a:solidFill>
                          <a:effectLst/>
                          <a:latin typeface="+mj-lt"/>
                          <a:ea typeface="맑은 고딕" panose="020B0503020000020004" pitchFamily="50" charset="-127"/>
                        </a:rPr>
                        <a:t>-th</a:t>
                      </a:r>
                      <a:r>
                        <a:rPr lang="en-US" sz="1000" b="0" u="none" kern="1200" dirty="0">
                          <a:solidFill>
                            <a:schemeClr val="tx1"/>
                          </a:solidFill>
                          <a:effectLst/>
                          <a:latin typeface="+mj-lt"/>
                          <a:ea typeface="맑은 고딕" panose="020B0503020000020004" pitchFamily="50" charset="-127"/>
                        </a:rPr>
                        <a:t> Requested Channel</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US" sz="1000" b="0" u="none" kern="1200" dirty="0">
                          <a:solidFill>
                            <a:schemeClr val="tx1"/>
                          </a:solidFill>
                          <a:effectLst/>
                          <a:latin typeface="+mj-lt"/>
                          <a:ea typeface="맑은 고딕" panose="020B0503020000020004" pitchFamily="50" charset="-127"/>
                        </a:rPr>
                        <a:t>Measurement Duration for </a:t>
                      </a:r>
                      <a:r>
                        <a:rPr lang="en-US" sz="1000" b="0" i="1" u="none" kern="1200" dirty="0" err="1">
                          <a:solidFill>
                            <a:schemeClr val="tx1"/>
                          </a:solidFill>
                          <a:effectLst/>
                          <a:latin typeface="+mj-lt"/>
                          <a:ea typeface="맑은 고딕" panose="020B0503020000020004" pitchFamily="50" charset="-127"/>
                        </a:rPr>
                        <a:t>N</a:t>
                      </a:r>
                      <a:r>
                        <a:rPr lang="en-US" sz="1000" b="0" i="1" u="none" kern="1200" baseline="-25000" dirty="0" err="1">
                          <a:solidFill>
                            <a:schemeClr val="tx1"/>
                          </a:solidFill>
                          <a:effectLst/>
                          <a:latin typeface="+mj-lt"/>
                          <a:ea typeface="맑은 고딕" panose="020B0503020000020004" pitchFamily="50" charset="-127"/>
                        </a:rPr>
                        <a:t>ch</a:t>
                      </a:r>
                      <a:r>
                        <a:rPr lang="en-US" sz="1000" b="0" u="none" kern="1200" dirty="0" err="1">
                          <a:solidFill>
                            <a:schemeClr val="tx1"/>
                          </a:solidFill>
                          <a:effectLst/>
                          <a:latin typeface="+mj-lt"/>
                          <a:ea typeface="맑은 고딕" panose="020B0503020000020004" pitchFamily="50" charset="-127"/>
                        </a:rPr>
                        <a:t>-th</a:t>
                      </a:r>
                      <a:r>
                        <a:rPr lang="en-US" sz="1000" b="0" u="none" kern="1200" dirty="0">
                          <a:solidFill>
                            <a:schemeClr val="tx1"/>
                          </a:solidFill>
                          <a:effectLst/>
                          <a:latin typeface="+mj-lt"/>
                          <a:ea typeface="맑은 고딕" panose="020B0503020000020004" pitchFamily="50" charset="-127"/>
                        </a:rPr>
                        <a:t> Requested Channel</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000" b="0" u="none" kern="1200" dirty="0">
                          <a:solidFill>
                            <a:schemeClr val="tx1"/>
                          </a:solidFill>
                          <a:effectLst/>
                          <a:latin typeface="+mj-lt"/>
                          <a:ea typeface="맑은 고딕" panose="020B0503020000020004" pitchFamily="50" charset="-127"/>
                        </a:rPr>
                        <a:t>Number of</a:t>
                      </a:r>
                      <a:endParaRPr lang="ko-KR" sz="1100" b="0" u="none" kern="100">
                        <a:solidFill>
                          <a:schemeClr val="tx1"/>
                        </a:solidFill>
                        <a:effectLst/>
                        <a:latin typeface="+mj-lt"/>
                        <a:ea typeface="맑은 고딕" panose="020B0503020000020004" pitchFamily="50" charset="-127"/>
                      </a:endParaRPr>
                    </a:p>
                    <a:p>
                      <a:pPr algn="ctr">
                        <a:spcAft>
                          <a:spcPts val="1200"/>
                        </a:spcAft>
                      </a:pPr>
                      <a:r>
                        <a:rPr lang="en-US" sz="1000" b="0" u="none" kern="1200" dirty="0">
                          <a:solidFill>
                            <a:schemeClr val="tx1"/>
                          </a:solidFill>
                          <a:effectLst/>
                          <a:latin typeface="+mj-lt"/>
                          <a:ea typeface="맑은 고딕" panose="020B0503020000020004" pitchFamily="50" charset="-127"/>
                        </a:rPr>
                        <a:t>Time Blocks for </a:t>
                      </a:r>
                      <a:r>
                        <a:rPr lang="en-US" sz="1000" b="0" i="1" u="none" kern="1200" dirty="0" err="1">
                          <a:solidFill>
                            <a:schemeClr val="tx1"/>
                          </a:solidFill>
                          <a:effectLst/>
                          <a:latin typeface="+mj-lt"/>
                          <a:ea typeface="맑은 고딕" panose="020B0503020000020004" pitchFamily="50" charset="-127"/>
                        </a:rPr>
                        <a:t>N</a:t>
                      </a:r>
                      <a:r>
                        <a:rPr lang="en-US" sz="1000" b="0" i="1" u="none" kern="1200" baseline="-25000" dirty="0" err="1">
                          <a:solidFill>
                            <a:schemeClr val="tx1"/>
                          </a:solidFill>
                          <a:effectLst/>
                          <a:latin typeface="+mj-lt"/>
                          <a:ea typeface="맑은 고딕" panose="020B0503020000020004" pitchFamily="50" charset="-127"/>
                        </a:rPr>
                        <a:t>ch</a:t>
                      </a:r>
                      <a:r>
                        <a:rPr lang="en-US" sz="1000" b="0" u="none" kern="1200" dirty="0" err="1">
                          <a:solidFill>
                            <a:schemeClr val="tx1"/>
                          </a:solidFill>
                          <a:effectLst/>
                          <a:latin typeface="+mj-lt"/>
                          <a:ea typeface="맑은 고딕" panose="020B0503020000020004" pitchFamily="50" charset="-127"/>
                        </a:rPr>
                        <a:t>-th</a:t>
                      </a:r>
                      <a:r>
                        <a:rPr lang="en-US" sz="1000" b="0" u="none" kern="1200" dirty="0">
                          <a:solidFill>
                            <a:schemeClr val="tx1"/>
                          </a:solidFill>
                          <a:effectLst/>
                          <a:latin typeface="+mj-lt"/>
                          <a:ea typeface="맑은 고딕" panose="020B0503020000020004" pitchFamily="50" charset="-127"/>
                        </a:rPr>
                        <a:t> Requested Channel  (</a:t>
                      </a:r>
                      <a:r>
                        <a:rPr lang="en-US" sz="1000" b="0" u="none" kern="1200" dirty="0" err="1">
                          <a:solidFill>
                            <a:schemeClr val="tx1"/>
                          </a:solidFill>
                          <a:effectLst/>
                          <a:latin typeface="+mj-lt"/>
                          <a:ea typeface="맑은 고딕" panose="020B0503020000020004" pitchFamily="50" charset="-127"/>
                        </a:rPr>
                        <a:t>N</a:t>
                      </a:r>
                      <a:r>
                        <a:rPr lang="en-US" sz="1000" b="0" u="none" kern="1200" baseline="-25000" dirty="0" err="1">
                          <a:solidFill>
                            <a:schemeClr val="tx1"/>
                          </a:solidFill>
                          <a:effectLst/>
                          <a:latin typeface="+mj-lt"/>
                          <a:ea typeface="맑은 고딕" panose="020B0503020000020004" pitchFamily="50" charset="-127"/>
                        </a:rPr>
                        <a:t>Nch</a:t>
                      </a:r>
                      <a:r>
                        <a:rPr lang="en-US" sz="1000" b="0" u="none" kern="1200" dirty="0">
                          <a:solidFill>
                            <a:schemeClr val="tx1"/>
                          </a:solidFill>
                          <a:effectLst/>
                          <a:latin typeface="+mj-lt"/>
                          <a:ea typeface="맑은 고딕" panose="020B0503020000020004" pitchFamily="50" charset="-127"/>
                        </a:rPr>
                        <a:t>)</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16435">
                <a:tc>
                  <a:txBody>
                    <a:bodyPr/>
                    <a:lstStyle/>
                    <a:p>
                      <a:pPr algn="ctr">
                        <a:lnSpc>
                          <a:spcPts val="800"/>
                        </a:lnSpc>
                        <a:spcAft>
                          <a:spcPts val="0"/>
                        </a:spcAft>
                      </a:pPr>
                      <a:r>
                        <a:rPr lang="en-US" sz="1000" b="0" u="none" kern="100" dirty="0">
                          <a:solidFill>
                            <a:schemeClr val="tx1"/>
                          </a:solidFill>
                          <a:effectLst/>
                          <a:latin typeface="+mj-lt"/>
                          <a:ea typeface="맑은 고딕" panose="020B0503020000020004" pitchFamily="50" charset="-127"/>
                        </a:rPr>
                        <a:t>Octets:</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kern="100">
                          <a:solidFill>
                            <a:schemeClr val="tx1"/>
                          </a:solidFill>
                          <a:effectLst/>
                          <a:latin typeface="+mj-lt"/>
                          <a:ea typeface="맑은 고딕" panose="020B0503020000020004" pitchFamily="50" charset="-127"/>
                        </a:rPr>
                        <a:t>8</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SG" sz="1000" b="0" u="none" kern="100" dirty="0">
                          <a:solidFill>
                            <a:schemeClr val="tx1"/>
                          </a:solidFill>
                          <a:effectLst/>
                          <a:latin typeface="+mj-lt"/>
                          <a:ea typeface="맑은 고딕" panose="020B0503020000020004" pitchFamily="50" charset="-127"/>
                        </a:rPr>
                        <a:t>2</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kern="100" dirty="0">
                          <a:solidFill>
                            <a:schemeClr val="tx1"/>
                          </a:solidFill>
                          <a:effectLst/>
                          <a:latin typeface="+mj-lt"/>
                          <a:ea typeface="맑은 고딕" panose="020B0503020000020004" pitchFamily="50" charset="-127"/>
                        </a:rPr>
                        <a:t>1</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strike="noStrike" kern="100" dirty="0">
                          <a:solidFill>
                            <a:schemeClr val="tx1"/>
                          </a:solidFill>
                          <a:effectLst/>
                          <a:latin typeface="+mj-lt"/>
                          <a:ea typeface="맑은 고딕" panose="020B0503020000020004" pitchFamily="50" charset="-127"/>
                        </a:rPr>
                        <a:t> </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kern="100" dirty="0">
                          <a:solidFill>
                            <a:schemeClr val="tx1"/>
                          </a:solidFill>
                          <a:effectLst/>
                          <a:latin typeface="+mj-lt"/>
                          <a:ea typeface="맑은 고딕" panose="020B0503020000020004" pitchFamily="50" charset="-127"/>
                        </a:rPr>
                        <a:t>8</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SG" sz="1000" b="0" u="none" kern="100" dirty="0">
                          <a:solidFill>
                            <a:schemeClr val="tx1"/>
                          </a:solidFill>
                          <a:effectLst/>
                          <a:latin typeface="+mj-lt"/>
                          <a:ea typeface="맑은 고딕" panose="020B0503020000020004" pitchFamily="50" charset="-127"/>
                        </a:rPr>
                        <a:t>2</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kern="100" dirty="0">
                          <a:solidFill>
                            <a:schemeClr val="tx1"/>
                          </a:solidFill>
                          <a:effectLst/>
                          <a:latin typeface="+mj-lt"/>
                          <a:ea typeface="맑은 고딕" panose="020B0503020000020004" pitchFamily="50" charset="-127"/>
                        </a:rPr>
                        <a:t>1</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6" name="TextBox 15"/>
          <p:cNvSpPr txBox="1"/>
          <p:nvPr/>
        </p:nvSpPr>
        <p:spPr>
          <a:xfrm>
            <a:off x="4429124" y="4419600"/>
            <a:ext cx="3800476" cy="276999"/>
          </a:xfrm>
          <a:prstGeom prst="rect">
            <a:avLst/>
          </a:prstGeom>
          <a:noFill/>
        </p:spPr>
        <p:txBody>
          <a:bodyPr wrap="square" rtlCol="0">
            <a:spAutoFit/>
          </a:bodyPr>
          <a:lstStyle/>
          <a:p>
            <a:pPr algn="ctr"/>
            <a:r>
              <a:rPr lang="en-US" altLang="zh-CN" b="1" u="sng" kern="100" dirty="0" smtClean="0">
                <a:solidFill>
                  <a:srgbClr val="FF0000"/>
                </a:solidFill>
              </a:rPr>
              <a:t>Extended </a:t>
            </a:r>
            <a:r>
              <a:rPr lang="en-US" altLang="zh-CN" b="1" u="sng" kern="100" dirty="0">
                <a:solidFill>
                  <a:srgbClr val="FF0000"/>
                </a:solidFill>
              </a:rPr>
              <a:t>Measurement </a:t>
            </a:r>
            <a:r>
              <a:rPr lang="en-US" altLang="zh-CN" b="1" u="sng" kern="100" dirty="0" err="1" smtClean="0">
                <a:solidFill>
                  <a:srgbClr val="FF0000"/>
                </a:solidFill>
              </a:rPr>
              <a:t>Requset</a:t>
            </a:r>
            <a:r>
              <a:rPr lang="en-US" altLang="zh-CN" b="1" u="sng" kern="100" dirty="0" smtClean="0">
                <a:solidFill>
                  <a:srgbClr val="FF0000"/>
                </a:solidFill>
              </a:rPr>
              <a:t> sub-element data field</a:t>
            </a:r>
            <a:endParaRPr lang="en-US" b="1" u="sng" dirty="0">
              <a:solidFill>
                <a:srgbClr val="FF0000"/>
              </a:solidFill>
            </a:endParaRPr>
          </a:p>
        </p:txBody>
      </p:sp>
      <p:sp>
        <p:nvSpPr>
          <p:cNvPr id="20" name="오른쪽 화살표 19"/>
          <p:cNvSpPr/>
          <p:nvPr/>
        </p:nvSpPr>
        <p:spPr bwMode="auto">
          <a:xfrm rot="18968466">
            <a:off x="3252856" y="4572000"/>
            <a:ext cx="381000" cy="3048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내용 개체 틀 2"/>
          <p:cNvSpPr txBox="1">
            <a:spLocks/>
          </p:cNvSpPr>
          <p:nvPr/>
        </p:nvSpPr>
        <p:spPr bwMode="auto">
          <a:xfrm>
            <a:off x="3048000" y="4800600"/>
            <a:ext cx="5791200" cy="1542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r>
              <a:rPr lang="en-US" altLang="ko-KR" sz="1400" kern="0" dirty="0"/>
              <a:t>The Extended Measurement Configuration </a:t>
            </a:r>
            <a:r>
              <a:rPr lang="en-US" altLang="ko-KR" sz="1400" kern="0" dirty="0" err="1"/>
              <a:t>subelement</a:t>
            </a:r>
            <a:r>
              <a:rPr lang="en-US" altLang="ko-KR" sz="1400" kern="0" dirty="0"/>
              <a:t> contains measurement timing information for the requested 2.16GHz channels excluding the first 2.16GHz channel. </a:t>
            </a:r>
            <a:endParaRPr lang="en-US" altLang="ko-KR" sz="1400" kern="0" dirty="0" smtClean="0"/>
          </a:p>
          <a:p>
            <a:pPr lvl="1"/>
            <a:r>
              <a:rPr lang="en-US" altLang="ko-KR" sz="1400" kern="0" dirty="0" smtClean="0"/>
              <a:t>The measurement </a:t>
            </a:r>
            <a:r>
              <a:rPr lang="en-US" altLang="ko-KR" sz="1400" kern="0" dirty="0"/>
              <a:t>timing information for </a:t>
            </a:r>
            <a:r>
              <a:rPr lang="en-US" altLang="ko-KR" sz="1400" kern="0" dirty="0" smtClean="0"/>
              <a:t>all the requested </a:t>
            </a:r>
            <a:r>
              <a:rPr lang="en-US" altLang="ko-KR" sz="1400" kern="0" dirty="0"/>
              <a:t>2.16GHz channel </a:t>
            </a:r>
            <a:r>
              <a:rPr lang="en-US" altLang="ko-KR" sz="1400" kern="0" dirty="0" smtClean="0"/>
              <a:t>except for the first channel is </a:t>
            </a:r>
            <a:r>
              <a:rPr lang="en-US" altLang="ko-KR" sz="1400" kern="0" dirty="0"/>
              <a:t>indicated in the Measurement Start Time field, the Measurement Duration field and Number of Time Blocks field. </a:t>
            </a:r>
            <a:endParaRPr lang="ko-KR" altLang="en-US" sz="1400" kern="0" dirty="0"/>
          </a:p>
        </p:txBody>
      </p:sp>
    </p:spTree>
    <p:extLst>
      <p:ext uri="{BB962C8B-B14F-4D97-AF65-F5344CB8AC3E}">
        <p14:creationId xmlns:p14="http://schemas.microsoft.com/office/powerpoint/2010/main" val="2072843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a:cs typeface="Times New Roman" panose="02020603050405020304" pitchFamily="18" charset="0"/>
              </a:rPr>
              <a:t>Signaling for </a:t>
            </a:r>
            <a:r>
              <a:rPr lang="en-US" altLang="ko-KR" sz="2800" dirty="0">
                <a:solidFill>
                  <a:schemeClr val="tx1"/>
                </a:solidFill>
                <a:latin typeface="Times New Roman" panose="02020603050405020304" pitchFamily="18" charset="0"/>
                <a:cs typeface="Times New Roman" panose="02020603050405020304" pitchFamily="18" charset="0"/>
              </a:rPr>
              <a:t>Multi-channel/antenna SPSH (2/2)</a:t>
            </a:r>
            <a:endParaRPr lang="ko-KR" altLang="en-US" sz="2800" u="sng" dirty="0"/>
          </a:p>
        </p:txBody>
      </p:sp>
      <p:sp>
        <p:nvSpPr>
          <p:cNvPr id="3" name="내용 개체 틀 2"/>
          <p:cNvSpPr>
            <a:spLocks noGrp="1"/>
          </p:cNvSpPr>
          <p:nvPr>
            <p:ph idx="1"/>
          </p:nvPr>
        </p:nvSpPr>
        <p:spPr>
          <a:xfrm>
            <a:off x="685800" y="1981200"/>
            <a:ext cx="7772400" cy="4114800"/>
          </a:xfrm>
        </p:spPr>
        <p:txBody>
          <a:bodyPr/>
          <a:lstStyle/>
          <a:p>
            <a:r>
              <a:rPr lang="en-US" altLang="ko-KR" sz="2200" dirty="0"/>
              <a:t>Modification of Directional Channel Quality </a:t>
            </a:r>
            <a:r>
              <a:rPr lang="en-US" altLang="ko-KR" sz="2200" u="sng" dirty="0"/>
              <a:t>Report</a:t>
            </a:r>
            <a:r>
              <a:rPr lang="en-US" altLang="ko-KR" sz="2200" dirty="0"/>
              <a:t> frame</a:t>
            </a:r>
          </a:p>
          <a:p>
            <a:pPr lvl="1"/>
            <a:endParaRPr lang="ko-KR" altLang="en-US" sz="1800" dirty="0"/>
          </a:p>
        </p:txBody>
      </p:sp>
      <p:sp>
        <p:nvSpPr>
          <p:cNvPr id="4" name="바닥글 개체 틀 3"/>
          <p:cNvSpPr>
            <a:spLocks noGrp="1"/>
          </p:cNvSpPr>
          <p:nvPr>
            <p:ph type="ftr" sz="quarter" idx="11"/>
          </p:nvPr>
        </p:nvSpPr>
        <p:spPr/>
        <p:txBody>
          <a:bodyPr/>
          <a:lstStyle/>
          <a:p>
            <a:pPr>
              <a:defRPr/>
            </a:pPr>
            <a:r>
              <a:rPr lang="en-US" smtClean="0"/>
              <a:t>Kyungtae Jo (LG Electronics)</a:t>
            </a:r>
            <a:endParaRPr lang="en-US" dirty="0" smtClean="0"/>
          </a:p>
        </p:txBody>
      </p:sp>
      <p:sp>
        <p:nvSpPr>
          <p:cNvPr id="5" name="슬라이드 번호 개체 틀 4"/>
          <p:cNvSpPr>
            <a:spLocks noGrp="1"/>
          </p:cNvSpPr>
          <p:nvPr>
            <p:ph type="sldNum" sz="quarter" idx="12"/>
          </p:nvPr>
        </p:nvSpPr>
        <p:spPr/>
        <p:txBody>
          <a:bodyPr/>
          <a:lstStyle/>
          <a:p>
            <a:r>
              <a:rPr lang="en-US" altLang="en-US" smtClean="0"/>
              <a:t>Slide </a:t>
            </a:r>
            <a:fld id="{0FF88134-36A3-492E-B6B5-2F4703E76746}" type="slidenum">
              <a:rPr lang="en-US" altLang="en-US" smtClean="0"/>
              <a:pPr/>
              <a:t>7</a:t>
            </a:fld>
            <a:endParaRPr lang="en-US" altLang="en-US"/>
          </a:p>
        </p:txBody>
      </p:sp>
      <p:sp>
        <p:nvSpPr>
          <p:cNvPr id="6" name="날짜 개체 틀 5"/>
          <p:cNvSpPr>
            <a:spLocks noGrp="1"/>
          </p:cNvSpPr>
          <p:nvPr>
            <p:ph type="dt" sz="half" idx="2"/>
          </p:nvPr>
        </p:nvSpPr>
        <p:spPr/>
        <p:txBody>
          <a:bodyPr/>
          <a:lstStyle/>
          <a:p>
            <a:pPr>
              <a:defRPr/>
            </a:pPr>
            <a:r>
              <a:rPr lang="en-US" altLang="ko-KR" dirty="0"/>
              <a:t>JAN 2017</a:t>
            </a:r>
          </a:p>
        </p:txBody>
      </p:sp>
      <p:graphicFrame>
        <p:nvGraphicFramePr>
          <p:cNvPr id="14" name="Table 10"/>
          <p:cNvGraphicFramePr>
            <a:graphicFrameLocks noGrp="1"/>
          </p:cNvGraphicFramePr>
          <p:nvPr>
            <p:extLst/>
          </p:nvPr>
        </p:nvGraphicFramePr>
        <p:xfrm>
          <a:off x="0" y="2514600"/>
          <a:ext cx="9067800" cy="746760"/>
        </p:xfrm>
        <a:graphic>
          <a:graphicData uri="http://schemas.openxmlformats.org/drawingml/2006/table">
            <a:tbl>
              <a:tblPr firstRow="1" bandRow="1">
                <a:tableStyleId>{5C22544A-7EE6-4342-B048-85BDC9FD1C3A}</a:tableStyleId>
              </a:tblPr>
              <a:tblGrid>
                <a:gridCol w="598920"/>
                <a:gridCol w="696484"/>
                <a:gridCol w="609600"/>
                <a:gridCol w="457200"/>
                <a:gridCol w="685800"/>
                <a:gridCol w="914400"/>
                <a:gridCol w="914400"/>
                <a:gridCol w="623459"/>
                <a:gridCol w="698268"/>
                <a:gridCol w="811869"/>
                <a:gridCol w="457200"/>
                <a:gridCol w="825735"/>
                <a:gridCol w="774465"/>
              </a:tblGrid>
              <a:tr h="260869">
                <a:tc>
                  <a:txBody>
                    <a:bodyPr/>
                    <a:lstStyle/>
                    <a:p>
                      <a:pPr algn="ctr"/>
                      <a:endParaRPr lang="en-US" sz="105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Operating</a:t>
                      </a:r>
                      <a:r>
                        <a:rPr lang="en-US" sz="1000" b="0" baseline="0" dirty="0" smtClean="0">
                          <a:solidFill>
                            <a:schemeClr val="tx1"/>
                          </a:solidFill>
                        </a:rPr>
                        <a:t> Class</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Channel Number</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AID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000" b="0" dirty="0" smtClean="0">
                          <a:solidFill>
                            <a:schemeClr val="tx1"/>
                          </a:solidFill>
                        </a:rPr>
                        <a:t>Reserved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Method</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Measurement </a:t>
                      </a:r>
                    </a:p>
                    <a:p>
                      <a:pPr algn="ctr"/>
                      <a:r>
                        <a:rPr lang="en-US" sz="1000" b="0" dirty="0" smtClean="0">
                          <a:solidFill>
                            <a:schemeClr val="tx1"/>
                          </a:solidFill>
                        </a:rPr>
                        <a:t>Start Time</a:t>
                      </a:r>
                      <a:endParaRPr lang="en-US" sz="10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Measurement Duration</a:t>
                      </a:r>
                      <a:endParaRPr lang="en-US"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Number of </a:t>
                      </a:r>
                    </a:p>
                    <a:p>
                      <a:pPr algn="ctr"/>
                      <a:r>
                        <a:rPr lang="en-US" sz="900" b="0" dirty="0" smtClean="0">
                          <a:solidFill>
                            <a:schemeClr val="tx1"/>
                          </a:solidFill>
                        </a:rPr>
                        <a:t>Time Blocks</a:t>
                      </a:r>
                      <a:endParaRPr lang="en-US"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Measurement</a:t>
                      </a:r>
                    </a:p>
                    <a:p>
                      <a:pPr algn="ctr"/>
                      <a:r>
                        <a:rPr lang="en-US" sz="900" b="0" dirty="0" smtClean="0">
                          <a:solidFill>
                            <a:schemeClr val="tx1"/>
                          </a:solidFill>
                        </a:rPr>
                        <a:t> for Time block 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a:t>
                      </a:r>
                      <a:endParaRPr lang="en-US" sz="9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Measurement for Time block 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rgbClr val="FF0000"/>
                          </a:solidFill>
                        </a:rPr>
                        <a:t>Optional sub-elements</a:t>
                      </a:r>
                      <a:endParaRPr lang="en-US" sz="900" b="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153453">
                <a:tc>
                  <a:txBody>
                    <a:bodyPr/>
                    <a:lstStyle/>
                    <a:p>
                      <a:pPr algn="ctr"/>
                      <a:r>
                        <a:rPr lang="en-US" sz="1000" b="0" dirty="0" smtClean="0">
                          <a:solidFill>
                            <a:schemeClr val="tx1"/>
                          </a:solidFill>
                        </a:rPr>
                        <a:t>Octets:</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1</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b="0" dirty="0" smtClean="0">
                          <a:solidFill>
                            <a:schemeClr val="tx1"/>
                          </a:solidFill>
                        </a:rPr>
                        <a:t>8</a:t>
                      </a:r>
                      <a:endParaRPr lang="en-US" sz="10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2</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chemeClr val="tx1"/>
                          </a:solidFill>
                        </a:rPr>
                        <a:t>1</a:t>
                      </a: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9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900" b="0" dirty="0" smtClean="0">
                          <a:solidFill>
                            <a:srgbClr val="FF0000"/>
                          </a:solidFill>
                        </a:rPr>
                        <a:t>Variable</a:t>
                      </a:r>
                      <a:endParaRPr lang="en-US" sz="900" b="0" dirty="0">
                        <a:solidFill>
                          <a:srgbClr val="FF0000"/>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3" name="Table 27"/>
          <p:cNvGraphicFramePr>
            <a:graphicFrameLocks noGrp="1"/>
          </p:cNvGraphicFramePr>
          <p:nvPr>
            <p:extLst>
              <p:ext uri="{D42A27DB-BD31-4B8C-83A1-F6EECF244321}">
                <p14:modId xmlns:p14="http://schemas.microsoft.com/office/powerpoint/2010/main" val="104642230"/>
              </p:ext>
            </p:extLst>
          </p:nvPr>
        </p:nvGraphicFramePr>
        <p:xfrm>
          <a:off x="76200" y="3429000"/>
          <a:ext cx="3200400" cy="2746029"/>
        </p:xfrm>
        <a:graphic>
          <a:graphicData uri="http://schemas.openxmlformats.org/drawingml/2006/table">
            <a:tbl>
              <a:tblPr firstRow="1" bandRow="1">
                <a:tableStyleId>{5C22544A-7EE6-4342-B048-85BDC9FD1C3A}</a:tableStyleId>
              </a:tblPr>
              <a:tblGrid>
                <a:gridCol w="914400"/>
                <a:gridCol w="1447800"/>
                <a:gridCol w="838200"/>
              </a:tblGrid>
              <a:tr h="214521">
                <a:tc>
                  <a:txBody>
                    <a:bodyPr/>
                    <a:lstStyle/>
                    <a:p>
                      <a:pPr algn="ctr"/>
                      <a:r>
                        <a:rPr lang="en-US" sz="1100" b="1" dirty="0" err="1" smtClean="0">
                          <a:solidFill>
                            <a:srgbClr val="000000"/>
                          </a:solidFill>
                          <a:latin typeface="Calibri" panose="020F0502020204030204" pitchFamily="34" charset="0"/>
                          <a:cs typeface="Calibri" panose="020F0502020204030204" pitchFamily="34" charset="0"/>
                        </a:rPr>
                        <a:t>Subelement</a:t>
                      </a:r>
                      <a:r>
                        <a:rPr lang="en-US" sz="1100" b="1" dirty="0" smtClean="0">
                          <a:solidFill>
                            <a:srgbClr val="000000"/>
                          </a:solidFill>
                          <a:latin typeface="Calibri" panose="020F0502020204030204" pitchFamily="34" charset="0"/>
                          <a:cs typeface="Calibri" panose="020F0502020204030204" pitchFamily="34" charset="0"/>
                        </a:rPr>
                        <a:t> ID</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Name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1" dirty="0" smtClean="0">
                          <a:solidFill>
                            <a:srgbClr val="000000"/>
                          </a:solidFill>
                          <a:latin typeface="Calibri" panose="020F0502020204030204" pitchFamily="34" charset="0"/>
                          <a:cs typeface="Calibri" panose="020F0502020204030204" pitchFamily="34" charset="0"/>
                        </a:rPr>
                        <a:t>Extensible</a:t>
                      </a:r>
                      <a:endParaRPr lang="en-US" sz="1100" b="1" dirty="0">
                        <a:solidFill>
                          <a:srgbClr val="000000"/>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30267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chemeClr val="tx1"/>
                          </a:solidFill>
                          <a:latin typeface="Calibri" panose="020F0502020204030204" pitchFamily="34" charset="0"/>
                          <a:cs typeface="Calibri" panose="020F0502020204030204" pitchFamily="34" charset="0"/>
                        </a:rPr>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Measurement Configuration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FF0000"/>
                          </a:solidFill>
                          <a:latin typeface="Calibri" panose="020F0502020204030204" pitchFamily="34" charset="0"/>
                          <a:cs typeface="Calibri" panose="020F0502020204030204" pitchFamily="34" charset="0"/>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3175" lvl="1" indent="0">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Extended Measurement Configuration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3175" lvl="1" indent="0" algn="ctr">
                        <a:buFont typeface="Arial" panose="020B0604020202020204" pitchFamily="34" charset="0"/>
                        <a:buNone/>
                      </a:pPr>
                      <a:r>
                        <a:rPr lang="en-US" altLang="zh-CN" sz="1100" kern="100" dirty="0" smtClean="0">
                          <a:solidFill>
                            <a:srgbClr val="FF0000"/>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290503">
                <a:tc>
                  <a:txBody>
                    <a:bodyPr/>
                    <a:lstStyle/>
                    <a:p>
                      <a:pPr algn="ctr"/>
                      <a:r>
                        <a:rPr lang="en-US" sz="1100" b="1" dirty="0" smtClean="0">
                          <a:solidFill>
                            <a:schemeClr val="tx1"/>
                          </a:solidFill>
                          <a:latin typeface="Calibri" panose="020F0502020204030204" pitchFamily="34" charset="0"/>
                          <a:cs typeface="Calibri" panose="020F0502020204030204" pitchFamily="34" charset="0"/>
                        </a:rPr>
                        <a:t>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Extended Measurement Report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Yes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3-220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Vendor Specific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905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ko-KR" sz="1100" b="1" dirty="0" smtClean="0">
                          <a:solidFill>
                            <a:srgbClr val="000000"/>
                          </a:solidFill>
                          <a:latin typeface="Calibri" panose="020F0502020204030204" pitchFamily="34" charset="0"/>
                          <a:cs typeface="Calibri" panose="020F0502020204030204" pitchFamily="34" charset="0"/>
                        </a:rPr>
                        <a:t>222-255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buFont typeface="Arial" panose="020B0604020202020204" pitchFamily="34" charset="0"/>
                        <a:buNone/>
                      </a:pPr>
                      <a:r>
                        <a:rPr lang="en-US" altLang="zh-CN" sz="1100" kern="100" dirty="0" smtClean="0">
                          <a:solidFill>
                            <a:schemeClr val="tx1"/>
                          </a:solidFill>
                          <a:latin typeface="Calibri" panose="020F0502020204030204" pitchFamily="34" charset="0"/>
                          <a:cs typeface="Calibri" panose="020F0502020204030204" pitchFamily="34" charset="0"/>
                        </a:rPr>
                        <a:t>Reserved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175" lvl="1" indent="0" algn="ctr">
                        <a:buFont typeface="Arial" panose="020B0604020202020204" pitchFamily="34" charset="0"/>
                        <a:buNone/>
                      </a:pPr>
                      <a:endParaRPr lang="en-US" altLang="zh-CN" sz="1100" kern="100" dirty="0" smtClean="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graphicFrame>
        <p:nvGraphicFramePr>
          <p:cNvPr id="17" name="Table 10"/>
          <p:cNvGraphicFramePr>
            <a:graphicFrameLocks noGrp="1"/>
          </p:cNvGraphicFramePr>
          <p:nvPr>
            <p:extLst>
              <p:ext uri="{D42A27DB-BD31-4B8C-83A1-F6EECF244321}">
                <p14:modId xmlns:p14="http://schemas.microsoft.com/office/powerpoint/2010/main" val="207166353"/>
              </p:ext>
            </p:extLst>
          </p:nvPr>
        </p:nvGraphicFramePr>
        <p:xfrm>
          <a:off x="3224347" y="3988527"/>
          <a:ext cx="5867399" cy="1219200"/>
        </p:xfrm>
        <a:graphic>
          <a:graphicData uri="http://schemas.openxmlformats.org/drawingml/2006/table">
            <a:tbl>
              <a:tblPr firstRow="1" bandRow="1">
                <a:tableStyleId>{5C22544A-7EE6-4342-B048-85BDC9FD1C3A}</a:tableStyleId>
              </a:tblPr>
              <a:tblGrid>
                <a:gridCol w="533400"/>
                <a:gridCol w="838200"/>
                <a:gridCol w="838200"/>
                <a:gridCol w="838200"/>
                <a:gridCol w="304800"/>
                <a:gridCol w="838200"/>
                <a:gridCol w="838200"/>
                <a:gridCol w="838199"/>
              </a:tblGrid>
              <a:tr h="1002765">
                <a:tc>
                  <a:txBody>
                    <a:bodyPr/>
                    <a:lstStyle/>
                    <a:p>
                      <a:pPr algn="ctr"/>
                      <a:endParaRPr lang="en-US" sz="1200" b="0" u="none" dirty="0">
                        <a:solidFill>
                          <a:schemeClr val="tx1"/>
                        </a:solidFill>
                        <a:latin typeface="+mj-lt"/>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US" sz="1000" b="0" u="none" kern="1200" dirty="0">
                          <a:solidFill>
                            <a:schemeClr val="tx1"/>
                          </a:solidFill>
                          <a:effectLst/>
                          <a:latin typeface="+mj-lt"/>
                          <a:ea typeface="맑은 고딕" panose="020B0503020000020004" pitchFamily="50" charset="-127"/>
                        </a:rPr>
                        <a:t>Measurement </a:t>
                      </a:r>
                      <a:r>
                        <a:rPr lang="en-US" sz="1000" b="0" u="none" kern="1200" dirty="0" smtClean="0">
                          <a:solidFill>
                            <a:schemeClr val="tx1"/>
                          </a:solidFill>
                          <a:effectLst/>
                          <a:latin typeface="+mj-lt"/>
                          <a:ea typeface="맑은 고딕" panose="020B0503020000020004" pitchFamily="50" charset="-127"/>
                        </a:rPr>
                        <a:t>Start </a:t>
                      </a:r>
                      <a:r>
                        <a:rPr lang="en-US" sz="1000" b="0" u="none" kern="1200" dirty="0">
                          <a:solidFill>
                            <a:schemeClr val="tx1"/>
                          </a:solidFill>
                          <a:effectLst/>
                          <a:latin typeface="+mj-lt"/>
                          <a:ea typeface="맑은 고딕" panose="020B0503020000020004" pitchFamily="50" charset="-127"/>
                        </a:rPr>
                        <a:t>Time for 2</a:t>
                      </a:r>
                      <a:r>
                        <a:rPr lang="en-US" sz="1000" b="0" u="none" kern="1200" baseline="30000" dirty="0">
                          <a:solidFill>
                            <a:schemeClr val="tx1"/>
                          </a:solidFill>
                          <a:effectLst/>
                          <a:latin typeface="+mj-lt"/>
                          <a:ea typeface="맑은 고딕" panose="020B0503020000020004" pitchFamily="50" charset="-127"/>
                        </a:rPr>
                        <a:t>nd</a:t>
                      </a:r>
                      <a:r>
                        <a:rPr lang="en-US" sz="1000" b="0" u="none" kern="1200" dirty="0">
                          <a:solidFill>
                            <a:schemeClr val="tx1"/>
                          </a:solidFill>
                          <a:effectLst/>
                          <a:latin typeface="+mj-lt"/>
                          <a:ea typeface="맑은 고딕" panose="020B0503020000020004" pitchFamily="50" charset="-127"/>
                        </a:rPr>
                        <a:t> Requested Channel</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SG" sz="1000" b="0" u="none" kern="100" dirty="0">
                          <a:solidFill>
                            <a:schemeClr val="tx1"/>
                          </a:solidFill>
                          <a:effectLst/>
                          <a:latin typeface="+mj-lt"/>
                          <a:ea typeface="MS Mincho" panose="02020609040205080304" pitchFamily="49" charset="-128"/>
                        </a:rPr>
                        <a:t>Measurement Duration for </a:t>
                      </a:r>
                      <a:r>
                        <a:rPr lang="en-US" sz="1000" b="0" u="none" kern="1200" dirty="0">
                          <a:solidFill>
                            <a:schemeClr val="tx1"/>
                          </a:solidFill>
                          <a:effectLst/>
                          <a:latin typeface="+mj-lt"/>
                          <a:ea typeface="맑은 고딕" panose="020B0503020000020004" pitchFamily="50" charset="-127"/>
                        </a:rPr>
                        <a:t>2</a:t>
                      </a:r>
                      <a:r>
                        <a:rPr lang="en-US" sz="1000" b="0" u="none" kern="1200" baseline="30000" dirty="0">
                          <a:solidFill>
                            <a:schemeClr val="tx1"/>
                          </a:solidFill>
                          <a:effectLst/>
                          <a:latin typeface="+mj-lt"/>
                          <a:ea typeface="맑은 고딕" panose="020B0503020000020004" pitchFamily="50" charset="-127"/>
                        </a:rPr>
                        <a:t>nd</a:t>
                      </a:r>
                      <a:r>
                        <a:rPr lang="en-US" sz="1000" b="0" u="none" kern="100" dirty="0">
                          <a:solidFill>
                            <a:schemeClr val="tx1"/>
                          </a:solidFill>
                          <a:effectLst/>
                          <a:latin typeface="+mj-lt"/>
                          <a:ea typeface="MS Mincho" panose="02020609040205080304" pitchFamily="49" charset="-128"/>
                        </a:rPr>
                        <a:t> </a:t>
                      </a:r>
                      <a:r>
                        <a:rPr lang="en-US" sz="1000" b="0" u="none" kern="1200" dirty="0">
                          <a:solidFill>
                            <a:schemeClr val="tx1"/>
                          </a:solidFill>
                          <a:effectLst/>
                          <a:latin typeface="+mj-lt"/>
                          <a:ea typeface="맑은 고딕" panose="020B0503020000020004" pitchFamily="50" charset="-127"/>
                        </a:rPr>
                        <a:t>Requested Channel</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SG" sz="1000" b="0" u="none" kern="100" dirty="0">
                          <a:solidFill>
                            <a:schemeClr val="tx1"/>
                          </a:solidFill>
                          <a:effectLst/>
                          <a:latin typeface="+mj-lt"/>
                          <a:ea typeface="맑은 고딕" panose="020B0503020000020004" pitchFamily="50" charset="-127"/>
                        </a:rPr>
                        <a:t>Number of Time Blocks for </a:t>
                      </a:r>
                      <a:r>
                        <a:rPr lang="en-US" sz="1000" b="0" u="none" kern="1200" dirty="0">
                          <a:solidFill>
                            <a:schemeClr val="tx1"/>
                          </a:solidFill>
                          <a:effectLst/>
                          <a:latin typeface="+mj-lt"/>
                          <a:ea typeface="맑은 고딕" panose="020B0503020000020004" pitchFamily="50" charset="-127"/>
                        </a:rPr>
                        <a:t>2</a:t>
                      </a:r>
                      <a:r>
                        <a:rPr lang="en-US" sz="1000" b="0" u="none" kern="1200" baseline="30000" dirty="0">
                          <a:solidFill>
                            <a:schemeClr val="tx1"/>
                          </a:solidFill>
                          <a:effectLst/>
                          <a:latin typeface="+mj-lt"/>
                          <a:ea typeface="맑은 고딕" panose="020B0503020000020004" pitchFamily="50" charset="-127"/>
                        </a:rPr>
                        <a:t>nd</a:t>
                      </a:r>
                      <a:r>
                        <a:rPr lang="en-US" sz="1000" b="0" u="none" kern="100" dirty="0">
                          <a:solidFill>
                            <a:schemeClr val="tx1"/>
                          </a:solidFill>
                          <a:effectLst/>
                          <a:latin typeface="+mj-lt"/>
                          <a:ea typeface="MS Mincho" panose="02020609040205080304" pitchFamily="49" charset="-128"/>
                        </a:rPr>
                        <a:t> </a:t>
                      </a:r>
                      <a:r>
                        <a:rPr lang="en-US" sz="1000" b="0" u="none" kern="1200" dirty="0">
                          <a:solidFill>
                            <a:schemeClr val="tx1"/>
                          </a:solidFill>
                          <a:effectLst/>
                          <a:latin typeface="+mj-lt"/>
                          <a:ea typeface="맑은 고딕" panose="020B0503020000020004" pitchFamily="50" charset="-127"/>
                        </a:rPr>
                        <a:t>Requested Channel (N</a:t>
                      </a:r>
                      <a:r>
                        <a:rPr lang="en-US" sz="1000" b="0" u="none" kern="1200" baseline="-25000" dirty="0">
                          <a:solidFill>
                            <a:schemeClr val="tx1"/>
                          </a:solidFill>
                          <a:effectLst/>
                          <a:latin typeface="+mj-lt"/>
                          <a:ea typeface="맑은 고딕" panose="020B0503020000020004" pitchFamily="50" charset="-127"/>
                        </a:rPr>
                        <a:t>2</a:t>
                      </a:r>
                      <a:r>
                        <a:rPr lang="en-US" sz="1000" b="0" u="none" kern="1200" dirty="0">
                          <a:solidFill>
                            <a:schemeClr val="tx1"/>
                          </a:solidFill>
                          <a:effectLst/>
                          <a:latin typeface="+mj-lt"/>
                          <a:ea typeface="맑은 고딕" panose="020B0503020000020004" pitchFamily="50" charset="-127"/>
                        </a:rPr>
                        <a:t>)</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SG" sz="1000" b="0" u="none" kern="100" dirty="0">
                          <a:solidFill>
                            <a:schemeClr val="tx1"/>
                          </a:solidFill>
                          <a:effectLst/>
                          <a:latin typeface="+mj-lt"/>
                          <a:ea typeface="맑은 고딕" panose="020B0503020000020004" pitchFamily="50" charset="-127"/>
                        </a:rPr>
                        <a:t>…</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US" sz="1000" b="0" u="none" kern="1200" dirty="0">
                          <a:solidFill>
                            <a:schemeClr val="tx1"/>
                          </a:solidFill>
                          <a:effectLst/>
                          <a:latin typeface="+mj-lt"/>
                          <a:ea typeface="맑은 고딕" panose="020B0503020000020004" pitchFamily="50" charset="-127"/>
                        </a:rPr>
                        <a:t>Measurement Start Time for </a:t>
                      </a:r>
                      <a:r>
                        <a:rPr lang="en-US" sz="1000" b="0" i="1" u="none" kern="1200" dirty="0" err="1">
                          <a:solidFill>
                            <a:schemeClr val="tx1"/>
                          </a:solidFill>
                          <a:effectLst/>
                          <a:latin typeface="+mj-lt"/>
                          <a:ea typeface="맑은 고딕" panose="020B0503020000020004" pitchFamily="50" charset="-127"/>
                        </a:rPr>
                        <a:t>N</a:t>
                      </a:r>
                      <a:r>
                        <a:rPr lang="en-US" sz="1000" b="0" i="1" u="none" kern="1200" baseline="-25000" dirty="0" err="1">
                          <a:solidFill>
                            <a:schemeClr val="tx1"/>
                          </a:solidFill>
                          <a:effectLst/>
                          <a:latin typeface="+mj-lt"/>
                          <a:ea typeface="맑은 고딕" panose="020B0503020000020004" pitchFamily="50" charset="-127"/>
                        </a:rPr>
                        <a:t>ch</a:t>
                      </a:r>
                      <a:r>
                        <a:rPr lang="en-US" sz="1000" b="0" u="none" kern="1200" dirty="0" err="1">
                          <a:solidFill>
                            <a:schemeClr val="tx1"/>
                          </a:solidFill>
                          <a:effectLst/>
                          <a:latin typeface="+mj-lt"/>
                          <a:ea typeface="맑은 고딕" panose="020B0503020000020004" pitchFamily="50" charset="-127"/>
                        </a:rPr>
                        <a:t>-th</a:t>
                      </a:r>
                      <a:r>
                        <a:rPr lang="en-US" sz="1000" b="0" u="none" kern="1200" dirty="0">
                          <a:solidFill>
                            <a:schemeClr val="tx1"/>
                          </a:solidFill>
                          <a:effectLst/>
                          <a:latin typeface="+mj-lt"/>
                          <a:ea typeface="맑은 고딕" panose="020B0503020000020004" pitchFamily="50" charset="-127"/>
                        </a:rPr>
                        <a:t> Requested Channel</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1200"/>
                        </a:spcAft>
                      </a:pPr>
                      <a:r>
                        <a:rPr lang="en-US" sz="1000" b="0" u="none" kern="1200" dirty="0">
                          <a:solidFill>
                            <a:schemeClr val="tx1"/>
                          </a:solidFill>
                          <a:effectLst/>
                          <a:latin typeface="+mj-lt"/>
                          <a:ea typeface="맑은 고딕" panose="020B0503020000020004" pitchFamily="50" charset="-127"/>
                        </a:rPr>
                        <a:t>Measurement Duration for </a:t>
                      </a:r>
                      <a:r>
                        <a:rPr lang="en-US" sz="1000" b="0" i="1" u="none" kern="1200" dirty="0" err="1">
                          <a:solidFill>
                            <a:schemeClr val="tx1"/>
                          </a:solidFill>
                          <a:effectLst/>
                          <a:latin typeface="+mj-lt"/>
                          <a:ea typeface="맑은 고딕" panose="020B0503020000020004" pitchFamily="50" charset="-127"/>
                        </a:rPr>
                        <a:t>N</a:t>
                      </a:r>
                      <a:r>
                        <a:rPr lang="en-US" sz="1000" b="0" i="1" u="none" kern="1200" baseline="-25000" dirty="0" err="1">
                          <a:solidFill>
                            <a:schemeClr val="tx1"/>
                          </a:solidFill>
                          <a:effectLst/>
                          <a:latin typeface="+mj-lt"/>
                          <a:ea typeface="맑은 고딕" panose="020B0503020000020004" pitchFamily="50" charset="-127"/>
                        </a:rPr>
                        <a:t>ch</a:t>
                      </a:r>
                      <a:r>
                        <a:rPr lang="en-US" sz="1000" b="0" u="none" kern="1200" dirty="0" err="1">
                          <a:solidFill>
                            <a:schemeClr val="tx1"/>
                          </a:solidFill>
                          <a:effectLst/>
                          <a:latin typeface="+mj-lt"/>
                          <a:ea typeface="맑은 고딕" panose="020B0503020000020004" pitchFamily="50" charset="-127"/>
                        </a:rPr>
                        <a:t>-th</a:t>
                      </a:r>
                      <a:r>
                        <a:rPr lang="en-US" sz="1000" b="0" u="none" kern="1200" dirty="0">
                          <a:solidFill>
                            <a:schemeClr val="tx1"/>
                          </a:solidFill>
                          <a:effectLst/>
                          <a:latin typeface="+mj-lt"/>
                          <a:ea typeface="맑은 고딕" panose="020B0503020000020004" pitchFamily="50" charset="-127"/>
                        </a:rPr>
                        <a:t> Requested Channel</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en-US" sz="1000" b="0" u="none" kern="1200" dirty="0">
                          <a:solidFill>
                            <a:schemeClr val="tx1"/>
                          </a:solidFill>
                          <a:effectLst/>
                          <a:latin typeface="+mj-lt"/>
                          <a:ea typeface="맑은 고딕" panose="020B0503020000020004" pitchFamily="50" charset="-127"/>
                        </a:rPr>
                        <a:t>Number of</a:t>
                      </a:r>
                      <a:endParaRPr lang="ko-KR" sz="1100" b="0" u="none" kern="100">
                        <a:solidFill>
                          <a:schemeClr val="tx1"/>
                        </a:solidFill>
                        <a:effectLst/>
                        <a:latin typeface="+mj-lt"/>
                        <a:ea typeface="맑은 고딕" panose="020B0503020000020004" pitchFamily="50" charset="-127"/>
                      </a:endParaRPr>
                    </a:p>
                    <a:p>
                      <a:pPr algn="ctr">
                        <a:spcAft>
                          <a:spcPts val="1200"/>
                        </a:spcAft>
                      </a:pPr>
                      <a:r>
                        <a:rPr lang="en-US" sz="1000" b="0" u="none" kern="1200" dirty="0">
                          <a:solidFill>
                            <a:schemeClr val="tx1"/>
                          </a:solidFill>
                          <a:effectLst/>
                          <a:latin typeface="+mj-lt"/>
                          <a:ea typeface="맑은 고딕" panose="020B0503020000020004" pitchFamily="50" charset="-127"/>
                        </a:rPr>
                        <a:t>Time Blocks for </a:t>
                      </a:r>
                      <a:r>
                        <a:rPr lang="en-US" sz="1000" b="0" i="1" u="none" kern="1200" dirty="0" err="1">
                          <a:solidFill>
                            <a:schemeClr val="tx1"/>
                          </a:solidFill>
                          <a:effectLst/>
                          <a:latin typeface="+mj-lt"/>
                          <a:ea typeface="맑은 고딕" panose="020B0503020000020004" pitchFamily="50" charset="-127"/>
                        </a:rPr>
                        <a:t>N</a:t>
                      </a:r>
                      <a:r>
                        <a:rPr lang="en-US" sz="1000" b="0" i="1" u="none" kern="1200" baseline="-25000" dirty="0" err="1">
                          <a:solidFill>
                            <a:schemeClr val="tx1"/>
                          </a:solidFill>
                          <a:effectLst/>
                          <a:latin typeface="+mj-lt"/>
                          <a:ea typeface="맑은 고딕" panose="020B0503020000020004" pitchFamily="50" charset="-127"/>
                        </a:rPr>
                        <a:t>ch</a:t>
                      </a:r>
                      <a:r>
                        <a:rPr lang="en-US" sz="1000" b="0" u="none" kern="1200" dirty="0" err="1">
                          <a:solidFill>
                            <a:schemeClr val="tx1"/>
                          </a:solidFill>
                          <a:effectLst/>
                          <a:latin typeface="+mj-lt"/>
                          <a:ea typeface="맑은 고딕" panose="020B0503020000020004" pitchFamily="50" charset="-127"/>
                        </a:rPr>
                        <a:t>-th</a:t>
                      </a:r>
                      <a:r>
                        <a:rPr lang="en-US" sz="1000" b="0" u="none" kern="1200" dirty="0">
                          <a:solidFill>
                            <a:schemeClr val="tx1"/>
                          </a:solidFill>
                          <a:effectLst/>
                          <a:latin typeface="+mj-lt"/>
                          <a:ea typeface="맑은 고딕" panose="020B0503020000020004" pitchFamily="50" charset="-127"/>
                        </a:rPr>
                        <a:t> Requested Channel  (</a:t>
                      </a:r>
                      <a:r>
                        <a:rPr lang="en-US" sz="1000" b="0" u="none" kern="1200" dirty="0" err="1">
                          <a:solidFill>
                            <a:schemeClr val="tx1"/>
                          </a:solidFill>
                          <a:effectLst/>
                          <a:latin typeface="+mj-lt"/>
                          <a:ea typeface="맑은 고딕" panose="020B0503020000020004" pitchFamily="50" charset="-127"/>
                        </a:rPr>
                        <a:t>N</a:t>
                      </a:r>
                      <a:r>
                        <a:rPr lang="en-US" sz="1000" b="0" u="none" kern="1200" baseline="-25000" dirty="0" err="1">
                          <a:solidFill>
                            <a:schemeClr val="tx1"/>
                          </a:solidFill>
                          <a:effectLst/>
                          <a:latin typeface="+mj-lt"/>
                          <a:ea typeface="맑은 고딕" panose="020B0503020000020004" pitchFamily="50" charset="-127"/>
                        </a:rPr>
                        <a:t>Nch</a:t>
                      </a:r>
                      <a:r>
                        <a:rPr lang="en-US" sz="1000" b="0" u="none" kern="1200" dirty="0">
                          <a:solidFill>
                            <a:schemeClr val="tx1"/>
                          </a:solidFill>
                          <a:effectLst/>
                          <a:latin typeface="+mj-lt"/>
                          <a:ea typeface="맑은 고딕" panose="020B0503020000020004" pitchFamily="50" charset="-127"/>
                        </a:rPr>
                        <a:t>)</a:t>
                      </a:r>
                      <a:endParaRPr lang="ko-KR" sz="1100" b="0" u="none" kern="100">
                        <a:solidFill>
                          <a:schemeClr val="tx1"/>
                        </a:solidFill>
                        <a:effectLst/>
                        <a:latin typeface="+mj-lt"/>
                        <a:ea typeface="맑은 고딕" panose="020B0503020000020004" pitchFamily="50" charset="-127"/>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216435">
                <a:tc>
                  <a:txBody>
                    <a:bodyPr/>
                    <a:lstStyle/>
                    <a:p>
                      <a:pPr algn="r">
                        <a:lnSpc>
                          <a:spcPts val="800"/>
                        </a:lnSpc>
                        <a:spcAft>
                          <a:spcPts val="0"/>
                        </a:spcAft>
                      </a:pPr>
                      <a:r>
                        <a:rPr lang="en-US" sz="1000" b="0" u="none" kern="100" dirty="0">
                          <a:solidFill>
                            <a:schemeClr val="tx1"/>
                          </a:solidFill>
                          <a:effectLst/>
                          <a:latin typeface="+mj-lt"/>
                          <a:ea typeface="맑은 고딕" panose="020B0503020000020004" pitchFamily="50" charset="-127"/>
                        </a:rPr>
                        <a:t>Octets:</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kern="100">
                          <a:solidFill>
                            <a:schemeClr val="tx1"/>
                          </a:solidFill>
                          <a:effectLst/>
                          <a:latin typeface="+mj-lt"/>
                          <a:ea typeface="맑은 고딕" panose="020B0503020000020004" pitchFamily="50" charset="-127"/>
                        </a:rPr>
                        <a:t>8</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SG" sz="1000" b="0" u="none" kern="100" dirty="0">
                          <a:solidFill>
                            <a:schemeClr val="tx1"/>
                          </a:solidFill>
                          <a:effectLst/>
                          <a:latin typeface="+mj-lt"/>
                          <a:ea typeface="맑은 고딕" panose="020B0503020000020004" pitchFamily="50" charset="-127"/>
                        </a:rPr>
                        <a:t>2</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kern="100" dirty="0">
                          <a:solidFill>
                            <a:schemeClr val="tx1"/>
                          </a:solidFill>
                          <a:effectLst/>
                          <a:latin typeface="+mj-lt"/>
                          <a:ea typeface="맑은 고딕" panose="020B0503020000020004" pitchFamily="50" charset="-127"/>
                        </a:rPr>
                        <a:t>1</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strike="noStrike" kern="100" dirty="0">
                          <a:solidFill>
                            <a:schemeClr val="tx1"/>
                          </a:solidFill>
                          <a:effectLst/>
                          <a:latin typeface="+mj-lt"/>
                          <a:ea typeface="맑은 고딕" panose="020B0503020000020004" pitchFamily="50" charset="-127"/>
                        </a:rPr>
                        <a:t> </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kern="100" dirty="0">
                          <a:solidFill>
                            <a:schemeClr val="tx1"/>
                          </a:solidFill>
                          <a:effectLst/>
                          <a:latin typeface="+mj-lt"/>
                          <a:ea typeface="맑은 고딕" panose="020B0503020000020004" pitchFamily="50" charset="-127"/>
                        </a:rPr>
                        <a:t>8</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SG" sz="1000" b="0" u="none" kern="100" dirty="0">
                          <a:solidFill>
                            <a:schemeClr val="tx1"/>
                          </a:solidFill>
                          <a:effectLst/>
                          <a:latin typeface="+mj-lt"/>
                          <a:ea typeface="맑은 고딕" panose="020B0503020000020004" pitchFamily="50" charset="-127"/>
                        </a:rPr>
                        <a:t>2</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lnSpc>
                          <a:spcPts val="800"/>
                        </a:lnSpc>
                        <a:spcAft>
                          <a:spcPts val="0"/>
                        </a:spcAft>
                      </a:pPr>
                      <a:r>
                        <a:rPr lang="en-US" sz="1000" b="0" u="none" kern="100" dirty="0">
                          <a:solidFill>
                            <a:schemeClr val="tx1"/>
                          </a:solidFill>
                          <a:effectLst/>
                          <a:latin typeface="+mj-lt"/>
                          <a:ea typeface="맑은 고딕" panose="020B0503020000020004" pitchFamily="50" charset="-127"/>
                        </a:rPr>
                        <a:t>1</a:t>
                      </a:r>
                      <a:endParaRPr lang="ko-KR" sz="1000" b="0" u="none" kern="100">
                        <a:solidFill>
                          <a:schemeClr val="tx1"/>
                        </a:solidFill>
                        <a:effectLst/>
                        <a:latin typeface="+mj-lt"/>
                        <a:ea typeface="맑은 고딕" panose="020B0503020000020004" pitchFamily="50" charset="-127"/>
                      </a:endParaRPr>
                    </a:p>
                  </a:txBody>
                  <a:tcPr marL="68580" marR="6858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18" name="TextBox 17"/>
          <p:cNvSpPr txBox="1"/>
          <p:nvPr/>
        </p:nvSpPr>
        <p:spPr>
          <a:xfrm>
            <a:off x="4453071" y="5131527"/>
            <a:ext cx="3800476" cy="276999"/>
          </a:xfrm>
          <a:prstGeom prst="rect">
            <a:avLst/>
          </a:prstGeom>
          <a:noFill/>
        </p:spPr>
        <p:txBody>
          <a:bodyPr wrap="square" rtlCol="0">
            <a:spAutoFit/>
          </a:bodyPr>
          <a:lstStyle/>
          <a:p>
            <a:pPr algn="ctr"/>
            <a:r>
              <a:rPr lang="en-US" altLang="zh-CN" b="1" u="sng" kern="100" dirty="0" smtClean="0">
                <a:solidFill>
                  <a:srgbClr val="FF0000"/>
                </a:solidFill>
              </a:rPr>
              <a:t>Extended </a:t>
            </a:r>
            <a:r>
              <a:rPr lang="en-US" altLang="zh-CN" b="1" u="sng" kern="100" dirty="0">
                <a:solidFill>
                  <a:srgbClr val="FF0000"/>
                </a:solidFill>
              </a:rPr>
              <a:t>Measurement </a:t>
            </a:r>
            <a:r>
              <a:rPr lang="en-US" altLang="zh-CN" b="1" u="sng" kern="100" dirty="0" err="1" smtClean="0">
                <a:solidFill>
                  <a:srgbClr val="FF0000"/>
                </a:solidFill>
              </a:rPr>
              <a:t>Requset</a:t>
            </a:r>
            <a:r>
              <a:rPr lang="en-US" altLang="zh-CN" b="1" u="sng" kern="100" dirty="0" smtClean="0">
                <a:solidFill>
                  <a:srgbClr val="FF0000"/>
                </a:solidFill>
              </a:rPr>
              <a:t> sub-element data field</a:t>
            </a:r>
            <a:endParaRPr lang="en-US" b="1" u="sng" dirty="0">
              <a:solidFill>
                <a:srgbClr val="FF0000"/>
              </a:solidFill>
            </a:endParaRPr>
          </a:p>
        </p:txBody>
      </p:sp>
      <p:sp>
        <p:nvSpPr>
          <p:cNvPr id="20" name="오른쪽 화살표 19"/>
          <p:cNvSpPr/>
          <p:nvPr/>
        </p:nvSpPr>
        <p:spPr bwMode="auto">
          <a:xfrm>
            <a:off x="3387636" y="4426635"/>
            <a:ext cx="228600" cy="304800"/>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8134816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a:bodyPr>
          <a:lstStyle/>
          <a:p>
            <a:r>
              <a:rPr lang="en-US" dirty="0"/>
              <a:t>We suggest that </a:t>
            </a:r>
            <a:r>
              <a:rPr lang="en-US" dirty="0" smtClean="0"/>
              <a:t>signaling for multi-channel/antenna SPSH </a:t>
            </a:r>
            <a:r>
              <a:rPr lang="en-US" dirty="0"/>
              <a:t>modified by using </a:t>
            </a:r>
            <a:r>
              <a:rPr lang="en-US" dirty="0" smtClean="0"/>
              <a:t>Optional sub-elements </a:t>
            </a:r>
            <a:r>
              <a:rPr lang="en-US" dirty="0"/>
              <a:t>of existing </a:t>
            </a:r>
            <a:r>
              <a:rPr lang="en-US" dirty="0" smtClean="0"/>
              <a:t>Directional </a:t>
            </a:r>
            <a:r>
              <a:rPr lang="en-US" dirty="0"/>
              <a:t>Channel Quality Request/Report </a:t>
            </a:r>
            <a:r>
              <a:rPr lang="en-US" dirty="0" smtClean="0"/>
              <a:t>frame.</a:t>
            </a:r>
            <a:endParaRPr lang="en-US" dirty="0"/>
          </a:p>
          <a:p>
            <a:endParaRPr lang="en-US" dirty="0" smtClean="0"/>
          </a:p>
          <a:p>
            <a:endParaRPr lang="en-US" dirty="0"/>
          </a:p>
        </p:txBody>
      </p:sp>
      <p:sp>
        <p:nvSpPr>
          <p:cNvPr id="4" name="Footer Placeholder 3"/>
          <p:cNvSpPr>
            <a:spLocks noGrp="1"/>
          </p:cNvSpPr>
          <p:nvPr>
            <p:ph type="ftr" sz="quarter" idx="11"/>
          </p:nvPr>
        </p:nvSpPr>
        <p:spPr/>
        <p:txBody>
          <a:bodyPr/>
          <a:lstStyle/>
          <a:p>
            <a:pPr>
              <a:defRPr/>
            </a:pPr>
            <a:r>
              <a:rPr lang="en-US" altLang="ko-KR" dirty="0" err="1"/>
              <a:t>Kyungtae</a:t>
            </a:r>
            <a:r>
              <a:rPr lang="en-US" altLang="ko-KR" dirty="0"/>
              <a:t> Jo (LG Electronics)</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8</a:t>
            </a:fld>
            <a:endParaRPr lang="en-US" altLang="en-US"/>
          </a:p>
        </p:txBody>
      </p:sp>
      <p:sp>
        <p:nvSpPr>
          <p:cNvPr id="7" name="Date Placeholder 5"/>
          <p:cNvSpPr>
            <a:spLocks noGrp="1"/>
          </p:cNvSpPr>
          <p:nvPr>
            <p:ph type="dt" sz="half" idx="2"/>
          </p:nvPr>
        </p:nvSpPr>
        <p:spPr>
          <a:xfrm>
            <a:off x="696913" y="332601"/>
            <a:ext cx="968214" cy="276999"/>
          </a:xfrm>
        </p:spPr>
        <p:txBody>
          <a:bodyPr/>
          <a:lstStyle/>
          <a:p>
            <a:pPr>
              <a:defRPr/>
            </a:pPr>
            <a:r>
              <a:rPr lang="en-US" altLang="ko-KR" dirty="0"/>
              <a:t>JAN 2017</a:t>
            </a:r>
          </a:p>
        </p:txBody>
      </p:sp>
    </p:spTree>
    <p:extLst>
      <p:ext uri="{BB962C8B-B14F-4D97-AF65-F5344CB8AC3E}">
        <p14:creationId xmlns:p14="http://schemas.microsoft.com/office/powerpoint/2010/main" val="4677117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poll/motion #1</a:t>
            </a:r>
            <a:endParaRPr lang="en-US" dirty="0"/>
          </a:p>
        </p:txBody>
      </p:sp>
      <p:sp>
        <p:nvSpPr>
          <p:cNvPr id="3" name="Content Placeholder 2"/>
          <p:cNvSpPr>
            <a:spLocks noGrp="1"/>
          </p:cNvSpPr>
          <p:nvPr>
            <p:ph idx="1"/>
          </p:nvPr>
        </p:nvSpPr>
        <p:spPr/>
        <p:txBody>
          <a:bodyPr>
            <a:normAutofit/>
          </a:bodyPr>
          <a:lstStyle/>
          <a:p>
            <a:r>
              <a:rPr lang="en-US" dirty="0" smtClean="0"/>
              <a:t>Do </a:t>
            </a:r>
            <a:r>
              <a:rPr lang="en-US" dirty="0"/>
              <a:t>you agree to </a:t>
            </a:r>
            <a:r>
              <a:rPr lang="en-US" dirty="0" smtClean="0"/>
              <a:t>add the signaling </a:t>
            </a:r>
            <a:r>
              <a:rPr lang="en-US" dirty="0" smtClean="0"/>
              <a:t>for </a:t>
            </a:r>
            <a:r>
              <a:rPr lang="en-US" dirty="0"/>
              <a:t>multi-channel and multiple RX antenna SPSH </a:t>
            </a:r>
            <a:r>
              <a:rPr lang="en-US" dirty="0" smtClean="0"/>
              <a:t>using Optional </a:t>
            </a:r>
            <a:r>
              <a:rPr lang="en-US" dirty="0"/>
              <a:t>Sub-elements in Directional Channel Quality </a:t>
            </a:r>
            <a:r>
              <a:rPr lang="en-US" dirty="0" smtClean="0"/>
              <a:t>Request/Report </a:t>
            </a:r>
            <a:r>
              <a:rPr lang="en-US" dirty="0"/>
              <a:t>frame </a:t>
            </a:r>
            <a:r>
              <a:rPr lang="en-US" dirty="0" smtClean="0"/>
              <a:t>(shown on slide </a:t>
            </a:r>
            <a:r>
              <a:rPr lang="en-US" dirty="0" smtClean="0"/>
              <a:t>6-7) </a:t>
            </a:r>
            <a:r>
              <a:rPr lang="en-US" dirty="0" smtClean="0"/>
              <a:t>into </a:t>
            </a:r>
            <a:r>
              <a:rPr lang="en-US" dirty="0"/>
              <a:t>the </a:t>
            </a:r>
            <a:r>
              <a:rPr lang="en-US" dirty="0" smtClean="0"/>
              <a:t>SFD</a:t>
            </a:r>
            <a:r>
              <a:rPr lang="en-US" dirty="0"/>
              <a:t>?</a:t>
            </a:r>
          </a:p>
          <a:p>
            <a:endParaRPr lang="en-US" dirty="0"/>
          </a:p>
        </p:txBody>
      </p:sp>
      <p:sp>
        <p:nvSpPr>
          <p:cNvPr id="4" name="Footer Placeholder 3"/>
          <p:cNvSpPr>
            <a:spLocks noGrp="1"/>
          </p:cNvSpPr>
          <p:nvPr>
            <p:ph type="ftr" sz="quarter" idx="11"/>
          </p:nvPr>
        </p:nvSpPr>
        <p:spPr/>
        <p:txBody>
          <a:bodyPr/>
          <a:lstStyle/>
          <a:p>
            <a:pPr>
              <a:defRPr/>
            </a:pPr>
            <a:r>
              <a:rPr lang="en-US" altLang="ko-KR" dirty="0" err="1"/>
              <a:t>Kyungtae</a:t>
            </a:r>
            <a:r>
              <a:rPr lang="en-US" altLang="ko-KR" dirty="0"/>
              <a:t> Jo (LG Electronics)</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9</a:t>
            </a:fld>
            <a:endParaRPr lang="en-US" altLang="en-US"/>
          </a:p>
        </p:txBody>
      </p:sp>
      <p:sp>
        <p:nvSpPr>
          <p:cNvPr id="7" name="Date Placeholder 5"/>
          <p:cNvSpPr>
            <a:spLocks noGrp="1"/>
          </p:cNvSpPr>
          <p:nvPr>
            <p:ph type="dt" sz="half" idx="2"/>
          </p:nvPr>
        </p:nvSpPr>
        <p:spPr>
          <a:xfrm>
            <a:off x="696913" y="332601"/>
            <a:ext cx="968214" cy="276999"/>
          </a:xfrm>
        </p:spPr>
        <p:txBody>
          <a:bodyPr/>
          <a:lstStyle/>
          <a:p>
            <a:pPr>
              <a:defRPr/>
            </a:pPr>
            <a:r>
              <a:rPr lang="en-US" altLang="ko-KR" dirty="0"/>
              <a:t>JAN 2017</a:t>
            </a:r>
          </a:p>
        </p:txBody>
      </p:sp>
    </p:spTree>
    <p:extLst>
      <p:ext uri="{BB962C8B-B14F-4D97-AF65-F5344CB8AC3E}">
        <p14:creationId xmlns:p14="http://schemas.microsoft.com/office/powerpoint/2010/main" val="189503973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36968</TotalTime>
  <Words>1281</Words>
  <Application>Microsoft Office PowerPoint</Application>
  <PresentationFormat>화면 슬라이드 쇼(4:3)</PresentationFormat>
  <Paragraphs>401</Paragraphs>
  <Slides>9</Slides>
  <Notes>1</Notes>
  <HiddenSlides>0</HiddenSlides>
  <MMClips>0</MMClips>
  <ScaleCrop>false</ScaleCrop>
  <HeadingPairs>
    <vt:vector size="6" baseType="variant">
      <vt:variant>
        <vt:lpstr>사용한 글꼴</vt:lpstr>
      </vt:variant>
      <vt:variant>
        <vt:i4>8</vt:i4>
      </vt:variant>
      <vt:variant>
        <vt:lpstr>테마</vt:lpstr>
      </vt:variant>
      <vt:variant>
        <vt:i4>1</vt:i4>
      </vt:variant>
      <vt:variant>
        <vt:lpstr>슬라이드 제목</vt:lpstr>
      </vt:variant>
      <vt:variant>
        <vt:i4>9</vt:i4>
      </vt:variant>
    </vt:vector>
  </HeadingPairs>
  <TitlesOfParts>
    <vt:vector size="18" baseType="lpstr">
      <vt:lpstr>MS Mincho</vt:lpstr>
      <vt:lpstr>MS PGothic</vt:lpstr>
      <vt:lpstr>SimSun</vt:lpstr>
      <vt:lpstr>맑은 고딕</vt:lpstr>
      <vt:lpstr>Arial</vt:lpstr>
      <vt:lpstr>Calibri</vt:lpstr>
      <vt:lpstr>Symbol</vt:lpstr>
      <vt:lpstr>Times New Roman</vt:lpstr>
      <vt:lpstr>802-11-Submission</vt:lpstr>
      <vt:lpstr>Signaling for 11ay Spatial Sharing</vt:lpstr>
      <vt:lpstr>Introduction</vt:lpstr>
      <vt:lpstr>Recap on Draft 0.1 (1/3)</vt:lpstr>
      <vt:lpstr>Recap on Draft 0.1 (2/3)</vt:lpstr>
      <vt:lpstr>Recap on Draft 0.1 (3/3)</vt:lpstr>
      <vt:lpstr>Signaling for Multi-channel/antenna SPSH (1/2)</vt:lpstr>
      <vt:lpstr>Signaling for Multi-channel/antenna SPSH (2/2)</vt:lpstr>
      <vt:lpstr>Summary</vt:lpstr>
      <vt:lpstr>Straw poll/motion #1</vt:lpstr>
    </vt:vector>
  </TitlesOfParts>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lastModifiedBy>김진민/선임연구원/차세대표준(연)IoT팀(jinmin1230.kim@lge.com)</cp:lastModifiedBy>
  <cp:revision>2202</cp:revision>
  <cp:lastPrinted>2014-11-04T15:04:57Z</cp:lastPrinted>
  <dcterms:created xsi:type="dcterms:W3CDTF">2007-04-17T18:10:23Z</dcterms:created>
  <dcterms:modified xsi:type="dcterms:W3CDTF">2017-01-17T13:37:51Z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