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6" r:id="rId3"/>
    <p:sldId id="283" r:id="rId4"/>
    <p:sldId id="293" r:id="rId5"/>
    <p:sldId id="281" r:id="rId6"/>
    <p:sldId id="271" r:id="rId7"/>
    <p:sldId id="29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B8B"/>
    <a:srgbClr val="FF656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3" d="100"/>
          <a:sy n="63" d="100"/>
        </p:scale>
        <p:origin x="924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802.11-17/0107-00-00ay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  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46808" y="332601"/>
            <a:ext cx="39113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802.11-17/0107-00-00ay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Short SSW Frame for A-BFT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389958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 SSW frame is introduced for fast sector sweep for 11ay.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contribution intends to investigate </a:t>
            </a:r>
            <a:r>
              <a:rPr lang="en-US" dirty="0" smtClean="0"/>
              <a:t>which parameter of A-BFT is needed to modify to support transmission of short </a:t>
            </a:r>
            <a:r>
              <a:rPr lang="en-US" dirty="0"/>
              <a:t>SSW </a:t>
            </a:r>
            <a:r>
              <a:rPr lang="en-US" dirty="0" smtClean="0"/>
              <a:t>frame in A-BFT.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72091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그림 1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308" y="3962400"/>
            <a:ext cx="3784364" cy="1864138"/>
          </a:xfrm>
          <a:prstGeom prst="rect">
            <a:avLst/>
          </a:prstGeom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0" r="6786" b="65272"/>
          <a:stretch/>
        </p:blipFill>
        <p:spPr bwMode="auto">
          <a:xfrm>
            <a:off x="586260" y="3885752"/>
            <a:ext cx="3784158" cy="1981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SSW frame transmission for A-BFT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40872" cy="4572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ym typeface="Wingdings" panose="05000000000000000000" pitchFamily="2" charset="2"/>
              </a:rPr>
              <a:t>The related parameters should be modified to support short SSW frame in A-BFT.</a:t>
            </a:r>
          </a:p>
          <a:p>
            <a:pPr lvl="1"/>
            <a:r>
              <a:rPr lang="en-US" altLang="ko-KR" sz="1600" dirty="0" smtClean="0"/>
              <a:t>A-BFT LENGTH: the length of A-BFT in unit of Sector Sweep Slot (</a:t>
            </a:r>
            <a:r>
              <a:rPr lang="en-US" altLang="ko-KR" sz="1600" dirty="0" err="1" smtClean="0"/>
              <a:t>SSSlot</a:t>
            </a:r>
            <a:r>
              <a:rPr lang="en-US" altLang="ko-KR" sz="1600" dirty="0" smtClean="0"/>
              <a:t>) Times</a:t>
            </a:r>
          </a:p>
          <a:p>
            <a:pPr lvl="1"/>
            <a:r>
              <a:rPr lang="en-US" altLang="ko-KR" sz="1600" dirty="0" smtClean="0"/>
              <a:t>FSS (</a:t>
            </a:r>
            <a:r>
              <a:rPr lang="en-US" altLang="ko-KR" sz="1600" dirty="0" err="1" smtClean="0"/>
              <a:t>aSSDuration</a:t>
            </a:r>
            <a:r>
              <a:rPr lang="en-US" altLang="ko-KR" sz="1600" dirty="0" smtClean="0"/>
              <a:t>): </a:t>
            </a:r>
            <a:r>
              <a:rPr lang="en-US" altLang="ko-KR" sz="1600" dirty="0"/>
              <a:t>the number of SSW Frames in a </a:t>
            </a:r>
            <a:r>
              <a:rPr lang="en-US" altLang="ko-KR" sz="1600" dirty="0" err="1"/>
              <a:t>SSSlot</a:t>
            </a:r>
            <a:endParaRPr lang="en-US" altLang="ko-KR" sz="1600" dirty="0"/>
          </a:p>
          <a:p>
            <a:pPr lvl="1"/>
            <a:r>
              <a:rPr lang="en-US" sz="1600" dirty="0" smtClean="0"/>
              <a:t>IFS in a slot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marL="0" indent="0">
              <a:buNone/>
            </a:pPr>
            <a:r>
              <a:rPr lang="en-US" altLang="ko-KR" sz="1600" b="0" dirty="0" err="1" smtClean="0"/>
              <a:t>aSSSlotTime</a:t>
            </a:r>
            <a:r>
              <a:rPr lang="en-US" altLang="ko-KR" sz="1600" b="0" dirty="0" smtClean="0"/>
              <a:t> </a:t>
            </a:r>
            <a:r>
              <a:rPr lang="en-US" altLang="ko-KR" sz="1600" b="0" dirty="0"/>
              <a:t>= </a:t>
            </a:r>
            <a:r>
              <a:rPr lang="en-US" altLang="ko-KR" sz="1600" b="0" dirty="0" err="1"/>
              <a:t>aAirPropagationTime</a:t>
            </a:r>
            <a:r>
              <a:rPr lang="en-US" altLang="ko-KR" sz="1600" b="0" dirty="0"/>
              <a:t> + </a:t>
            </a:r>
            <a:r>
              <a:rPr lang="en-US" altLang="ko-KR" sz="1600" b="0" u="sng" dirty="0" err="1">
                <a:solidFill>
                  <a:srgbClr val="FF0000"/>
                </a:solidFill>
              </a:rPr>
              <a:t>aSSDuration</a:t>
            </a:r>
            <a:r>
              <a:rPr lang="en-US" altLang="ko-KR" sz="1600" b="0" u="sng" dirty="0">
                <a:solidFill>
                  <a:srgbClr val="FF0000"/>
                </a:solidFill>
              </a:rPr>
              <a:t> </a:t>
            </a:r>
            <a:r>
              <a:rPr lang="en-US" altLang="ko-KR" sz="1600" b="0" dirty="0"/>
              <a:t>+ MBIFS + </a:t>
            </a:r>
            <a:r>
              <a:rPr lang="en-US" altLang="ko-KR" sz="1600" b="0" dirty="0" err="1"/>
              <a:t>aSSFBDuration</a:t>
            </a:r>
            <a:r>
              <a:rPr lang="en-US" altLang="ko-KR" sz="1600" b="0" dirty="0"/>
              <a:t> + MBIFS </a:t>
            </a:r>
            <a:endParaRPr lang="en-US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11757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short SSW frame transmission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600"/>
            <a:ext cx="8077201" cy="43434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SSW slot time for short SSW frame has </a:t>
            </a:r>
            <a:r>
              <a:rPr lang="en-US" altLang="ko-KR" sz="2000" dirty="0"/>
              <a:t>same </a:t>
            </a:r>
            <a:r>
              <a:rPr lang="en-US" altLang="ko-KR" sz="2000" dirty="0" smtClean="0"/>
              <a:t>time with </a:t>
            </a:r>
            <a:r>
              <a:rPr lang="en-US" altLang="ko-KR" sz="2000" dirty="0"/>
              <a:t>11ad, regardless of </a:t>
            </a:r>
            <a:r>
              <a:rPr lang="en-US" altLang="ko-KR" sz="2000" dirty="0" smtClean="0"/>
              <a:t>SSW </a:t>
            </a:r>
            <a:r>
              <a:rPr lang="en-US" altLang="ko-KR" sz="2000" dirty="0"/>
              <a:t>frame </a:t>
            </a:r>
            <a:r>
              <a:rPr lang="en-US" altLang="ko-KR" sz="2000" dirty="0" smtClean="0"/>
              <a:t>type (Short SSW / SSW </a:t>
            </a:r>
            <a:r>
              <a:rPr lang="en-US" altLang="ko-KR" sz="2000" dirty="0"/>
              <a:t>frame</a:t>
            </a:r>
            <a:r>
              <a:rPr lang="en-US" altLang="ko-KR" sz="2000" dirty="0" smtClean="0"/>
              <a:t>)</a:t>
            </a:r>
          </a:p>
          <a:p>
            <a:pPr marL="541338" indent="0">
              <a:buNone/>
            </a:pPr>
            <a:r>
              <a:rPr lang="en-US" altLang="ko-KR" sz="2000" dirty="0" smtClean="0">
                <a:sym typeface="Wingdings" panose="05000000000000000000" pitchFamily="2" charset="2"/>
              </a:rPr>
              <a:t> No fairness issue between 11ad&amp;11ay</a:t>
            </a:r>
          </a:p>
          <a:p>
            <a:pPr marL="1284288" lvl="1"/>
            <a:r>
              <a:rPr lang="en-US" altLang="ko-KR" sz="1600" dirty="0" smtClean="0">
                <a:sym typeface="Wingdings" panose="05000000000000000000" pitchFamily="2" charset="2"/>
              </a:rPr>
              <a:t>Short </a:t>
            </a:r>
            <a:r>
              <a:rPr lang="en-US" altLang="ko-KR" sz="1600" dirty="0">
                <a:sym typeface="Wingdings" panose="05000000000000000000" pitchFamily="2" charset="2"/>
              </a:rPr>
              <a:t>SSW frame can be transmitted for both original slots and additional slots.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2000" dirty="0" smtClean="0">
                <a:sym typeface="Wingdings" panose="05000000000000000000" pitchFamily="2" charset="2"/>
              </a:rPr>
              <a:t>         </a:t>
            </a:r>
            <a:r>
              <a:rPr lang="en-US" altLang="ko-KR" sz="2000" dirty="0" smtClean="0"/>
              <a:t>More </a:t>
            </a:r>
            <a:r>
              <a:rPr lang="en-US" altLang="ko-KR" sz="2000" dirty="0"/>
              <a:t>SSW frames can be transmitted within a SSW slot</a:t>
            </a:r>
            <a:r>
              <a:rPr lang="en-US" altLang="ko-KR" sz="2000" dirty="0" smtClean="0"/>
              <a:t>.</a:t>
            </a:r>
          </a:p>
          <a:p>
            <a:pPr lvl="1"/>
            <a:endParaRPr lang="en-US" altLang="ko-KR" sz="16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 2017</a:t>
            </a:r>
          </a:p>
        </p:txBody>
      </p:sp>
      <p:cxnSp>
        <p:nvCxnSpPr>
          <p:cNvPr id="8" name="직선 연결선 7"/>
          <p:cNvCxnSpPr/>
          <p:nvPr/>
        </p:nvCxnSpPr>
        <p:spPr bwMode="auto">
          <a:xfrm flipV="1">
            <a:off x="2438400" y="4822094"/>
            <a:ext cx="4539785" cy="7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2580187" y="4556163"/>
            <a:ext cx="443406" cy="265931"/>
          </a:xfrm>
          <a:prstGeom prst="rect">
            <a:avLst/>
          </a:prstGeom>
          <a:solidFill>
            <a:srgbClr val="FF8B8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085635" y="4556163"/>
            <a:ext cx="84132" cy="265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2580627" y="4447175"/>
            <a:ext cx="600047" cy="379413"/>
            <a:chOff x="1622242" y="3442461"/>
            <a:chExt cx="600047" cy="1837090"/>
          </a:xfrm>
        </p:grpSpPr>
        <p:cxnSp>
          <p:nvCxnSpPr>
            <p:cNvPr id="14" name="직선 연결선 13"/>
            <p:cNvCxnSpPr/>
            <p:nvPr/>
          </p:nvCxnSpPr>
          <p:spPr bwMode="auto">
            <a:xfrm>
              <a:off x="1622242" y="3447442"/>
              <a:ext cx="0" cy="598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직선 연결선 14"/>
            <p:cNvCxnSpPr/>
            <p:nvPr/>
          </p:nvCxnSpPr>
          <p:spPr bwMode="auto">
            <a:xfrm>
              <a:off x="2217527" y="3442461"/>
              <a:ext cx="4762" cy="18370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9" name="직사각형 18"/>
          <p:cNvSpPr/>
          <p:nvPr/>
        </p:nvSpPr>
        <p:spPr bwMode="auto">
          <a:xfrm>
            <a:off x="3950204" y="4560658"/>
            <a:ext cx="443406" cy="265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4455653" y="4560658"/>
            <a:ext cx="84132" cy="265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3403240" y="4553537"/>
            <a:ext cx="264838" cy="27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직선 연결선 28"/>
          <p:cNvCxnSpPr/>
          <p:nvPr/>
        </p:nvCxnSpPr>
        <p:spPr bwMode="auto">
          <a:xfrm flipH="1">
            <a:off x="1304612" y="4832294"/>
            <a:ext cx="1275575" cy="2801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>
            <a:off x="3023593" y="4828610"/>
            <a:ext cx="1710995" cy="2620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1" name="직사각형 30"/>
          <p:cNvSpPr/>
          <p:nvPr/>
        </p:nvSpPr>
        <p:spPr bwMode="auto">
          <a:xfrm>
            <a:off x="7696326" y="5416858"/>
            <a:ext cx="533274" cy="3038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SSW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4930090" y="5418672"/>
            <a:ext cx="533274" cy="3038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SSW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6815412" y="5352456"/>
            <a:ext cx="264838" cy="27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4929049" y="5121761"/>
            <a:ext cx="3299117" cy="625958"/>
            <a:chOff x="2033449" y="4269121"/>
            <a:chExt cx="3299117" cy="557540"/>
          </a:xfrm>
        </p:grpSpPr>
        <p:cxnSp>
          <p:nvCxnSpPr>
            <p:cNvPr id="35" name="직선 연결선 34"/>
            <p:cNvCxnSpPr/>
            <p:nvPr/>
          </p:nvCxnSpPr>
          <p:spPr bwMode="auto">
            <a:xfrm>
              <a:off x="2033449" y="4270650"/>
              <a:ext cx="0" cy="5560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직선 연결선 35"/>
            <p:cNvCxnSpPr/>
            <p:nvPr/>
          </p:nvCxnSpPr>
          <p:spPr bwMode="auto">
            <a:xfrm>
              <a:off x="5332566" y="4269121"/>
              <a:ext cx="0" cy="5560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7" name="직선 화살표 연결선 36"/>
          <p:cNvCxnSpPr/>
          <p:nvPr/>
        </p:nvCxnSpPr>
        <p:spPr bwMode="auto">
          <a:xfrm>
            <a:off x="4929049" y="5252884"/>
            <a:ext cx="329911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5638926" y="5416858"/>
            <a:ext cx="533274" cy="3038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SSW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직선 화살표 연결선 38"/>
          <p:cNvCxnSpPr/>
          <p:nvPr/>
        </p:nvCxnSpPr>
        <p:spPr bwMode="auto">
          <a:xfrm flipV="1">
            <a:off x="5458601" y="5418672"/>
            <a:ext cx="187937" cy="18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0" name="직사각형 39"/>
          <p:cNvSpPr/>
          <p:nvPr/>
        </p:nvSpPr>
        <p:spPr bwMode="auto">
          <a:xfrm>
            <a:off x="5317639" y="5272264"/>
            <a:ext cx="429576" cy="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SBIFS</a:t>
            </a:r>
            <a:endParaRPr lang="ko-KR" altLang="en-US" sz="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172200" y="6013011"/>
            <a:ext cx="808177" cy="1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11ad SSW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5927549" y="5015070"/>
            <a:ext cx="1144702" cy="1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FSS = N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직선 연결선 42"/>
          <p:cNvCxnSpPr/>
          <p:nvPr/>
        </p:nvCxnSpPr>
        <p:spPr bwMode="auto">
          <a:xfrm>
            <a:off x="4930090" y="5756938"/>
            <a:ext cx="0" cy="2955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5464417" y="5756938"/>
            <a:ext cx="0" cy="1431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>
            <a:off x="5638980" y="5756938"/>
            <a:ext cx="0" cy="2955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4930090" y="5823905"/>
            <a:ext cx="53432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7" name="직선 화살표 연결선 46"/>
          <p:cNvCxnSpPr/>
          <p:nvPr/>
        </p:nvCxnSpPr>
        <p:spPr bwMode="auto">
          <a:xfrm>
            <a:off x="4930090" y="5976305"/>
            <a:ext cx="708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직사각형 47"/>
          <p:cNvSpPr/>
          <p:nvPr/>
        </p:nvSpPr>
        <p:spPr bwMode="auto">
          <a:xfrm>
            <a:off x="4958470" y="5977266"/>
            <a:ext cx="680330" cy="11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15.91us</a:t>
            </a:r>
            <a:endParaRPr lang="ko-KR" altLang="en-US" sz="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909705" y="5824866"/>
            <a:ext cx="617604" cy="11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14.91us</a:t>
            </a:r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직선 연결선 49"/>
          <p:cNvCxnSpPr/>
          <p:nvPr/>
        </p:nvCxnSpPr>
        <p:spPr bwMode="auto">
          <a:xfrm>
            <a:off x="1143000" y="5720729"/>
            <a:ext cx="7239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51" name="직사각형 50"/>
          <p:cNvSpPr/>
          <p:nvPr/>
        </p:nvSpPr>
        <p:spPr bwMode="auto">
          <a:xfrm>
            <a:off x="2687418" y="5416666"/>
            <a:ext cx="264838" cy="27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2" name="그룹 51"/>
          <p:cNvGrpSpPr/>
          <p:nvPr/>
        </p:nvGrpSpPr>
        <p:grpSpPr>
          <a:xfrm>
            <a:off x="1288477" y="5119963"/>
            <a:ext cx="3467455" cy="625958"/>
            <a:chOff x="2030885" y="4269121"/>
            <a:chExt cx="3467455" cy="557540"/>
          </a:xfrm>
        </p:grpSpPr>
        <p:cxnSp>
          <p:nvCxnSpPr>
            <p:cNvPr id="53" name="직선 연결선 52"/>
            <p:cNvCxnSpPr/>
            <p:nvPr/>
          </p:nvCxnSpPr>
          <p:spPr bwMode="auto">
            <a:xfrm>
              <a:off x="2030885" y="4270650"/>
              <a:ext cx="0" cy="5560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직선 연결선 53"/>
            <p:cNvCxnSpPr/>
            <p:nvPr/>
          </p:nvCxnSpPr>
          <p:spPr bwMode="auto">
            <a:xfrm>
              <a:off x="5498340" y="4269121"/>
              <a:ext cx="0" cy="5560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55" name="직선 화살표 연결선 54"/>
          <p:cNvCxnSpPr/>
          <p:nvPr/>
        </p:nvCxnSpPr>
        <p:spPr bwMode="auto">
          <a:xfrm>
            <a:off x="1288477" y="5252884"/>
            <a:ext cx="346745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57" name="그룹 56"/>
          <p:cNvGrpSpPr/>
          <p:nvPr/>
        </p:nvGrpSpPr>
        <p:grpSpPr>
          <a:xfrm>
            <a:off x="1292082" y="5415060"/>
            <a:ext cx="403910" cy="305669"/>
            <a:chOff x="662890" y="5688939"/>
            <a:chExt cx="403910" cy="305669"/>
          </a:xfrm>
        </p:grpSpPr>
        <p:sp>
          <p:nvSpPr>
            <p:cNvPr id="58" name="직사각형 57"/>
            <p:cNvSpPr/>
            <p:nvPr/>
          </p:nvSpPr>
          <p:spPr bwMode="auto">
            <a:xfrm>
              <a:off x="662890" y="5690753"/>
              <a:ext cx="403910" cy="303855"/>
            </a:xfrm>
            <a:prstGeom prst="rect">
              <a:avLst/>
            </a:prstGeom>
            <a:solidFill>
              <a:srgbClr val="FC8E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666759" y="5688939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Short</a:t>
              </a:r>
            </a:p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SSW</a:t>
              </a:r>
              <a:endParaRPr lang="ko-KR" alt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0" name="그룹 59"/>
          <p:cNvGrpSpPr/>
          <p:nvPr/>
        </p:nvGrpSpPr>
        <p:grpSpPr>
          <a:xfrm>
            <a:off x="1905000" y="5414852"/>
            <a:ext cx="403910" cy="305669"/>
            <a:chOff x="1120090" y="5688731"/>
            <a:chExt cx="403910" cy="305669"/>
          </a:xfrm>
        </p:grpSpPr>
        <p:sp>
          <p:nvSpPr>
            <p:cNvPr id="61" name="직사각형 60"/>
            <p:cNvSpPr/>
            <p:nvPr/>
          </p:nvSpPr>
          <p:spPr bwMode="auto">
            <a:xfrm>
              <a:off x="1120090" y="5690545"/>
              <a:ext cx="403910" cy="303855"/>
            </a:xfrm>
            <a:prstGeom prst="rect">
              <a:avLst/>
            </a:prstGeom>
            <a:solidFill>
              <a:srgbClr val="FC8E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직사각형 61"/>
            <p:cNvSpPr/>
            <p:nvPr/>
          </p:nvSpPr>
          <p:spPr bwMode="auto">
            <a:xfrm>
              <a:off x="1123959" y="5688731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Short</a:t>
              </a:r>
            </a:p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SSW</a:t>
              </a:r>
              <a:endParaRPr lang="ko-KR" alt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3" name="그룹 62"/>
          <p:cNvGrpSpPr/>
          <p:nvPr/>
        </p:nvGrpSpPr>
        <p:grpSpPr>
          <a:xfrm>
            <a:off x="4134392" y="5407254"/>
            <a:ext cx="403910" cy="305669"/>
            <a:chOff x="2971800" y="5689600"/>
            <a:chExt cx="403910" cy="305669"/>
          </a:xfrm>
        </p:grpSpPr>
        <p:sp>
          <p:nvSpPr>
            <p:cNvPr id="64" name="직사각형 63"/>
            <p:cNvSpPr/>
            <p:nvPr/>
          </p:nvSpPr>
          <p:spPr bwMode="auto">
            <a:xfrm>
              <a:off x="2971800" y="5691414"/>
              <a:ext cx="403910" cy="303855"/>
            </a:xfrm>
            <a:prstGeom prst="rect">
              <a:avLst/>
            </a:prstGeom>
            <a:solidFill>
              <a:srgbClr val="FC8E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직사각형 64"/>
            <p:cNvSpPr/>
            <p:nvPr/>
          </p:nvSpPr>
          <p:spPr bwMode="auto">
            <a:xfrm>
              <a:off x="2975669" y="5689600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Short</a:t>
              </a:r>
            </a:p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SSW</a:t>
              </a:r>
              <a:endParaRPr lang="ko-KR" alt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66" name="직선 화살표 연결선 65"/>
          <p:cNvCxnSpPr/>
          <p:nvPr/>
        </p:nvCxnSpPr>
        <p:spPr bwMode="auto">
          <a:xfrm flipV="1">
            <a:off x="1687548" y="5415721"/>
            <a:ext cx="217452" cy="27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7" name="직사각형 66"/>
          <p:cNvSpPr/>
          <p:nvPr/>
        </p:nvSpPr>
        <p:spPr bwMode="auto">
          <a:xfrm>
            <a:off x="2208090" y="6017592"/>
            <a:ext cx="1223494" cy="1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11ay Short SSW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직사각형 67"/>
          <p:cNvSpPr/>
          <p:nvPr/>
        </p:nvSpPr>
        <p:spPr bwMode="auto">
          <a:xfrm>
            <a:off x="2314395" y="5055032"/>
            <a:ext cx="1144702" cy="1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FSS = (N+</a:t>
            </a:r>
            <a:r>
              <a:rPr lang="el-GR" altLang="ko-KR" sz="900" b="1" dirty="0" smtClean="0">
                <a:solidFill>
                  <a:srgbClr val="FF0000"/>
                </a:solidFill>
                <a:latin typeface="맑은 고딕"/>
                <a:ea typeface="맑은 고딕"/>
                <a:cs typeface="Arial" panose="020B0604020202020204" pitchFamily="34" charset="0"/>
              </a:rPr>
              <a:t>α</a:t>
            </a:r>
            <a:r>
              <a:rPr lang="en-US" altLang="ko-KR" sz="900" b="1" dirty="0" smtClean="0">
                <a:solidFill>
                  <a:srgbClr val="FF0000"/>
                </a:solidFill>
                <a:latin typeface="맑은 고딕"/>
                <a:ea typeface="맑은 고딕"/>
                <a:cs typeface="Arial" panose="020B0604020202020204" pitchFamily="34" charset="0"/>
              </a:rPr>
              <a:t>)</a:t>
            </a:r>
            <a:endParaRPr lang="ko-KR" altLang="en-US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직선 연결선 68"/>
          <p:cNvCxnSpPr/>
          <p:nvPr/>
        </p:nvCxnSpPr>
        <p:spPr bwMode="auto">
          <a:xfrm>
            <a:off x="1289701" y="5755154"/>
            <a:ext cx="0" cy="2955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직선 연결선 69"/>
          <p:cNvCxnSpPr/>
          <p:nvPr/>
        </p:nvCxnSpPr>
        <p:spPr bwMode="auto">
          <a:xfrm>
            <a:off x="1695992" y="5755154"/>
            <a:ext cx="0" cy="1431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직선 연결선 70"/>
          <p:cNvCxnSpPr/>
          <p:nvPr/>
        </p:nvCxnSpPr>
        <p:spPr bwMode="auto">
          <a:xfrm>
            <a:off x="1870555" y="5755154"/>
            <a:ext cx="0" cy="2955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직선 화살표 연결선 71"/>
          <p:cNvCxnSpPr/>
          <p:nvPr/>
        </p:nvCxnSpPr>
        <p:spPr bwMode="auto">
          <a:xfrm>
            <a:off x="1289701" y="5822121"/>
            <a:ext cx="4062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3" name="직선 화살표 연결선 72"/>
          <p:cNvCxnSpPr/>
          <p:nvPr/>
        </p:nvCxnSpPr>
        <p:spPr bwMode="auto">
          <a:xfrm>
            <a:off x="1289701" y="5974521"/>
            <a:ext cx="58085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직사각형 73"/>
          <p:cNvSpPr/>
          <p:nvPr/>
        </p:nvSpPr>
        <p:spPr bwMode="auto">
          <a:xfrm>
            <a:off x="1262059" y="5999297"/>
            <a:ext cx="675332" cy="11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9.8 us</a:t>
            </a:r>
            <a:endParaRPr lang="ko-KR" alt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직사각형 74"/>
          <p:cNvSpPr/>
          <p:nvPr/>
        </p:nvSpPr>
        <p:spPr bwMode="auto">
          <a:xfrm>
            <a:off x="1235826" y="5823082"/>
            <a:ext cx="539440" cy="11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8.8us</a:t>
            </a:r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6" name="그룹 75"/>
          <p:cNvGrpSpPr/>
          <p:nvPr/>
        </p:nvGrpSpPr>
        <p:grpSpPr>
          <a:xfrm>
            <a:off x="3398763" y="5412336"/>
            <a:ext cx="403910" cy="305669"/>
            <a:chOff x="2971800" y="5689600"/>
            <a:chExt cx="403910" cy="305669"/>
          </a:xfrm>
        </p:grpSpPr>
        <p:sp>
          <p:nvSpPr>
            <p:cNvPr id="77" name="직사각형 76"/>
            <p:cNvSpPr/>
            <p:nvPr/>
          </p:nvSpPr>
          <p:spPr bwMode="auto">
            <a:xfrm>
              <a:off x="2971800" y="5691414"/>
              <a:ext cx="403910" cy="303855"/>
            </a:xfrm>
            <a:prstGeom prst="rect">
              <a:avLst/>
            </a:prstGeom>
            <a:solidFill>
              <a:srgbClr val="FC8E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직사각형 77"/>
            <p:cNvSpPr/>
            <p:nvPr/>
          </p:nvSpPr>
          <p:spPr bwMode="auto">
            <a:xfrm>
              <a:off x="2975669" y="5689600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Short</a:t>
              </a:r>
            </a:p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SSW</a:t>
              </a:r>
              <a:endParaRPr lang="ko-KR" alt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9" name="직사각형 78"/>
          <p:cNvSpPr/>
          <p:nvPr/>
        </p:nvSpPr>
        <p:spPr bwMode="auto">
          <a:xfrm>
            <a:off x="3819928" y="5412336"/>
            <a:ext cx="264838" cy="27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직사각형 79"/>
          <p:cNvSpPr/>
          <p:nvPr/>
        </p:nvSpPr>
        <p:spPr bwMode="auto">
          <a:xfrm>
            <a:off x="3185129" y="5913435"/>
            <a:ext cx="1585234" cy="1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Additional SSSW frame transmissions = </a:t>
            </a:r>
            <a:r>
              <a:rPr lang="el-GR" altLang="ko-KR" sz="900" b="1" dirty="0">
                <a:solidFill>
                  <a:srgbClr val="FF0000"/>
                </a:solidFill>
                <a:latin typeface="맑은 고딕"/>
                <a:ea typeface="맑은 고딕"/>
                <a:cs typeface="Arial" panose="020B0604020202020204" pitchFamily="34" charset="0"/>
              </a:rPr>
              <a:t>α</a:t>
            </a:r>
            <a:endParaRPr lang="ko-KR" altLang="en-US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왼쪽 중괄호 80"/>
          <p:cNvSpPr/>
          <p:nvPr/>
        </p:nvSpPr>
        <p:spPr bwMode="auto">
          <a:xfrm rot="16200000">
            <a:off x="3899430" y="5245938"/>
            <a:ext cx="126076" cy="115166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직사각형 81"/>
          <p:cNvSpPr/>
          <p:nvPr/>
        </p:nvSpPr>
        <p:spPr bwMode="auto">
          <a:xfrm>
            <a:off x="4643937" y="4556163"/>
            <a:ext cx="443406" cy="265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직사각형 82"/>
          <p:cNvSpPr/>
          <p:nvPr/>
        </p:nvSpPr>
        <p:spPr bwMode="auto">
          <a:xfrm>
            <a:off x="5149385" y="4556163"/>
            <a:ext cx="84132" cy="265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직사각형 91"/>
          <p:cNvSpPr/>
          <p:nvPr/>
        </p:nvSpPr>
        <p:spPr bwMode="auto">
          <a:xfrm>
            <a:off x="6013954" y="4560658"/>
            <a:ext cx="443406" cy="265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직사각형 92"/>
          <p:cNvSpPr/>
          <p:nvPr/>
        </p:nvSpPr>
        <p:spPr bwMode="auto">
          <a:xfrm>
            <a:off x="6519403" y="4560658"/>
            <a:ext cx="84132" cy="265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직사각형 93"/>
          <p:cNvSpPr/>
          <p:nvPr/>
        </p:nvSpPr>
        <p:spPr bwMode="auto">
          <a:xfrm>
            <a:off x="5466990" y="4553537"/>
            <a:ext cx="264838" cy="27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직선 연결선 99"/>
          <p:cNvCxnSpPr/>
          <p:nvPr/>
        </p:nvCxnSpPr>
        <p:spPr bwMode="auto">
          <a:xfrm>
            <a:off x="4643937" y="4822094"/>
            <a:ext cx="285112" cy="2394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직선 연결선 100"/>
          <p:cNvCxnSpPr/>
          <p:nvPr/>
        </p:nvCxnSpPr>
        <p:spPr bwMode="auto">
          <a:xfrm>
            <a:off x="5087343" y="4828513"/>
            <a:ext cx="3160388" cy="2330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07" name="직사각형 106"/>
          <p:cNvSpPr/>
          <p:nvPr/>
        </p:nvSpPr>
        <p:spPr bwMode="auto">
          <a:xfrm>
            <a:off x="2151224" y="4048098"/>
            <a:ext cx="1462302" cy="31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aSSSlot</a:t>
            </a:r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</a:p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short SSW frame transmission 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직사각형 107"/>
          <p:cNvSpPr/>
          <p:nvPr/>
        </p:nvSpPr>
        <p:spPr bwMode="auto">
          <a:xfrm>
            <a:off x="4173817" y="4062626"/>
            <a:ext cx="1462302" cy="31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aSSSlot</a:t>
            </a:r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</a:p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SSW frame transmission 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직사각형 108"/>
          <p:cNvSpPr/>
          <p:nvPr/>
        </p:nvSpPr>
        <p:spPr bwMode="auto">
          <a:xfrm>
            <a:off x="3529292" y="3733800"/>
            <a:ext cx="732518" cy="17519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endParaRPr lang="ko-KR" altLang="en-US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0" name="직선 화살표 연결선 109"/>
          <p:cNvCxnSpPr/>
          <p:nvPr/>
        </p:nvCxnSpPr>
        <p:spPr bwMode="auto">
          <a:xfrm flipH="1">
            <a:off x="3321650" y="3879163"/>
            <a:ext cx="300744" cy="1635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직선 화살표 연결선 110"/>
          <p:cNvCxnSpPr/>
          <p:nvPr/>
        </p:nvCxnSpPr>
        <p:spPr bwMode="auto">
          <a:xfrm>
            <a:off x="4150837" y="3868897"/>
            <a:ext cx="307358" cy="1663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112" name="그룹 111"/>
          <p:cNvGrpSpPr/>
          <p:nvPr/>
        </p:nvGrpSpPr>
        <p:grpSpPr>
          <a:xfrm>
            <a:off x="4636295" y="4447286"/>
            <a:ext cx="601834" cy="379413"/>
            <a:chOff x="1622242" y="3442461"/>
            <a:chExt cx="600047" cy="1837090"/>
          </a:xfrm>
        </p:grpSpPr>
        <p:cxnSp>
          <p:nvCxnSpPr>
            <p:cNvPr id="113" name="직선 연결선 112"/>
            <p:cNvCxnSpPr/>
            <p:nvPr/>
          </p:nvCxnSpPr>
          <p:spPr bwMode="auto">
            <a:xfrm>
              <a:off x="1622242" y="3447442"/>
              <a:ext cx="0" cy="598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4" name="직선 연결선 113"/>
            <p:cNvCxnSpPr/>
            <p:nvPr/>
          </p:nvCxnSpPr>
          <p:spPr bwMode="auto">
            <a:xfrm>
              <a:off x="2217527" y="3442461"/>
              <a:ext cx="4762" cy="18370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5" name="직사각형 94"/>
          <p:cNvSpPr/>
          <p:nvPr/>
        </p:nvSpPr>
        <p:spPr bwMode="auto">
          <a:xfrm>
            <a:off x="1579516" y="5274497"/>
            <a:ext cx="429576" cy="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SBIFS</a:t>
            </a:r>
            <a:endParaRPr lang="ko-KR" altLang="en-US" sz="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4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114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Short SSW frame can be used in A-BFT for fast sector sweep for EDMG STA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To support above, </a:t>
            </a:r>
            <a:r>
              <a:rPr lang="en-US" altLang="ko-KR" dirty="0" smtClean="0"/>
              <a:t>we </a:t>
            </a:r>
            <a:r>
              <a:rPr lang="en-US" altLang="ko-KR" dirty="0"/>
              <a:t>propose </a:t>
            </a:r>
            <a:r>
              <a:rPr lang="en-US" altLang="ko-KR" dirty="0" smtClean="0"/>
              <a:t>that SSW </a:t>
            </a:r>
            <a:r>
              <a:rPr lang="en-US" altLang="ko-KR" dirty="0"/>
              <a:t>slot time for short SSW frame has same time with 11ad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No </a:t>
            </a:r>
            <a:r>
              <a:rPr lang="en-US" altLang="ko-KR" dirty="0"/>
              <a:t>fairness issue between 11ad&amp;11ay</a:t>
            </a:r>
          </a:p>
          <a:p>
            <a:pPr lvl="1"/>
            <a:r>
              <a:rPr lang="en-US" altLang="ko-KR" dirty="0" smtClean="0"/>
              <a:t>More </a:t>
            </a:r>
            <a:r>
              <a:rPr lang="en-US" altLang="ko-KR" dirty="0"/>
              <a:t>SSW frames can be </a:t>
            </a:r>
            <a:r>
              <a:rPr lang="en-US" altLang="ko-KR" dirty="0" smtClean="0"/>
              <a:t>transmitted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27020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28800"/>
            <a:ext cx="7858125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/>
              <a:t>Short SSW frame can be transmitted by associated STAs in A-BFT for 11ay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28800"/>
            <a:ext cx="7858125" cy="4267200"/>
          </a:xfrm>
        </p:spPr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smtClean="0"/>
              <a:t>If short </a:t>
            </a:r>
            <a:r>
              <a:rPr lang="en-US" altLang="ko-KR" dirty="0"/>
              <a:t>SSW frame </a:t>
            </a:r>
            <a:r>
              <a:rPr lang="en-US" altLang="ko-KR" dirty="0" smtClean="0"/>
              <a:t>is </a:t>
            </a:r>
            <a:r>
              <a:rPr lang="en-US" altLang="ko-KR" dirty="0"/>
              <a:t>transmitted in </a:t>
            </a:r>
            <a:r>
              <a:rPr lang="en-US" altLang="ko-KR" dirty="0" smtClean="0"/>
              <a:t>A-BFT, </a:t>
            </a:r>
            <a:r>
              <a:rPr lang="en-US" altLang="ko-KR" dirty="0"/>
              <a:t>SSW slot time </a:t>
            </a:r>
            <a:r>
              <a:rPr lang="en-US" altLang="ko-KR" dirty="0" smtClean="0"/>
              <a:t>for short SSW frame has same with 11ad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 2017</a:t>
            </a:r>
          </a:p>
        </p:txBody>
      </p:sp>
    </p:spTree>
    <p:extLst>
      <p:ext uri="{BB962C8B-B14F-4D97-AF65-F5344CB8AC3E}">
        <p14:creationId xmlns:p14="http://schemas.microsoft.com/office/powerpoint/2010/main" val="3620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41788</TotalTime>
  <Words>453</Words>
  <Application>Microsoft Office PowerPoint</Application>
  <PresentationFormat>화면 슬라이드 쇼(4:3)</PresentationFormat>
  <Paragraphs>118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MS PGothic</vt:lpstr>
      <vt:lpstr>맑은 고딕</vt:lpstr>
      <vt:lpstr>Arial</vt:lpstr>
      <vt:lpstr>Times New Roman</vt:lpstr>
      <vt:lpstr>Wingdings</vt:lpstr>
      <vt:lpstr>802-11-Submission</vt:lpstr>
      <vt:lpstr>Short SSW Frame for A-BFT</vt:lpstr>
      <vt:lpstr>Introduction</vt:lpstr>
      <vt:lpstr>Short SSW frame transmission for A-BFT</vt:lpstr>
      <vt:lpstr>Proposed short SSW frame transmission</vt:lpstr>
      <vt:lpstr>Summary</vt:lpstr>
      <vt:lpstr>Straw poll/motion #1</vt:lpstr>
      <vt:lpstr>Straw poll/motion #2</vt:lpstr>
    </vt:vector>
  </TitlesOfParts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김진민/선임연구원/차세대표준(연)IoT팀(jinmin1230.kim@lge.com)</cp:lastModifiedBy>
  <cp:revision>2222</cp:revision>
  <cp:lastPrinted>2014-11-04T15:04:57Z</cp:lastPrinted>
  <dcterms:created xsi:type="dcterms:W3CDTF">2007-04-17T18:10:23Z</dcterms:created>
  <dcterms:modified xsi:type="dcterms:W3CDTF">2017-01-17T13:43:17Z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