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302" r:id="rId23"/>
    <p:sldId id="285" r:id="rId24"/>
    <p:sldId id="286" r:id="rId25"/>
    <p:sldId id="287" r:id="rId26"/>
    <p:sldId id="290" r:id="rId27"/>
    <p:sldId id="289" r:id="rId28"/>
    <p:sldId id="288" r:id="rId29"/>
    <p:sldId id="303" r:id="rId30"/>
    <p:sldId id="304" r:id="rId31"/>
    <p:sldId id="308" r:id="rId32"/>
    <p:sldId id="306" r:id="rId33"/>
    <p:sldId id="307" r:id="rId34"/>
    <p:sldId id="305" r:id="rId35"/>
    <p:sldId id="291" r:id="rId36"/>
    <p:sldId id="293" r:id="rId37"/>
    <p:sldId id="309" r:id="rId38"/>
    <p:sldId id="294" r:id="rId39"/>
    <p:sldId id="295" r:id="rId40"/>
    <p:sldId id="296" r:id="rId41"/>
    <p:sldId id="297" r:id="rId42"/>
    <p:sldId id="298" r:id="rId43"/>
    <p:sldId id="299" r:id="rId44"/>
    <p:sldId id="300" r:id="rId45"/>
    <p:sldId id="301" r:id="rId46"/>
    <p:sldId id="258" r:id="rId47"/>
    <p:sldId id="259" r:id="rId48"/>
    <p:sldId id="260" r:id="rId49"/>
    <p:sldId id="261" r:id="rId50"/>
    <p:sldId id="262" r:id="rId51"/>
    <p:sldId id="263" r:id="rId52"/>
    <p:sldId id="264" r:id="rId5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280"/>
          </p14:sldIdLst>
        </p14:section>
        <p14:section name="Slot # 1" id="{A8BC1F47-3153-4394-9D00-B4D234301B74}">
          <p14:sldIdLst>
            <p14:sldId id="281"/>
            <p14:sldId id="282"/>
            <p14:sldId id="283"/>
            <p14:sldId id="284"/>
            <p14:sldId id="302"/>
            <p14:sldId id="285"/>
            <p14:sldId id="286"/>
            <p14:sldId id="287"/>
          </p14:sldIdLst>
        </p14:section>
        <p14:section name="Slot # 2" id="{5DEA695E-ACCD-4583-8C8C-713FC3EAA3F2}">
          <p14:sldIdLst>
            <p14:sldId id="290"/>
            <p14:sldId id="289"/>
            <p14:sldId id="288"/>
            <p14:sldId id="303"/>
            <p14:sldId id="304"/>
            <p14:sldId id="308"/>
          </p14:sldIdLst>
        </p14:section>
        <p14:section name="Slot #3" id="{630C644C-9DFD-4620-9650-24BD26CEB6E3}">
          <p14:sldIdLst>
            <p14:sldId id="306"/>
            <p14:sldId id="307"/>
            <p14:sldId id="305"/>
            <p14:sldId id="291"/>
            <p14:sldId id="293"/>
            <p14:sldId id="309"/>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90" autoAdjust="0"/>
    <p:restoredTop sz="94660"/>
  </p:normalViewPr>
  <p:slideViewPr>
    <p:cSldViewPr>
      <p:cViewPr>
        <p:scale>
          <a:sx n="100" d="100"/>
          <a:sy n="100" d="100"/>
        </p:scale>
        <p:origin x="666" y="-13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802.11-17/0097r0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802.11-17/0097r0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802.11-17/0097r0</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802.11-17/0097r0</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46</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48</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50</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802.11-17/0097r4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March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2017-03-14</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099"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1902051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685749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775952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695643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076834858"/>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2660192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(11-17-205).  </a:t>
            </a:r>
            <a:endParaRPr lang="en-US" altLang="en-US" sz="1800" b="0" dirty="0"/>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a:t>Submissions towards FRD text. </a:t>
            </a:r>
          </a:p>
          <a:p>
            <a:pPr lvl="1" algn="just">
              <a:spcBef>
                <a:spcPct val="20000"/>
              </a:spcBef>
              <a:buFontTx/>
              <a:buChar char="•"/>
            </a:pPr>
            <a:r>
              <a:rPr lang="en-US" altLang="en-US" sz="1600" dirty="0"/>
              <a:t>Submissions towards SRD text.</a:t>
            </a:r>
          </a:p>
          <a:p>
            <a:pPr lvl="1" algn="just">
              <a:spcBef>
                <a:spcPct val="20000"/>
              </a:spcBef>
              <a:buFontTx/>
              <a:buChar char="•"/>
            </a:pPr>
            <a:r>
              <a:rPr lang="en-US" altLang="en-US" sz="1600" dirty="0"/>
              <a:t>Supportive technical submissions to inform the TG.</a:t>
            </a:r>
          </a:p>
          <a:p>
            <a:pPr algn="just">
              <a:spcBef>
                <a:spcPct val="20000"/>
              </a:spcBef>
              <a:buFontTx/>
              <a:buChar char="•"/>
            </a:pPr>
            <a:r>
              <a:rPr lang="en-US" altLang="en-US" sz="1800" b="0" dirty="0" smtClean="0"/>
              <a:t>Review program timelines.</a:t>
            </a:r>
          </a:p>
          <a:p>
            <a:pPr algn="just">
              <a:spcBef>
                <a:spcPct val="20000"/>
              </a:spcBef>
              <a:buFontTx/>
              <a:buChar char="•"/>
            </a:pPr>
            <a:r>
              <a:rPr lang="en-US" altLang="en-US" sz="1800" b="0" dirty="0" smtClean="0"/>
              <a:t>Schedule </a:t>
            </a:r>
            <a:r>
              <a:rPr lang="en-US" altLang="en-US" sz="1800" b="0" dirty="0"/>
              <a:t>teleconference times as needed.</a:t>
            </a:r>
          </a:p>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3018367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week</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1097299664"/>
              </p:ext>
            </p:extLst>
          </p:nvPr>
        </p:nvGraphicFramePr>
        <p:xfrm>
          <a:off x="380206" y="1751013"/>
          <a:ext cx="8458200" cy="4468350"/>
        </p:xfrm>
        <a:graphic>
          <a:graphicData uri="http://schemas.openxmlformats.org/drawingml/2006/table">
            <a:tbl>
              <a:tblPr firstRow="1" bandRow="1">
                <a:tableStyleId>{21E4AEA4-8DFA-4A89-87EB-49C32662AFE0}</a:tableStyleId>
              </a:tblPr>
              <a:tblGrid>
                <a:gridCol w="1326776"/>
                <a:gridCol w="1712890"/>
                <a:gridCol w="3009006"/>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11-17-0097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March 2017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11-17-205</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Aldana</a:t>
                      </a:r>
                    </a:p>
                  </a:txBody>
                  <a:tcPr marT="45712" marB="45712"/>
                </a:tc>
                <a:tc>
                  <a:txBody>
                    <a:bodyPr/>
                    <a:lstStyle/>
                    <a:p>
                      <a:r>
                        <a:rPr lang="en-US" sz="1400" dirty="0" smtClean="0"/>
                        <a:t>Jan.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r>
                        <a:rPr lang="en-US" sz="1400" dirty="0" smtClean="0"/>
                        <a:t>11-17-462</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 Chun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Spec</a:t>
                      </a:r>
                      <a:r>
                        <a:rPr lang="en-US" sz="1400" kern="1200" baseline="0" dirty="0" smtClean="0">
                          <a:solidFill>
                            <a:schemeClr val="dk1"/>
                          </a:solidFill>
                          <a:latin typeface="+mn-lt"/>
                          <a:ea typeface="+mn-ea"/>
                          <a:cs typeface="+mn-cs"/>
                        </a:rPr>
                        <a:t> Framework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 working draft</a:t>
                      </a:r>
                      <a:endParaRPr lang="en-US" sz="1400" kern="1200" dirty="0">
                        <a:solidFill>
                          <a:schemeClr val="dk1"/>
                        </a:solidFill>
                        <a:latin typeface="+mn-lt"/>
                        <a:ea typeface="+mn-ea"/>
                        <a:cs typeface="+mn-cs"/>
                      </a:endParaRPr>
                    </a:p>
                  </a:txBody>
                  <a:tcPr marT="45712" marB="45712"/>
                </a:tc>
              </a:tr>
              <a:tr h="492360">
                <a:tc>
                  <a:txBody>
                    <a:bodyPr/>
                    <a:lstStyle/>
                    <a:p>
                      <a:r>
                        <a:rPr lang="en-US" sz="1400" kern="1200" dirty="0" smtClean="0">
                          <a:solidFill>
                            <a:schemeClr val="dk1"/>
                          </a:solidFill>
                          <a:latin typeface="+mn-lt"/>
                          <a:ea typeface="+mn-ea"/>
                          <a:cs typeface="+mn-cs"/>
                        </a:rPr>
                        <a:t>11-16-424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Zhu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a:t>
                      </a:r>
                      <a:r>
                        <a:rPr lang="en-US" sz="1400" kern="1200" baseline="0" dirty="0" smtClean="0">
                          <a:solidFill>
                            <a:schemeClr val="dk1"/>
                          </a:solidFill>
                          <a:latin typeface="+mn-lt"/>
                          <a:ea typeface="+mn-ea"/>
                          <a:cs typeface="+mn-cs"/>
                        </a:rPr>
                        <a:t> Requirement Document </a:t>
                      </a: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working draft</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11-17-417</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Erik Lindskog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Passive Location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11-17-463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 Chun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Resource Negotiation for Unassociated STAs in MU Operation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11-17-474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Liwen Chu</a:t>
                      </a:r>
                    </a:p>
                  </a:txBody>
                  <a:tcPr marT="45712" marB="45712"/>
                </a:tc>
                <a:tc>
                  <a:txBody>
                    <a:bodyPr/>
                    <a:lstStyle/>
                    <a:p>
                      <a:pPr marL="0" algn="l" defTabSz="914400" rtl="0" eaLnBrk="1" latinLnBrk="0" hangingPunct="1"/>
                      <a:r>
                        <a:rPr lang="en-US" sz="1400" dirty="0" smtClean="0">
                          <a:effectLst/>
                        </a:rPr>
                        <a:t>11az NDP Announcement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r>
              <a:tr h="492360">
                <a:tc>
                  <a:txBody>
                    <a:bodyPr/>
                    <a:lstStyle/>
                    <a:p>
                      <a:r>
                        <a:rPr lang="en-US" sz="1400" dirty="0" smtClean="0"/>
                        <a:t>11-17-478</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Qinghua Li</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Analysis of Near-far Problem's Impact in UL MU-MIMO with Residual CFO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11-17-476</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Erik Lindskog</a:t>
                      </a:r>
                    </a:p>
                  </a:txBody>
                  <a:tcPr marT="45712" marB="45712"/>
                </a:tc>
                <a:tc>
                  <a:txBody>
                    <a:bodyPr/>
                    <a:lstStyle/>
                    <a:p>
                      <a:r>
                        <a:rPr lang="en-US" sz="1400" dirty="0" smtClean="0"/>
                        <a:t>UL MU Ranging options </a:t>
                      </a:r>
                      <a:endParaRPr lang="en-US" sz="1400" dirty="0"/>
                    </a:p>
                  </a:txBody>
                  <a:tcPr marT="45712" marB="45712"/>
                </a:tc>
                <a:tc>
                  <a:txBody>
                    <a:bodyPr/>
                    <a:lstStyle/>
                    <a:p>
                      <a:r>
                        <a:rPr lang="en-US" sz="1400" dirty="0" smtClean="0"/>
                        <a:t>Technical</a:t>
                      </a:r>
                      <a:endParaRPr lang="en-US" sz="14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853204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24148381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(10 min)</a:t>
            </a:r>
          </a:p>
          <a:p>
            <a:pPr algn="just">
              <a:spcBef>
                <a:spcPct val="20000"/>
              </a:spcBef>
              <a:buFontTx/>
              <a:buChar char="•"/>
            </a:pPr>
            <a:r>
              <a:rPr lang="en-US" altLang="en-US" sz="2000" b="0" dirty="0"/>
              <a:t>Approval of previous meeting minutes (5min</a:t>
            </a:r>
            <a:r>
              <a:rPr lang="en-US" altLang="en-US" sz="2000" b="0" dirty="0" smtClean="0"/>
              <a:t>)</a:t>
            </a:r>
          </a:p>
          <a:p>
            <a:pPr algn="just">
              <a:spcBef>
                <a:spcPct val="20000"/>
              </a:spcBef>
              <a:buFontTx/>
              <a:buChar char="•"/>
            </a:pPr>
            <a:r>
              <a:rPr lang="en-US" altLang="en-US" sz="2000" b="0" dirty="0" smtClean="0"/>
              <a:t>Presentations </a:t>
            </a:r>
            <a:r>
              <a:rPr lang="en-US" altLang="en-US" sz="2000" b="0" dirty="0"/>
              <a:t>to inform the group (as time permits)</a:t>
            </a:r>
            <a:r>
              <a:rPr lang="en-US" altLang="en-US" sz="1600" dirty="0"/>
              <a:t>.</a:t>
            </a:r>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4058659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Vancouver, Canada</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March 12</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-17</a:t>
            </a:r>
            <a:r>
              <a:rPr lang="en-US" altLang="en-US" sz="4000" baseline="30000" dirty="0" smtClean="0">
                <a:cs typeface="Times New Roman" panose="02020603050405020304" pitchFamily="18" charset="0"/>
              </a:rPr>
              <a:t>th</a:t>
            </a:r>
            <a:r>
              <a:rPr lang="en-US" altLang="en-US" sz="4000" dirty="0">
                <a:cs typeface="Times New Roman" panose="02020603050405020304" pitchFamily="18" charset="0"/>
              </a:rPr>
              <a:t>, 2016</a:t>
            </a:r>
          </a:p>
          <a:p>
            <a:pPr algn="ctr">
              <a:lnSpc>
                <a:spcPct val="90000"/>
              </a:lnSpc>
              <a:buFontTx/>
              <a:buNone/>
            </a:pPr>
            <a:endParaRPr lang="en-US" altLang="en-US" dirty="0">
              <a:cs typeface="Times New Roman" panose="02020603050405020304" pitchFamily="18" charset="0"/>
            </a:endParaRPr>
          </a:p>
          <a:p>
            <a:pPr algn="ctr">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algn="ctr">
              <a:lnSpc>
                <a:spcPct val="90000"/>
              </a:lnSpc>
              <a:buFontTx/>
              <a:buNone/>
            </a:pPr>
            <a:r>
              <a:rPr lang="en-US" altLang="en-US" dirty="0">
                <a:cs typeface="Times New Roman" panose="02020603050405020304" pitchFamily="18" charset="0"/>
              </a:rPr>
              <a:t>Vice-chair:</a:t>
            </a:r>
            <a:r>
              <a:rPr lang="en-US" altLang="en-US" b="0" dirty="0">
                <a:cs typeface="Times New Roman" panose="02020603050405020304" pitchFamily="18" charset="0"/>
              </a:rPr>
              <a:t> Carlos Aldana </a:t>
            </a:r>
            <a:r>
              <a:rPr lang="en-US" altLang="en-US" sz="1800" b="0" dirty="0">
                <a:cs typeface="Times New Roman" panose="02020603050405020304" pitchFamily="18" charset="0"/>
              </a:rPr>
              <a:t>(Intel Corporation)</a:t>
            </a:r>
          </a:p>
          <a:p>
            <a:pPr algn="ctr">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6193624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022091113"/>
              </p:ext>
            </p:extLst>
          </p:nvPr>
        </p:nvGraphicFramePr>
        <p:xfrm>
          <a:off x="323528" y="1916832"/>
          <a:ext cx="8424935" cy="2805920"/>
        </p:xfrm>
        <a:graphic>
          <a:graphicData uri="http://schemas.openxmlformats.org/drawingml/2006/table">
            <a:tbl>
              <a:tblPr firstRow="1" bandRow="1">
                <a:tableStyleId>{21E4AEA4-8DFA-4A89-87EB-49C32662AFE0}</a:tableStyleId>
              </a:tblPr>
              <a:tblGrid>
                <a:gridCol w="1008112"/>
                <a:gridCol w="1296144"/>
                <a:gridCol w="3384376"/>
                <a:gridCol w="1584176"/>
                <a:gridCol w="1152127"/>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400" dirty="0" smtClean="0"/>
                        <a:t>11-17-0097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Match 2017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11-17-205</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Aldana</a:t>
                      </a:r>
                    </a:p>
                  </a:txBody>
                  <a:tcPr marT="45712" marB="45712"/>
                </a:tc>
                <a:tc>
                  <a:txBody>
                    <a:bodyPr/>
                    <a:lstStyle/>
                    <a:p>
                      <a:r>
                        <a:rPr lang="en-US" sz="1400" dirty="0" smtClean="0"/>
                        <a:t>Jan.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5min</a:t>
                      </a:r>
                    </a:p>
                  </a:txBody>
                  <a:tcPr marT="45712" marB="45712"/>
                </a:tc>
              </a:tr>
              <a:tr h="259072">
                <a:tc>
                  <a:txBody>
                    <a:bodyPr/>
                    <a:lstStyle/>
                    <a:p>
                      <a:r>
                        <a:rPr lang="en-US" sz="1400" kern="1200" dirty="0" smtClean="0">
                          <a:solidFill>
                            <a:schemeClr val="dk1"/>
                          </a:solidFill>
                          <a:latin typeface="+mn-lt"/>
                          <a:ea typeface="+mn-ea"/>
                          <a:cs typeface="+mn-cs"/>
                        </a:rPr>
                        <a:t>11-16-424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Zhu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a:t>
                      </a:r>
                      <a:r>
                        <a:rPr lang="en-US" sz="1400" kern="1200" baseline="0" dirty="0" smtClean="0">
                          <a:solidFill>
                            <a:schemeClr val="dk1"/>
                          </a:solidFill>
                          <a:latin typeface="+mn-lt"/>
                          <a:ea typeface="+mn-ea"/>
                          <a:cs typeface="+mn-cs"/>
                        </a:rPr>
                        <a:t> Requirement Document </a:t>
                      </a: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working draft</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15min</a:t>
                      </a:r>
                      <a:endParaRPr lang="en-US" sz="1400" kern="1200" dirty="0">
                        <a:solidFill>
                          <a:schemeClr val="dk1"/>
                        </a:solidFill>
                        <a:latin typeface="+mn-lt"/>
                        <a:ea typeface="+mn-ea"/>
                        <a:cs typeface="+mn-cs"/>
                      </a:endParaRPr>
                    </a:p>
                  </a:txBody>
                  <a:tcPr marT="45712" marB="45712"/>
                </a:tc>
              </a:tr>
              <a:tr h="259072">
                <a:tc>
                  <a:txBody>
                    <a:bodyPr/>
                    <a:lstStyle/>
                    <a:p>
                      <a:r>
                        <a:rPr lang="en-US" sz="1400" dirty="0" smtClean="0"/>
                        <a:t>11-17-462</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 Chun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Spec</a:t>
                      </a:r>
                      <a:r>
                        <a:rPr lang="en-US" sz="1400" kern="1200" baseline="0" dirty="0" smtClean="0">
                          <a:solidFill>
                            <a:schemeClr val="dk1"/>
                          </a:solidFill>
                          <a:latin typeface="+mn-lt"/>
                          <a:ea typeface="+mn-ea"/>
                          <a:cs typeface="+mn-cs"/>
                        </a:rPr>
                        <a:t> Framework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 working draft</a:t>
                      </a:r>
                      <a:endParaRPr lang="en-US" sz="1400" kern="1200" dirty="0">
                        <a:solidFill>
                          <a:schemeClr val="dk1"/>
                        </a:solidFill>
                        <a:latin typeface="+mn-lt"/>
                        <a:ea typeface="+mn-ea"/>
                        <a:cs typeface="+mn-cs"/>
                      </a:endParaRPr>
                    </a:p>
                  </a:txBody>
                  <a:tcPr marT="45712" marB="45712"/>
                </a:tc>
                <a:tc>
                  <a:txBody>
                    <a:bodyPr/>
                    <a:lstStyle/>
                    <a:p>
                      <a:r>
                        <a:rPr lang="en-US" sz="1400" dirty="0" smtClean="0"/>
                        <a:t>15min</a:t>
                      </a:r>
                      <a:endParaRPr lang="en-US" sz="1400" dirty="0"/>
                    </a:p>
                  </a:txBody>
                  <a:tcPr marT="45712" marB="45712"/>
                </a:tc>
              </a:tr>
              <a:tr h="305408">
                <a:tc>
                  <a:txBody>
                    <a:bodyPr/>
                    <a:lstStyle/>
                    <a:p>
                      <a:r>
                        <a:rPr lang="en-US" sz="1400" dirty="0" smtClean="0"/>
                        <a:t>11-17-417</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Erik Lindskog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Passive Location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r>
                        <a:rPr lang="en-US" sz="1400" dirty="0" smtClean="0"/>
                        <a:t>1hr</a:t>
                      </a:r>
                      <a:endParaRPr lang="en-US" sz="1400" dirty="0"/>
                    </a:p>
                  </a:txBody>
                  <a:tcPr marT="45712" marB="45712"/>
                </a:tc>
              </a:tr>
              <a:tr h="305408">
                <a:tc>
                  <a:txBody>
                    <a:bodyPr/>
                    <a:lstStyle/>
                    <a:p>
                      <a:r>
                        <a:rPr lang="en-US" sz="1400" dirty="0" smtClean="0"/>
                        <a:t>11-17-463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 Chun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Resource Negotiation for Unassociated STAs in MU Operation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r>
                        <a:rPr lang="en-US" sz="1400" dirty="0" smtClean="0"/>
                        <a:t>40min as</a:t>
                      </a:r>
                      <a:r>
                        <a:rPr lang="en-US" sz="1400" baseline="0" dirty="0" smtClean="0"/>
                        <a:t> time permits.</a:t>
                      </a:r>
                      <a:endParaRPr lang="en-US" sz="1400"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26943263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11-17/205r0 “</a:t>
            </a:r>
            <a:r>
              <a:rPr lang="en-US" dirty="0"/>
              <a:t>Meeting Minutes </a:t>
            </a:r>
            <a:r>
              <a:rPr lang="en-US" dirty="0" smtClean="0"/>
              <a:t>January 2017 </a:t>
            </a:r>
            <a:r>
              <a:rPr lang="en-US" dirty="0"/>
              <a:t>Session</a:t>
            </a:r>
            <a:r>
              <a:rPr lang="en-US" b="0" dirty="0" smtClean="0"/>
              <a:t>” </a:t>
            </a:r>
            <a:r>
              <a:rPr lang="en-US" b="0" dirty="0"/>
              <a:t>posted to Mentor </a:t>
            </a:r>
            <a:r>
              <a:rPr lang="en-US" b="0" dirty="0" smtClean="0"/>
              <a:t>on Feb. 2</a:t>
            </a:r>
            <a:r>
              <a:rPr lang="en-US" b="0" baseline="30000" dirty="0" smtClean="0"/>
              <a:t>nd</a:t>
            </a:r>
            <a:r>
              <a:rPr lang="en-US" b="0" dirty="0" smtClean="0"/>
              <a:t> . </a:t>
            </a:r>
            <a:endParaRPr lang="en-US" b="0" dirty="0"/>
          </a:p>
          <a:p>
            <a:endParaRPr lang="en-US" dirty="0"/>
          </a:p>
          <a:p>
            <a:r>
              <a:rPr lang="en-US" dirty="0"/>
              <a:t>Motion:</a:t>
            </a:r>
          </a:p>
          <a:p>
            <a:pPr marL="0" indent="0"/>
            <a:r>
              <a:rPr lang="en-US" b="0" dirty="0"/>
              <a:t>To approve document </a:t>
            </a:r>
            <a:r>
              <a:rPr lang="en-US" b="0" dirty="0" smtClean="0"/>
              <a:t>11-17/205r0 as </a:t>
            </a:r>
            <a:r>
              <a:rPr lang="en-US" b="0" dirty="0" err="1" smtClean="0"/>
              <a:t>TGaz</a:t>
            </a:r>
            <a:r>
              <a:rPr lang="en-US" b="0" dirty="0" smtClean="0"/>
              <a:t> </a:t>
            </a:r>
            <a:r>
              <a:rPr lang="en-US" b="0" dirty="0"/>
              <a:t>meeting minutes for the </a:t>
            </a:r>
            <a:r>
              <a:rPr lang="en-US" b="0" dirty="0" smtClean="0"/>
              <a:t>Jan. meeting</a:t>
            </a:r>
            <a:r>
              <a:rPr lang="en-US" b="0" dirty="0"/>
              <a:t>. </a:t>
            </a:r>
          </a:p>
          <a:p>
            <a:r>
              <a:rPr lang="en-US" b="0" dirty="0"/>
              <a:t>Moved by</a:t>
            </a:r>
            <a:r>
              <a:rPr lang="en-US" b="0" dirty="0" smtClean="0"/>
              <a:t>: Ganesh </a:t>
            </a:r>
            <a:r>
              <a:rPr lang="en-US" b="0" dirty="0" err="1" smtClean="0"/>
              <a:t>Venkatesan</a:t>
            </a:r>
            <a:r>
              <a:rPr lang="en-US" b="0" dirty="0" smtClean="0"/>
              <a:t> </a:t>
            </a:r>
            <a:endParaRPr lang="en-US" b="0" dirty="0"/>
          </a:p>
          <a:p>
            <a:r>
              <a:rPr lang="en-US" b="0" dirty="0"/>
              <a:t>Seconded by</a:t>
            </a:r>
            <a:r>
              <a:rPr lang="en-US" b="0" dirty="0" smtClean="0"/>
              <a:t>: Assaf Kasher</a:t>
            </a:r>
            <a:endParaRPr lang="en-US" b="0" dirty="0"/>
          </a:p>
          <a:p>
            <a:r>
              <a:rPr lang="en-US" b="0" dirty="0"/>
              <a:t>Results (Y/N/A</a:t>
            </a:r>
            <a:r>
              <a:rPr lang="en-US" b="0" dirty="0" smtClean="0"/>
              <a:t>): 18 / 0 / 1</a:t>
            </a:r>
          </a:p>
          <a:p>
            <a:r>
              <a:rPr lang="en-US" b="0" dirty="0" smtClean="0"/>
              <a:t>Motion passes.</a:t>
            </a:r>
          </a:p>
        </p:txBody>
      </p:sp>
      <p:sp>
        <p:nvSpPr>
          <p:cNvPr id="15"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15764160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Approve FRD </a:t>
            </a:r>
            <a:br>
              <a:rPr lang="en-US" dirty="0" smtClean="0"/>
            </a:br>
            <a:r>
              <a:rPr lang="en-US" dirty="0" smtClean="0"/>
              <a:t>Working Draft Document</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smtClean="0"/>
              <a:t>Motion</a:t>
            </a:r>
          </a:p>
          <a:p>
            <a:pPr marL="0" indent="0"/>
            <a:r>
              <a:rPr lang="en-US" dirty="0" smtClean="0"/>
              <a:t>Move </a:t>
            </a:r>
            <a:r>
              <a:rPr lang="en-US" dirty="0"/>
              <a:t>to adopt </a:t>
            </a:r>
            <a:r>
              <a:rPr lang="en-US" dirty="0" smtClean="0"/>
              <a:t>document 11-16-424r5 as the Task Group AZ FRD working draft document. </a:t>
            </a:r>
            <a:endParaRPr lang="en-US" dirty="0"/>
          </a:p>
          <a:p>
            <a:pPr marL="0" indent="0"/>
            <a:endParaRPr lang="en-US" dirty="0"/>
          </a:p>
          <a:p>
            <a:pPr marL="0" indent="0"/>
            <a:r>
              <a:rPr lang="en-US" dirty="0"/>
              <a:t>Moved: </a:t>
            </a:r>
            <a:r>
              <a:rPr lang="en-US" dirty="0" smtClean="0"/>
              <a:t>Allan Zhu</a:t>
            </a:r>
            <a:endParaRPr lang="en-US" dirty="0"/>
          </a:p>
          <a:p>
            <a:pPr marL="0" indent="0"/>
            <a:r>
              <a:rPr lang="en-US" dirty="0"/>
              <a:t>Seconded: </a:t>
            </a:r>
            <a:r>
              <a:rPr lang="en-US" dirty="0" smtClean="0"/>
              <a:t>SK Yong</a:t>
            </a:r>
            <a:endParaRPr lang="en-US" dirty="0"/>
          </a:p>
          <a:p>
            <a:pPr marL="0" indent="0"/>
            <a:r>
              <a:rPr lang="en-US" dirty="0"/>
              <a:t>Result</a:t>
            </a:r>
            <a:r>
              <a:rPr lang="en-US" dirty="0" smtClean="0"/>
              <a:t>:</a:t>
            </a:r>
          </a:p>
          <a:p>
            <a:pPr marL="0" indent="0"/>
            <a:r>
              <a:rPr lang="en-US" dirty="0" smtClean="0"/>
              <a:t>Y: 17 		N: 0		A: 1</a:t>
            </a:r>
            <a:endParaRPr lang="en-US" dirty="0"/>
          </a:p>
          <a:p>
            <a:r>
              <a:rPr lang="en-US" dirty="0" smtClean="0"/>
              <a:t>Motion passes</a:t>
            </a:r>
            <a:endParaRPr lang="en-US" dirty="0"/>
          </a:p>
        </p:txBody>
      </p:sp>
    </p:spTree>
    <p:extLst>
      <p:ext uri="{BB962C8B-B14F-4D97-AF65-F5344CB8AC3E}">
        <p14:creationId xmlns:p14="http://schemas.microsoft.com/office/powerpoint/2010/main" val="22446121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1774660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24</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18847592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35063468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p>
          <a:p>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329002081"/>
              </p:ext>
            </p:extLst>
          </p:nvPr>
        </p:nvGraphicFramePr>
        <p:xfrm>
          <a:off x="622302" y="1916832"/>
          <a:ext cx="7772404" cy="4185680"/>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400" dirty="0" smtClean="0"/>
                        <a:t>11-17-0097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March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11-17-462</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 Chun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Spec</a:t>
                      </a:r>
                      <a:r>
                        <a:rPr lang="en-US" sz="1400" kern="1200" baseline="0" dirty="0" smtClean="0">
                          <a:solidFill>
                            <a:schemeClr val="dk1"/>
                          </a:solidFill>
                          <a:latin typeface="+mn-lt"/>
                          <a:ea typeface="+mn-ea"/>
                          <a:cs typeface="+mn-cs"/>
                        </a:rPr>
                        <a:t> Framework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 working draft</a:t>
                      </a:r>
                      <a:endParaRPr lang="en-US" sz="1400" kern="1200" dirty="0">
                        <a:solidFill>
                          <a:schemeClr val="dk1"/>
                        </a:solidFill>
                        <a:latin typeface="+mn-lt"/>
                        <a:ea typeface="+mn-ea"/>
                        <a:cs typeface="+mn-cs"/>
                      </a:endParaRPr>
                    </a:p>
                  </a:txBody>
                  <a:tcPr marT="45712" marB="45712"/>
                </a:tc>
                <a:tc>
                  <a:txBody>
                    <a:bodyPr/>
                    <a:lstStyle/>
                    <a:p>
                      <a:r>
                        <a:rPr lang="en-US" sz="1400" dirty="0" smtClean="0"/>
                        <a:t>Motion</a:t>
                      </a:r>
                      <a:r>
                        <a:rPr lang="en-US" sz="1400" baseline="0" dirty="0" smtClean="0"/>
                        <a:t> to approve – 10min</a:t>
                      </a:r>
                      <a:endParaRPr lang="en-US" sz="1400" dirty="0"/>
                    </a:p>
                  </a:txBody>
                  <a:tcPr marT="45712" marB="45712"/>
                </a:tc>
              </a:tr>
              <a:tr h="160012">
                <a:tc>
                  <a:txBody>
                    <a:bodyPr/>
                    <a:lstStyle/>
                    <a:p>
                      <a:r>
                        <a:rPr lang="en-US" sz="1400" dirty="0" smtClean="0"/>
                        <a:t>11-17-463</a:t>
                      </a:r>
                      <a:endParaRPr lang="en-US" sz="1400" dirty="0"/>
                    </a:p>
                  </a:txBody>
                  <a:tcPr marT="45712" marB="45712"/>
                </a:tc>
                <a:tc>
                  <a:txBody>
                    <a:bodyPr/>
                    <a:lstStyle/>
                    <a:p>
                      <a:r>
                        <a:rPr lang="en-US" sz="1400" dirty="0" smtClean="0"/>
                        <a:t>Chao Chun Wang</a:t>
                      </a:r>
                      <a:endParaRPr lang="en-US" sz="1400" dirty="0"/>
                    </a:p>
                  </a:txBody>
                  <a:tcPr marT="45712" marB="45712"/>
                </a:tc>
                <a:tc>
                  <a:txBody>
                    <a:bodyPr/>
                    <a:lstStyle/>
                    <a:p>
                      <a:pPr marL="0" algn="l" defTabSz="914400" rtl="0" eaLnBrk="1" latinLnBrk="0" hangingPunct="1"/>
                      <a:r>
                        <a:rPr lang="en-US" sz="1400" dirty="0" smtClean="0">
                          <a:effectLst/>
                        </a:rPr>
                        <a:t>Resource Negotiation for Unassociated STAs in MU Operation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r>
                        <a:rPr lang="en-US" sz="1400" dirty="0" smtClean="0"/>
                        <a:t>Completion of discussion and motions</a:t>
                      </a:r>
                      <a:r>
                        <a:rPr lang="en-US" sz="1400" baseline="0" dirty="0" smtClean="0"/>
                        <a:t> – 30min</a:t>
                      </a:r>
                      <a:endParaRPr lang="en-US" sz="1400" dirty="0"/>
                    </a:p>
                  </a:txBody>
                  <a:tcPr marT="45712" marB="45712"/>
                </a:tc>
              </a:tr>
              <a:tr h="160012">
                <a:tc>
                  <a:txBody>
                    <a:bodyPr/>
                    <a:lstStyle/>
                    <a:p>
                      <a:r>
                        <a:rPr lang="en-US" sz="1400" dirty="0" smtClean="0"/>
                        <a:t>11-17-478</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Qinghua Li</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Analysis of Near-far Problem's Impact in UL MU-MIMO with Residual CFO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20min</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11-17-476</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Erik Lindskog</a:t>
                      </a:r>
                    </a:p>
                  </a:txBody>
                  <a:tcPr marT="45712" marB="45712"/>
                </a:tc>
                <a:tc>
                  <a:txBody>
                    <a:bodyPr/>
                    <a:lstStyle/>
                    <a:p>
                      <a:r>
                        <a:rPr lang="en-US" sz="1400" dirty="0" smtClean="0"/>
                        <a:t>UL MU Ranging options </a:t>
                      </a:r>
                      <a:endParaRPr lang="en-US" sz="1400" dirty="0"/>
                    </a:p>
                  </a:txBody>
                  <a:tcPr marT="45712" marB="45712"/>
                </a:tc>
                <a:tc>
                  <a:txBody>
                    <a:bodyPr/>
                    <a:lstStyle/>
                    <a:p>
                      <a:r>
                        <a:rPr lang="en-US" sz="1400" dirty="0" smtClean="0"/>
                        <a:t>Technical</a:t>
                      </a:r>
                      <a:endParaRPr lang="en-US" sz="1400" dirty="0"/>
                    </a:p>
                  </a:txBody>
                  <a:tcPr marT="45712" marB="45712"/>
                </a:tc>
                <a:tc>
                  <a:txBody>
                    <a:bodyPr/>
                    <a:lstStyle/>
                    <a:p>
                      <a:r>
                        <a:rPr lang="en-US" sz="1400" kern="1200" dirty="0" smtClean="0">
                          <a:solidFill>
                            <a:schemeClr val="dk1"/>
                          </a:solidFill>
                          <a:latin typeface="+mn-lt"/>
                          <a:ea typeface="+mn-ea"/>
                          <a:cs typeface="+mn-cs"/>
                        </a:rPr>
                        <a:t>10min</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11-17-481</a:t>
                      </a:r>
                      <a:endParaRPr lang="en-US" sz="1400" dirty="0"/>
                    </a:p>
                  </a:txBody>
                  <a:tcPr marT="45712" marB="45712"/>
                </a:tc>
                <a:tc>
                  <a:txBody>
                    <a:bodyPr/>
                    <a:lstStyle/>
                    <a:p>
                      <a:r>
                        <a:rPr lang="en-US" sz="1400" dirty="0" smtClean="0"/>
                        <a:t>Ganesh</a:t>
                      </a:r>
                      <a:r>
                        <a:rPr lang="en-US" sz="1400" baseline="0" dirty="0" smtClean="0"/>
                        <a:t> </a:t>
                      </a:r>
                      <a:r>
                        <a:rPr lang="en-US" sz="1400" baseline="0" dirty="0" err="1" smtClean="0"/>
                        <a:t>Venkatesan</a:t>
                      </a:r>
                      <a:endParaRPr lang="en-US" sz="1400" dirty="0"/>
                    </a:p>
                  </a:txBody>
                  <a:tcPr marT="45712" marB="45712"/>
                </a:tc>
                <a:tc>
                  <a:txBody>
                    <a:bodyPr/>
                    <a:lstStyle/>
                    <a:p>
                      <a:r>
                        <a:rPr lang="en-US" sz="1400" dirty="0" smtClean="0"/>
                        <a:t>SU Ranging Protocol </a:t>
                      </a:r>
                      <a:endParaRPr lang="en-US" dirty="0"/>
                    </a:p>
                  </a:txBody>
                  <a:tcPr marT="45712" marB="45712"/>
                </a:tc>
                <a:tc>
                  <a:txBody>
                    <a:bodyPr/>
                    <a:lstStyle/>
                    <a:p>
                      <a:r>
                        <a:rPr lang="en-US" sz="1400" dirty="0" err="1" smtClean="0"/>
                        <a:t>Techninal</a:t>
                      </a:r>
                      <a:endParaRPr lang="en-US" sz="1400" dirty="0"/>
                    </a:p>
                  </a:txBody>
                  <a:tcPr marT="45712" marB="45712"/>
                </a:tc>
                <a:tc>
                  <a:txBody>
                    <a:bodyPr/>
                    <a:lstStyle/>
                    <a:p>
                      <a:r>
                        <a:rPr lang="en-US" sz="1400" dirty="0" smtClean="0"/>
                        <a:t>20min</a:t>
                      </a:r>
                      <a:r>
                        <a:rPr lang="en-US" sz="1400" baseline="0" dirty="0" smtClean="0"/>
                        <a:t> as time permits.</a:t>
                      </a:r>
                      <a:endParaRPr lang="en-US" sz="1400" dirty="0"/>
                    </a:p>
                  </a:txBody>
                  <a:tcPr marT="45712" marB="45712"/>
                </a:tc>
              </a:tr>
            </a:tbl>
          </a:graphicData>
        </a:graphic>
      </p:graphicFrame>
    </p:spTree>
    <p:extLst>
      <p:ext uri="{BB962C8B-B14F-4D97-AF65-F5344CB8AC3E}">
        <p14:creationId xmlns:p14="http://schemas.microsoft.com/office/powerpoint/2010/main" val="15659445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t>Motion to Approve </a:t>
            </a:r>
            <a:r>
              <a:rPr lang="en-US" dirty="0" smtClean="0"/>
              <a:t>SFD </a:t>
            </a:r>
            <a:r>
              <a:rPr lang="en-US" dirty="0"/>
              <a:t/>
            </a:r>
            <a:br>
              <a:rPr lang="en-US" dirty="0"/>
            </a:br>
            <a:r>
              <a:rPr lang="en-US" dirty="0"/>
              <a:t>Working Draft Document</a:t>
            </a:r>
          </a:p>
        </p:txBody>
      </p:sp>
      <p:sp>
        <p:nvSpPr>
          <p:cNvPr id="8" name="Content Placeholder 2"/>
          <p:cNvSpPr>
            <a:spLocks noGrp="1"/>
          </p:cNvSpPr>
          <p:nvPr>
            <p:ph idx="1"/>
          </p:nvPr>
        </p:nvSpPr>
        <p:spPr>
          <a:xfrm>
            <a:off x="685800" y="1981200"/>
            <a:ext cx="7770813" cy="4113213"/>
          </a:xfrm>
        </p:spPr>
        <p:txBody>
          <a:bodyPr/>
          <a:lstStyle/>
          <a:p>
            <a:pPr marL="0" indent="0"/>
            <a:r>
              <a:rPr lang="en-US" dirty="0" smtClean="0"/>
              <a:t>Motion</a:t>
            </a:r>
          </a:p>
          <a:p>
            <a:pPr marL="0" indent="0"/>
            <a:r>
              <a:rPr lang="en-US" dirty="0" smtClean="0"/>
              <a:t>Move </a:t>
            </a:r>
            <a:r>
              <a:rPr lang="en-US" dirty="0"/>
              <a:t>to adopt </a:t>
            </a:r>
            <a:r>
              <a:rPr lang="en-US" dirty="0" smtClean="0"/>
              <a:t>document 11-17-462r2 as the Task Group AZ SFD working draft document. </a:t>
            </a:r>
            <a:endParaRPr lang="en-US" dirty="0"/>
          </a:p>
          <a:p>
            <a:pPr marL="0" indent="0"/>
            <a:endParaRPr lang="en-US" dirty="0"/>
          </a:p>
          <a:p>
            <a:pPr marL="0" indent="0"/>
            <a:r>
              <a:rPr lang="en-US" dirty="0"/>
              <a:t>Moved: </a:t>
            </a:r>
            <a:r>
              <a:rPr lang="en-US" dirty="0" smtClean="0"/>
              <a:t>Assaf Kasher</a:t>
            </a:r>
          </a:p>
          <a:p>
            <a:pPr marL="0" indent="0"/>
            <a:r>
              <a:rPr lang="en-US" dirty="0" smtClean="0"/>
              <a:t>Seconded: Edward Au</a:t>
            </a:r>
            <a:endParaRPr lang="en-US" dirty="0"/>
          </a:p>
          <a:p>
            <a:pPr marL="0" indent="0"/>
            <a:r>
              <a:rPr lang="en-US" dirty="0"/>
              <a:t>Result</a:t>
            </a:r>
            <a:r>
              <a:rPr lang="en-US" dirty="0" smtClean="0"/>
              <a:t>:</a:t>
            </a:r>
          </a:p>
          <a:p>
            <a:pPr marL="0" indent="0"/>
            <a:r>
              <a:rPr lang="en-US" dirty="0" smtClean="0"/>
              <a:t>Y:  18			N:	0 		A: 2</a:t>
            </a:r>
          </a:p>
          <a:p>
            <a:pPr marL="0" indent="0"/>
            <a:r>
              <a:rPr lang="en-US" dirty="0" smtClean="0"/>
              <a:t>Motion passes</a:t>
            </a:r>
            <a:endParaRPr lang="en-US" dirty="0"/>
          </a:p>
        </p:txBody>
      </p:sp>
    </p:spTree>
    <p:extLst>
      <p:ext uri="{BB962C8B-B14F-4D97-AF65-F5344CB8AC3E}">
        <p14:creationId xmlns:p14="http://schemas.microsoft.com/office/powerpoint/2010/main" val="2148246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March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March Vancouver, Canada </a:t>
            </a:r>
            <a:r>
              <a:rPr lang="en-US" altLang="en-US" dirty="0"/>
              <a:t>meeting.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5204442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1250767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(~45min</a:t>
            </a:r>
            <a:r>
              <a:rPr lang="en-US" altLang="en-US" sz="2000" b="0" dirty="0"/>
              <a:t> </a:t>
            </a:r>
            <a:r>
              <a:rPr lang="en-US" altLang="en-US" sz="2000" b="0" dirty="0" smtClean="0"/>
              <a:t>/ as needed)</a:t>
            </a:r>
            <a:endParaRPr lang="en-US" altLang="en-US" sz="2000" b="0" dirty="0" smtClean="0"/>
          </a:p>
          <a:p>
            <a:pPr algn="just">
              <a:spcBef>
                <a:spcPct val="20000"/>
              </a:spcBef>
              <a:buFontTx/>
              <a:buChar char="•"/>
            </a:pPr>
            <a:r>
              <a:rPr lang="en-US" altLang="en-US" sz="2000" b="0" dirty="0" smtClean="0"/>
              <a:t>Review TG timelines (5min)</a:t>
            </a:r>
          </a:p>
          <a:p>
            <a:pPr algn="just">
              <a:spcBef>
                <a:spcPct val="20000"/>
              </a:spcBef>
              <a:buFontTx/>
              <a:buChar char="•"/>
            </a:pPr>
            <a:r>
              <a:rPr lang="en-US" altLang="en-US" sz="2000" b="0" dirty="0" smtClean="0"/>
              <a:t>Set goals for May meeting (5min)</a:t>
            </a:r>
          </a:p>
          <a:p>
            <a:pPr algn="just">
              <a:spcBef>
                <a:spcPct val="20000"/>
              </a:spcBef>
              <a:buFontTx/>
              <a:buChar char="•"/>
            </a:pPr>
            <a:r>
              <a:rPr lang="en-US" altLang="en-US" sz="2000" b="0" dirty="0" smtClean="0"/>
              <a:t>Set teleconference (5min)</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34551742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232739743"/>
              </p:ext>
            </p:extLst>
          </p:nvPr>
        </p:nvGraphicFramePr>
        <p:xfrm>
          <a:off x="622302" y="1916832"/>
          <a:ext cx="7772404" cy="1046304"/>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400" dirty="0" smtClean="0"/>
                        <a:t>11-17-0097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March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11-17-474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Liwen Chu</a:t>
                      </a:r>
                    </a:p>
                  </a:txBody>
                  <a:tcPr marT="45712" marB="45712"/>
                </a:tc>
                <a:tc>
                  <a:txBody>
                    <a:bodyPr/>
                    <a:lstStyle/>
                    <a:p>
                      <a:pPr marL="0" algn="l" defTabSz="914400" rtl="0" eaLnBrk="1" latinLnBrk="0" hangingPunct="1"/>
                      <a:r>
                        <a:rPr lang="en-US" sz="1400" dirty="0" smtClean="0">
                          <a:effectLst/>
                        </a:rPr>
                        <a:t>11az NDP Announcement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c>
                  <a:txBody>
                    <a:bodyPr/>
                    <a:lstStyle/>
                    <a:p>
                      <a:r>
                        <a:rPr lang="en-US" sz="1400" kern="1200" dirty="0" smtClean="0">
                          <a:solidFill>
                            <a:schemeClr val="dk1"/>
                          </a:solidFill>
                          <a:latin typeface="+mn-lt"/>
                          <a:ea typeface="+mn-ea"/>
                          <a:cs typeface="+mn-cs"/>
                        </a:rPr>
                        <a:t>30min </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87238"/>
              <a:ext cx="878097"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808677"/>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875903"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80" name="Title 2"/>
          <p:cNvSpPr>
            <a:spLocks noGrp="1"/>
          </p:cNvSpPr>
          <p:nvPr>
            <p:ph type="title"/>
          </p:nvPr>
        </p:nvSpPr>
        <p:spPr>
          <a:xfrm>
            <a:off x="457200" y="562571"/>
            <a:ext cx="8229600" cy="799058"/>
          </a:xfrm>
        </p:spPr>
        <p:txBody>
          <a:bodyPr/>
          <a:lstStyle/>
          <a:p>
            <a:r>
              <a:rPr lang="en-US" sz="2800" dirty="0" smtClean="0">
                <a:solidFill>
                  <a:schemeClr val="tx2"/>
                </a:solidFill>
                <a:latin typeface="+mj-lt"/>
              </a:rPr>
              <a:t>TGAZ Approved Timelines</a:t>
            </a:r>
            <a:endParaRPr lang="en-US" sz="2800" dirty="0">
              <a:solidFill>
                <a:schemeClr val="tx2"/>
              </a:solidFill>
              <a:latin typeface="+mj-lt"/>
            </a:endParaRPr>
          </a:p>
        </p:txBody>
      </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36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5820896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May Meeting</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a:t>Continue on Functional Requirement Document </a:t>
            </a:r>
            <a:r>
              <a:rPr lang="en-US" altLang="en-US" dirty="0" smtClean="0"/>
              <a:t>development and bring FRD to maturity.</a:t>
            </a:r>
            <a:endParaRPr lang="en-US" altLang="en-US" dirty="0"/>
          </a:p>
          <a:p>
            <a:pPr algn="just">
              <a:spcBef>
                <a:spcPts val="1225"/>
              </a:spcBef>
              <a:buFontTx/>
              <a:buChar char="•"/>
            </a:pPr>
            <a:r>
              <a:rPr lang="en-US" altLang="en-US" dirty="0"/>
              <a:t>Approve submissions of technical material towards SFD text.</a:t>
            </a:r>
          </a:p>
          <a:p>
            <a:pPr algn="just">
              <a:spcBef>
                <a:spcPts val="1225"/>
              </a:spcBef>
              <a:buFontTx/>
              <a:buChar char="•"/>
            </a:pPr>
            <a:r>
              <a:rPr lang="en-US" altLang="en-US" dirty="0"/>
              <a:t>Review technical submissions on </a:t>
            </a:r>
            <a:r>
              <a:rPr lang="en-US" altLang="en-US" dirty="0" smtClean="0"/>
              <a:t>various aspects of protocol. </a:t>
            </a:r>
            <a:endParaRPr lang="en-US" altLang="en-US" dirty="0"/>
          </a:p>
          <a:p>
            <a:pPr algn="just">
              <a:spcBef>
                <a:spcPts val="1225"/>
              </a:spcBef>
              <a:buFontTx/>
              <a:buChar char="•"/>
            </a:pPr>
            <a:endParaRPr lang="en-US" altLang="en-US" dirty="0"/>
          </a:p>
          <a:p>
            <a:pPr algn="just">
              <a:spcBef>
                <a:spcPts val="1225"/>
              </a:spcBef>
              <a:buFontTx/>
              <a:buChar char="•"/>
            </a:pPr>
            <a:endParaRPr lang="en-US" altLang="en-US" dirty="0"/>
          </a:p>
          <a:p>
            <a:pPr algn="just">
              <a:spcBef>
                <a:spcPts val="1225"/>
              </a:spcBef>
              <a:buFontTx/>
              <a:buChar char="•"/>
            </a:pPr>
            <a:endParaRPr lang="en-US" altLang="en-US" dirty="0"/>
          </a:p>
          <a:p>
            <a:pPr lvl="0">
              <a:buFont typeface="Arial" panose="020B0604020202020204" pitchFamily="34" charset="0"/>
              <a:buChar char="•"/>
            </a:pP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4224850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May meeting Goals</a:t>
            </a:r>
            <a:endParaRPr lang="en-US" dirty="0"/>
          </a:p>
        </p:txBody>
      </p:sp>
      <p:sp>
        <p:nvSpPr>
          <p:cNvPr id="3" name="Content Placeholder 2"/>
          <p:cNvSpPr>
            <a:spLocks noGrp="1"/>
          </p:cNvSpPr>
          <p:nvPr>
            <p:ph idx="1"/>
          </p:nvPr>
        </p:nvSpPr>
        <p:spPr/>
        <p:txBody>
          <a:bodyPr/>
          <a:lstStyle/>
          <a:p>
            <a:r>
              <a:rPr lang="en-US" dirty="0" smtClean="0"/>
              <a:t>We commit the May meeting goals as the TG POR.</a:t>
            </a:r>
          </a:p>
          <a:p>
            <a:r>
              <a:rPr lang="en-US" dirty="0" smtClean="0"/>
              <a:t>Move: Assaf Kasher</a:t>
            </a:r>
          </a:p>
          <a:p>
            <a:r>
              <a:rPr lang="en-US" dirty="0" smtClean="0"/>
              <a:t>2</a:t>
            </a:r>
            <a:r>
              <a:rPr lang="en-US" baseline="30000" dirty="0" smtClean="0"/>
              <a:t>nd</a:t>
            </a:r>
            <a:r>
              <a:rPr lang="en-US" dirty="0" smtClean="0"/>
              <a:t>: SK Yong</a:t>
            </a:r>
          </a:p>
          <a:p>
            <a:endParaRPr lang="en-US" dirty="0"/>
          </a:p>
          <a:p>
            <a:r>
              <a:rPr lang="en-US" dirty="0" smtClean="0"/>
              <a:t>Y: 16</a:t>
            </a:r>
          </a:p>
          <a:p>
            <a:r>
              <a:rPr lang="en-US" dirty="0" smtClean="0"/>
              <a:t>N: 0</a:t>
            </a:r>
          </a:p>
          <a:p>
            <a:r>
              <a:rPr lang="en-US" dirty="0" smtClean="0"/>
              <a:t>A: 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9883223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dirty="0" smtClean="0"/>
              <a:t>Apr. 19</a:t>
            </a:r>
            <a:r>
              <a:rPr lang="en-US" altLang="en-US" baseline="30000" dirty="0" smtClean="0"/>
              <a:t>th</a:t>
            </a:r>
            <a:r>
              <a:rPr lang="en-US" altLang="en-US" dirty="0" smtClean="0"/>
              <a:t> </a:t>
            </a:r>
            <a:r>
              <a:rPr lang="en-US" altLang="en-US" dirty="0"/>
              <a:t>(Wed.) 10:00AM ET for 1hr. </a:t>
            </a:r>
          </a:p>
          <a:p>
            <a:pPr algn="just">
              <a:spcBef>
                <a:spcPct val="20000"/>
              </a:spcBef>
              <a:buFontTx/>
              <a:buChar char="•"/>
            </a:pPr>
            <a:r>
              <a:rPr lang="en-US" altLang="en-US"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393466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459203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1973132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5566027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8567215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2082283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6274895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46</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47</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48</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49</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56616262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50</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906</TotalTime>
  <Words>2698</Words>
  <Application>Microsoft Office PowerPoint</Application>
  <PresentationFormat>On-screen Show (4:3)</PresentationFormat>
  <Paragraphs>652</Paragraphs>
  <Slides>52</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62"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March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Submission List for the week</vt:lpstr>
      <vt:lpstr>PowerPoint Presentation</vt:lpstr>
      <vt:lpstr>Meeting Slot # 1 discussion items</vt:lpstr>
      <vt:lpstr>Submission order – Slot 1</vt:lpstr>
      <vt:lpstr>Approval of previous meeting minutes</vt:lpstr>
      <vt:lpstr>Motion to Approve FRD  Working Draft Document</vt:lpstr>
      <vt:lpstr>Presentations</vt:lpstr>
      <vt:lpstr>Attendance reminder</vt:lpstr>
      <vt:lpstr>Recess</vt:lpstr>
      <vt:lpstr>PowerPoint Presentation</vt:lpstr>
      <vt:lpstr>Meeting Slot # 2 discussion items</vt:lpstr>
      <vt:lpstr>Submission order – Slot 2</vt:lpstr>
      <vt:lpstr>Motion to Approve SFD  Working Draft Document</vt:lpstr>
      <vt:lpstr>Reminder to do attendance</vt:lpstr>
      <vt:lpstr>Recess</vt:lpstr>
      <vt:lpstr>PowerPoint Presentation</vt:lpstr>
      <vt:lpstr>Meeting Slot # 3 discussion items</vt:lpstr>
      <vt:lpstr>Submission order – Slot 2</vt:lpstr>
      <vt:lpstr>TGAZ Approved Timelines</vt:lpstr>
      <vt:lpstr>Goals For May Meeting</vt:lpstr>
      <vt:lpstr>Motion – approval of May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March Agenda</dc:title>
  <dc:creator>Segev, Jonathan</dc:creator>
  <cp:lastModifiedBy>Segev, Jonathan</cp:lastModifiedBy>
  <cp:revision>48</cp:revision>
  <cp:lastPrinted>1601-01-01T00:00:00Z</cp:lastPrinted>
  <dcterms:created xsi:type="dcterms:W3CDTF">2017-01-29T08:57:00Z</dcterms:created>
  <dcterms:modified xsi:type="dcterms:W3CDTF">2017-03-16T16:10:28Z</dcterms:modified>
</cp:coreProperties>
</file>