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3"/>
  </p:notesMasterIdLst>
  <p:handoutMasterIdLst>
    <p:handoutMasterId r:id="rId54"/>
  </p:handoutMasterIdLst>
  <p:sldIdLst>
    <p:sldId id="256" r:id="rId2"/>
    <p:sldId id="265" r:id="rId3"/>
    <p:sldId id="257" r:id="rId4"/>
    <p:sldId id="267" r:id="rId5"/>
    <p:sldId id="268" r:id="rId6"/>
    <p:sldId id="269" r:id="rId7"/>
    <p:sldId id="270" r:id="rId8"/>
    <p:sldId id="271" r:id="rId9"/>
    <p:sldId id="272" r:id="rId10"/>
    <p:sldId id="273" r:id="rId11"/>
    <p:sldId id="274" r:id="rId12"/>
    <p:sldId id="275" r:id="rId13"/>
    <p:sldId id="276" r:id="rId14"/>
    <p:sldId id="277" r:id="rId15"/>
    <p:sldId id="278" r:id="rId16"/>
    <p:sldId id="279" r:id="rId17"/>
    <p:sldId id="280" r:id="rId18"/>
    <p:sldId id="281" r:id="rId19"/>
    <p:sldId id="282" r:id="rId20"/>
    <p:sldId id="283" r:id="rId21"/>
    <p:sldId id="284" r:id="rId22"/>
    <p:sldId id="302" r:id="rId23"/>
    <p:sldId id="285" r:id="rId24"/>
    <p:sldId id="286" r:id="rId25"/>
    <p:sldId id="287" r:id="rId26"/>
    <p:sldId id="290" r:id="rId27"/>
    <p:sldId id="289" r:id="rId28"/>
    <p:sldId id="288" r:id="rId29"/>
    <p:sldId id="303" r:id="rId30"/>
    <p:sldId id="304" r:id="rId31"/>
    <p:sldId id="308" r:id="rId32"/>
    <p:sldId id="306" r:id="rId33"/>
    <p:sldId id="307" r:id="rId34"/>
    <p:sldId id="305" r:id="rId35"/>
    <p:sldId id="291" r:id="rId36"/>
    <p:sldId id="293" r:id="rId37"/>
    <p:sldId id="294" r:id="rId38"/>
    <p:sldId id="295" r:id="rId39"/>
    <p:sldId id="296" r:id="rId40"/>
    <p:sldId id="297" r:id="rId41"/>
    <p:sldId id="298" r:id="rId42"/>
    <p:sldId id="299" r:id="rId43"/>
    <p:sldId id="300" r:id="rId44"/>
    <p:sldId id="301" r:id="rId45"/>
    <p:sldId id="258" r:id="rId46"/>
    <p:sldId id="259" r:id="rId47"/>
    <p:sldId id="260" r:id="rId48"/>
    <p:sldId id="261" r:id="rId49"/>
    <p:sldId id="262" r:id="rId50"/>
    <p:sldId id="263" r:id="rId51"/>
    <p:sldId id="264" r:id="rId52"/>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370AA9B8-6CC8-4D73-8118-DE2A5F0D465C}">
          <p14:sldIdLst>
            <p14:sldId id="256"/>
            <p14:sldId id="265"/>
            <p14:sldId id="257"/>
            <p14:sldId id="267"/>
            <p14:sldId id="268"/>
            <p14:sldId id="269"/>
            <p14:sldId id="270"/>
            <p14:sldId id="271"/>
            <p14:sldId id="272"/>
            <p14:sldId id="273"/>
            <p14:sldId id="274"/>
            <p14:sldId id="275"/>
            <p14:sldId id="276"/>
            <p14:sldId id="277"/>
            <p14:sldId id="278"/>
            <p14:sldId id="279"/>
            <p14:sldId id="280"/>
          </p14:sldIdLst>
        </p14:section>
        <p14:section name="Slot # 1" id="{A8BC1F47-3153-4394-9D00-B4D234301B74}">
          <p14:sldIdLst>
            <p14:sldId id="281"/>
            <p14:sldId id="282"/>
            <p14:sldId id="283"/>
            <p14:sldId id="284"/>
            <p14:sldId id="302"/>
            <p14:sldId id="285"/>
            <p14:sldId id="286"/>
            <p14:sldId id="287"/>
          </p14:sldIdLst>
        </p14:section>
        <p14:section name="Slot # 2" id="{5DEA695E-ACCD-4583-8C8C-713FC3EAA3F2}">
          <p14:sldIdLst>
            <p14:sldId id="290"/>
            <p14:sldId id="289"/>
            <p14:sldId id="288"/>
            <p14:sldId id="303"/>
            <p14:sldId id="304"/>
            <p14:sldId id="308"/>
          </p14:sldIdLst>
        </p14:section>
        <p14:section name="Slot #3" id="{630C644C-9DFD-4620-9650-24BD26CEB6E3}">
          <p14:sldIdLst>
            <p14:sldId id="306"/>
            <p14:sldId id="307"/>
            <p14:sldId id="305"/>
            <p14:sldId id="291"/>
            <p14:sldId id="293"/>
            <p14:sldId id="294"/>
            <p14:sldId id="295"/>
            <p14:sldId id="296"/>
            <p14:sldId id="297"/>
          </p14:sldIdLst>
        </p14:section>
        <p14:section name="Backup" id="{47BEF69D-F599-4CC7-B784-3CC168788F46}">
          <p14:sldIdLst>
            <p14:sldId id="298"/>
          </p14:sldIdLst>
        </p14:section>
        <p14:section name="Motion Template" id="{F1C8A9DA-86F4-489A-BD5B-5D1CBCA519D3}">
          <p14:sldIdLst>
            <p14:sldId id="299"/>
            <p14:sldId id="300"/>
            <p14:sldId id="301"/>
          </p14:sldIdLst>
        </p14:section>
        <p14:section name="Deck template" id="{E19D0784-EA66-4EC3-8773-105A5960616B}">
          <p14:sldIdLst>
            <p14:sldId id="258"/>
            <p14:sldId id="259"/>
            <p14:sldId id="260"/>
            <p14:sldId id="261"/>
            <p14:sldId id="262"/>
            <p14:sldId id="263"/>
            <p14:sldId id="264"/>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1397" autoAdjust="0"/>
    <p:restoredTop sz="94660"/>
  </p:normalViewPr>
  <p:slideViewPr>
    <p:cSldViewPr>
      <p:cViewPr>
        <p:scale>
          <a:sx n="100" d="100"/>
          <a:sy n="100" d="100"/>
        </p:scale>
        <p:origin x="378" y="-570"/>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notesMaster" Target="notesMasters/notesMaster1.xml"/><Relationship Id="rId58"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smtClean="0"/>
              <a:t>doc.: IEEE 802.11-17/0097r0</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smtClean="0"/>
              <a:t>March 2017</a:t>
            </a:r>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smtClean="0"/>
              <a:t>Jonathan Segev, Intel Corporation</a:t>
            </a: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doc.: IEEE 802.11-17/0097r0</a:t>
            </a:r>
            <a:endParaRPr lang="en-US"/>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March 2017</a:t>
            </a:r>
            <a:endParaRPr lang="en-US"/>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smtClean="0"/>
              <a:t>Jonathan Segev, Intel Corporation</a:t>
            </a:r>
            <a:endParaRPr lang="en-US"/>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802.11-17/0097r0</a:t>
            </a:r>
            <a:endParaRPr lang="en-US"/>
          </a:p>
        </p:txBody>
      </p:sp>
      <p:sp>
        <p:nvSpPr>
          <p:cNvPr id="5" name="Rectangle 3"/>
          <p:cNvSpPr>
            <a:spLocks noGrp="1" noChangeArrowheads="1"/>
          </p:cNvSpPr>
          <p:nvPr>
            <p:ph type="dt"/>
          </p:nvPr>
        </p:nvSpPr>
        <p:spPr>
          <a:ln/>
        </p:spPr>
        <p:txBody>
          <a:bodyPr/>
          <a:lstStyle/>
          <a:p>
            <a:r>
              <a:rPr lang="en-US" smtClean="0"/>
              <a:t>March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802.11-17/0097r0</a:t>
            </a:r>
            <a:endParaRPr lang="en-US"/>
          </a:p>
        </p:txBody>
      </p:sp>
      <p:sp>
        <p:nvSpPr>
          <p:cNvPr id="5" name="Rectangle 3"/>
          <p:cNvSpPr>
            <a:spLocks noGrp="1" noChangeArrowheads="1"/>
          </p:cNvSpPr>
          <p:nvPr>
            <p:ph type="dt"/>
          </p:nvPr>
        </p:nvSpPr>
        <p:spPr>
          <a:ln/>
        </p:spPr>
        <p:txBody>
          <a:bodyPr/>
          <a:lstStyle/>
          <a:p>
            <a:r>
              <a:rPr lang="en-US" smtClean="0"/>
              <a:t>March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50</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802.11-17/0097r0</a:t>
            </a:r>
            <a:endParaRPr lang="en-US"/>
          </a:p>
        </p:txBody>
      </p:sp>
      <p:sp>
        <p:nvSpPr>
          <p:cNvPr id="5" name="Rectangle 3"/>
          <p:cNvSpPr>
            <a:spLocks noGrp="1" noChangeArrowheads="1"/>
          </p:cNvSpPr>
          <p:nvPr>
            <p:ph type="dt"/>
          </p:nvPr>
        </p:nvSpPr>
        <p:spPr>
          <a:ln/>
        </p:spPr>
        <p:txBody>
          <a:bodyPr/>
          <a:lstStyle/>
          <a:p>
            <a:r>
              <a:rPr lang="en-US" smtClean="0"/>
              <a:t>March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51</a:t>
            </a:fld>
            <a:endParaRPr lang="en-US"/>
          </a:p>
        </p:txBody>
      </p:sp>
      <p:sp>
        <p:nvSpPr>
          <p:cNvPr id="20481"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802.11-17/0097r0</a:t>
            </a:r>
            <a:endParaRPr lang="en-US"/>
          </a:p>
        </p:txBody>
      </p:sp>
      <p:sp>
        <p:nvSpPr>
          <p:cNvPr id="5" name="Rectangle 3"/>
          <p:cNvSpPr>
            <a:spLocks noGrp="1" noChangeArrowheads="1"/>
          </p:cNvSpPr>
          <p:nvPr>
            <p:ph type="dt"/>
          </p:nvPr>
        </p:nvSpPr>
        <p:spPr>
          <a:ln/>
        </p:spPr>
        <p:txBody>
          <a:bodyPr/>
          <a:lstStyle/>
          <a:p>
            <a:r>
              <a:rPr lang="en-US" smtClean="0"/>
              <a:t>March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802.11-17/0097r0</a:t>
            </a:r>
            <a:endParaRPr lang="en-US"/>
          </a:p>
        </p:txBody>
      </p:sp>
      <p:sp>
        <p:nvSpPr>
          <p:cNvPr id="5" name="Date Placeholder 4"/>
          <p:cNvSpPr>
            <a:spLocks noGrp="1"/>
          </p:cNvSpPr>
          <p:nvPr>
            <p:ph type="dt" idx="11"/>
          </p:nvPr>
        </p:nvSpPr>
        <p:spPr/>
        <p:txBody>
          <a:bodyPr/>
          <a:lstStyle/>
          <a:p>
            <a:r>
              <a:rPr lang="en-US" smtClean="0"/>
              <a:t>March 2017</a:t>
            </a:r>
            <a:endParaRPr lang="en-US"/>
          </a:p>
        </p:txBody>
      </p:sp>
      <p:sp>
        <p:nvSpPr>
          <p:cNvPr id="6" name="Footer Placeholder 5"/>
          <p:cNvSpPr>
            <a:spLocks noGrp="1"/>
          </p:cNvSpPr>
          <p:nvPr>
            <p:ph type="ftr" idx="12"/>
          </p:nvPr>
        </p:nvSpPr>
        <p:spPr/>
        <p:txBody>
          <a:bodyPr/>
          <a:lstStyle/>
          <a:p>
            <a:r>
              <a:rPr lang="en-US" smtClean="0"/>
              <a:t>Jonathan Segev, Intel Corporation</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10</a:t>
            </a:fld>
            <a:endParaRPr lang="en-US"/>
          </a:p>
        </p:txBody>
      </p:sp>
    </p:spTree>
    <p:extLst>
      <p:ext uri="{BB962C8B-B14F-4D97-AF65-F5344CB8AC3E}">
        <p14:creationId xmlns:p14="http://schemas.microsoft.com/office/powerpoint/2010/main" val="37522572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802.11-17/0097r0</a:t>
            </a:r>
            <a:endParaRPr lang="en-US"/>
          </a:p>
        </p:txBody>
      </p:sp>
      <p:sp>
        <p:nvSpPr>
          <p:cNvPr id="5" name="Date Placeholder 4"/>
          <p:cNvSpPr>
            <a:spLocks noGrp="1"/>
          </p:cNvSpPr>
          <p:nvPr>
            <p:ph type="dt" idx="11"/>
          </p:nvPr>
        </p:nvSpPr>
        <p:spPr/>
        <p:txBody>
          <a:bodyPr/>
          <a:lstStyle/>
          <a:p>
            <a:r>
              <a:rPr lang="en-US" smtClean="0"/>
              <a:t>March 2017</a:t>
            </a:r>
            <a:endParaRPr lang="en-US"/>
          </a:p>
        </p:txBody>
      </p:sp>
      <p:sp>
        <p:nvSpPr>
          <p:cNvPr id="6" name="Footer Placeholder 5"/>
          <p:cNvSpPr>
            <a:spLocks noGrp="1"/>
          </p:cNvSpPr>
          <p:nvPr>
            <p:ph type="ftr" idx="12"/>
          </p:nvPr>
        </p:nvSpPr>
        <p:spPr/>
        <p:txBody>
          <a:bodyPr/>
          <a:lstStyle/>
          <a:p>
            <a:r>
              <a:rPr lang="en-US" smtClean="0"/>
              <a:t>Jonathan Segev, Intel Corporation</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14</a:t>
            </a:fld>
            <a:endParaRPr lang="en-US"/>
          </a:p>
        </p:txBody>
      </p:sp>
    </p:spTree>
    <p:extLst>
      <p:ext uri="{BB962C8B-B14F-4D97-AF65-F5344CB8AC3E}">
        <p14:creationId xmlns:p14="http://schemas.microsoft.com/office/powerpoint/2010/main" val="366801708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802.11-17/0097r0</a:t>
            </a:r>
            <a:endParaRPr lang="en-US"/>
          </a:p>
        </p:txBody>
      </p:sp>
      <p:sp>
        <p:nvSpPr>
          <p:cNvPr id="5" name="Rectangle 3"/>
          <p:cNvSpPr>
            <a:spLocks noGrp="1" noChangeArrowheads="1"/>
          </p:cNvSpPr>
          <p:nvPr>
            <p:ph type="dt"/>
          </p:nvPr>
        </p:nvSpPr>
        <p:spPr>
          <a:ln/>
        </p:spPr>
        <p:txBody>
          <a:bodyPr/>
          <a:lstStyle/>
          <a:p>
            <a:r>
              <a:rPr lang="en-US" smtClean="0"/>
              <a:t>March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45</a:t>
            </a:fld>
            <a:endParaRPr lang="en-US"/>
          </a:p>
        </p:txBody>
      </p:sp>
      <p:sp>
        <p:nvSpPr>
          <p:cNvPr id="1433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9606067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802.11-17/0097r0</a:t>
            </a:r>
            <a:endParaRPr lang="en-US"/>
          </a:p>
        </p:txBody>
      </p:sp>
      <p:sp>
        <p:nvSpPr>
          <p:cNvPr id="5" name="Rectangle 3"/>
          <p:cNvSpPr>
            <a:spLocks noGrp="1" noChangeArrowheads="1"/>
          </p:cNvSpPr>
          <p:nvPr>
            <p:ph type="dt"/>
          </p:nvPr>
        </p:nvSpPr>
        <p:spPr>
          <a:ln/>
        </p:spPr>
        <p:txBody>
          <a:bodyPr/>
          <a:lstStyle/>
          <a:p>
            <a:r>
              <a:rPr lang="en-US" smtClean="0"/>
              <a:t>March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46</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802.11-17/0097r0</a:t>
            </a:r>
            <a:endParaRPr lang="en-US"/>
          </a:p>
        </p:txBody>
      </p:sp>
      <p:sp>
        <p:nvSpPr>
          <p:cNvPr id="5" name="Rectangle 3"/>
          <p:cNvSpPr>
            <a:spLocks noGrp="1" noChangeArrowheads="1"/>
          </p:cNvSpPr>
          <p:nvPr>
            <p:ph type="dt"/>
          </p:nvPr>
        </p:nvSpPr>
        <p:spPr>
          <a:ln/>
        </p:spPr>
        <p:txBody>
          <a:bodyPr/>
          <a:lstStyle/>
          <a:p>
            <a:r>
              <a:rPr lang="en-US" smtClean="0"/>
              <a:t>March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47</a:t>
            </a:fld>
            <a:endParaRPr lang="en-US"/>
          </a:p>
        </p:txBody>
      </p:sp>
      <p:sp>
        <p:nvSpPr>
          <p:cNvPr id="16385"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802.11-17/0097r0</a:t>
            </a:r>
            <a:endParaRPr lang="en-US"/>
          </a:p>
        </p:txBody>
      </p:sp>
      <p:sp>
        <p:nvSpPr>
          <p:cNvPr id="5" name="Rectangle 3"/>
          <p:cNvSpPr>
            <a:spLocks noGrp="1" noChangeArrowheads="1"/>
          </p:cNvSpPr>
          <p:nvPr>
            <p:ph type="dt"/>
          </p:nvPr>
        </p:nvSpPr>
        <p:spPr>
          <a:ln/>
        </p:spPr>
        <p:txBody>
          <a:bodyPr/>
          <a:lstStyle/>
          <a:p>
            <a:r>
              <a:rPr lang="en-US" smtClean="0"/>
              <a:t>March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48</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802.11-17/0097r0</a:t>
            </a:r>
            <a:endParaRPr lang="en-US"/>
          </a:p>
        </p:txBody>
      </p:sp>
      <p:sp>
        <p:nvSpPr>
          <p:cNvPr id="5" name="Rectangle 3"/>
          <p:cNvSpPr>
            <a:spLocks noGrp="1" noChangeArrowheads="1"/>
          </p:cNvSpPr>
          <p:nvPr>
            <p:ph type="dt"/>
          </p:nvPr>
        </p:nvSpPr>
        <p:spPr>
          <a:ln/>
        </p:spPr>
        <p:txBody>
          <a:bodyPr/>
          <a:lstStyle/>
          <a:p>
            <a:r>
              <a:rPr lang="en-US" smtClean="0"/>
              <a:t>March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49</a:t>
            </a:fld>
            <a:endParaRPr lang="en-US"/>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March 2017</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Jonathan Segev, Intel Corporation</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March 2017</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March 2017</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March 2017</a:t>
            </a:r>
            <a:endParaRPr lang="en-GB"/>
          </a:p>
        </p:txBody>
      </p:sp>
      <p:sp>
        <p:nvSpPr>
          <p:cNvPr id="6" name="Footer Placeholder 5"/>
          <p:cNvSpPr>
            <a:spLocks noGrp="1"/>
          </p:cNvSpPr>
          <p:nvPr>
            <p:ph type="ftr" idx="11"/>
          </p:nvPr>
        </p:nvSpPr>
        <p:spPr/>
        <p:txBody>
          <a:bodyPr/>
          <a:lstStyle>
            <a:lvl1pPr>
              <a:defRPr/>
            </a:lvl1pPr>
          </a:lstStyle>
          <a:p>
            <a:r>
              <a:rPr lang="en-GB" smtClean="0"/>
              <a:t>Jonathan Segev, Intel Corporation</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March 2017</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smtClean="0"/>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March 2017</a:t>
            </a:r>
            <a:endParaRPr lang="en-GB"/>
          </a:p>
        </p:txBody>
      </p:sp>
      <p:sp>
        <p:nvSpPr>
          <p:cNvPr id="4" name="Footer Placeholder 3"/>
          <p:cNvSpPr>
            <a:spLocks noGrp="1"/>
          </p:cNvSpPr>
          <p:nvPr>
            <p:ph type="ftr" idx="11"/>
          </p:nvPr>
        </p:nvSpPr>
        <p:spPr/>
        <p:txBody>
          <a:bodyPr/>
          <a:lstStyle>
            <a:lvl1pPr>
              <a:defRPr/>
            </a:lvl1pPr>
          </a:lstStyle>
          <a:p>
            <a:r>
              <a:rPr lang="en-GB" smtClean="0"/>
              <a:t>Jonathan Segev, Intel Corporation</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March 2017</a:t>
            </a:r>
            <a:endParaRPr lang="en-GB"/>
          </a:p>
        </p:txBody>
      </p:sp>
      <p:sp>
        <p:nvSpPr>
          <p:cNvPr id="3" name="Footer Placeholder 2"/>
          <p:cNvSpPr>
            <a:spLocks noGrp="1"/>
          </p:cNvSpPr>
          <p:nvPr>
            <p:ph type="ftr" idx="11"/>
          </p:nvPr>
        </p:nvSpPr>
        <p:spPr/>
        <p:txBody>
          <a:bodyPr/>
          <a:lstStyle>
            <a:lvl1pPr>
              <a:defRPr/>
            </a:lvl1pPr>
          </a:lstStyle>
          <a:p>
            <a:r>
              <a:rPr lang="en-GB" smtClean="0"/>
              <a:t>Jonathan Segev, Intel Corporation</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March 2017</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March 2017</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March 2017</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Jonathan Segev, Intel Corporation</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802.11-17/0097r3</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hyperlink" Target="https://standards.ieee.org/develop/policies/bylaws/sb_bylaws.pdf%20section%205.2.1.3" TargetMode="External"/><Relationship Id="rId4" Type="http://schemas.openxmlformats.org/officeDocument/2006/relationships/hyperlink" Target="http://ieee802.org/PNP/approved/IEEE_802_WG_PandP_v19.pdf"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hyperlink" Target="http://standards.ieee.org/develop/policies/bylaws/index.html" TargetMode="External"/><Relationship Id="rId1" Type="http://schemas.openxmlformats.org/officeDocument/2006/relationships/slideLayout" Target="../slideLayouts/slideLayout2.xml"/><Relationship Id="rId5" Type="http://schemas.openxmlformats.org/officeDocument/2006/relationships/hyperlink" Target="http://standards.ieee.org/develop/policies/opman/sb_om.pdf" TargetMode="External"/><Relationship Id="rId4" Type="http://schemas.openxmlformats.org/officeDocument/2006/relationships/hyperlink" Target="http://standards.ieee.org/develop/policies/opman/index.html"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policy_rev.pdf" TargetMode="External"/><Relationship Id="rId7" Type="http://schemas.openxmlformats.org/officeDocument/2006/relationships/hyperlink" Target="http://standards.ieee.org/about/sasb/0316sasbmin.pdf"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tandards.ieee.org/about/sasb/0616sasbmin.pdf" TargetMode="External"/><Relationship Id="rId5" Type="http://schemas.openxmlformats.org/officeDocument/2006/relationships/hyperlink" Target="http://standards.ieee.org/about/sasb/0916sasbmin.pdf" TargetMode="External"/><Relationship Id="rId4" Type="http://schemas.openxmlformats.org/officeDocument/2006/relationships/hyperlink" Target="http://standards.ieee.org/about/sasb/1216sasbmin.pdf"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hyperlink" Target="https://imat.ieee.org/" TargetMode="External"/><Relationship Id="rId1" Type="http://schemas.openxmlformats.org/officeDocument/2006/relationships/slideLayout" Target="../slideLayouts/slideLayout2.xml"/><Relationship Id="rId4" Type="http://schemas.openxmlformats.org/officeDocument/2006/relationships/hyperlink" Target="https://mentor.ieee.org/802.11/documents?is_dcn=DCN,%20Title,%20Author%20or%20Affiliation&amp;is_group=00az" TargetMode="Externa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l"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smtClean="0"/>
              <a:t>March 2017</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smtClean="0"/>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TGaz</a:t>
            </a:r>
            <a:r>
              <a:rPr lang="en-US" altLang="en-US" dirty="0"/>
              <a:t> Next Generation Positioning </a:t>
            </a:r>
            <a:br>
              <a:rPr lang="en-US" altLang="en-US" dirty="0"/>
            </a:br>
            <a:r>
              <a:rPr lang="en-US" altLang="en-US" dirty="0" smtClean="0"/>
              <a:t>March Meeting Agenda</a:t>
            </a:r>
            <a:endParaRPr lang="en-GB" dirty="0"/>
          </a:p>
        </p:txBody>
      </p:sp>
      <p:sp>
        <p:nvSpPr>
          <p:cNvPr id="3074" name="Rectangle 2"/>
          <p:cNvSpPr>
            <a:spLocks noGrp="1" noChangeArrowheads="1"/>
          </p:cNvSpPr>
          <p:nvPr>
            <p:ph type="body" idx="1"/>
          </p:nvPr>
        </p:nvSpPr>
        <p:spPr>
          <a:xfrm>
            <a:off x="685800" y="1684532"/>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2017-03-14</a:t>
            </a:r>
            <a:endParaRPr lang="en-GB" sz="2000" b="0" dirty="0"/>
          </a:p>
        </p:txBody>
      </p:sp>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graphicFrame>
        <p:nvGraphicFramePr>
          <p:cNvPr id="9" name="Object 3"/>
          <p:cNvGraphicFramePr>
            <a:graphicFrameLocks noChangeAspect="1"/>
          </p:cNvGraphicFramePr>
          <p:nvPr>
            <p:extLst>
              <p:ext uri="{D42A27DB-BD31-4B8C-83A1-F6EECF244321}">
                <p14:modId xmlns:p14="http://schemas.microsoft.com/office/powerpoint/2010/main" val="3233728019"/>
              </p:ext>
            </p:extLst>
          </p:nvPr>
        </p:nvGraphicFramePr>
        <p:xfrm>
          <a:off x="519113" y="2281238"/>
          <a:ext cx="7999412" cy="2454275"/>
        </p:xfrm>
        <a:graphic>
          <a:graphicData uri="http://schemas.openxmlformats.org/presentationml/2006/ole">
            <mc:AlternateContent xmlns:mc="http://schemas.openxmlformats.org/markup-compatibility/2006">
              <mc:Choice xmlns:v="urn:schemas-microsoft-com:vml" Requires="v">
                <p:oleObj spid="_x0000_s3096" name="Document" r:id="rId4" imgW="8235535" imgH="2529304" progId="Word.Document.8">
                  <p:embed/>
                </p:oleObj>
              </mc:Choice>
              <mc:Fallback>
                <p:oleObj name="Document" r:id="rId4" imgW="8235535" imgH="2529304" progId="Word.Document.8">
                  <p:embed/>
                  <p:pic>
                    <p:nvPicPr>
                      <p:cNvPr id="0" name=""/>
                      <p:cNvPicPr>
                        <a:picLocks noChangeAspect="1" noChangeArrowheads="1"/>
                      </p:cNvPicPr>
                      <p:nvPr/>
                    </p:nvPicPr>
                    <p:blipFill>
                      <a:blip r:embed="rId5"/>
                      <a:srcRect/>
                      <a:stretch>
                        <a:fillRect/>
                      </a:stretch>
                    </p:blipFill>
                    <p:spPr bwMode="auto">
                      <a:xfrm>
                        <a:off x="519113" y="2281238"/>
                        <a:ext cx="7999412" cy="2454275"/>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2017</a:t>
            </a:r>
            <a:endParaRPr lang="en-GB" dirty="0"/>
          </a:p>
        </p:txBody>
      </p:sp>
      <p:sp>
        <p:nvSpPr>
          <p:cNvPr id="7" name="Rectangle 2"/>
          <p:cNvSpPr txBox="1">
            <a:spLocks noChangeArrowheads="1"/>
          </p:cNvSpPr>
          <p:nvPr/>
        </p:nvSpPr>
        <p:spPr bwMode="auto">
          <a:xfrm>
            <a:off x="685800" y="1676400"/>
            <a:ext cx="7848600" cy="44958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r>
              <a:rPr lang="en-US" sz="1600" kern="0" dirty="0" smtClean="0"/>
              <a:t>All participation in IEEE 802 Working Group meetings is on an individual basis</a:t>
            </a:r>
          </a:p>
          <a:p>
            <a:r>
              <a:rPr lang="en-GB" sz="1400" i="1" kern="0" dirty="0" smtClean="0"/>
              <a:t>•     Participants in the IEEE standards development individual process shall act based on their qualifications and experience. (</a:t>
            </a:r>
            <a:r>
              <a:rPr lang="en-GB" sz="1400" i="1" kern="0" dirty="0" smtClean="0">
                <a:hlinkClick r:id="rId3"/>
              </a:rPr>
              <a:t>https://standards.ieee.org/develop/policies/bylaws/sb_bylaws.pdf</a:t>
            </a:r>
            <a:r>
              <a:rPr lang="en-GB" sz="1400" i="1" kern="0" dirty="0" smtClean="0"/>
              <a:t>  section 5.2.1)</a:t>
            </a:r>
            <a:endParaRPr lang="en-US" sz="1400" kern="0" dirty="0" smtClean="0"/>
          </a:p>
          <a:p>
            <a:r>
              <a:rPr lang="en-US" sz="1400" kern="0" dirty="0" smtClean="0"/>
              <a:t>•    </a:t>
            </a:r>
            <a:r>
              <a:rPr lang="en-US" sz="1400" i="1" kern="0" dirty="0" smtClean="0"/>
              <a:t>IEEE 802 </a:t>
            </a:r>
            <a:r>
              <a:rPr lang="en-GB" sz="1400" i="1" kern="0" dirty="0" smtClean="0"/>
              <a:t>Working Group membership is by individual; “Working Group members shall participate in the consensus process in a manner consistent with their professional expert opinion as individuals, and not as organizational representatives”. (</a:t>
            </a:r>
            <a:r>
              <a:rPr lang="en-GB" sz="1400" i="1" u="sng" kern="0" dirty="0" smtClean="0">
                <a:hlinkClick r:id="rId4"/>
              </a:rPr>
              <a:t>http://ieee802.org/PNP/approved/IEEE_802_WG_PandP_v19.pdf</a:t>
            </a:r>
            <a:r>
              <a:rPr lang="en-GB" sz="1400" i="1" kern="0" dirty="0" smtClean="0"/>
              <a:t> section 4.2.1)</a:t>
            </a:r>
            <a:endParaRPr lang="en-US" sz="1400" kern="0" dirty="0" smtClean="0"/>
          </a:p>
          <a:p>
            <a:pPr>
              <a:buFont typeface="Arial" panose="020B0604020202020204" pitchFamily="34" charset="0"/>
              <a:buChar char="•"/>
            </a:pPr>
            <a:r>
              <a:rPr lang="en-US" sz="1400" kern="0" dirty="0" smtClean="0"/>
              <a:t>You have an obligation to act and vote as an individual and not under the direction of any other individual or group. Your obligation to act and vote as an individual applies in all cases, regardless of any external commitments, agreements, contracts, or orders. </a:t>
            </a:r>
          </a:p>
          <a:p>
            <a:pPr>
              <a:buFont typeface="Arial" panose="020B0604020202020204" pitchFamily="34" charset="0"/>
              <a:buChar char="•"/>
            </a:pPr>
            <a:r>
              <a:rPr lang="en-US" sz="1400" kern="0" dirty="0" smtClean="0"/>
              <a:t>You shall not direct the actions or votes of any other member of an IEEE 802 Working Group or retaliate against any other member for their actions or votes within IEEE 802 Working Group meetings, see </a:t>
            </a:r>
            <a:r>
              <a:rPr lang="en-US" sz="1400" u="sng" kern="0" dirty="0" smtClean="0">
                <a:hlinkClick r:id="rId5"/>
              </a:rPr>
              <a:t>https://standards.ieee.org/develop/policies/bylaws/sb_bylaws.pdf </a:t>
            </a:r>
            <a:r>
              <a:rPr lang="en-US" sz="1400" kern="0" dirty="0" smtClean="0"/>
              <a:t> section 5.2.1.3 and </a:t>
            </a:r>
            <a:r>
              <a:rPr lang="en-GB" sz="1400" u="sng" kern="0" dirty="0" smtClean="0">
                <a:hlinkClick r:id="rId4"/>
              </a:rPr>
              <a:t>http://ieee802.org/PNP/approved/IEEE_802_WG_PandP_v19.pdf</a:t>
            </a:r>
            <a:r>
              <a:rPr lang="en-GB" sz="1400" kern="0" dirty="0" smtClean="0"/>
              <a:t>  section 3.4.1, list item x</a:t>
            </a:r>
            <a:endParaRPr lang="en-US" sz="1400" kern="0" dirty="0" smtClean="0"/>
          </a:p>
          <a:p>
            <a:r>
              <a:rPr lang="en-US" sz="1600" kern="0" dirty="0" smtClean="0"/>
              <a:t>By participating in IEEE 802 meetings, you accept these requirements.  If you do not agree to these policies then you shall not participate.</a:t>
            </a:r>
          </a:p>
          <a:p>
            <a:endParaRPr lang="en-US" kern="0" dirty="0"/>
          </a:p>
        </p:txBody>
      </p:sp>
      <p:sp>
        <p:nvSpPr>
          <p:cNvPr id="8" name="Rectangle 1"/>
          <p:cNvSpPr>
            <a:spLocks noGrp="1" noChangeArrowheads="1"/>
          </p:cNvSpPr>
          <p:nvPr>
            <p:ph type="title"/>
          </p:nvPr>
        </p:nvSpPr>
        <p:spPr>
          <a:xfrm>
            <a:off x="685800" y="609600"/>
            <a:ext cx="7772400" cy="1160462"/>
          </a:xfrm>
          <a:ln/>
        </p:spPr>
        <p:txBody>
          <a:bodyPr lIns="90000" tIns="46800" rIns="90000" bIns="46800"/>
          <a:lstStyle/>
          <a:p>
            <a:r>
              <a:rPr lang="en-US" dirty="0" smtClean="0"/>
              <a:t>Participation in IEEE 802 Meetings</a:t>
            </a:r>
            <a:endParaRPr lang="en-US" dirty="0"/>
          </a:p>
        </p:txBody>
      </p:sp>
    </p:spTree>
    <p:extLst>
      <p:ext uri="{BB962C8B-B14F-4D97-AF65-F5344CB8AC3E}">
        <p14:creationId xmlns:p14="http://schemas.microsoft.com/office/powerpoint/2010/main" val="40218237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714400"/>
            <a:ext cx="7770813" cy="1065213"/>
          </a:xfrm>
        </p:spPr>
        <p:txBody>
          <a:bodyPr/>
          <a:lstStyle/>
          <a:p>
            <a:r>
              <a:rPr lang="en-US" dirty="0">
                <a:cs typeface="DejaVu Sans" pitchFamily="34" charset="0"/>
              </a:rPr>
              <a:t>802 Ground rules</a:t>
            </a:r>
            <a:r>
              <a:rPr lang="en-US" sz="1000" dirty="0">
                <a:cs typeface="DejaVu Sans" pitchFamily="34" charset="0"/>
              </a:rPr>
              <a:t/>
            </a:r>
            <a:br>
              <a:rPr lang="en-US" sz="1000" dirty="0">
                <a:cs typeface="DejaVu Sans" pitchFamily="34" charset="0"/>
              </a:rPr>
            </a:br>
            <a:endParaRPr lang="en-US" dirty="0"/>
          </a:p>
        </p:txBody>
      </p:sp>
      <p:sp>
        <p:nvSpPr>
          <p:cNvPr id="8" name="CustomShape 2"/>
          <p:cNvSpPr>
            <a:spLocks noChangeArrowheads="1"/>
          </p:cNvSpPr>
          <p:nvPr/>
        </p:nvSpPr>
        <p:spPr bwMode="auto">
          <a:xfrm>
            <a:off x="609600" y="1628800"/>
            <a:ext cx="8229600" cy="4525963"/>
          </a:xfrm>
          <a:prstGeom prst="rect">
            <a:avLst/>
          </a:prstGeom>
          <a:noFill/>
          <a:ln w="9525">
            <a:noFill/>
            <a:miter lim="800000"/>
            <a:headEnd/>
            <a:tailEnd/>
          </a:ln>
        </p:spPr>
        <p:txBody>
          <a:bodyPr lIns="90004" tIns="44997" rIns="90004" bIns="44997"/>
          <a:lstStyle/>
          <a:p>
            <a:pPr indent="-457200">
              <a:buSzPct val="100000"/>
              <a:buFont typeface="Arial" panose="020B0604020202020204" pitchFamily="34" charset="0"/>
              <a:buChar char="•"/>
            </a:pPr>
            <a:r>
              <a:rPr lang="en-US" sz="2400" b="1" dirty="0">
                <a:solidFill>
                  <a:schemeClr val="tx1"/>
                </a:solidFill>
                <a:latin typeface="+mj-lt"/>
                <a:cs typeface="DejaVu Sans" pitchFamily="34" charset="0"/>
              </a:rPr>
              <a:t>Respect … give it, get it</a:t>
            </a:r>
          </a:p>
          <a:p>
            <a:pPr indent="-457200">
              <a:buSzPct val="100000"/>
              <a:buFont typeface="Arial" panose="020B0604020202020204" pitchFamily="34" charset="0"/>
              <a:buChar char="•"/>
            </a:pPr>
            <a:r>
              <a:rPr lang="en-US" sz="2400" b="1" dirty="0">
                <a:solidFill>
                  <a:schemeClr val="tx1"/>
                </a:solidFill>
                <a:latin typeface="+mj-lt"/>
                <a:cs typeface="DejaVu Sans" pitchFamily="34" charset="0"/>
              </a:rPr>
              <a:t>NO product pitches</a:t>
            </a:r>
          </a:p>
          <a:p>
            <a:pPr indent="-457200">
              <a:buSzPct val="100000"/>
              <a:buFont typeface="Arial" panose="020B0604020202020204" pitchFamily="34" charset="0"/>
              <a:buChar char="•"/>
            </a:pPr>
            <a:r>
              <a:rPr lang="en-US" sz="2400" b="1" dirty="0">
                <a:solidFill>
                  <a:schemeClr val="tx1"/>
                </a:solidFill>
                <a:latin typeface="+mj-lt"/>
                <a:cs typeface="DejaVu Sans" pitchFamily="34" charset="0"/>
              </a:rPr>
              <a:t>NO corporate pitches</a:t>
            </a:r>
          </a:p>
          <a:p>
            <a:pPr indent="-457200">
              <a:buSzPct val="100000"/>
              <a:buFont typeface="Arial" panose="020B0604020202020204" pitchFamily="34" charset="0"/>
              <a:buChar char="•"/>
            </a:pPr>
            <a:r>
              <a:rPr lang="en-US" sz="2400" b="1" dirty="0">
                <a:solidFill>
                  <a:schemeClr val="tx1"/>
                </a:solidFill>
                <a:latin typeface="+mj-lt"/>
                <a:cs typeface="DejaVu Sans" pitchFamily="34" charset="0"/>
              </a:rPr>
              <a:t>NO prices</a:t>
            </a:r>
          </a:p>
          <a:p>
            <a:pPr indent="-457200">
              <a:buSzPct val="100000"/>
              <a:buFont typeface="Arial" panose="020B0604020202020204" pitchFamily="34" charset="0"/>
              <a:buChar char="•"/>
            </a:pPr>
            <a:r>
              <a:rPr lang="en-US" sz="2400" b="1" dirty="0">
                <a:solidFill>
                  <a:schemeClr val="tx1"/>
                </a:solidFill>
                <a:latin typeface="+mj-lt"/>
                <a:cs typeface="DejaVu Sans" pitchFamily="34" charset="0"/>
              </a:rPr>
              <a:t>NO restrictive notices – </a:t>
            </a:r>
            <a:endParaRPr lang="en-US" sz="2400" b="1" dirty="0" smtClean="0">
              <a:solidFill>
                <a:schemeClr val="tx1"/>
              </a:solidFill>
              <a:latin typeface="+mj-lt"/>
              <a:cs typeface="DejaVu Sans" pitchFamily="34" charset="0"/>
            </a:endParaRPr>
          </a:p>
          <a:p>
            <a:pPr indent="-457200">
              <a:buSzPct val="100000"/>
              <a:buFont typeface="Arial" panose="020B0604020202020204" pitchFamily="34" charset="0"/>
              <a:buChar char="•"/>
            </a:pPr>
            <a:r>
              <a:rPr lang="en-US" sz="2400" b="1" dirty="0" smtClean="0">
                <a:solidFill>
                  <a:schemeClr val="tx1"/>
                </a:solidFill>
                <a:latin typeface="+mj-lt"/>
                <a:cs typeface="DejaVu Sans" pitchFamily="34" charset="0"/>
              </a:rPr>
              <a:t>Presentations </a:t>
            </a:r>
            <a:r>
              <a:rPr lang="en-US" sz="2400" b="1" dirty="0">
                <a:solidFill>
                  <a:schemeClr val="tx1"/>
                </a:solidFill>
                <a:latin typeface="+mj-lt"/>
                <a:cs typeface="DejaVu Sans" pitchFamily="34" charset="0"/>
              </a:rPr>
              <a:t>must be openly available</a:t>
            </a:r>
          </a:p>
          <a:p>
            <a:pPr indent="-457200">
              <a:buClr>
                <a:srgbClr val="FF0000"/>
              </a:buClr>
              <a:buSzPct val="100000"/>
            </a:pPr>
            <a:endParaRPr lang="en-US" dirty="0">
              <a:solidFill>
                <a:schemeClr val="tx1"/>
              </a:solidFill>
              <a:latin typeface="Arial" pitchFamily="34" charset="0"/>
              <a:cs typeface="DejaVu Sans" pitchFamily="34" charset="0"/>
            </a:endParaRPr>
          </a:p>
        </p:txBody>
      </p:sp>
      <p:sp>
        <p:nvSpPr>
          <p:cNvPr id="12" name="Date Placeholder 5"/>
          <p:cNvSpPr>
            <a:spLocks noGrp="1"/>
          </p:cNvSpPr>
          <p:nvPr>
            <p:ph type="dt" idx="15"/>
          </p:nvPr>
        </p:nvSpPr>
        <p:spPr>
          <a:xfrm>
            <a:off x="696912" y="333375"/>
            <a:ext cx="1874823" cy="273050"/>
          </a:xfrm>
        </p:spPr>
        <p:txBody>
          <a:bodyPr/>
          <a:lstStyle/>
          <a:p>
            <a:r>
              <a:rPr lang="en-US" smtClean="0"/>
              <a:t>March 2017</a:t>
            </a:r>
            <a:endParaRPr lang="en-GB" dirty="0"/>
          </a:p>
        </p:txBody>
      </p:sp>
    </p:spTree>
    <p:extLst>
      <p:ext uri="{BB962C8B-B14F-4D97-AF65-F5344CB8AC3E}">
        <p14:creationId xmlns:p14="http://schemas.microsoft.com/office/powerpoint/2010/main" val="19020515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p:cNvSpPr txBox="1">
            <a:spLocks/>
          </p:cNvSpPr>
          <p:nvPr/>
        </p:nvSpPr>
        <p:spPr bwMode="auto">
          <a:xfrm>
            <a:off x="685800" y="990600"/>
            <a:ext cx="8229600" cy="55626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tabLst/>
              <a:defRPr/>
            </a:pPr>
            <a:endParaRPr kumimoji="0" lang="en-US" sz="2400" b="1" i="0" u="none" strike="noStrike" kern="0" cap="none" spc="0" normalizeH="0" baseline="0" noProof="0" dirty="0" smtClean="0">
              <a:ln>
                <a:noFill/>
              </a:ln>
              <a:effectLst/>
              <a:uLnTx/>
              <a:uFillTx/>
              <a:latin typeface="Times New Roman"/>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effectLst/>
                <a:uLnTx/>
                <a:uFillTx/>
                <a:latin typeface="Times New Roman"/>
                <a:ea typeface="+mn-ea"/>
                <a:cs typeface="+mn-cs"/>
              </a:rPr>
              <a:t>IEEE Code of Ethics</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effectLst/>
                <a:uLnTx/>
                <a:uFillTx/>
                <a:latin typeface="Times New Roman"/>
                <a:hlinkClick r:id="rId2"/>
              </a:rPr>
              <a:t>http://www.ieee.org/about/corporate/governance/p7-8.html</a:t>
            </a:r>
            <a:r>
              <a:rPr kumimoji="0" lang="en-US" sz="2000" b="0" i="0" u="none" strike="noStrike" kern="0" cap="none" spc="0" normalizeH="0" baseline="0" noProof="0" dirty="0" smtClean="0">
                <a:ln>
                  <a:noFill/>
                </a:ln>
                <a:effectLst/>
                <a:uLnTx/>
                <a:uFillTx/>
                <a:latin typeface="Times New Roman"/>
              </a:rPr>
              <a:t> </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effectLst/>
                <a:uLnTx/>
                <a:uFillTx/>
                <a:latin typeface="Times New Roman"/>
                <a:ea typeface="+mn-ea"/>
                <a:cs typeface="+mn-cs"/>
              </a:rPr>
              <a:t>IEEE Standards Association (IEEE-SA) Affiliation FAQ</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effectLst/>
                <a:uLnTx/>
                <a:uFillTx/>
                <a:latin typeface="Times New Roman"/>
                <a:hlinkClick r:id="rId3"/>
              </a:rPr>
              <a:t>http://standards.ieee.org/faqs/affiliation.html</a:t>
            </a:r>
            <a:r>
              <a:rPr kumimoji="0" lang="en-US" sz="2000" b="0" i="0" u="none" strike="noStrike" kern="0" cap="none" spc="0" normalizeH="0" baseline="0" noProof="0" dirty="0" smtClean="0">
                <a:ln>
                  <a:noFill/>
                </a:ln>
                <a:effectLst/>
                <a:uLnTx/>
                <a:uFillTx/>
                <a:latin typeface="Times New Roman"/>
              </a:rPr>
              <a:t> </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effectLst/>
                <a:uLnTx/>
                <a:uFillTx/>
                <a:latin typeface="Times New Roman"/>
                <a:ea typeface="+mn-ea"/>
                <a:cs typeface="+mn-cs"/>
              </a:rPr>
              <a:t>Antitrust and Competition Policy</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effectLst/>
                <a:uLnTx/>
                <a:uFillTx/>
                <a:latin typeface="Times New Roman"/>
                <a:hlinkClick r:id="rId4"/>
              </a:rPr>
              <a:t>http://standards.ieee.org/resources/antitrust-guidelines.pdf</a:t>
            </a:r>
            <a:r>
              <a:rPr kumimoji="0" lang="en-US" sz="2000" b="0" i="0" u="none" strike="noStrike" kern="0" cap="none" spc="0" normalizeH="0" baseline="0" noProof="0" dirty="0" smtClean="0">
                <a:ln>
                  <a:noFill/>
                </a:ln>
                <a:effectLst/>
                <a:uLnTx/>
                <a:uFillTx/>
                <a:latin typeface="Times New Roman"/>
              </a:rPr>
              <a:t>  </a:t>
            </a:r>
            <a:endParaRPr kumimoji="0" lang="en-US" sz="2000" b="0" i="0" u="none" strike="noStrike" kern="0" cap="none" spc="0" normalizeH="0" baseline="0" noProof="0" dirty="0" smtClean="0">
              <a:ln>
                <a:noFill/>
              </a:ln>
              <a:effectLst/>
              <a:uLnTx/>
              <a:uFillTx/>
              <a:latin typeface="Times New Roman"/>
              <a:hlinkClick r:id="rId5"/>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effectLst/>
                <a:uLnTx/>
                <a:uFillTx/>
                <a:latin typeface="Times New Roman"/>
                <a:ea typeface="+mn-ea"/>
                <a:cs typeface="+mn-cs"/>
              </a:rPr>
              <a:t>Letter of Assurance Form</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effectLst/>
                <a:uLnTx/>
                <a:uFillTx/>
                <a:latin typeface="Times New Roman"/>
                <a:hlinkClick r:id="rId6"/>
              </a:rPr>
              <a:t>http://standards.ieee.org/develop/policies/bylaws/sect6-7.html#loa</a:t>
            </a:r>
            <a:r>
              <a:rPr kumimoji="0" lang="en-US" sz="2000" b="0" i="0" u="none" strike="noStrike" kern="0" cap="none" spc="0" normalizeH="0" baseline="0" noProof="0" dirty="0" smtClean="0">
                <a:ln>
                  <a:noFill/>
                </a:ln>
                <a:effectLst/>
                <a:uLnTx/>
                <a:uFillTx/>
                <a:latin typeface="Times New Roman"/>
              </a:rPr>
              <a:t> </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effectLst/>
                <a:uLnTx/>
                <a:uFillTx/>
                <a:latin typeface="Times New Roman"/>
                <a:hlinkClick r:id="rId5"/>
              </a:rPr>
              <a:t>https://development.standards.ieee.org/myproject/Public//mytools/mob/loa.pdf</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effectLst/>
                <a:uLnTx/>
                <a:uFillTx/>
                <a:latin typeface="Times New Roman"/>
                <a:ea typeface="+mn-ea"/>
                <a:cs typeface="+mn-cs"/>
              </a:rPr>
              <a:t>IEEE-SA Patent Committee FAQ &amp; Patent slides</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effectLst/>
                <a:uLnTx/>
                <a:uFillTx/>
                <a:latin typeface="Times New Roman"/>
                <a:hlinkClick r:id="rId7"/>
              </a:rPr>
              <a:t>http://standards.ieee.org/board/pat/faq.pdf</a:t>
            </a:r>
            <a:r>
              <a:rPr kumimoji="0" lang="en-US" sz="2000" b="0" i="0" u="none" strike="noStrike" kern="0" cap="none" spc="0" normalizeH="0" baseline="0" noProof="0" dirty="0" smtClean="0">
                <a:ln>
                  <a:noFill/>
                </a:ln>
                <a:effectLst/>
                <a:uLnTx/>
                <a:uFillTx/>
                <a:latin typeface="Times New Roman"/>
              </a:rPr>
              <a:t> and </a:t>
            </a:r>
            <a:r>
              <a:rPr kumimoji="0" lang="en-US" sz="2000" b="0" i="0" u="none" strike="noStrike" kern="0" cap="none" spc="0" normalizeH="0" baseline="0" noProof="0" dirty="0" smtClean="0">
                <a:ln>
                  <a:noFill/>
                </a:ln>
                <a:effectLst/>
                <a:uLnTx/>
                <a:uFillTx/>
                <a:latin typeface="Times New Roman"/>
                <a:hlinkClick r:id="rId5"/>
              </a:rPr>
              <a:t>http://standards.ieee.org/board/pat/pat-slideset.ppt</a:t>
            </a:r>
            <a:r>
              <a:rPr kumimoji="0" lang="en-US" sz="2000" b="0" i="0" u="none" strike="noStrike" kern="0" cap="none" spc="0" normalizeH="0" baseline="0" noProof="0" dirty="0" smtClean="0">
                <a:ln>
                  <a:noFill/>
                </a:ln>
                <a:effectLst/>
                <a:uLnTx/>
                <a:uFillTx/>
                <a:latin typeface="Times New Roman"/>
              </a:rPr>
              <a:t> </a:t>
            </a:r>
          </a:p>
          <a:p>
            <a:pPr marL="342900" marR="0" lvl="0" indent="-342900" algn="l" defTabSz="914400" rtl="0" eaLnBrk="0" fontAlgn="base" latinLnBrk="0" hangingPunct="0">
              <a:lnSpc>
                <a:spcPct val="100000"/>
              </a:lnSpc>
              <a:spcBef>
                <a:spcPct val="20000"/>
              </a:spcBef>
              <a:spcAft>
                <a:spcPct val="0"/>
              </a:spcAft>
              <a:buClrTx/>
              <a:buSzTx/>
              <a:buFontTx/>
              <a:buNone/>
              <a:tabLst/>
              <a:defRPr/>
            </a:pPr>
            <a:endParaRPr kumimoji="0" lang="en-GB" sz="1200" b="1" i="0" u="none" strike="noStrike" kern="0" cap="none" spc="0" normalizeH="0" baseline="0" noProof="0" dirty="0" smtClean="0">
              <a:ln>
                <a:noFill/>
              </a:ln>
              <a:effectLst/>
              <a:uLnTx/>
              <a:uFillTx/>
              <a:latin typeface="Times New Roman"/>
              <a:ea typeface="+mn-ea"/>
              <a:cs typeface="+mn-cs"/>
            </a:endParaRPr>
          </a:p>
        </p:txBody>
      </p:sp>
      <p:sp>
        <p:nvSpPr>
          <p:cNvPr id="8" name="Title 1"/>
          <p:cNvSpPr>
            <a:spLocks noGrp="1"/>
          </p:cNvSpPr>
          <p:nvPr>
            <p:ph type="title"/>
          </p:nvPr>
        </p:nvSpPr>
        <p:spPr>
          <a:xfrm>
            <a:off x="685800" y="685800"/>
            <a:ext cx="7772400" cy="1066800"/>
          </a:xfrm>
        </p:spPr>
        <p:txBody>
          <a:bodyPr/>
          <a:lstStyle/>
          <a:p>
            <a:r>
              <a:rPr lang="en-US" dirty="0" smtClean="0"/>
              <a:t>IEEE-SA </a:t>
            </a:r>
            <a:r>
              <a:rPr lang="en-US" dirty="0"/>
              <a:t>p</a:t>
            </a:r>
            <a:r>
              <a:rPr lang="en-US" dirty="0" smtClean="0"/>
              <a:t>olicy documents</a:t>
            </a:r>
            <a:endParaRPr lang="en-US" dirty="0"/>
          </a:p>
        </p:txBody>
      </p:sp>
      <p:sp>
        <p:nvSpPr>
          <p:cNvPr id="12" name="Date Placeholder 5"/>
          <p:cNvSpPr>
            <a:spLocks noGrp="1"/>
          </p:cNvSpPr>
          <p:nvPr>
            <p:ph type="dt" idx="15"/>
          </p:nvPr>
        </p:nvSpPr>
        <p:spPr>
          <a:xfrm>
            <a:off x="696912" y="333375"/>
            <a:ext cx="1874823" cy="273050"/>
          </a:xfrm>
        </p:spPr>
        <p:txBody>
          <a:bodyPr/>
          <a:lstStyle/>
          <a:p>
            <a:r>
              <a:rPr lang="en-US" smtClean="0"/>
              <a:t>March 2017</a:t>
            </a:r>
            <a:endParaRPr lang="en-GB" dirty="0"/>
          </a:p>
        </p:txBody>
      </p:sp>
    </p:spTree>
    <p:extLst>
      <p:ext uri="{BB962C8B-B14F-4D97-AF65-F5344CB8AC3E}">
        <p14:creationId xmlns:p14="http://schemas.microsoft.com/office/powerpoint/2010/main" val="68574966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txBox="1">
            <a:spLocks/>
          </p:cNvSpPr>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3200" b="1" i="0" u="none" strike="noStrike" kern="0" cap="none" spc="0" normalizeH="0" baseline="0" noProof="0" dirty="0" smtClean="0">
                <a:ln>
                  <a:noFill/>
                </a:ln>
                <a:solidFill>
                  <a:srgbClr val="000000"/>
                </a:solidFill>
                <a:effectLst/>
                <a:uLnTx/>
                <a:uFillTx/>
                <a:latin typeface="Times New Roman"/>
                <a:ea typeface="+mj-ea"/>
                <a:cs typeface="+mj-cs"/>
              </a:rPr>
              <a:t>Current IEEE-SA Rule documents</a:t>
            </a:r>
            <a:endParaRPr kumimoji="0" lang="en-US" sz="3200" b="1" i="0" u="none" strike="noStrike" kern="0" cap="none" spc="0" normalizeH="0" baseline="0" noProof="0" dirty="0">
              <a:ln>
                <a:noFill/>
              </a:ln>
              <a:solidFill>
                <a:srgbClr val="000000"/>
              </a:solidFill>
              <a:effectLst/>
              <a:uLnTx/>
              <a:uFillTx/>
              <a:latin typeface="Times New Roman"/>
              <a:ea typeface="+mj-ea"/>
              <a:cs typeface="+mj-cs"/>
            </a:endParaRPr>
          </a:p>
        </p:txBody>
      </p:sp>
      <p:sp>
        <p:nvSpPr>
          <p:cNvPr id="10" name="Content Placeholder 2"/>
          <p:cNvSpPr txBox="1">
            <a:spLocks/>
          </p:cNvSpPr>
          <p:nvPr/>
        </p:nvSpPr>
        <p:spPr bwMode="auto">
          <a:xfrm>
            <a:off x="685800" y="1600200"/>
            <a:ext cx="7772400" cy="48006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tabLst/>
              <a:defRPr/>
            </a:pPr>
            <a:endParaRPr kumimoji="0" lang="en-US" sz="2400" b="1" i="0" u="none" strike="noStrike" kern="0" cap="none" spc="0" normalizeH="0" baseline="0" noProof="0" dirty="0" smtClean="0">
              <a:ln>
                <a:noFill/>
              </a:ln>
              <a:solidFill>
                <a:srgbClr val="000000"/>
              </a:solidFill>
              <a:effectLst/>
              <a:uLnTx/>
              <a:uFillTx/>
              <a:latin typeface="Times New Roman"/>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solidFill>
                  <a:srgbClr val="000000"/>
                </a:solidFill>
                <a:effectLst/>
                <a:uLnTx/>
                <a:uFillTx/>
                <a:latin typeface="Times New Roman"/>
                <a:ea typeface="+mn-ea"/>
                <a:cs typeface="+mn-cs"/>
              </a:rPr>
              <a:t>The current version of the IEEE-SA Standards Board Bylaws is available at: </a:t>
            </a:r>
          </a:p>
          <a:p>
            <a:pPr marL="742950" marR="0" lvl="1" indent="-28575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kern="0" cap="none" spc="0" normalizeH="0" baseline="0" noProof="0" dirty="0" smtClean="0">
                <a:ln>
                  <a:noFill/>
                </a:ln>
                <a:solidFill>
                  <a:srgbClr val="000000"/>
                </a:solidFill>
                <a:effectLst/>
                <a:uLnTx/>
                <a:uFillTx/>
                <a:latin typeface="Times New Roman"/>
                <a:hlinkClick r:id="rId2"/>
              </a:rPr>
              <a:t>http://standards.ieee.org/develop/policies/bylaws/index.html</a:t>
            </a:r>
            <a:r>
              <a:rPr kumimoji="0" lang="en-US" sz="1600" b="0" i="0" u="none" strike="noStrike" kern="0" cap="none" spc="0" normalizeH="0" baseline="0" noProof="0" dirty="0" smtClean="0">
                <a:ln>
                  <a:noFill/>
                </a:ln>
                <a:solidFill>
                  <a:srgbClr val="000000"/>
                </a:solidFill>
                <a:effectLst/>
                <a:uLnTx/>
                <a:uFillTx/>
                <a:latin typeface="Times New Roman"/>
              </a:rPr>
              <a:t> (HTML version) </a:t>
            </a:r>
          </a:p>
          <a:p>
            <a:pPr marL="742950" marR="0" lvl="1" indent="-28575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kern="0" cap="none" spc="0" normalizeH="0" baseline="0" noProof="0" dirty="0" smtClean="0">
                <a:ln>
                  <a:noFill/>
                </a:ln>
                <a:solidFill>
                  <a:srgbClr val="000000"/>
                </a:solidFill>
                <a:effectLst/>
                <a:uLnTx/>
                <a:uFillTx/>
                <a:latin typeface="Times New Roman"/>
                <a:hlinkClick r:id="rId3"/>
              </a:rPr>
              <a:t>http://standards.ieee.org/develop/policies/bylaws/sb_bylaws.pdf</a:t>
            </a:r>
            <a:r>
              <a:rPr kumimoji="0" lang="en-US" sz="1600" b="0" i="0" u="none" strike="noStrike" kern="0" cap="none" spc="0" normalizeH="0" baseline="0" noProof="0" dirty="0" smtClean="0">
                <a:ln>
                  <a:noFill/>
                </a:ln>
                <a:solidFill>
                  <a:srgbClr val="000000"/>
                </a:solidFill>
                <a:effectLst/>
                <a:uLnTx/>
                <a:uFillTx/>
                <a:latin typeface="Times New Roman"/>
              </a:rPr>
              <a:t> (PDF version)</a:t>
            </a:r>
            <a:r>
              <a:rPr kumimoji="0" lang="en-US" sz="1200" b="0" i="0" u="none" strike="noStrike" kern="0" cap="none" spc="0" normalizeH="0" baseline="0" noProof="0" dirty="0" smtClean="0">
                <a:ln>
                  <a:noFill/>
                </a:ln>
                <a:solidFill>
                  <a:srgbClr val="000000"/>
                </a:solidFill>
                <a:effectLst/>
                <a:uLnTx/>
                <a:uFillTx/>
                <a:latin typeface="Times New Roman"/>
              </a:rPr>
              <a:t> </a:t>
            </a:r>
          </a:p>
          <a:p>
            <a:pPr marL="342900" marR="0" lvl="0" indent="-342900" algn="l"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kern="0" cap="none" spc="0" normalizeH="0" baseline="0" noProof="0" dirty="0" smtClean="0">
                <a:ln>
                  <a:noFill/>
                </a:ln>
                <a:solidFill>
                  <a:srgbClr val="000000"/>
                </a:solidFill>
                <a:effectLst/>
                <a:uLnTx/>
                <a:uFillTx/>
                <a:latin typeface="Times New Roman"/>
                <a:ea typeface="+mn-ea"/>
                <a:cs typeface="+mn-cs"/>
              </a:rPr>
              <a:t/>
            </a:r>
            <a:br>
              <a:rPr kumimoji="0" lang="en-US" sz="1600" b="1" i="0" u="none" strike="noStrike" kern="0" cap="none" spc="0" normalizeH="0" baseline="0" noProof="0" dirty="0" smtClean="0">
                <a:ln>
                  <a:noFill/>
                </a:ln>
                <a:solidFill>
                  <a:srgbClr val="000000"/>
                </a:solidFill>
                <a:effectLst/>
                <a:uLnTx/>
                <a:uFillTx/>
                <a:latin typeface="Times New Roman"/>
                <a:ea typeface="+mn-ea"/>
                <a:cs typeface="+mn-cs"/>
              </a:rPr>
            </a:br>
            <a:endParaRPr kumimoji="0" lang="en-US" sz="1600" b="1" i="0" u="none" strike="noStrike" kern="0" cap="none" spc="0" normalizeH="0" baseline="0" noProof="0" dirty="0" smtClean="0">
              <a:ln>
                <a:noFill/>
              </a:ln>
              <a:solidFill>
                <a:srgbClr val="000000"/>
              </a:solidFill>
              <a:effectLst/>
              <a:uLnTx/>
              <a:uFillTx/>
              <a:latin typeface="Times New Roman"/>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solidFill>
                  <a:srgbClr val="000000"/>
                </a:solidFill>
                <a:effectLst/>
                <a:uLnTx/>
                <a:uFillTx/>
                <a:latin typeface="Times New Roman"/>
                <a:ea typeface="+mn-ea"/>
                <a:cs typeface="+mn-cs"/>
              </a:rPr>
              <a:t>The current version of the IEEE-SA Standards Board Operations Manual is available at: </a:t>
            </a:r>
          </a:p>
          <a:p>
            <a:pPr marL="742950" marR="0" lvl="1" indent="-28575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kern="0" cap="none" spc="0" normalizeH="0" baseline="0" noProof="0" dirty="0" smtClean="0">
                <a:ln>
                  <a:noFill/>
                </a:ln>
                <a:solidFill>
                  <a:srgbClr val="000000"/>
                </a:solidFill>
                <a:effectLst/>
                <a:uLnTx/>
                <a:uFillTx/>
                <a:latin typeface="Times New Roman"/>
                <a:hlinkClick r:id="rId4"/>
              </a:rPr>
              <a:t>http://standards.ieee.org/develop/policies/opman/index.html</a:t>
            </a:r>
            <a:r>
              <a:rPr kumimoji="0" lang="en-US" sz="1600" b="0" i="0" u="none" strike="noStrike" kern="0" cap="none" spc="0" normalizeH="0" baseline="0" noProof="0" dirty="0" smtClean="0">
                <a:ln>
                  <a:noFill/>
                </a:ln>
                <a:solidFill>
                  <a:srgbClr val="000000"/>
                </a:solidFill>
                <a:effectLst/>
                <a:uLnTx/>
                <a:uFillTx/>
                <a:latin typeface="Times New Roman"/>
              </a:rPr>
              <a:t> (HTML version) </a:t>
            </a:r>
          </a:p>
          <a:p>
            <a:pPr marL="742950" marR="0" lvl="1" indent="-28575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kern="0" cap="none" spc="0" normalizeH="0" baseline="0" noProof="0" dirty="0" smtClean="0">
                <a:ln>
                  <a:noFill/>
                </a:ln>
                <a:solidFill>
                  <a:srgbClr val="000000"/>
                </a:solidFill>
                <a:effectLst/>
                <a:uLnTx/>
                <a:uFillTx/>
                <a:latin typeface="Times New Roman"/>
                <a:hlinkClick r:id="rId5"/>
              </a:rPr>
              <a:t>http://standards.ieee.org/develop/policies/opman/sb_om.pdf</a:t>
            </a:r>
            <a:r>
              <a:rPr kumimoji="0" lang="en-US" sz="1600" b="0" i="0" u="none" strike="noStrike" kern="0" cap="none" spc="0" normalizeH="0" baseline="0" noProof="0" dirty="0" smtClean="0">
                <a:ln>
                  <a:noFill/>
                </a:ln>
                <a:solidFill>
                  <a:srgbClr val="000000"/>
                </a:solidFill>
                <a:effectLst/>
                <a:uLnTx/>
                <a:uFillTx/>
                <a:latin typeface="Times New Roman"/>
              </a:rPr>
              <a:t> (PDF version) </a:t>
            </a:r>
          </a:p>
          <a:p>
            <a:pPr marL="342900" marR="0" lvl="0" indent="-342900" algn="l" defTabSz="914400" rtl="0" eaLnBrk="0" fontAlgn="base" latinLnBrk="0" hangingPunct="0">
              <a:lnSpc>
                <a:spcPct val="100000"/>
              </a:lnSpc>
              <a:spcBef>
                <a:spcPct val="20000"/>
              </a:spcBef>
              <a:spcAft>
                <a:spcPct val="0"/>
              </a:spcAft>
              <a:buClrTx/>
              <a:buSzTx/>
              <a:buFontTx/>
              <a:buNone/>
              <a:tabLst/>
              <a:defRPr/>
            </a:pPr>
            <a:endParaRPr kumimoji="0" lang="en-GB" sz="1200" b="1" i="0" u="none" strike="noStrike" kern="0" cap="none" spc="0" normalizeH="0" baseline="0" noProof="0" dirty="0" smtClean="0">
              <a:ln>
                <a:noFill/>
              </a:ln>
              <a:solidFill>
                <a:srgbClr val="000000"/>
              </a:solidFill>
              <a:effectLst/>
              <a:uLnTx/>
              <a:uFillTx/>
              <a:latin typeface="Times New Roman"/>
              <a:ea typeface="+mn-ea"/>
              <a:cs typeface="+mn-cs"/>
            </a:endParaRPr>
          </a:p>
        </p:txBody>
      </p:sp>
      <p:sp>
        <p:nvSpPr>
          <p:cNvPr id="14" name="Date Placeholder 5"/>
          <p:cNvSpPr>
            <a:spLocks noGrp="1"/>
          </p:cNvSpPr>
          <p:nvPr>
            <p:ph type="dt" idx="15"/>
          </p:nvPr>
        </p:nvSpPr>
        <p:spPr>
          <a:xfrm>
            <a:off x="696912" y="333375"/>
            <a:ext cx="1874823" cy="273050"/>
          </a:xfrm>
        </p:spPr>
        <p:txBody>
          <a:bodyPr/>
          <a:lstStyle/>
          <a:p>
            <a:r>
              <a:rPr lang="en-US" smtClean="0"/>
              <a:t>March 2017</a:t>
            </a:r>
            <a:endParaRPr lang="en-GB" dirty="0"/>
          </a:p>
        </p:txBody>
      </p:sp>
    </p:spTree>
    <p:extLst>
      <p:ext uri="{BB962C8B-B14F-4D97-AF65-F5344CB8AC3E}">
        <p14:creationId xmlns:p14="http://schemas.microsoft.com/office/powerpoint/2010/main" val="7759528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7" name="Slide Number Placeholder 3"/>
          <p:cNvSpPr txBox="1">
            <a:spLocks/>
          </p:cNvSpPr>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smtClean="0"/>
              <a:t>Slide </a:t>
            </a:r>
            <a:fld id="{440F5867-744E-4AA6-B0ED-4C44D2DFBB7B}" type="slidenum">
              <a:rPr lang="en-GB" smtClean="0"/>
              <a:pPr/>
              <a:t>14</a:t>
            </a:fld>
            <a:endParaRPr lang="en-GB" dirty="0"/>
          </a:p>
        </p:txBody>
      </p:sp>
      <p:sp>
        <p:nvSpPr>
          <p:cNvPr id="8" name="Footer Placeholder 4"/>
          <p:cNvSpPr txBox="1">
            <a:spLocks/>
          </p:cNvSpP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smtClean="0"/>
              <a:t>Jonathan Segev, Intel Corporation</a:t>
            </a:r>
            <a:endParaRPr lang="en-GB" dirty="0"/>
          </a:p>
        </p:txBody>
      </p:sp>
      <p:sp>
        <p:nvSpPr>
          <p:cNvPr id="10" name="Title 1"/>
          <p:cNvSpPr txBox="1">
            <a:spLocks/>
          </p:cNvSpPr>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3200" b="1" i="0" u="none" strike="noStrike" kern="0" cap="none" spc="0" normalizeH="0" baseline="0" noProof="0" smtClean="0">
                <a:ln>
                  <a:noFill/>
                </a:ln>
                <a:solidFill>
                  <a:srgbClr val="000000"/>
                </a:solidFill>
                <a:effectLst/>
                <a:uLnTx/>
                <a:uFillTx/>
                <a:latin typeface="Times New Roman"/>
                <a:ea typeface="+mj-ea"/>
                <a:cs typeface="+mj-cs"/>
              </a:rPr>
              <a:t>IEEE-SA Rule documents updates 2016</a:t>
            </a:r>
            <a:endParaRPr kumimoji="0" lang="en-US" sz="3200" b="1" i="0" u="none" strike="noStrike" kern="0" cap="none" spc="0" normalizeH="0" baseline="0" noProof="0" dirty="0">
              <a:ln>
                <a:noFill/>
              </a:ln>
              <a:solidFill>
                <a:srgbClr val="000000"/>
              </a:solidFill>
              <a:effectLst/>
              <a:uLnTx/>
              <a:uFillTx/>
              <a:latin typeface="Times New Roman"/>
              <a:ea typeface="+mj-ea"/>
              <a:cs typeface="+mj-cs"/>
            </a:endParaRPr>
          </a:p>
        </p:txBody>
      </p:sp>
      <p:sp>
        <p:nvSpPr>
          <p:cNvPr id="11" name="Content Placeholder 2"/>
          <p:cNvSpPr txBox="1">
            <a:spLocks/>
          </p:cNvSpPr>
          <p:nvPr/>
        </p:nvSpPr>
        <p:spPr bwMode="auto">
          <a:xfrm>
            <a:off x="685800" y="1600200"/>
            <a:ext cx="7772400" cy="48006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solidFill>
                  <a:srgbClr val="000000"/>
                </a:solidFill>
                <a:effectLst/>
                <a:uLnTx/>
                <a:uFillTx/>
                <a:latin typeface="Times New Roman"/>
                <a:ea typeface="+mn-ea"/>
                <a:cs typeface="+mn-cs"/>
              </a:rPr>
              <a:t>The changes are listed here: </a:t>
            </a:r>
            <a:r>
              <a:rPr kumimoji="0" lang="en-US" sz="2000" b="1" i="0" u="sng" strike="noStrike" kern="0" cap="none" spc="0" normalizeH="0" baseline="0" noProof="0" dirty="0" smtClean="0">
                <a:ln>
                  <a:noFill/>
                </a:ln>
                <a:solidFill>
                  <a:srgbClr val="000000"/>
                </a:solidFill>
                <a:effectLst/>
                <a:uLnTx/>
                <a:uFillTx/>
                <a:latin typeface="Times New Roman"/>
                <a:ea typeface="+mn-ea"/>
                <a:cs typeface="+mn-cs"/>
                <a:hlinkClick r:id="rId3"/>
              </a:rPr>
              <a:t>http://standards.ieee.org/develop/policies/policy_rev.pdf</a:t>
            </a:r>
            <a:endParaRPr kumimoji="0" lang="en-US" sz="2000" b="1" i="0" u="none" strike="noStrike" kern="0" cap="none" spc="0" normalizeH="0" baseline="0" noProof="0" dirty="0" smtClean="0">
              <a:ln>
                <a:noFill/>
              </a:ln>
              <a:solidFill>
                <a:srgbClr val="000000"/>
              </a:solidFill>
              <a:effectLst/>
              <a:uLnTx/>
              <a:uFillTx/>
              <a:latin typeface="Times New Roman"/>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solidFill>
                  <a:srgbClr val="000000"/>
                </a:solidFill>
                <a:effectLst/>
                <a:uLnTx/>
                <a:uFillTx/>
                <a:latin typeface="Times New Roman"/>
                <a:ea typeface="+mn-ea"/>
                <a:cs typeface="+mn-cs"/>
              </a:rPr>
              <a:t> The Standards Board minutes are here:</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solidFill>
                  <a:srgbClr val="000000"/>
                </a:solidFill>
                <a:effectLst/>
                <a:uLnTx/>
                <a:uFillTx/>
                <a:latin typeface="Times New Roman"/>
                <a:hlinkClick r:id="rId4"/>
              </a:rPr>
              <a:t>http://standards.ieee.org/about/sasb/1216sasbmin.pdf</a:t>
            </a:r>
            <a:r>
              <a:rPr kumimoji="0" lang="en-US" sz="2000" b="0" i="0" u="none" strike="noStrike" kern="0" cap="none" spc="0" normalizeH="0" baseline="0" noProof="0" dirty="0" smtClean="0">
                <a:ln>
                  <a:noFill/>
                </a:ln>
                <a:solidFill>
                  <a:srgbClr val="000000"/>
                </a:solidFill>
                <a:effectLst/>
                <a:uLnTx/>
                <a:uFillTx/>
                <a:latin typeface="Times New Roman"/>
              </a:rPr>
              <a:t> </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solidFill>
                  <a:srgbClr val="000000"/>
                </a:solidFill>
                <a:effectLst/>
                <a:uLnTx/>
                <a:uFillTx/>
                <a:latin typeface="Times New Roman"/>
                <a:hlinkClick r:id="rId5"/>
              </a:rPr>
              <a:t>http://standards.ieee.org/about/sasb/0916sasbmin.pdf</a:t>
            </a:r>
            <a:r>
              <a:rPr kumimoji="0" lang="en-US" sz="2000" b="0" i="0" u="none" strike="noStrike" kern="0" cap="none" spc="0" normalizeH="0" baseline="0" noProof="0" dirty="0" smtClean="0">
                <a:ln>
                  <a:noFill/>
                </a:ln>
                <a:solidFill>
                  <a:srgbClr val="000000"/>
                </a:solidFill>
                <a:effectLst/>
                <a:uLnTx/>
                <a:uFillTx/>
                <a:latin typeface="Times New Roman"/>
              </a:rPr>
              <a:t> </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solidFill>
                  <a:srgbClr val="000000"/>
                </a:solidFill>
                <a:effectLst/>
                <a:uLnTx/>
                <a:uFillTx/>
                <a:latin typeface="Times New Roman"/>
                <a:hlinkClick r:id="rId6"/>
              </a:rPr>
              <a:t>http://standards.ieee.org/about/sasb/0616sasbmin.pdf</a:t>
            </a:r>
            <a:r>
              <a:rPr kumimoji="0" lang="en-US" sz="2000" b="0" i="0" u="none" strike="noStrike" kern="0" cap="none" spc="0" normalizeH="0" baseline="0" noProof="0" dirty="0" smtClean="0">
                <a:ln>
                  <a:noFill/>
                </a:ln>
                <a:solidFill>
                  <a:srgbClr val="000000"/>
                </a:solidFill>
                <a:effectLst/>
                <a:uLnTx/>
                <a:uFillTx/>
                <a:latin typeface="Times New Roman"/>
              </a:rPr>
              <a:t> </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solidFill>
                  <a:srgbClr val="000000"/>
                </a:solidFill>
                <a:effectLst/>
                <a:uLnTx/>
                <a:uFillTx/>
                <a:latin typeface="Times New Roman"/>
                <a:hlinkClick r:id="rId7"/>
              </a:rPr>
              <a:t>http://standards.ieee.org/about/sasb/0316sasbmin.pdf</a:t>
            </a:r>
            <a:r>
              <a:rPr kumimoji="0" lang="en-US" sz="2000" b="0" i="0" u="none" strike="noStrike" kern="0" cap="none" spc="0" normalizeH="0" baseline="0" noProof="0" dirty="0" smtClean="0">
                <a:ln>
                  <a:noFill/>
                </a:ln>
                <a:solidFill>
                  <a:srgbClr val="000000"/>
                </a:solidFill>
                <a:effectLst/>
                <a:uLnTx/>
                <a:uFillTx/>
                <a:latin typeface="Times New Roman"/>
              </a:rPr>
              <a:t> </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endParaRPr kumimoji="0" lang="en-US" sz="2000" b="0" i="0" u="none" strike="noStrike" kern="0" cap="none" spc="0" normalizeH="0" baseline="0" noProof="0" dirty="0" smtClean="0">
              <a:ln>
                <a:noFill/>
              </a:ln>
              <a:solidFill>
                <a:srgbClr val="000000"/>
              </a:solidFill>
              <a:effectLst/>
              <a:uLnTx/>
              <a:uFillTx/>
              <a:latin typeface="Times New Roman"/>
            </a:endParaRPr>
          </a:p>
          <a:p>
            <a:pPr marL="342900" marR="0" lvl="0" indent="-342900" algn="l" defTabSz="914400" rtl="0" eaLnBrk="0" fontAlgn="base" latinLnBrk="0" hangingPunct="0">
              <a:lnSpc>
                <a:spcPct val="100000"/>
              </a:lnSpc>
              <a:spcBef>
                <a:spcPct val="20000"/>
              </a:spcBef>
              <a:spcAft>
                <a:spcPct val="0"/>
              </a:spcAft>
              <a:buClrTx/>
              <a:buSzTx/>
              <a:buFontTx/>
              <a:buNone/>
              <a:tabLst/>
              <a:defRPr/>
            </a:pPr>
            <a:r>
              <a:rPr kumimoji="0" lang="en-US" sz="2400" b="1" i="0" u="none" strike="noStrike" kern="0" cap="none" spc="0" normalizeH="0" baseline="0" noProof="0" dirty="0" smtClean="0">
                <a:ln>
                  <a:noFill/>
                </a:ln>
                <a:solidFill>
                  <a:srgbClr val="000000"/>
                </a:solidFill>
                <a:effectLst/>
                <a:uLnTx/>
                <a:uFillTx/>
                <a:latin typeface="Times New Roman"/>
                <a:ea typeface="+mn-ea"/>
                <a:cs typeface="+mn-cs"/>
              </a:rPr>
              <a:t/>
            </a:r>
            <a:br>
              <a:rPr kumimoji="0" lang="en-US" sz="2400" b="1" i="0" u="none" strike="noStrike" kern="0" cap="none" spc="0" normalizeH="0" baseline="0" noProof="0" dirty="0" smtClean="0">
                <a:ln>
                  <a:noFill/>
                </a:ln>
                <a:solidFill>
                  <a:srgbClr val="000000"/>
                </a:solidFill>
                <a:effectLst/>
                <a:uLnTx/>
                <a:uFillTx/>
                <a:latin typeface="Times New Roman"/>
                <a:ea typeface="+mn-ea"/>
                <a:cs typeface="+mn-cs"/>
              </a:rPr>
            </a:br>
            <a:endParaRPr kumimoji="0" lang="en-US" sz="2400" b="1" i="0" u="none" strike="noStrike" kern="0" cap="none" spc="0" normalizeH="0" baseline="0" noProof="0" dirty="0" smtClean="0">
              <a:ln>
                <a:noFill/>
              </a:ln>
              <a:solidFill>
                <a:srgbClr val="000000"/>
              </a:solidFill>
              <a:effectLst/>
              <a:uLnTx/>
              <a:uFillTx/>
              <a:latin typeface="Times New Roman"/>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None/>
              <a:tabLst/>
              <a:defRPr/>
            </a:pPr>
            <a:endParaRPr kumimoji="0" lang="en-GB" sz="1200" b="1" i="0" u="none" strike="noStrike" kern="0" cap="none" spc="0" normalizeH="0" baseline="0" noProof="0" dirty="0" smtClean="0">
              <a:ln>
                <a:noFill/>
              </a:ln>
              <a:solidFill>
                <a:srgbClr val="000000"/>
              </a:solidFill>
              <a:effectLst/>
              <a:uLnTx/>
              <a:uFillTx/>
              <a:latin typeface="Times New Roman"/>
              <a:ea typeface="+mn-ea"/>
              <a:cs typeface="+mn-cs"/>
            </a:endParaRPr>
          </a:p>
        </p:txBody>
      </p:sp>
      <p:sp>
        <p:nvSpPr>
          <p:cNvPr id="12" name="Date Placeholder 5"/>
          <p:cNvSpPr>
            <a:spLocks noGrp="1"/>
          </p:cNvSpPr>
          <p:nvPr>
            <p:ph type="dt" idx="15"/>
          </p:nvPr>
        </p:nvSpPr>
        <p:spPr>
          <a:xfrm>
            <a:off x="696912" y="333375"/>
            <a:ext cx="1874823" cy="273050"/>
          </a:xfrm>
        </p:spPr>
        <p:txBody>
          <a:bodyPr/>
          <a:lstStyle/>
          <a:p>
            <a:r>
              <a:rPr lang="en-US" smtClean="0"/>
              <a:t>March 2017</a:t>
            </a:r>
            <a:endParaRPr lang="en-GB" dirty="0"/>
          </a:p>
        </p:txBody>
      </p:sp>
    </p:spTree>
    <p:extLst>
      <p:ext uri="{BB962C8B-B14F-4D97-AF65-F5344CB8AC3E}">
        <p14:creationId xmlns:p14="http://schemas.microsoft.com/office/powerpoint/2010/main" val="69564301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dirty="0" err="1" smtClean="0"/>
              <a:t>TGaz</a:t>
            </a:r>
            <a:r>
              <a:rPr lang="en-US" dirty="0" smtClean="0"/>
              <a:t> Schedule at a glance</a:t>
            </a:r>
            <a:endParaRPr lang="en-US" dirty="0"/>
          </a:p>
        </p:txBody>
      </p:sp>
      <p:sp>
        <p:nvSpPr>
          <p:cNvPr id="8" name="Content Placeholder 2"/>
          <p:cNvSpPr>
            <a:spLocks noGrp="1"/>
          </p:cNvSpPr>
          <p:nvPr>
            <p:ph idx="1"/>
          </p:nvPr>
        </p:nvSpPr>
        <p:spPr>
          <a:xfrm>
            <a:off x="685800" y="1981200"/>
            <a:ext cx="7770813" cy="4113213"/>
          </a:xfrm>
        </p:spPr>
        <p:txBody>
          <a:bodyPr/>
          <a:lstStyle/>
          <a:p>
            <a:endParaRPr lang="en-US" dirty="0"/>
          </a:p>
        </p:txBody>
      </p:sp>
      <p:sp>
        <p:nvSpPr>
          <p:cNvPr id="9"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15</a:t>
            </a:fld>
            <a:endParaRPr lang="en-GB" dirty="0"/>
          </a:p>
        </p:txBody>
      </p:sp>
      <p:sp>
        <p:nvSpPr>
          <p:cNvPr id="10"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graphicFrame>
        <p:nvGraphicFramePr>
          <p:cNvPr id="12" name="Table 11"/>
          <p:cNvGraphicFramePr>
            <a:graphicFrameLocks noGrp="1"/>
          </p:cNvGraphicFramePr>
          <p:nvPr>
            <p:extLst>
              <p:ext uri="{D42A27DB-BD31-4B8C-83A1-F6EECF244321}">
                <p14:modId xmlns:p14="http://schemas.microsoft.com/office/powerpoint/2010/main" val="2076834858"/>
              </p:ext>
            </p:extLst>
          </p:nvPr>
        </p:nvGraphicFramePr>
        <p:xfrm>
          <a:off x="1978918" y="2891668"/>
          <a:ext cx="5184576" cy="2276052"/>
        </p:xfrm>
        <a:graphic>
          <a:graphicData uri="http://schemas.openxmlformats.org/drawingml/2006/table">
            <a:tbl>
              <a:tblPr firstRow="1" bandRow="1">
                <a:tableStyleId>{21E4AEA4-8DFA-4A89-87EB-49C32662AFE0}</a:tableStyleId>
              </a:tblPr>
              <a:tblGrid>
                <a:gridCol w="792090"/>
                <a:gridCol w="936102"/>
                <a:gridCol w="864096"/>
                <a:gridCol w="864096"/>
                <a:gridCol w="864096"/>
                <a:gridCol w="864096"/>
              </a:tblGrid>
              <a:tr h="371052">
                <a:tc>
                  <a:txBody>
                    <a:bodyPr/>
                    <a:lstStyle/>
                    <a:p>
                      <a:endParaRPr lang="en-US" sz="1800" dirty="0"/>
                    </a:p>
                  </a:txBody>
                  <a:tcPr marT="45746" marB="45746"/>
                </a:tc>
                <a:tc>
                  <a:txBody>
                    <a:bodyPr/>
                    <a:lstStyle/>
                    <a:p>
                      <a:pPr algn="ctr"/>
                      <a:r>
                        <a:rPr lang="en-US" sz="1800" dirty="0" smtClean="0"/>
                        <a:t>MON</a:t>
                      </a:r>
                      <a:endParaRPr lang="en-US" sz="1800" dirty="0"/>
                    </a:p>
                  </a:txBody>
                  <a:tcPr marT="45746" marB="45746"/>
                </a:tc>
                <a:tc>
                  <a:txBody>
                    <a:bodyPr/>
                    <a:lstStyle/>
                    <a:p>
                      <a:pPr algn="ctr"/>
                      <a:r>
                        <a:rPr lang="en-US" sz="1800" dirty="0" smtClean="0"/>
                        <a:t>TUE</a:t>
                      </a:r>
                      <a:endParaRPr lang="en-US" sz="1800" dirty="0"/>
                    </a:p>
                  </a:txBody>
                  <a:tcPr marT="45746" marB="45746"/>
                </a:tc>
                <a:tc>
                  <a:txBody>
                    <a:bodyPr/>
                    <a:lstStyle/>
                    <a:p>
                      <a:pPr algn="ctr"/>
                      <a:r>
                        <a:rPr lang="en-US" sz="1800" dirty="0" smtClean="0"/>
                        <a:t>WED</a:t>
                      </a:r>
                      <a:endParaRPr lang="en-US" sz="1800" dirty="0"/>
                    </a:p>
                  </a:txBody>
                  <a:tcPr marT="45746" marB="45746"/>
                </a:tc>
                <a:tc>
                  <a:txBody>
                    <a:bodyPr/>
                    <a:lstStyle/>
                    <a:p>
                      <a:pPr algn="ctr"/>
                      <a:r>
                        <a:rPr lang="en-US" sz="1800" dirty="0" smtClean="0"/>
                        <a:t>THU</a:t>
                      </a:r>
                      <a:endParaRPr lang="en-US" sz="1800" dirty="0"/>
                    </a:p>
                  </a:txBody>
                  <a:tcPr marT="45746" marB="45746"/>
                </a:tc>
                <a:tc>
                  <a:txBody>
                    <a:bodyPr/>
                    <a:lstStyle/>
                    <a:p>
                      <a:pPr algn="ctr"/>
                      <a:r>
                        <a:rPr lang="en-US" sz="1800" dirty="0" smtClean="0"/>
                        <a:t>FRI</a:t>
                      </a:r>
                      <a:endParaRPr lang="en-US" sz="1800" dirty="0"/>
                    </a:p>
                  </a:txBody>
                  <a:tcPr marT="45746" marB="45746"/>
                </a:tc>
              </a:tr>
              <a:tr h="371052">
                <a:tc>
                  <a:txBody>
                    <a:bodyPr/>
                    <a:lstStyle/>
                    <a:p>
                      <a:r>
                        <a:rPr lang="en-US" sz="1800" dirty="0" smtClean="0"/>
                        <a:t>AM1</a:t>
                      </a:r>
                      <a:endParaRPr lang="en-US" sz="1800" dirty="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c>
                  <a:txBody>
                    <a:bodyPr/>
                    <a:lstStyle/>
                    <a:p>
                      <a:pPr marL="0" algn="ctr" defTabSz="914400" rtl="0" eaLnBrk="1" latinLnBrk="0" hangingPunct="1"/>
                      <a:endParaRPr lang="en-US" sz="1800" kern="1200" dirty="0">
                        <a:solidFill>
                          <a:schemeClr val="dk1"/>
                        </a:solidFill>
                        <a:latin typeface="+mn-lt"/>
                        <a:ea typeface="+mn-ea"/>
                        <a:cs typeface="+mn-cs"/>
                      </a:endParaRPr>
                    </a:p>
                  </a:txBody>
                  <a:tcPr marT="45746" marB="45746"/>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dirty="0" smtClean="0"/>
                        <a:t>AZ</a:t>
                      </a:r>
                      <a:endParaRPr lang="en-US" sz="1800" kern="1200" dirty="0" smtClean="0">
                        <a:solidFill>
                          <a:schemeClr val="dk1"/>
                        </a:solidFill>
                        <a:latin typeface="+mn-lt"/>
                        <a:ea typeface="+mn-ea"/>
                        <a:cs typeface="+mn-cs"/>
                      </a:endParaRPr>
                    </a:p>
                  </a:txBody>
                  <a:tcPr marT="45746" marB="45746">
                    <a:solidFill>
                      <a:srgbClr val="92D050"/>
                    </a:solidFill>
                  </a:tcPr>
                </a:tc>
                <a:tc>
                  <a:txBody>
                    <a:bodyPr/>
                    <a:lstStyle/>
                    <a:p>
                      <a:pPr algn="ctr"/>
                      <a:endParaRPr lang="en-US" sz="1800" dirty="0"/>
                    </a:p>
                  </a:txBody>
                  <a:tcPr marT="45746" marB="45746"/>
                </a:tc>
              </a:tr>
              <a:tr h="371052">
                <a:tc>
                  <a:txBody>
                    <a:bodyPr/>
                    <a:lstStyle/>
                    <a:p>
                      <a:r>
                        <a:rPr lang="en-US" sz="1800" dirty="0" smtClean="0"/>
                        <a:t>AM2</a:t>
                      </a:r>
                      <a:endParaRPr lang="en-US" sz="1800" dirty="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dirty="0" smtClean="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r>
              <a:tr h="420792">
                <a:tc>
                  <a:txBody>
                    <a:bodyPr/>
                    <a:lstStyle/>
                    <a:p>
                      <a:r>
                        <a:rPr lang="en-US" sz="1800" dirty="0" smtClean="0"/>
                        <a:t>PM1</a:t>
                      </a:r>
                      <a:endParaRPr lang="en-US" sz="1800" dirty="0"/>
                    </a:p>
                  </a:txBody>
                  <a:tcPr marT="45746" marB="45746"/>
                </a:tc>
                <a:tc>
                  <a:txBody>
                    <a:bodyPr/>
                    <a:lstStyle/>
                    <a:p>
                      <a:pPr algn="ctr"/>
                      <a:endParaRPr lang="en-US" sz="1800" dirty="0"/>
                    </a:p>
                  </a:txBody>
                  <a:tcPr marT="45746" marB="45746"/>
                </a:tc>
                <a:tc>
                  <a:txBody>
                    <a:bodyPr/>
                    <a:lstStyle/>
                    <a:p>
                      <a:pPr algn="ctr"/>
                      <a:r>
                        <a:rPr lang="en-US" sz="1800" dirty="0" smtClean="0"/>
                        <a:t>AZ</a:t>
                      </a:r>
                      <a:endParaRPr lang="en-US" sz="1800" dirty="0"/>
                    </a:p>
                  </a:txBody>
                  <a:tcPr marT="45746" marB="45746">
                    <a:solidFill>
                      <a:srgbClr val="92D05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dirty="0" smtClean="0"/>
                        <a:t>AZ</a:t>
                      </a:r>
                      <a:endParaRPr lang="en-US" sz="1800" kern="1200" dirty="0" smtClean="0">
                        <a:solidFill>
                          <a:schemeClr val="dk1"/>
                        </a:solidFill>
                        <a:latin typeface="+mn-lt"/>
                        <a:ea typeface="+mn-ea"/>
                        <a:cs typeface="+mn-cs"/>
                      </a:endParaRPr>
                    </a:p>
                  </a:txBody>
                  <a:tcPr marT="45746" marB="45746">
                    <a:solidFill>
                      <a:srgbClr val="92D05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kern="1200" dirty="0">
                        <a:solidFill>
                          <a:schemeClr val="dk1"/>
                        </a:solidFill>
                        <a:latin typeface="+mn-lt"/>
                        <a:ea typeface="+mn-ea"/>
                        <a:cs typeface="+mn-cs"/>
                      </a:endParaRPr>
                    </a:p>
                  </a:txBody>
                  <a:tcPr marT="45746" marB="45746"/>
                </a:tc>
                <a:tc>
                  <a:txBody>
                    <a:bodyPr/>
                    <a:lstStyle/>
                    <a:p>
                      <a:pPr algn="ctr"/>
                      <a:endParaRPr lang="en-US" sz="1800" dirty="0"/>
                    </a:p>
                  </a:txBody>
                  <a:tcPr marT="45746" marB="45746"/>
                </a:tc>
              </a:tr>
              <a:tr h="371052">
                <a:tc>
                  <a:txBody>
                    <a:bodyPr/>
                    <a:lstStyle/>
                    <a:p>
                      <a:r>
                        <a:rPr lang="en-US" sz="1800" dirty="0" smtClean="0"/>
                        <a:t>PM2</a:t>
                      </a:r>
                      <a:endParaRPr lang="en-US" sz="1800" dirty="0"/>
                    </a:p>
                  </a:txBody>
                  <a:tcPr marT="45746" marB="45746"/>
                </a:tc>
                <a:tc>
                  <a:txBody>
                    <a:bodyPr/>
                    <a:lstStyle/>
                    <a:p>
                      <a:pPr algn="ctr"/>
                      <a:endParaRPr lang="en-US" sz="1800" dirty="0"/>
                    </a:p>
                  </a:txBody>
                  <a:tcPr marT="45746" marB="45746"/>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dirty="0" smtClean="0"/>
                    </a:p>
                  </a:txBody>
                  <a:tcPr marT="45746" marB="45746"/>
                </a:tc>
                <a:tc>
                  <a:txBody>
                    <a:bodyPr/>
                    <a:lstStyle/>
                    <a:p>
                      <a:pPr algn="ctr"/>
                      <a:endParaRPr lang="en-US" sz="1800" dirty="0"/>
                    </a:p>
                  </a:txBody>
                  <a:tcPr marT="45746" marB="45746"/>
                </a:tc>
                <a:tc>
                  <a:txBody>
                    <a:bodyPr/>
                    <a:lstStyle/>
                    <a:p>
                      <a:endParaRPr lang="en-US" dirty="0"/>
                    </a:p>
                  </a:txBody>
                  <a:tcPr marT="45746" marB="45746"/>
                </a:tc>
                <a:tc>
                  <a:txBody>
                    <a:bodyPr/>
                    <a:lstStyle/>
                    <a:p>
                      <a:endParaRPr lang="en-US" dirty="0"/>
                    </a:p>
                  </a:txBody>
                  <a:tcPr marT="45746" marB="45746"/>
                </a:tc>
              </a:tr>
              <a:tr h="371052">
                <a:tc>
                  <a:txBody>
                    <a:bodyPr/>
                    <a:lstStyle/>
                    <a:p>
                      <a:r>
                        <a:rPr lang="en-US" sz="1800" dirty="0" smtClean="0"/>
                        <a:t>Eve</a:t>
                      </a:r>
                      <a:endParaRPr lang="en-US" sz="1800" dirty="0"/>
                    </a:p>
                  </a:txBody>
                  <a:tcPr marT="45746" marB="45746"/>
                </a:tc>
                <a:tc>
                  <a:txBody>
                    <a:bodyPr/>
                    <a:lstStyle/>
                    <a:p>
                      <a:pPr algn="ctr"/>
                      <a:endParaRPr lang="en-US" sz="1800" dirty="0"/>
                    </a:p>
                  </a:txBody>
                  <a:tcPr marT="45746" marB="45746"/>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dirty="0" smtClean="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r>
            </a:tbl>
          </a:graphicData>
        </a:graphic>
      </p:graphicFrame>
      <p:sp>
        <p:nvSpPr>
          <p:cNvPr id="13" name="Date Placeholder 5"/>
          <p:cNvSpPr>
            <a:spLocks noGrp="1"/>
          </p:cNvSpPr>
          <p:nvPr>
            <p:ph type="dt" idx="15"/>
          </p:nvPr>
        </p:nvSpPr>
        <p:spPr>
          <a:xfrm>
            <a:off x="696912" y="333375"/>
            <a:ext cx="1874823" cy="273050"/>
          </a:xfrm>
        </p:spPr>
        <p:txBody>
          <a:bodyPr/>
          <a:lstStyle/>
          <a:p>
            <a:r>
              <a:rPr lang="en-US" smtClean="0"/>
              <a:t>March 2017</a:t>
            </a:r>
            <a:endParaRPr lang="en-GB" dirty="0"/>
          </a:p>
        </p:txBody>
      </p:sp>
    </p:spTree>
    <p:extLst>
      <p:ext uri="{BB962C8B-B14F-4D97-AF65-F5344CB8AC3E}">
        <p14:creationId xmlns:p14="http://schemas.microsoft.com/office/powerpoint/2010/main" val="266019237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Agenda for the Week</a:t>
            </a:r>
            <a:endParaRPr lang="en-US" dirty="0"/>
          </a:p>
        </p:txBody>
      </p:sp>
      <p:sp>
        <p:nvSpPr>
          <p:cNvPr id="8" name="Content Placeholder 2"/>
          <p:cNvSpPr>
            <a:spLocks noGrp="1"/>
          </p:cNvSpPr>
          <p:nvPr>
            <p:ph idx="1"/>
          </p:nvPr>
        </p:nvSpPr>
        <p:spPr>
          <a:xfrm>
            <a:off x="685800" y="1981200"/>
            <a:ext cx="7770813" cy="4113213"/>
          </a:xfrm>
        </p:spPr>
        <p:txBody>
          <a:bodyPr/>
          <a:lstStyle/>
          <a:p>
            <a:pPr algn="just">
              <a:spcBef>
                <a:spcPct val="20000"/>
              </a:spcBef>
              <a:buFontTx/>
              <a:buChar char="•"/>
            </a:pPr>
            <a:r>
              <a:rPr lang="en-US" altLang="en-US" sz="1800" b="0" dirty="0"/>
              <a:t>Patent policy</a:t>
            </a:r>
          </a:p>
          <a:p>
            <a:pPr algn="just">
              <a:spcBef>
                <a:spcPct val="20000"/>
              </a:spcBef>
              <a:buFontTx/>
              <a:buChar char="•"/>
            </a:pPr>
            <a:r>
              <a:rPr lang="en-US" altLang="en-US" sz="1800" b="0" dirty="0"/>
              <a:t>Approve previous meeting minutes </a:t>
            </a:r>
            <a:r>
              <a:rPr lang="en-US" altLang="en-US" sz="1800" b="0" dirty="0" smtClean="0"/>
              <a:t>(11-17-205).  </a:t>
            </a:r>
            <a:endParaRPr lang="en-US" altLang="en-US" sz="1800" b="0" dirty="0"/>
          </a:p>
          <a:p>
            <a:pPr algn="just">
              <a:spcBef>
                <a:spcPct val="20000"/>
              </a:spcBef>
              <a:buFontTx/>
              <a:buChar char="•"/>
            </a:pPr>
            <a:r>
              <a:rPr lang="en-US" altLang="en-US" sz="1800" b="0" dirty="0" smtClean="0"/>
              <a:t>Presentations </a:t>
            </a:r>
            <a:r>
              <a:rPr lang="en-US" altLang="en-US" sz="1800" b="0" dirty="0"/>
              <a:t>to inform the  </a:t>
            </a:r>
            <a:r>
              <a:rPr lang="en-US" altLang="en-US" sz="1800" b="0" dirty="0" smtClean="0"/>
              <a:t>TG</a:t>
            </a:r>
            <a:r>
              <a:rPr lang="en-US" altLang="en-US" sz="1800" b="0" dirty="0" smtClean="0">
                <a:solidFill>
                  <a:srgbClr val="FF33CC"/>
                </a:solidFill>
              </a:rPr>
              <a:t>:</a:t>
            </a:r>
            <a:endParaRPr lang="en-US" altLang="en-US" sz="1800" b="0" dirty="0"/>
          </a:p>
          <a:p>
            <a:pPr lvl="1" algn="just">
              <a:spcBef>
                <a:spcPct val="20000"/>
              </a:spcBef>
              <a:buFontTx/>
              <a:buChar char="•"/>
            </a:pPr>
            <a:r>
              <a:rPr lang="en-US" altLang="en-US" sz="1600" dirty="0"/>
              <a:t>Submissions towards FRD text. </a:t>
            </a:r>
          </a:p>
          <a:p>
            <a:pPr lvl="1" algn="just">
              <a:spcBef>
                <a:spcPct val="20000"/>
              </a:spcBef>
              <a:buFontTx/>
              <a:buChar char="•"/>
            </a:pPr>
            <a:r>
              <a:rPr lang="en-US" altLang="en-US" sz="1600" dirty="0"/>
              <a:t>Submissions towards SRD text.</a:t>
            </a:r>
          </a:p>
          <a:p>
            <a:pPr lvl="1" algn="just">
              <a:spcBef>
                <a:spcPct val="20000"/>
              </a:spcBef>
              <a:buFontTx/>
              <a:buChar char="•"/>
            </a:pPr>
            <a:r>
              <a:rPr lang="en-US" altLang="en-US" sz="1600" dirty="0"/>
              <a:t>Supportive technical submissions to inform the TG.</a:t>
            </a:r>
          </a:p>
          <a:p>
            <a:pPr algn="just">
              <a:spcBef>
                <a:spcPct val="20000"/>
              </a:spcBef>
              <a:buFontTx/>
              <a:buChar char="•"/>
            </a:pPr>
            <a:r>
              <a:rPr lang="en-US" altLang="en-US" sz="1800" b="0" dirty="0" smtClean="0"/>
              <a:t>Review program timelines.</a:t>
            </a:r>
          </a:p>
          <a:p>
            <a:pPr algn="just">
              <a:spcBef>
                <a:spcPct val="20000"/>
              </a:spcBef>
              <a:buFontTx/>
              <a:buChar char="•"/>
            </a:pPr>
            <a:r>
              <a:rPr lang="en-US" altLang="en-US" sz="1800" b="0" dirty="0" smtClean="0"/>
              <a:t>Schedule </a:t>
            </a:r>
            <a:r>
              <a:rPr lang="en-US" altLang="en-US" sz="1800" b="0" dirty="0"/>
              <a:t>teleconference times as needed.</a:t>
            </a:r>
          </a:p>
          <a:p>
            <a:endParaRPr lang="en-US" dirty="0"/>
          </a:p>
        </p:txBody>
      </p:sp>
      <p:sp>
        <p:nvSpPr>
          <p:cNvPr id="9"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16</a:t>
            </a:fld>
            <a:endParaRPr lang="en-GB" dirty="0"/>
          </a:p>
        </p:txBody>
      </p:sp>
      <p:sp>
        <p:nvSpPr>
          <p:cNvPr id="10"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2" name="Date Placeholder 5"/>
          <p:cNvSpPr>
            <a:spLocks noGrp="1"/>
          </p:cNvSpPr>
          <p:nvPr>
            <p:ph type="dt" idx="15"/>
          </p:nvPr>
        </p:nvSpPr>
        <p:spPr>
          <a:xfrm>
            <a:off x="696912" y="333375"/>
            <a:ext cx="1874823" cy="273050"/>
          </a:xfrm>
        </p:spPr>
        <p:txBody>
          <a:bodyPr/>
          <a:lstStyle/>
          <a:p>
            <a:r>
              <a:rPr lang="en-US" smtClean="0"/>
              <a:t>March 2017</a:t>
            </a:r>
            <a:endParaRPr lang="en-GB" dirty="0"/>
          </a:p>
        </p:txBody>
      </p:sp>
    </p:spTree>
    <p:extLst>
      <p:ext uri="{BB962C8B-B14F-4D97-AF65-F5344CB8AC3E}">
        <p14:creationId xmlns:p14="http://schemas.microsoft.com/office/powerpoint/2010/main" val="301836792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Submission List for the week</a:t>
            </a:r>
            <a:endParaRPr lang="en-US" dirty="0"/>
          </a:p>
        </p:txBody>
      </p:sp>
      <p:sp>
        <p:nvSpPr>
          <p:cNvPr id="8"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17</a:t>
            </a:fld>
            <a:endParaRPr lang="en-GB" dirty="0"/>
          </a:p>
        </p:txBody>
      </p:sp>
      <p:sp>
        <p:nvSpPr>
          <p:cNvPr id="9"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graphicFrame>
        <p:nvGraphicFramePr>
          <p:cNvPr id="11" name="Content Placeholder 6"/>
          <p:cNvGraphicFramePr>
            <a:graphicFrameLocks noGrp="1"/>
          </p:cNvGraphicFramePr>
          <p:nvPr>
            <p:ph idx="1"/>
            <p:extLst>
              <p:ext uri="{D42A27DB-BD31-4B8C-83A1-F6EECF244321}">
                <p14:modId xmlns:p14="http://schemas.microsoft.com/office/powerpoint/2010/main" val="1097299664"/>
              </p:ext>
            </p:extLst>
          </p:nvPr>
        </p:nvGraphicFramePr>
        <p:xfrm>
          <a:off x="380206" y="1751013"/>
          <a:ext cx="8458200" cy="4468350"/>
        </p:xfrm>
        <a:graphic>
          <a:graphicData uri="http://schemas.openxmlformats.org/drawingml/2006/table">
            <a:tbl>
              <a:tblPr firstRow="1" bandRow="1">
                <a:tableStyleId>{21E4AEA4-8DFA-4A89-87EB-49C32662AFE0}</a:tableStyleId>
              </a:tblPr>
              <a:tblGrid>
                <a:gridCol w="1326776"/>
                <a:gridCol w="1712890"/>
                <a:gridCol w="3009006"/>
                <a:gridCol w="2409528"/>
              </a:tblGrid>
              <a:tr h="332739">
                <a:tc>
                  <a:txBody>
                    <a:bodyPr/>
                    <a:lstStyle/>
                    <a:p>
                      <a:pPr algn="ctr"/>
                      <a:r>
                        <a:rPr lang="en-US" sz="1400" dirty="0" smtClean="0"/>
                        <a:t>Document No.</a:t>
                      </a:r>
                      <a:endParaRPr lang="en-US" sz="1400" dirty="0"/>
                    </a:p>
                  </a:txBody>
                  <a:tcPr marR="36000" marT="45712" marB="45712"/>
                </a:tc>
                <a:tc>
                  <a:txBody>
                    <a:bodyPr/>
                    <a:lstStyle/>
                    <a:p>
                      <a:pPr algn="ctr"/>
                      <a:r>
                        <a:rPr lang="en-US" sz="1400" dirty="0" smtClean="0"/>
                        <a:t>Presenter</a:t>
                      </a:r>
                      <a:endParaRPr lang="en-US" sz="1400" dirty="0"/>
                    </a:p>
                  </a:txBody>
                  <a:tcPr marR="36000" marT="45712" marB="45712"/>
                </a:tc>
                <a:tc>
                  <a:txBody>
                    <a:bodyPr/>
                    <a:lstStyle/>
                    <a:p>
                      <a:pPr algn="ctr"/>
                      <a:r>
                        <a:rPr lang="en-US" sz="1400" dirty="0" smtClean="0"/>
                        <a:t>Title</a:t>
                      </a:r>
                      <a:endParaRPr lang="en-US" sz="1400" dirty="0"/>
                    </a:p>
                  </a:txBody>
                  <a:tcPr marR="36000" marT="45712" marB="45712"/>
                </a:tc>
                <a:tc>
                  <a:txBody>
                    <a:bodyPr/>
                    <a:lstStyle/>
                    <a:p>
                      <a:pPr algn="ctr"/>
                      <a:r>
                        <a:rPr lang="en-US" sz="1400" dirty="0" smtClean="0"/>
                        <a:t>Topic</a:t>
                      </a:r>
                      <a:endParaRPr lang="en-US" sz="1400" dirty="0"/>
                    </a:p>
                  </a:txBody>
                  <a:tcPr marR="36000" marT="45712" marB="45712"/>
                </a:tc>
              </a:tr>
              <a:tr h="332739">
                <a:tc>
                  <a:txBody>
                    <a:bodyPr/>
                    <a:lstStyle/>
                    <a:p>
                      <a:r>
                        <a:rPr lang="en-US" sz="1400" dirty="0" smtClean="0"/>
                        <a:t>11-17-0097</a:t>
                      </a:r>
                      <a:endParaRPr lang="en-US" sz="1400" dirty="0"/>
                    </a:p>
                  </a:txBody>
                  <a:tcPr marT="45712" marB="45712"/>
                </a:tc>
                <a:tc>
                  <a:txBody>
                    <a:bodyPr/>
                    <a:lstStyle/>
                    <a:p>
                      <a:r>
                        <a:rPr lang="en-US" sz="1400" dirty="0" smtClean="0"/>
                        <a:t>Jonathan Segev</a:t>
                      </a:r>
                      <a:endParaRPr lang="en-US" sz="1400" dirty="0"/>
                    </a:p>
                  </a:txBody>
                  <a:tcPr marT="45712" marB="45712"/>
                </a:tc>
                <a:tc>
                  <a:txBody>
                    <a:bodyPr/>
                    <a:lstStyle/>
                    <a:p>
                      <a:r>
                        <a:rPr lang="en-US" sz="1400" dirty="0" err="1" smtClean="0"/>
                        <a:t>TGaz</a:t>
                      </a:r>
                      <a:r>
                        <a:rPr lang="en-US" sz="1400" dirty="0" smtClean="0"/>
                        <a:t> March 2017 Agenda</a:t>
                      </a:r>
                      <a:endParaRPr lang="en-US" sz="1400" dirty="0"/>
                    </a:p>
                  </a:txBody>
                  <a:tcPr marT="45712" marB="45712"/>
                </a:tc>
                <a:tc>
                  <a:txBody>
                    <a:bodyPr/>
                    <a:lstStyle/>
                    <a:p>
                      <a:r>
                        <a:rPr lang="en-US" sz="1400" dirty="0" smtClean="0"/>
                        <a:t>Agenda</a:t>
                      </a:r>
                      <a:r>
                        <a:rPr lang="en-US" sz="1400" baseline="0" dirty="0" smtClean="0"/>
                        <a:t> Deck</a:t>
                      </a:r>
                      <a:endParaRPr lang="en-US" sz="1400" dirty="0"/>
                    </a:p>
                  </a:txBody>
                  <a:tcPr marT="45712" marB="45712"/>
                </a:tc>
              </a:tr>
              <a:tr h="2464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11-17-205</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Carlos Aldana</a:t>
                      </a:r>
                    </a:p>
                  </a:txBody>
                  <a:tcPr marT="45712" marB="45712"/>
                </a:tc>
                <a:tc>
                  <a:txBody>
                    <a:bodyPr/>
                    <a:lstStyle/>
                    <a:p>
                      <a:r>
                        <a:rPr lang="en-US" sz="1400" dirty="0" smtClean="0"/>
                        <a:t>Jan. meeting minutes</a:t>
                      </a:r>
                      <a:endParaRPr lang="en-US" sz="14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Meeting minutes</a:t>
                      </a:r>
                    </a:p>
                  </a:txBody>
                  <a:tcPr marT="45712" marB="45712"/>
                </a:tc>
              </a:tr>
              <a:tr h="492360">
                <a:tc>
                  <a:txBody>
                    <a:bodyPr/>
                    <a:lstStyle/>
                    <a:p>
                      <a:r>
                        <a:rPr lang="en-US" sz="1400" dirty="0" smtClean="0"/>
                        <a:t>11-17-462</a:t>
                      </a:r>
                      <a:endParaRPr lang="en-US" sz="1400" dirty="0"/>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Chao Chun Wang</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Spec</a:t>
                      </a:r>
                      <a:r>
                        <a:rPr lang="en-US" sz="1400" kern="1200" baseline="0" dirty="0" smtClean="0">
                          <a:solidFill>
                            <a:schemeClr val="dk1"/>
                          </a:solidFill>
                          <a:latin typeface="+mn-lt"/>
                          <a:ea typeface="+mn-ea"/>
                          <a:cs typeface="+mn-cs"/>
                        </a:rPr>
                        <a:t> Framework Document</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SFD working draft</a:t>
                      </a:r>
                      <a:endParaRPr lang="en-US" sz="1400" kern="1200" dirty="0">
                        <a:solidFill>
                          <a:schemeClr val="dk1"/>
                        </a:solidFill>
                        <a:latin typeface="+mn-lt"/>
                        <a:ea typeface="+mn-ea"/>
                        <a:cs typeface="+mn-cs"/>
                      </a:endParaRPr>
                    </a:p>
                  </a:txBody>
                  <a:tcPr marT="45712" marB="45712"/>
                </a:tc>
              </a:tr>
              <a:tr h="492360">
                <a:tc>
                  <a:txBody>
                    <a:bodyPr/>
                    <a:lstStyle/>
                    <a:p>
                      <a:r>
                        <a:rPr lang="en-US" sz="1400" kern="1200" dirty="0" smtClean="0">
                          <a:solidFill>
                            <a:schemeClr val="dk1"/>
                          </a:solidFill>
                          <a:latin typeface="+mn-lt"/>
                          <a:ea typeface="+mn-ea"/>
                          <a:cs typeface="+mn-cs"/>
                        </a:rPr>
                        <a:t>11-16-424</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Allan Zhu</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Functional</a:t>
                      </a:r>
                      <a:r>
                        <a:rPr lang="en-US" sz="1400" kern="1200" baseline="0" dirty="0" smtClean="0">
                          <a:solidFill>
                            <a:schemeClr val="dk1"/>
                          </a:solidFill>
                          <a:latin typeface="+mn-lt"/>
                          <a:ea typeface="+mn-ea"/>
                          <a:cs typeface="+mn-cs"/>
                        </a:rPr>
                        <a:t> Requirement Document </a:t>
                      </a:r>
                      <a:endParaRPr lang="en-US" sz="1400" kern="1200" dirty="0" smtClean="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FRD</a:t>
                      </a:r>
                      <a:r>
                        <a:rPr lang="en-US" sz="1400" kern="1200" baseline="0" dirty="0" smtClean="0">
                          <a:solidFill>
                            <a:schemeClr val="dk1"/>
                          </a:solidFill>
                          <a:latin typeface="+mn-lt"/>
                          <a:ea typeface="+mn-ea"/>
                          <a:cs typeface="+mn-cs"/>
                        </a:rPr>
                        <a:t> working draft</a:t>
                      </a:r>
                      <a:endParaRPr lang="en-US" sz="1400" kern="1200" dirty="0">
                        <a:solidFill>
                          <a:schemeClr val="dk1"/>
                        </a:solidFill>
                        <a:latin typeface="+mn-lt"/>
                        <a:ea typeface="+mn-ea"/>
                        <a:cs typeface="+mn-cs"/>
                      </a:endParaRPr>
                    </a:p>
                  </a:txBody>
                  <a:tcPr marT="45712" marB="45712"/>
                </a:tc>
              </a:tr>
              <a:tr h="492360">
                <a:tc>
                  <a:txBody>
                    <a:bodyPr/>
                    <a:lstStyle/>
                    <a:p>
                      <a:r>
                        <a:rPr lang="en-US" sz="1400" dirty="0" smtClean="0"/>
                        <a:t>11-17-417</a:t>
                      </a:r>
                      <a:endParaRPr lang="en-US" sz="1400" dirty="0"/>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Erik Lindskog</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Passive Location</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Technical</a:t>
                      </a:r>
                      <a:endParaRPr lang="en-US" sz="1400" kern="1200" dirty="0">
                        <a:solidFill>
                          <a:schemeClr val="dk1"/>
                        </a:solidFill>
                        <a:latin typeface="+mn-lt"/>
                        <a:ea typeface="+mn-ea"/>
                        <a:cs typeface="+mn-cs"/>
                      </a:endParaRPr>
                    </a:p>
                  </a:txBody>
                  <a:tcPr marT="45712" marB="45712"/>
                </a:tc>
              </a:tr>
              <a:tr h="492360">
                <a:tc>
                  <a:txBody>
                    <a:bodyPr/>
                    <a:lstStyle/>
                    <a:p>
                      <a:r>
                        <a:rPr lang="en-US" sz="1400" dirty="0" smtClean="0"/>
                        <a:t>11-17-463</a:t>
                      </a:r>
                      <a:endParaRPr lang="en-US" sz="1400" dirty="0"/>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Chao Chun Wang</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dirty="0" smtClean="0">
                          <a:effectLst/>
                        </a:rPr>
                        <a:t>Resource Negotiation for Unassociated STAs in MU Operation</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Technical</a:t>
                      </a:r>
                      <a:endParaRPr lang="en-US" sz="1400" kern="1200" dirty="0">
                        <a:solidFill>
                          <a:schemeClr val="dk1"/>
                        </a:solidFill>
                        <a:latin typeface="+mn-lt"/>
                        <a:ea typeface="+mn-ea"/>
                        <a:cs typeface="+mn-cs"/>
                      </a:endParaRPr>
                    </a:p>
                  </a:txBody>
                  <a:tcPr marT="45712" marB="45712"/>
                </a:tc>
              </a:tr>
              <a:tr h="492360">
                <a:tc>
                  <a:txBody>
                    <a:bodyPr/>
                    <a:lstStyle/>
                    <a:p>
                      <a:r>
                        <a:rPr lang="en-US" sz="1400" dirty="0" smtClean="0"/>
                        <a:t>11-17-474</a:t>
                      </a:r>
                      <a:endParaRPr lang="en-US" sz="14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Liwen Chu</a:t>
                      </a:r>
                    </a:p>
                  </a:txBody>
                  <a:tcPr marT="45712" marB="45712"/>
                </a:tc>
                <a:tc>
                  <a:txBody>
                    <a:bodyPr/>
                    <a:lstStyle/>
                    <a:p>
                      <a:pPr marL="0" algn="l" defTabSz="914400" rtl="0" eaLnBrk="1" latinLnBrk="0" hangingPunct="1"/>
                      <a:r>
                        <a:rPr lang="en-US" sz="1400" dirty="0" smtClean="0">
                          <a:effectLst/>
                        </a:rPr>
                        <a:t>11az NDP Announcement</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Technical</a:t>
                      </a:r>
                    </a:p>
                  </a:txBody>
                  <a:tcPr marT="45712" marB="45712"/>
                </a:tc>
              </a:tr>
              <a:tr h="492360">
                <a:tc>
                  <a:txBody>
                    <a:bodyPr/>
                    <a:lstStyle/>
                    <a:p>
                      <a:r>
                        <a:rPr lang="en-US" sz="1400" dirty="0" smtClean="0"/>
                        <a:t>11-17-478</a:t>
                      </a:r>
                      <a:endParaRPr lang="en-US" sz="14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Qinghua Li</a:t>
                      </a: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Analysis of Near-far Problem's Impact in UL MU-MIMO with Residual CFO </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Technical</a:t>
                      </a:r>
                      <a:endParaRPr lang="en-US" sz="1400" kern="1200" dirty="0">
                        <a:solidFill>
                          <a:schemeClr val="dk1"/>
                        </a:solidFill>
                        <a:latin typeface="+mn-lt"/>
                        <a:ea typeface="+mn-ea"/>
                        <a:cs typeface="+mn-cs"/>
                      </a:endParaRPr>
                    </a:p>
                  </a:txBody>
                  <a:tcPr marT="45712" marB="45712"/>
                </a:tc>
              </a:tr>
              <a:tr h="492360">
                <a:tc>
                  <a:txBody>
                    <a:bodyPr/>
                    <a:lstStyle/>
                    <a:p>
                      <a:r>
                        <a:rPr lang="en-US" sz="1400" dirty="0" smtClean="0"/>
                        <a:t>11-17-476</a:t>
                      </a:r>
                      <a:endParaRPr lang="en-US" sz="14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Erik Lindskog</a:t>
                      </a:r>
                    </a:p>
                  </a:txBody>
                  <a:tcPr marT="45712" marB="45712"/>
                </a:tc>
                <a:tc>
                  <a:txBody>
                    <a:bodyPr/>
                    <a:lstStyle/>
                    <a:p>
                      <a:r>
                        <a:rPr lang="en-US" sz="1400" dirty="0" smtClean="0"/>
                        <a:t>UL MU Ranging options </a:t>
                      </a:r>
                      <a:endParaRPr lang="en-US" sz="1400" dirty="0"/>
                    </a:p>
                  </a:txBody>
                  <a:tcPr marT="45712" marB="45712"/>
                </a:tc>
                <a:tc>
                  <a:txBody>
                    <a:bodyPr/>
                    <a:lstStyle/>
                    <a:p>
                      <a:r>
                        <a:rPr lang="en-US" sz="1400" dirty="0" smtClean="0"/>
                        <a:t>Technical</a:t>
                      </a:r>
                      <a:endParaRPr lang="en-US" sz="1400" dirty="0"/>
                    </a:p>
                  </a:txBody>
                  <a:tcPr marT="45712" marB="45712"/>
                </a:tc>
              </a:tr>
            </a:tbl>
          </a:graphicData>
        </a:graphic>
      </p:graphicFrame>
      <p:sp>
        <p:nvSpPr>
          <p:cNvPr id="12" name="Date Placeholder 5"/>
          <p:cNvSpPr>
            <a:spLocks noGrp="1"/>
          </p:cNvSpPr>
          <p:nvPr>
            <p:ph type="dt" idx="15"/>
          </p:nvPr>
        </p:nvSpPr>
        <p:spPr>
          <a:xfrm>
            <a:off x="696912" y="333375"/>
            <a:ext cx="1874823" cy="273050"/>
          </a:xfrm>
        </p:spPr>
        <p:txBody>
          <a:bodyPr/>
          <a:lstStyle/>
          <a:p>
            <a:r>
              <a:rPr lang="en-US" smtClean="0"/>
              <a:t>March 2017</a:t>
            </a:r>
            <a:endParaRPr lang="en-GB" dirty="0"/>
          </a:p>
        </p:txBody>
      </p:sp>
    </p:spTree>
    <p:extLst>
      <p:ext uri="{BB962C8B-B14F-4D97-AF65-F5344CB8AC3E}">
        <p14:creationId xmlns:p14="http://schemas.microsoft.com/office/powerpoint/2010/main" val="8532041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endParaRPr lang="en-US"/>
          </a:p>
        </p:txBody>
      </p:sp>
      <p:sp>
        <p:nvSpPr>
          <p:cNvPr id="8" name="Content Placeholder 2"/>
          <p:cNvSpPr>
            <a:spLocks noGrp="1"/>
          </p:cNvSpPr>
          <p:nvPr>
            <p:ph idx="1"/>
          </p:nvPr>
        </p:nvSpPr>
        <p:spPr>
          <a:xfrm>
            <a:off x="685800" y="1981200"/>
            <a:ext cx="7770813" cy="4113213"/>
          </a:xfrm>
        </p:spPr>
        <p:txBody>
          <a:bodyPr/>
          <a:lstStyle/>
          <a:p>
            <a:endParaRPr lang="en-US" altLang="en-US" sz="3600" dirty="0"/>
          </a:p>
          <a:p>
            <a:r>
              <a:rPr lang="en-US" altLang="en-US" sz="3600" dirty="0" smtClean="0"/>
              <a:t>Meeting </a:t>
            </a:r>
            <a:r>
              <a:rPr lang="en-US" altLang="en-US" sz="3600" dirty="0"/>
              <a:t>Slot #1</a:t>
            </a:r>
            <a:endParaRPr lang="en-US" altLang="en-US" sz="2000" dirty="0"/>
          </a:p>
          <a:p>
            <a:endParaRPr lang="en-US" sz="3600" dirty="0"/>
          </a:p>
        </p:txBody>
      </p:sp>
      <p:sp>
        <p:nvSpPr>
          <p:cNvPr id="9"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18</a:t>
            </a:fld>
            <a:endParaRPr lang="en-GB" dirty="0"/>
          </a:p>
        </p:txBody>
      </p:sp>
      <p:sp>
        <p:nvSpPr>
          <p:cNvPr id="10"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2" name="Date Placeholder 5"/>
          <p:cNvSpPr>
            <a:spLocks noGrp="1"/>
          </p:cNvSpPr>
          <p:nvPr>
            <p:ph type="dt" idx="15"/>
          </p:nvPr>
        </p:nvSpPr>
        <p:spPr>
          <a:xfrm>
            <a:off x="696912" y="333375"/>
            <a:ext cx="1874823" cy="273050"/>
          </a:xfrm>
        </p:spPr>
        <p:txBody>
          <a:bodyPr/>
          <a:lstStyle/>
          <a:p>
            <a:r>
              <a:rPr lang="en-US" smtClean="0"/>
              <a:t>March 2017</a:t>
            </a:r>
            <a:endParaRPr lang="en-GB" dirty="0"/>
          </a:p>
        </p:txBody>
      </p:sp>
    </p:spTree>
    <p:extLst>
      <p:ext uri="{BB962C8B-B14F-4D97-AF65-F5344CB8AC3E}">
        <p14:creationId xmlns:p14="http://schemas.microsoft.com/office/powerpoint/2010/main" val="241483811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
          <p:cNvSpPr>
            <a:spLocks noGrp="1"/>
          </p:cNvSpPr>
          <p:nvPr>
            <p:ph type="title"/>
          </p:nvPr>
        </p:nvSpPr>
        <p:spPr>
          <a:xfrm>
            <a:off x="685800" y="685800"/>
            <a:ext cx="7770813" cy="1065213"/>
          </a:xfrm>
        </p:spPr>
        <p:txBody>
          <a:bodyPr/>
          <a:lstStyle/>
          <a:p>
            <a:r>
              <a:rPr lang="en-US" altLang="en-US" dirty="0">
                <a:solidFill>
                  <a:schemeClr val="tx2"/>
                </a:solidFill>
              </a:rPr>
              <a:t>Meeting Slot # 1 discussion items</a:t>
            </a:r>
            <a:endParaRPr lang="en-US" dirty="0"/>
          </a:p>
        </p:txBody>
      </p:sp>
      <p:sp>
        <p:nvSpPr>
          <p:cNvPr id="13" name="Content Placeholder 2"/>
          <p:cNvSpPr>
            <a:spLocks noGrp="1"/>
          </p:cNvSpPr>
          <p:nvPr>
            <p:ph idx="1"/>
          </p:nvPr>
        </p:nvSpPr>
        <p:spPr>
          <a:xfrm>
            <a:off x="685800" y="1981200"/>
            <a:ext cx="7770813" cy="4113213"/>
          </a:xfrm>
        </p:spPr>
        <p:txBody>
          <a:bodyPr/>
          <a:lstStyle/>
          <a:p>
            <a:pPr algn="just">
              <a:spcBef>
                <a:spcPct val="20000"/>
              </a:spcBef>
              <a:buFontTx/>
              <a:buChar char="•"/>
            </a:pPr>
            <a:r>
              <a:rPr lang="en-US" altLang="en-US" sz="2000" b="0" dirty="0"/>
              <a:t>Call Meeting to Order (1 min)</a:t>
            </a:r>
          </a:p>
          <a:p>
            <a:pPr algn="just">
              <a:spcBef>
                <a:spcPct val="20000"/>
              </a:spcBef>
              <a:buFontTx/>
              <a:buChar char="•"/>
            </a:pPr>
            <a:r>
              <a:rPr lang="en-US" altLang="en-US" sz="2000" b="0" dirty="0"/>
              <a:t>Patent Policy and Logistics (7 min)</a:t>
            </a:r>
          </a:p>
          <a:p>
            <a:pPr algn="just">
              <a:spcBef>
                <a:spcPct val="20000"/>
              </a:spcBef>
              <a:buFontTx/>
              <a:buChar char="•"/>
            </a:pPr>
            <a:r>
              <a:rPr lang="en-US" altLang="en-US" sz="2000" b="0" dirty="0"/>
              <a:t>Last call for Submission (2 min)</a:t>
            </a:r>
          </a:p>
          <a:p>
            <a:pPr algn="just">
              <a:spcBef>
                <a:spcPct val="20000"/>
              </a:spcBef>
              <a:buFontTx/>
              <a:buChar char="•"/>
            </a:pPr>
            <a:r>
              <a:rPr lang="en-US" altLang="en-US" sz="2000" b="0" dirty="0"/>
              <a:t>Agenda Setting (10 min)</a:t>
            </a:r>
          </a:p>
          <a:p>
            <a:pPr algn="just">
              <a:spcBef>
                <a:spcPct val="20000"/>
              </a:spcBef>
              <a:buFontTx/>
              <a:buChar char="•"/>
            </a:pPr>
            <a:r>
              <a:rPr lang="en-US" altLang="en-US" sz="2000" b="0" dirty="0"/>
              <a:t>Approval of previous meeting minutes (5min</a:t>
            </a:r>
            <a:r>
              <a:rPr lang="en-US" altLang="en-US" sz="2000" b="0" dirty="0" smtClean="0"/>
              <a:t>)</a:t>
            </a:r>
          </a:p>
          <a:p>
            <a:pPr algn="just">
              <a:spcBef>
                <a:spcPct val="20000"/>
              </a:spcBef>
              <a:buFontTx/>
              <a:buChar char="•"/>
            </a:pPr>
            <a:r>
              <a:rPr lang="en-US" altLang="en-US" sz="2000" b="0" dirty="0" smtClean="0"/>
              <a:t>Presentations </a:t>
            </a:r>
            <a:r>
              <a:rPr lang="en-US" altLang="en-US" sz="2000" b="0" dirty="0"/>
              <a:t>to inform the group (as time permits)</a:t>
            </a:r>
            <a:r>
              <a:rPr lang="en-US" altLang="en-US" sz="1600" dirty="0"/>
              <a:t>.</a:t>
            </a:r>
          </a:p>
          <a:p>
            <a:pPr algn="just">
              <a:spcBef>
                <a:spcPct val="20000"/>
              </a:spcBef>
              <a:buFontTx/>
              <a:buChar char="•"/>
            </a:pPr>
            <a:endParaRPr lang="en-US" altLang="en-US" sz="1600" dirty="0"/>
          </a:p>
          <a:p>
            <a:pPr marL="457200" lvl="1" indent="0">
              <a:spcBef>
                <a:spcPct val="20000"/>
              </a:spcBef>
            </a:pPr>
            <a:r>
              <a:rPr lang="en-US" altLang="en-US" dirty="0"/>
              <a:t/>
            </a:r>
            <a:br>
              <a:rPr lang="en-US" altLang="en-US" dirty="0"/>
            </a:br>
            <a:endParaRPr lang="en-US" altLang="en-US" dirty="0"/>
          </a:p>
          <a:p>
            <a:pPr lvl="1" algn="just">
              <a:spcBef>
                <a:spcPct val="20000"/>
              </a:spcBef>
              <a:buFontTx/>
              <a:buChar char="•"/>
            </a:pPr>
            <a:endParaRPr lang="en-US" altLang="en-US" sz="1600" dirty="0"/>
          </a:p>
          <a:p>
            <a:pPr lvl="1" algn="just">
              <a:spcBef>
                <a:spcPct val="20000"/>
              </a:spcBef>
              <a:buFontTx/>
              <a:buChar char="•"/>
            </a:pPr>
            <a:endParaRPr lang="en-US" altLang="en-US" sz="1600" dirty="0">
              <a:solidFill>
                <a:srgbClr val="FF33CC"/>
              </a:solidFill>
            </a:endParaRPr>
          </a:p>
          <a:p>
            <a:pPr lvl="1">
              <a:spcBef>
                <a:spcPct val="20000"/>
              </a:spcBef>
              <a:buFontTx/>
              <a:buChar char="–"/>
            </a:pPr>
            <a:endParaRPr lang="en-US" altLang="en-US" sz="1800" dirty="0"/>
          </a:p>
          <a:p>
            <a:endParaRPr lang="en-US" sz="2000" b="0" dirty="0"/>
          </a:p>
          <a:p>
            <a:endParaRPr lang="en-US" dirty="0"/>
          </a:p>
        </p:txBody>
      </p:sp>
      <p:sp>
        <p:nvSpPr>
          <p:cNvPr id="14"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19</a:t>
            </a:fld>
            <a:endParaRPr lang="en-GB" dirty="0"/>
          </a:p>
        </p:txBody>
      </p:sp>
      <p:sp>
        <p:nvSpPr>
          <p:cNvPr id="15"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8" name="Date Placeholder 5"/>
          <p:cNvSpPr>
            <a:spLocks noGrp="1"/>
          </p:cNvSpPr>
          <p:nvPr>
            <p:ph type="dt" idx="15"/>
          </p:nvPr>
        </p:nvSpPr>
        <p:spPr>
          <a:xfrm>
            <a:off x="696912" y="333375"/>
            <a:ext cx="1874823" cy="273050"/>
          </a:xfrm>
        </p:spPr>
        <p:txBody>
          <a:bodyPr/>
          <a:lstStyle/>
          <a:p>
            <a:r>
              <a:rPr lang="en-US" smtClean="0"/>
              <a:t>March 2017</a:t>
            </a:r>
            <a:endParaRPr lang="en-GB" dirty="0"/>
          </a:p>
        </p:txBody>
      </p:sp>
    </p:spTree>
    <p:extLst>
      <p:ext uri="{BB962C8B-B14F-4D97-AF65-F5344CB8AC3E}">
        <p14:creationId xmlns:p14="http://schemas.microsoft.com/office/powerpoint/2010/main" val="40586591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1951112"/>
          </a:xfrm>
        </p:spPr>
        <p:txBody>
          <a:bodyPr/>
          <a:lstStyle/>
          <a:p>
            <a:r>
              <a:rPr lang="en-US" altLang="en-US" dirty="0">
                <a:solidFill>
                  <a:srgbClr val="0000FF"/>
                </a:solidFill>
                <a:cs typeface="Times New Roman" panose="02020603050405020304" pitchFamily="18" charset="0"/>
              </a:rPr>
              <a:t>IEEE 802.11</a:t>
            </a:r>
            <a:br>
              <a:rPr lang="en-US" altLang="en-US" dirty="0">
                <a:solidFill>
                  <a:srgbClr val="0000FF"/>
                </a:solidFill>
                <a:cs typeface="Times New Roman" panose="02020603050405020304" pitchFamily="18" charset="0"/>
              </a:rPr>
            </a:br>
            <a:r>
              <a:rPr lang="en-US" altLang="en-US" dirty="0">
                <a:solidFill>
                  <a:srgbClr val="0000FF"/>
                </a:solidFill>
                <a:cs typeface="Times New Roman" panose="02020603050405020304" pitchFamily="18" charset="0"/>
              </a:rPr>
              <a:t>Task Group AZ</a:t>
            </a:r>
            <a:br>
              <a:rPr lang="en-US" altLang="en-US" dirty="0">
                <a:solidFill>
                  <a:srgbClr val="0000FF"/>
                </a:solidFill>
                <a:cs typeface="Times New Roman" panose="02020603050405020304" pitchFamily="18" charset="0"/>
              </a:rPr>
            </a:br>
            <a:r>
              <a:rPr lang="en-US" altLang="en-US" dirty="0">
                <a:solidFill>
                  <a:srgbClr val="0000FF"/>
                </a:solidFill>
                <a:cs typeface="Times New Roman" panose="02020603050405020304" pitchFamily="18" charset="0"/>
              </a:rPr>
              <a:t>Next Generation Positioning </a:t>
            </a:r>
            <a:endParaRPr lang="en-US" dirty="0"/>
          </a:p>
        </p:txBody>
      </p:sp>
      <p:sp>
        <p:nvSpPr>
          <p:cNvPr id="3" name="Content Placeholder 2"/>
          <p:cNvSpPr>
            <a:spLocks noGrp="1"/>
          </p:cNvSpPr>
          <p:nvPr>
            <p:ph idx="1"/>
          </p:nvPr>
        </p:nvSpPr>
        <p:spPr>
          <a:xfrm>
            <a:off x="685800" y="2636912"/>
            <a:ext cx="7770813" cy="3457501"/>
          </a:xfrm>
        </p:spPr>
        <p:txBody>
          <a:bodyPr/>
          <a:lstStyle/>
          <a:p>
            <a:pPr algn="ctr">
              <a:lnSpc>
                <a:spcPct val="90000"/>
              </a:lnSpc>
              <a:buFontTx/>
              <a:buNone/>
            </a:pPr>
            <a:r>
              <a:rPr lang="en-US" altLang="en-US" sz="4000" dirty="0" smtClean="0">
                <a:cs typeface="Times New Roman" panose="02020603050405020304" pitchFamily="18" charset="0"/>
              </a:rPr>
              <a:t>Vancouver, Canada</a:t>
            </a:r>
            <a:endParaRPr lang="en-US" altLang="en-US" sz="4000" dirty="0">
              <a:cs typeface="Times New Roman" panose="02020603050405020304" pitchFamily="18" charset="0"/>
            </a:endParaRPr>
          </a:p>
          <a:p>
            <a:pPr algn="ctr">
              <a:lnSpc>
                <a:spcPct val="90000"/>
              </a:lnSpc>
              <a:buFontTx/>
              <a:buNone/>
            </a:pPr>
            <a:r>
              <a:rPr lang="en-US" altLang="en-US" sz="4000" dirty="0" smtClean="0">
                <a:cs typeface="Times New Roman" panose="02020603050405020304" pitchFamily="18" charset="0"/>
              </a:rPr>
              <a:t>March 12</a:t>
            </a:r>
            <a:r>
              <a:rPr lang="en-US" altLang="en-US" sz="4000" baseline="30000" dirty="0" smtClean="0">
                <a:cs typeface="Times New Roman" panose="02020603050405020304" pitchFamily="18" charset="0"/>
              </a:rPr>
              <a:t>th</a:t>
            </a:r>
            <a:r>
              <a:rPr lang="en-US" altLang="en-US" sz="4000" dirty="0" smtClean="0">
                <a:cs typeface="Times New Roman" panose="02020603050405020304" pitchFamily="18" charset="0"/>
              </a:rPr>
              <a:t>-17</a:t>
            </a:r>
            <a:r>
              <a:rPr lang="en-US" altLang="en-US" sz="4000" baseline="30000" dirty="0" smtClean="0">
                <a:cs typeface="Times New Roman" panose="02020603050405020304" pitchFamily="18" charset="0"/>
              </a:rPr>
              <a:t>th</a:t>
            </a:r>
            <a:r>
              <a:rPr lang="en-US" altLang="en-US" sz="4000" dirty="0">
                <a:cs typeface="Times New Roman" panose="02020603050405020304" pitchFamily="18" charset="0"/>
              </a:rPr>
              <a:t>, 2016</a:t>
            </a:r>
          </a:p>
          <a:p>
            <a:pPr algn="ctr">
              <a:lnSpc>
                <a:spcPct val="90000"/>
              </a:lnSpc>
              <a:buFontTx/>
              <a:buNone/>
            </a:pPr>
            <a:endParaRPr lang="en-US" altLang="en-US" dirty="0">
              <a:cs typeface="Times New Roman" panose="02020603050405020304" pitchFamily="18" charset="0"/>
            </a:endParaRPr>
          </a:p>
          <a:p>
            <a:pPr algn="ctr">
              <a:lnSpc>
                <a:spcPct val="90000"/>
              </a:lnSpc>
              <a:buFontTx/>
              <a:buNone/>
            </a:pPr>
            <a:r>
              <a:rPr lang="en-US" altLang="en-US" dirty="0">
                <a:cs typeface="Times New Roman" panose="02020603050405020304" pitchFamily="18" charset="0"/>
              </a:rPr>
              <a:t>Chair: </a:t>
            </a:r>
            <a:r>
              <a:rPr lang="en-US" altLang="en-US" b="0" dirty="0">
                <a:cs typeface="Times New Roman" panose="02020603050405020304" pitchFamily="18" charset="0"/>
              </a:rPr>
              <a:t>Jonathan Segev </a:t>
            </a:r>
            <a:r>
              <a:rPr lang="en-US" altLang="en-US" sz="1800" b="0" dirty="0">
                <a:cs typeface="Times New Roman" panose="02020603050405020304" pitchFamily="18" charset="0"/>
              </a:rPr>
              <a:t>(Intel Corporation)</a:t>
            </a:r>
          </a:p>
          <a:p>
            <a:pPr algn="ctr">
              <a:lnSpc>
                <a:spcPct val="90000"/>
              </a:lnSpc>
              <a:buFontTx/>
              <a:buNone/>
            </a:pPr>
            <a:r>
              <a:rPr lang="en-US" altLang="en-US" dirty="0">
                <a:cs typeface="Times New Roman" panose="02020603050405020304" pitchFamily="18" charset="0"/>
              </a:rPr>
              <a:t>Vice-chair:</a:t>
            </a:r>
            <a:r>
              <a:rPr lang="en-US" altLang="en-US" b="0" dirty="0">
                <a:cs typeface="Times New Roman" panose="02020603050405020304" pitchFamily="18" charset="0"/>
              </a:rPr>
              <a:t> Carlos Aldana </a:t>
            </a:r>
            <a:r>
              <a:rPr lang="en-US" altLang="en-US" sz="1800" b="0" dirty="0">
                <a:cs typeface="Times New Roman" panose="02020603050405020304" pitchFamily="18" charset="0"/>
              </a:rPr>
              <a:t>(Intel Corporation)</a:t>
            </a:r>
          </a:p>
          <a:p>
            <a:pPr algn="ctr">
              <a:lnSpc>
                <a:spcPct val="90000"/>
              </a:lnSpc>
              <a:buFontTx/>
              <a:buNone/>
            </a:pPr>
            <a:r>
              <a:rPr lang="en-US" altLang="en-US" dirty="0">
                <a:cs typeface="Times New Roman" panose="02020603050405020304" pitchFamily="18" charset="0"/>
              </a:rPr>
              <a:t>Technical Editor: </a:t>
            </a:r>
            <a:r>
              <a:rPr lang="en-US" altLang="en-US" b="0" dirty="0">
                <a:cs typeface="Times New Roman" panose="02020603050405020304" pitchFamily="18" charset="0"/>
              </a:rPr>
              <a:t>Chao Chun Wang </a:t>
            </a:r>
            <a:r>
              <a:rPr lang="en-US" altLang="en-US" sz="1800" b="0" dirty="0">
                <a:cs typeface="Times New Roman" panose="02020603050405020304" pitchFamily="18" charset="0"/>
              </a:rPr>
              <a:t>(</a:t>
            </a:r>
            <a:r>
              <a:rPr lang="en-US" altLang="en-US" sz="1800" b="0" dirty="0" err="1">
                <a:cs typeface="Times New Roman" panose="02020603050405020304" pitchFamily="18" charset="0"/>
              </a:rPr>
              <a:t>MediaTek</a:t>
            </a:r>
            <a:r>
              <a:rPr lang="en-US" altLang="en-US" sz="1800" b="0" dirty="0">
                <a:cs typeface="Times New Roman" panose="02020603050405020304" pitchFamily="18" charset="0"/>
              </a:rPr>
              <a:t>)</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2017</a:t>
            </a:r>
            <a:endParaRPr lang="en-GB" dirty="0"/>
          </a:p>
        </p:txBody>
      </p:sp>
    </p:spTree>
    <p:extLst>
      <p:ext uri="{BB962C8B-B14F-4D97-AF65-F5344CB8AC3E}">
        <p14:creationId xmlns:p14="http://schemas.microsoft.com/office/powerpoint/2010/main" val="161936244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Submission order – Slot 1</a:t>
            </a:r>
            <a:endParaRPr lang="en-US" dirty="0"/>
          </a:p>
        </p:txBody>
      </p:sp>
      <p:sp>
        <p:nvSpPr>
          <p:cNvPr id="8" name="Content Placeholder 2"/>
          <p:cNvSpPr>
            <a:spLocks noGrp="1"/>
          </p:cNvSpPr>
          <p:nvPr>
            <p:ph idx="1"/>
          </p:nvPr>
        </p:nvSpPr>
        <p:spPr>
          <a:xfrm>
            <a:off x="685800" y="1981200"/>
            <a:ext cx="7770813" cy="4113213"/>
          </a:xfrm>
        </p:spPr>
        <p:txBody>
          <a:bodyPr/>
          <a:lstStyle/>
          <a:p>
            <a:endParaRPr lang="en-US" dirty="0"/>
          </a:p>
        </p:txBody>
      </p:sp>
      <p:sp>
        <p:nvSpPr>
          <p:cNvPr id="9"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20</a:t>
            </a:fld>
            <a:endParaRPr lang="en-GB" dirty="0"/>
          </a:p>
        </p:txBody>
      </p:sp>
      <p:sp>
        <p:nvSpPr>
          <p:cNvPr id="10"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graphicFrame>
        <p:nvGraphicFramePr>
          <p:cNvPr id="12" name="Table 11"/>
          <p:cNvGraphicFramePr>
            <a:graphicFrameLocks noGrp="1"/>
          </p:cNvGraphicFramePr>
          <p:nvPr>
            <p:extLst>
              <p:ext uri="{D42A27DB-BD31-4B8C-83A1-F6EECF244321}">
                <p14:modId xmlns:p14="http://schemas.microsoft.com/office/powerpoint/2010/main" val="2022091113"/>
              </p:ext>
            </p:extLst>
          </p:nvPr>
        </p:nvGraphicFramePr>
        <p:xfrm>
          <a:off x="323528" y="1916832"/>
          <a:ext cx="8424935" cy="2805920"/>
        </p:xfrm>
        <a:graphic>
          <a:graphicData uri="http://schemas.openxmlformats.org/drawingml/2006/table">
            <a:tbl>
              <a:tblPr firstRow="1" bandRow="1">
                <a:tableStyleId>{21E4AEA4-8DFA-4A89-87EB-49C32662AFE0}</a:tableStyleId>
              </a:tblPr>
              <a:tblGrid>
                <a:gridCol w="1008112"/>
                <a:gridCol w="1296144"/>
                <a:gridCol w="3384376"/>
                <a:gridCol w="1584176"/>
                <a:gridCol w="1152127"/>
              </a:tblGrid>
              <a:tr h="305408">
                <a:tc>
                  <a:txBody>
                    <a:bodyPr/>
                    <a:lstStyle/>
                    <a:p>
                      <a:r>
                        <a:rPr lang="en-US" sz="1500" dirty="0" smtClean="0"/>
                        <a:t>DCN</a:t>
                      </a:r>
                      <a:endParaRPr lang="en-US" sz="1500" dirty="0"/>
                    </a:p>
                  </a:txBody>
                  <a:tcPr marT="45712" marB="45712"/>
                </a:tc>
                <a:tc>
                  <a:txBody>
                    <a:bodyPr/>
                    <a:lstStyle/>
                    <a:p>
                      <a:r>
                        <a:rPr lang="en-US" sz="1500" dirty="0" smtClean="0"/>
                        <a:t>Presenter</a:t>
                      </a:r>
                      <a:endParaRPr lang="en-US" sz="1500" dirty="0"/>
                    </a:p>
                  </a:txBody>
                  <a:tcPr marT="45712" marB="45712"/>
                </a:tc>
                <a:tc>
                  <a:txBody>
                    <a:bodyPr/>
                    <a:lstStyle/>
                    <a:p>
                      <a:r>
                        <a:rPr lang="en-US" sz="1500" dirty="0" smtClean="0"/>
                        <a:t>Title</a:t>
                      </a:r>
                      <a:endParaRPr lang="en-US" sz="1500" dirty="0"/>
                    </a:p>
                  </a:txBody>
                  <a:tcPr marT="45712" marB="45712"/>
                </a:tc>
                <a:tc>
                  <a:txBody>
                    <a:bodyPr/>
                    <a:lstStyle/>
                    <a:p>
                      <a:r>
                        <a:rPr lang="en-US" sz="1500" dirty="0" smtClean="0"/>
                        <a:t>Topic</a:t>
                      </a:r>
                      <a:endParaRPr lang="en-US" sz="1500" dirty="0"/>
                    </a:p>
                  </a:txBody>
                  <a:tcPr marT="45712" marB="45712"/>
                </a:tc>
                <a:tc>
                  <a:txBody>
                    <a:bodyPr/>
                    <a:lstStyle/>
                    <a:p>
                      <a:r>
                        <a:rPr lang="en-US" sz="1500" dirty="0" smtClean="0"/>
                        <a:t>Time</a:t>
                      </a:r>
                      <a:r>
                        <a:rPr lang="en-US" sz="1500" baseline="0" dirty="0" smtClean="0"/>
                        <a:t> allocation</a:t>
                      </a:r>
                      <a:endParaRPr lang="en-US" sz="1500" dirty="0"/>
                    </a:p>
                  </a:txBody>
                  <a:tcPr marT="45712" marB="45712"/>
                </a:tc>
              </a:tr>
              <a:tr h="305408">
                <a:tc>
                  <a:txBody>
                    <a:bodyPr/>
                    <a:lstStyle/>
                    <a:p>
                      <a:r>
                        <a:rPr lang="en-US" sz="1400" dirty="0" smtClean="0"/>
                        <a:t>11-17-0097</a:t>
                      </a:r>
                      <a:endParaRPr lang="en-US" sz="1400" dirty="0"/>
                    </a:p>
                  </a:txBody>
                  <a:tcPr marT="45712" marB="45712"/>
                </a:tc>
                <a:tc>
                  <a:txBody>
                    <a:bodyPr/>
                    <a:lstStyle/>
                    <a:p>
                      <a:r>
                        <a:rPr lang="en-US" sz="1400" dirty="0" smtClean="0"/>
                        <a:t>Jonathan Segev</a:t>
                      </a:r>
                      <a:endParaRPr lang="en-US" sz="1400" dirty="0"/>
                    </a:p>
                  </a:txBody>
                  <a:tcPr marT="45712" marB="45712"/>
                </a:tc>
                <a:tc>
                  <a:txBody>
                    <a:bodyPr/>
                    <a:lstStyle/>
                    <a:p>
                      <a:r>
                        <a:rPr lang="en-US" sz="1400" dirty="0" err="1" smtClean="0"/>
                        <a:t>TGaz</a:t>
                      </a:r>
                      <a:r>
                        <a:rPr lang="en-US" sz="1400" dirty="0" smtClean="0"/>
                        <a:t> Match 2017 Agenda</a:t>
                      </a:r>
                      <a:endParaRPr lang="en-US" sz="1400" dirty="0"/>
                    </a:p>
                  </a:txBody>
                  <a:tcPr marT="45712" marB="45712"/>
                </a:tc>
                <a:tc>
                  <a:txBody>
                    <a:bodyPr/>
                    <a:lstStyle/>
                    <a:p>
                      <a:r>
                        <a:rPr lang="en-US" sz="1400" dirty="0" smtClean="0"/>
                        <a:t>Agenda</a:t>
                      </a:r>
                      <a:r>
                        <a:rPr lang="en-US" sz="1400" baseline="0" dirty="0" smtClean="0"/>
                        <a:t> Deck</a:t>
                      </a:r>
                      <a:endParaRPr lang="en-US" sz="1400" dirty="0"/>
                    </a:p>
                  </a:txBody>
                  <a:tcPr marT="45712" marB="45712"/>
                </a:tc>
                <a:tc>
                  <a:txBody>
                    <a:bodyPr/>
                    <a:lstStyle/>
                    <a:p>
                      <a:r>
                        <a:rPr lang="en-US" sz="1400" dirty="0" smtClean="0"/>
                        <a:t>As needed</a:t>
                      </a:r>
                      <a:endParaRPr lang="en-US" sz="1400" dirty="0"/>
                    </a:p>
                  </a:txBody>
                  <a:tcPr marT="45712" marB="45712"/>
                </a:tc>
              </a:tr>
              <a:tr h="30540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11-17-205</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Carlos Aldana</a:t>
                      </a:r>
                    </a:p>
                  </a:txBody>
                  <a:tcPr marT="45712" marB="45712"/>
                </a:tc>
                <a:tc>
                  <a:txBody>
                    <a:bodyPr/>
                    <a:lstStyle/>
                    <a:p>
                      <a:r>
                        <a:rPr lang="en-US" sz="1400" dirty="0" smtClean="0"/>
                        <a:t>Jan. meeting minutes</a:t>
                      </a:r>
                      <a:endParaRPr lang="en-US" sz="14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Meeting minutes</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5min</a:t>
                      </a:r>
                    </a:p>
                  </a:txBody>
                  <a:tcPr marT="45712" marB="45712"/>
                </a:tc>
              </a:tr>
              <a:tr h="259072">
                <a:tc>
                  <a:txBody>
                    <a:bodyPr/>
                    <a:lstStyle/>
                    <a:p>
                      <a:r>
                        <a:rPr lang="en-US" sz="1400" kern="1200" dirty="0" smtClean="0">
                          <a:solidFill>
                            <a:schemeClr val="dk1"/>
                          </a:solidFill>
                          <a:latin typeface="+mn-lt"/>
                          <a:ea typeface="+mn-ea"/>
                          <a:cs typeface="+mn-cs"/>
                        </a:rPr>
                        <a:t>11-16-424</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Allan Zhu</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Functional</a:t>
                      </a:r>
                      <a:r>
                        <a:rPr lang="en-US" sz="1400" kern="1200" baseline="0" dirty="0" smtClean="0">
                          <a:solidFill>
                            <a:schemeClr val="dk1"/>
                          </a:solidFill>
                          <a:latin typeface="+mn-lt"/>
                          <a:ea typeface="+mn-ea"/>
                          <a:cs typeface="+mn-cs"/>
                        </a:rPr>
                        <a:t> Requirement Document </a:t>
                      </a:r>
                      <a:endParaRPr lang="en-US" sz="1400" kern="1200" dirty="0" smtClean="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FRD</a:t>
                      </a:r>
                      <a:r>
                        <a:rPr lang="en-US" sz="1400" kern="1200" baseline="0" dirty="0" smtClean="0">
                          <a:solidFill>
                            <a:schemeClr val="dk1"/>
                          </a:solidFill>
                          <a:latin typeface="+mn-lt"/>
                          <a:ea typeface="+mn-ea"/>
                          <a:cs typeface="+mn-cs"/>
                        </a:rPr>
                        <a:t> working draft</a:t>
                      </a:r>
                      <a:endParaRPr lang="en-US" sz="1400" kern="1200" dirty="0">
                        <a:solidFill>
                          <a:schemeClr val="dk1"/>
                        </a:solidFill>
                        <a:latin typeface="+mn-lt"/>
                        <a:ea typeface="+mn-ea"/>
                        <a:cs typeface="+mn-cs"/>
                      </a:endParaRPr>
                    </a:p>
                  </a:txBody>
                  <a:tcPr marT="45712" marB="45712"/>
                </a:tc>
                <a:tc>
                  <a:txBody>
                    <a:bodyPr/>
                    <a:lstStyle/>
                    <a:p>
                      <a:r>
                        <a:rPr lang="en-US" sz="1400" kern="1200" dirty="0" smtClean="0">
                          <a:solidFill>
                            <a:schemeClr val="dk1"/>
                          </a:solidFill>
                          <a:latin typeface="+mn-lt"/>
                          <a:ea typeface="+mn-ea"/>
                          <a:cs typeface="+mn-cs"/>
                        </a:rPr>
                        <a:t>15min</a:t>
                      </a:r>
                      <a:endParaRPr lang="en-US" sz="1400" kern="1200" dirty="0">
                        <a:solidFill>
                          <a:schemeClr val="dk1"/>
                        </a:solidFill>
                        <a:latin typeface="+mn-lt"/>
                        <a:ea typeface="+mn-ea"/>
                        <a:cs typeface="+mn-cs"/>
                      </a:endParaRPr>
                    </a:p>
                  </a:txBody>
                  <a:tcPr marT="45712" marB="45712"/>
                </a:tc>
              </a:tr>
              <a:tr h="259072">
                <a:tc>
                  <a:txBody>
                    <a:bodyPr/>
                    <a:lstStyle/>
                    <a:p>
                      <a:r>
                        <a:rPr lang="en-US" sz="1400" dirty="0" smtClean="0"/>
                        <a:t>11-17-462</a:t>
                      </a:r>
                      <a:endParaRPr lang="en-US" sz="1400" dirty="0"/>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Chao Chun Wang</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Spec</a:t>
                      </a:r>
                      <a:r>
                        <a:rPr lang="en-US" sz="1400" kern="1200" baseline="0" dirty="0" smtClean="0">
                          <a:solidFill>
                            <a:schemeClr val="dk1"/>
                          </a:solidFill>
                          <a:latin typeface="+mn-lt"/>
                          <a:ea typeface="+mn-ea"/>
                          <a:cs typeface="+mn-cs"/>
                        </a:rPr>
                        <a:t> Framework Document</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SFD working draft</a:t>
                      </a:r>
                      <a:endParaRPr lang="en-US" sz="1400" kern="1200" dirty="0">
                        <a:solidFill>
                          <a:schemeClr val="dk1"/>
                        </a:solidFill>
                        <a:latin typeface="+mn-lt"/>
                        <a:ea typeface="+mn-ea"/>
                        <a:cs typeface="+mn-cs"/>
                      </a:endParaRPr>
                    </a:p>
                  </a:txBody>
                  <a:tcPr marT="45712" marB="45712"/>
                </a:tc>
                <a:tc>
                  <a:txBody>
                    <a:bodyPr/>
                    <a:lstStyle/>
                    <a:p>
                      <a:r>
                        <a:rPr lang="en-US" sz="1400" dirty="0" smtClean="0"/>
                        <a:t>15min</a:t>
                      </a:r>
                      <a:endParaRPr lang="en-US" sz="1400" dirty="0"/>
                    </a:p>
                  </a:txBody>
                  <a:tcPr marT="45712" marB="45712"/>
                </a:tc>
              </a:tr>
              <a:tr h="305408">
                <a:tc>
                  <a:txBody>
                    <a:bodyPr/>
                    <a:lstStyle/>
                    <a:p>
                      <a:r>
                        <a:rPr lang="en-US" sz="1400" dirty="0" smtClean="0"/>
                        <a:t>11-17-417</a:t>
                      </a:r>
                      <a:endParaRPr lang="en-US" sz="1400" dirty="0"/>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Erik Lindskog</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Passive Location</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Technical</a:t>
                      </a:r>
                      <a:endParaRPr lang="en-US" sz="1400" kern="1200" dirty="0">
                        <a:solidFill>
                          <a:schemeClr val="dk1"/>
                        </a:solidFill>
                        <a:latin typeface="+mn-lt"/>
                        <a:ea typeface="+mn-ea"/>
                        <a:cs typeface="+mn-cs"/>
                      </a:endParaRPr>
                    </a:p>
                  </a:txBody>
                  <a:tcPr marT="45712" marB="45712"/>
                </a:tc>
                <a:tc>
                  <a:txBody>
                    <a:bodyPr/>
                    <a:lstStyle/>
                    <a:p>
                      <a:r>
                        <a:rPr lang="en-US" sz="1400" dirty="0" smtClean="0"/>
                        <a:t>1hr</a:t>
                      </a:r>
                      <a:endParaRPr lang="en-US" sz="1400" dirty="0"/>
                    </a:p>
                  </a:txBody>
                  <a:tcPr marT="45712" marB="45712"/>
                </a:tc>
              </a:tr>
              <a:tr h="305408">
                <a:tc>
                  <a:txBody>
                    <a:bodyPr/>
                    <a:lstStyle/>
                    <a:p>
                      <a:r>
                        <a:rPr lang="en-US" sz="1400" dirty="0" smtClean="0"/>
                        <a:t>11-17-463</a:t>
                      </a:r>
                      <a:endParaRPr lang="en-US" sz="1400" dirty="0"/>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Chao Chun Wang</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dirty="0" smtClean="0">
                          <a:effectLst/>
                        </a:rPr>
                        <a:t>Resource Negotiation for Unassociated STAs in MU Operation</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Technical</a:t>
                      </a:r>
                      <a:endParaRPr lang="en-US" sz="1400" kern="1200" dirty="0">
                        <a:solidFill>
                          <a:schemeClr val="dk1"/>
                        </a:solidFill>
                        <a:latin typeface="+mn-lt"/>
                        <a:ea typeface="+mn-ea"/>
                        <a:cs typeface="+mn-cs"/>
                      </a:endParaRPr>
                    </a:p>
                  </a:txBody>
                  <a:tcPr marT="45712" marB="45712"/>
                </a:tc>
                <a:tc>
                  <a:txBody>
                    <a:bodyPr/>
                    <a:lstStyle/>
                    <a:p>
                      <a:r>
                        <a:rPr lang="en-US" sz="1400" dirty="0" smtClean="0"/>
                        <a:t>40min as</a:t>
                      </a:r>
                      <a:r>
                        <a:rPr lang="en-US" sz="1400" baseline="0" dirty="0" smtClean="0"/>
                        <a:t> time permits.</a:t>
                      </a:r>
                      <a:endParaRPr lang="en-US" sz="1400" dirty="0"/>
                    </a:p>
                  </a:txBody>
                  <a:tcPr marT="45712" marB="45712"/>
                </a:tc>
              </a:tr>
            </a:tbl>
          </a:graphicData>
        </a:graphic>
      </p:graphicFrame>
      <p:sp>
        <p:nvSpPr>
          <p:cNvPr id="14" name="Date Placeholder 5"/>
          <p:cNvSpPr>
            <a:spLocks noGrp="1"/>
          </p:cNvSpPr>
          <p:nvPr>
            <p:ph type="dt" idx="15"/>
          </p:nvPr>
        </p:nvSpPr>
        <p:spPr>
          <a:xfrm>
            <a:off x="696912" y="333375"/>
            <a:ext cx="1874823" cy="273050"/>
          </a:xfrm>
        </p:spPr>
        <p:txBody>
          <a:bodyPr/>
          <a:lstStyle/>
          <a:p>
            <a:r>
              <a:rPr lang="en-US" smtClean="0"/>
              <a:t>March 2017</a:t>
            </a:r>
            <a:endParaRPr lang="en-GB" dirty="0"/>
          </a:p>
        </p:txBody>
      </p:sp>
    </p:spTree>
    <p:extLst>
      <p:ext uri="{BB962C8B-B14F-4D97-AF65-F5344CB8AC3E}">
        <p14:creationId xmlns:p14="http://schemas.microsoft.com/office/powerpoint/2010/main" val="269432631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altLang="en-US" b="0" dirty="0"/>
              <a:t>Approval of previous meeting minutes</a:t>
            </a:r>
            <a:endParaRPr lang="en-US" dirty="0"/>
          </a:p>
        </p:txBody>
      </p:sp>
      <p:sp>
        <p:nvSpPr>
          <p:cNvPr id="8" name="Content Placeholder 2"/>
          <p:cNvSpPr>
            <a:spLocks noGrp="1"/>
          </p:cNvSpPr>
          <p:nvPr>
            <p:ph idx="1"/>
          </p:nvPr>
        </p:nvSpPr>
        <p:spPr>
          <a:xfrm>
            <a:off x="685800" y="1981200"/>
            <a:ext cx="7770813" cy="4113213"/>
          </a:xfrm>
        </p:spPr>
        <p:txBody>
          <a:bodyPr/>
          <a:lstStyle/>
          <a:p>
            <a:r>
              <a:rPr lang="en-US" b="0" dirty="0"/>
              <a:t>Document </a:t>
            </a:r>
            <a:r>
              <a:rPr lang="en-US" b="0" dirty="0" smtClean="0"/>
              <a:t>11-17/205r0 “</a:t>
            </a:r>
            <a:r>
              <a:rPr lang="en-US" dirty="0"/>
              <a:t>Meeting Minutes </a:t>
            </a:r>
            <a:r>
              <a:rPr lang="en-US" dirty="0" smtClean="0"/>
              <a:t>January 2017 </a:t>
            </a:r>
            <a:r>
              <a:rPr lang="en-US" dirty="0"/>
              <a:t>Session</a:t>
            </a:r>
            <a:r>
              <a:rPr lang="en-US" b="0" dirty="0" smtClean="0"/>
              <a:t>” </a:t>
            </a:r>
            <a:r>
              <a:rPr lang="en-US" b="0" dirty="0"/>
              <a:t>posted to Mentor </a:t>
            </a:r>
            <a:r>
              <a:rPr lang="en-US" b="0" dirty="0" smtClean="0"/>
              <a:t>on Feb. 2</a:t>
            </a:r>
            <a:r>
              <a:rPr lang="en-US" b="0" baseline="30000" dirty="0" smtClean="0"/>
              <a:t>nd</a:t>
            </a:r>
            <a:r>
              <a:rPr lang="en-US" b="0" dirty="0" smtClean="0"/>
              <a:t> . </a:t>
            </a:r>
            <a:endParaRPr lang="en-US" b="0" dirty="0"/>
          </a:p>
          <a:p>
            <a:endParaRPr lang="en-US" dirty="0"/>
          </a:p>
          <a:p>
            <a:r>
              <a:rPr lang="en-US" dirty="0"/>
              <a:t>Motion:</a:t>
            </a:r>
          </a:p>
          <a:p>
            <a:pPr marL="0" indent="0"/>
            <a:r>
              <a:rPr lang="en-US" b="0" dirty="0"/>
              <a:t>To approve document </a:t>
            </a:r>
            <a:r>
              <a:rPr lang="en-US" b="0" dirty="0" smtClean="0"/>
              <a:t>11-17/205r0 as </a:t>
            </a:r>
            <a:r>
              <a:rPr lang="en-US" b="0" dirty="0" err="1" smtClean="0"/>
              <a:t>TGaz</a:t>
            </a:r>
            <a:r>
              <a:rPr lang="en-US" b="0" dirty="0" smtClean="0"/>
              <a:t> </a:t>
            </a:r>
            <a:r>
              <a:rPr lang="en-US" b="0" dirty="0"/>
              <a:t>meeting minutes for the </a:t>
            </a:r>
            <a:r>
              <a:rPr lang="en-US" b="0" dirty="0" smtClean="0"/>
              <a:t>Jan. meeting</a:t>
            </a:r>
            <a:r>
              <a:rPr lang="en-US" b="0" dirty="0"/>
              <a:t>. </a:t>
            </a:r>
          </a:p>
          <a:p>
            <a:r>
              <a:rPr lang="en-US" b="0" dirty="0"/>
              <a:t>Moved by</a:t>
            </a:r>
            <a:r>
              <a:rPr lang="en-US" b="0" dirty="0" smtClean="0"/>
              <a:t>: Ganesh </a:t>
            </a:r>
            <a:r>
              <a:rPr lang="en-US" b="0" dirty="0" err="1" smtClean="0"/>
              <a:t>Venkatesan</a:t>
            </a:r>
            <a:r>
              <a:rPr lang="en-US" b="0" dirty="0" smtClean="0"/>
              <a:t> </a:t>
            </a:r>
            <a:endParaRPr lang="en-US" b="0" dirty="0"/>
          </a:p>
          <a:p>
            <a:r>
              <a:rPr lang="en-US" b="0" dirty="0"/>
              <a:t>Seconded by</a:t>
            </a:r>
            <a:r>
              <a:rPr lang="en-US" b="0" dirty="0" smtClean="0"/>
              <a:t>: Assaf Kasher</a:t>
            </a:r>
            <a:endParaRPr lang="en-US" b="0" dirty="0"/>
          </a:p>
          <a:p>
            <a:r>
              <a:rPr lang="en-US" b="0" dirty="0"/>
              <a:t>Results (Y/N/A</a:t>
            </a:r>
            <a:r>
              <a:rPr lang="en-US" b="0" dirty="0" smtClean="0"/>
              <a:t>): 18 / 0 / 1</a:t>
            </a:r>
          </a:p>
          <a:p>
            <a:r>
              <a:rPr lang="en-US" b="0" dirty="0" smtClean="0"/>
              <a:t>Motion passes.</a:t>
            </a:r>
          </a:p>
        </p:txBody>
      </p:sp>
      <p:sp>
        <p:nvSpPr>
          <p:cNvPr id="15" name="Date Placeholder 5"/>
          <p:cNvSpPr>
            <a:spLocks noGrp="1"/>
          </p:cNvSpPr>
          <p:nvPr>
            <p:ph type="dt" idx="15"/>
          </p:nvPr>
        </p:nvSpPr>
        <p:spPr>
          <a:xfrm>
            <a:off x="696912" y="333375"/>
            <a:ext cx="1874823" cy="273050"/>
          </a:xfrm>
        </p:spPr>
        <p:txBody>
          <a:bodyPr/>
          <a:lstStyle/>
          <a:p>
            <a:r>
              <a:rPr lang="en-US" smtClean="0"/>
              <a:t>March 2017</a:t>
            </a:r>
            <a:endParaRPr lang="en-GB" dirty="0"/>
          </a:p>
        </p:txBody>
      </p:sp>
    </p:spTree>
    <p:extLst>
      <p:ext uri="{BB962C8B-B14F-4D97-AF65-F5344CB8AC3E}">
        <p14:creationId xmlns:p14="http://schemas.microsoft.com/office/powerpoint/2010/main" val="157641605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2017</a:t>
            </a:r>
            <a:endParaRPr lang="en-GB" dirty="0"/>
          </a:p>
        </p:txBody>
      </p:sp>
      <p:sp>
        <p:nvSpPr>
          <p:cNvPr id="7" name="Title 1"/>
          <p:cNvSpPr>
            <a:spLocks noGrp="1"/>
          </p:cNvSpPr>
          <p:nvPr>
            <p:ph type="title"/>
          </p:nvPr>
        </p:nvSpPr>
        <p:spPr>
          <a:xfrm>
            <a:off x="685800" y="685800"/>
            <a:ext cx="7770813" cy="1065213"/>
          </a:xfrm>
        </p:spPr>
        <p:txBody>
          <a:bodyPr/>
          <a:lstStyle/>
          <a:p>
            <a:r>
              <a:rPr lang="en-US" dirty="0" smtClean="0"/>
              <a:t>Motion to Approve FRD </a:t>
            </a:r>
            <a:br>
              <a:rPr lang="en-US" dirty="0" smtClean="0"/>
            </a:br>
            <a:r>
              <a:rPr lang="en-US" dirty="0" smtClean="0"/>
              <a:t>Working Draft Document</a:t>
            </a:r>
            <a:endParaRPr lang="en-US" dirty="0"/>
          </a:p>
        </p:txBody>
      </p:sp>
      <p:sp>
        <p:nvSpPr>
          <p:cNvPr id="8" name="Content Placeholder 2"/>
          <p:cNvSpPr>
            <a:spLocks noGrp="1"/>
          </p:cNvSpPr>
          <p:nvPr>
            <p:ph idx="1"/>
          </p:nvPr>
        </p:nvSpPr>
        <p:spPr>
          <a:xfrm>
            <a:off x="685800" y="1981200"/>
            <a:ext cx="7770813" cy="4113213"/>
          </a:xfrm>
        </p:spPr>
        <p:txBody>
          <a:bodyPr/>
          <a:lstStyle/>
          <a:p>
            <a:pPr marL="0" indent="0"/>
            <a:r>
              <a:rPr lang="en-US" dirty="0" smtClean="0"/>
              <a:t>Motion</a:t>
            </a:r>
          </a:p>
          <a:p>
            <a:pPr marL="0" indent="0"/>
            <a:r>
              <a:rPr lang="en-US" dirty="0" smtClean="0"/>
              <a:t>Move </a:t>
            </a:r>
            <a:r>
              <a:rPr lang="en-US" dirty="0"/>
              <a:t>to adopt </a:t>
            </a:r>
            <a:r>
              <a:rPr lang="en-US" dirty="0" smtClean="0"/>
              <a:t>document 11-16-424r5 as the Task Group AZ FRD working draft document. </a:t>
            </a:r>
            <a:endParaRPr lang="en-US" dirty="0"/>
          </a:p>
          <a:p>
            <a:pPr marL="0" indent="0"/>
            <a:endParaRPr lang="en-US" dirty="0"/>
          </a:p>
          <a:p>
            <a:pPr marL="0" indent="0"/>
            <a:r>
              <a:rPr lang="en-US" dirty="0"/>
              <a:t>Moved: </a:t>
            </a:r>
            <a:r>
              <a:rPr lang="en-US" dirty="0" smtClean="0"/>
              <a:t>Allan Zhu</a:t>
            </a:r>
            <a:endParaRPr lang="en-US" dirty="0"/>
          </a:p>
          <a:p>
            <a:pPr marL="0" indent="0"/>
            <a:r>
              <a:rPr lang="en-US" dirty="0"/>
              <a:t>Seconded: </a:t>
            </a:r>
            <a:r>
              <a:rPr lang="en-US" dirty="0" smtClean="0"/>
              <a:t>SK Yong</a:t>
            </a:r>
            <a:endParaRPr lang="en-US" dirty="0"/>
          </a:p>
          <a:p>
            <a:pPr marL="0" indent="0"/>
            <a:r>
              <a:rPr lang="en-US" dirty="0"/>
              <a:t>Result</a:t>
            </a:r>
            <a:r>
              <a:rPr lang="en-US" dirty="0" smtClean="0"/>
              <a:t>:</a:t>
            </a:r>
          </a:p>
          <a:p>
            <a:pPr marL="0" indent="0"/>
            <a:r>
              <a:rPr lang="en-US" dirty="0" smtClean="0"/>
              <a:t>Y: 17 		N: 0		A: 1</a:t>
            </a:r>
            <a:endParaRPr lang="en-US" dirty="0"/>
          </a:p>
          <a:p>
            <a:r>
              <a:rPr lang="en-US" dirty="0" smtClean="0"/>
              <a:t>Motion passes</a:t>
            </a:r>
            <a:endParaRPr lang="en-US" dirty="0"/>
          </a:p>
        </p:txBody>
      </p:sp>
    </p:spTree>
    <p:extLst>
      <p:ext uri="{BB962C8B-B14F-4D97-AF65-F5344CB8AC3E}">
        <p14:creationId xmlns:p14="http://schemas.microsoft.com/office/powerpoint/2010/main" val="224461213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p:cNvSpPr>
            <a:spLocks noGrp="1"/>
          </p:cNvSpPr>
          <p:nvPr>
            <p:ph type="title"/>
          </p:nvPr>
        </p:nvSpPr>
        <p:spPr>
          <a:xfrm>
            <a:off x="685800" y="685800"/>
            <a:ext cx="7770813" cy="1065213"/>
          </a:xfrm>
        </p:spPr>
        <p:txBody>
          <a:bodyPr/>
          <a:lstStyle/>
          <a:p>
            <a:r>
              <a:rPr lang="en-US" dirty="0"/>
              <a:t>Presentations</a:t>
            </a:r>
          </a:p>
        </p:txBody>
      </p:sp>
      <p:sp>
        <p:nvSpPr>
          <p:cNvPr id="12" name="Content Placeholder 2"/>
          <p:cNvSpPr>
            <a:spLocks noGrp="1"/>
          </p:cNvSpPr>
          <p:nvPr>
            <p:ph idx="1"/>
          </p:nvPr>
        </p:nvSpPr>
        <p:spPr>
          <a:xfrm>
            <a:off x="685800" y="1981200"/>
            <a:ext cx="7770813" cy="4113213"/>
          </a:xfrm>
        </p:spPr>
        <p:txBody>
          <a:bodyPr/>
          <a:lstStyle/>
          <a:p>
            <a:endParaRPr lang="en-US"/>
          </a:p>
        </p:txBody>
      </p:sp>
      <p:sp>
        <p:nvSpPr>
          <p:cNvPr id="13"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23</a:t>
            </a:fld>
            <a:endParaRPr lang="en-GB" dirty="0"/>
          </a:p>
        </p:txBody>
      </p:sp>
      <p:sp>
        <p:nvSpPr>
          <p:cNvPr id="14"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6" name="Date Placeholder 5"/>
          <p:cNvSpPr>
            <a:spLocks noGrp="1"/>
          </p:cNvSpPr>
          <p:nvPr>
            <p:ph type="dt" idx="15"/>
          </p:nvPr>
        </p:nvSpPr>
        <p:spPr>
          <a:xfrm>
            <a:off x="696912" y="333375"/>
            <a:ext cx="1874823" cy="273050"/>
          </a:xfrm>
        </p:spPr>
        <p:txBody>
          <a:bodyPr/>
          <a:lstStyle/>
          <a:p>
            <a:r>
              <a:rPr lang="en-US" smtClean="0"/>
              <a:t>March 2017</a:t>
            </a:r>
            <a:endParaRPr lang="en-GB" dirty="0"/>
          </a:p>
        </p:txBody>
      </p:sp>
    </p:spTree>
    <p:extLst>
      <p:ext uri="{BB962C8B-B14F-4D97-AF65-F5344CB8AC3E}">
        <p14:creationId xmlns:p14="http://schemas.microsoft.com/office/powerpoint/2010/main" val="177466059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dirty="0"/>
              <a:t>Attendance reminder</a:t>
            </a:r>
          </a:p>
        </p:txBody>
      </p:sp>
      <p:sp>
        <p:nvSpPr>
          <p:cNvPr id="8" name="Content Placeholder 2"/>
          <p:cNvSpPr>
            <a:spLocks noGrp="1"/>
          </p:cNvSpPr>
          <p:nvPr>
            <p:ph idx="1"/>
          </p:nvPr>
        </p:nvSpPr>
        <p:spPr>
          <a:xfrm>
            <a:off x="685800" y="1981200"/>
            <a:ext cx="7770813" cy="4113213"/>
          </a:xfrm>
        </p:spPr>
        <p:txBody>
          <a:bodyPr/>
          <a:lstStyle/>
          <a:p>
            <a:endParaRPr lang="en-US"/>
          </a:p>
        </p:txBody>
      </p:sp>
      <p:sp>
        <p:nvSpPr>
          <p:cNvPr id="9"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24</a:t>
            </a:fld>
            <a:endParaRPr lang="en-GB" dirty="0"/>
          </a:p>
        </p:txBody>
      </p:sp>
      <p:sp>
        <p:nvSpPr>
          <p:cNvPr id="10"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2" name="Date Placeholder 5"/>
          <p:cNvSpPr>
            <a:spLocks noGrp="1"/>
          </p:cNvSpPr>
          <p:nvPr>
            <p:ph type="dt" idx="15"/>
          </p:nvPr>
        </p:nvSpPr>
        <p:spPr>
          <a:xfrm>
            <a:off x="696912" y="333375"/>
            <a:ext cx="1874823" cy="273050"/>
          </a:xfrm>
        </p:spPr>
        <p:txBody>
          <a:bodyPr/>
          <a:lstStyle/>
          <a:p>
            <a:r>
              <a:rPr lang="en-US" smtClean="0"/>
              <a:t>March 2017</a:t>
            </a:r>
            <a:endParaRPr lang="en-GB" dirty="0"/>
          </a:p>
        </p:txBody>
      </p:sp>
    </p:spTree>
    <p:extLst>
      <p:ext uri="{BB962C8B-B14F-4D97-AF65-F5344CB8AC3E}">
        <p14:creationId xmlns:p14="http://schemas.microsoft.com/office/powerpoint/2010/main" val="188475928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dirty="0"/>
              <a:t>Recess</a:t>
            </a:r>
          </a:p>
        </p:txBody>
      </p:sp>
      <p:sp>
        <p:nvSpPr>
          <p:cNvPr id="8" name="Content Placeholder 2"/>
          <p:cNvSpPr>
            <a:spLocks noGrp="1"/>
          </p:cNvSpPr>
          <p:nvPr>
            <p:ph idx="1"/>
          </p:nvPr>
        </p:nvSpPr>
        <p:spPr>
          <a:xfrm>
            <a:off x="685800" y="1981200"/>
            <a:ext cx="7770813" cy="4113213"/>
          </a:xfrm>
        </p:spPr>
        <p:txBody>
          <a:bodyPr/>
          <a:lstStyle/>
          <a:p>
            <a:endParaRPr lang="en-US"/>
          </a:p>
        </p:txBody>
      </p:sp>
      <p:sp>
        <p:nvSpPr>
          <p:cNvPr id="9"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25</a:t>
            </a:fld>
            <a:endParaRPr lang="en-GB" dirty="0"/>
          </a:p>
        </p:txBody>
      </p:sp>
      <p:sp>
        <p:nvSpPr>
          <p:cNvPr id="10"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2" name="Date Placeholder 5"/>
          <p:cNvSpPr>
            <a:spLocks noGrp="1"/>
          </p:cNvSpPr>
          <p:nvPr>
            <p:ph type="dt" idx="15"/>
          </p:nvPr>
        </p:nvSpPr>
        <p:spPr>
          <a:xfrm>
            <a:off x="696912" y="333375"/>
            <a:ext cx="1874823" cy="273050"/>
          </a:xfrm>
        </p:spPr>
        <p:txBody>
          <a:bodyPr/>
          <a:lstStyle/>
          <a:p>
            <a:r>
              <a:rPr lang="en-US" smtClean="0"/>
              <a:t>March 2017</a:t>
            </a:r>
            <a:endParaRPr lang="en-GB" dirty="0"/>
          </a:p>
        </p:txBody>
      </p:sp>
    </p:spTree>
    <p:extLst>
      <p:ext uri="{BB962C8B-B14F-4D97-AF65-F5344CB8AC3E}">
        <p14:creationId xmlns:p14="http://schemas.microsoft.com/office/powerpoint/2010/main" val="350634681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2017</a:t>
            </a:r>
            <a:endParaRPr lang="en-GB" dirty="0"/>
          </a:p>
        </p:txBody>
      </p:sp>
      <p:sp>
        <p:nvSpPr>
          <p:cNvPr id="12" name="Title 1"/>
          <p:cNvSpPr>
            <a:spLocks noGrp="1"/>
          </p:cNvSpPr>
          <p:nvPr>
            <p:ph type="title"/>
          </p:nvPr>
        </p:nvSpPr>
        <p:spPr>
          <a:xfrm>
            <a:off x="838200" y="838200"/>
            <a:ext cx="7770813" cy="1065213"/>
          </a:xfrm>
        </p:spPr>
        <p:txBody>
          <a:bodyPr/>
          <a:lstStyle/>
          <a:p>
            <a:endParaRPr lang="en-US"/>
          </a:p>
        </p:txBody>
      </p:sp>
      <p:sp>
        <p:nvSpPr>
          <p:cNvPr id="13" name="Content Placeholder 2"/>
          <p:cNvSpPr>
            <a:spLocks noGrp="1"/>
          </p:cNvSpPr>
          <p:nvPr>
            <p:ph idx="1"/>
          </p:nvPr>
        </p:nvSpPr>
        <p:spPr>
          <a:xfrm>
            <a:off x="838200" y="2133600"/>
            <a:ext cx="7770813" cy="4113213"/>
          </a:xfrm>
        </p:spPr>
        <p:txBody>
          <a:bodyPr/>
          <a:lstStyle/>
          <a:p>
            <a:r>
              <a:rPr lang="en-US" altLang="en-US" sz="3600" dirty="0"/>
              <a:t>Meeting Slot </a:t>
            </a:r>
            <a:r>
              <a:rPr lang="en-US" altLang="en-US" sz="3600" dirty="0" smtClean="0"/>
              <a:t>#2</a:t>
            </a:r>
            <a:endParaRPr lang="en-US" altLang="en-US" sz="2000" dirty="0"/>
          </a:p>
          <a:p>
            <a:endParaRPr lang="en-US" sz="3600" dirty="0"/>
          </a:p>
        </p:txBody>
      </p:sp>
    </p:spTree>
    <p:extLst>
      <p:ext uri="{BB962C8B-B14F-4D97-AF65-F5344CB8AC3E}">
        <p14:creationId xmlns:p14="http://schemas.microsoft.com/office/powerpoint/2010/main" val="202351518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2017</a:t>
            </a:r>
            <a:endParaRPr lang="en-GB" dirty="0"/>
          </a:p>
        </p:txBody>
      </p:sp>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Meeting Slot # </a:t>
            </a:r>
            <a:r>
              <a:rPr lang="en-US" altLang="en-US" dirty="0" smtClean="0">
                <a:solidFill>
                  <a:schemeClr val="tx2"/>
                </a:solidFill>
              </a:rPr>
              <a:t>2 </a:t>
            </a:r>
            <a:r>
              <a:rPr lang="en-US" altLang="en-US" dirty="0">
                <a:solidFill>
                  <a:schemeClr val="tx2"/>
                </a:solidFill>
              </a:rPr>
              <a:t>discussion items</a:t>
            </a:r>
            <a:endParaRPr lang="en-US" dirty="0"/>
          </a:p>
        </p:txBody>
      </p:sp>
      <p:sp>
        <p:nvSpPr>
          <p:cNvPr id="8" name="Content Placeholder 2"/>
          <p:cNvSpPr>
            <a:spLocks noGrp="1"/>
          </p:cNvSpPr>
          <p:nvPr>
            <p:ph idx="1"/>
          </p:nvPr>
        </p:nvSpPr>
        <p:spPr>
          <a:xfrm>
            <a:off x="685800" y="1981200"/>
            <a:ext cx="7770813" cy="4113213"/>
          </a:xfrm>
        </p:spPr>
        <p:txBody>
          <a:bodyPr/>
          <a:lstStyle/>
          <a:p>
            <a:pPr algn="just">
              <a:spcBef>
                <a:spcPct val="20000"/>
              </a:spcBef>
              <a:buFontTx/>
              <a:buChar char="•"/>
            </a:pPr>
            <a:r>
              <a:rPr lang="en-US" altLang="en-US" sz="2000" b="0" dirty="0"/>
              <a:t>Call Meeting to Order (1min)</a:t>
            </a:r>
          </a:p>
          <a:p>
            <a:pPr algn="just">
              <a:spcBef>
                <a:spcPct val="20000"/>
              </a:spcBef>
              <a:buFontTx/>
              <a:buChar char="•"/>
            </a:pPr>
            <a:r>
              <a:rPr lang="en-US" altLang="en-US" sz="2000" b="0" dirty="0"/>
              <a:t>Patent Policy and Logistics (5min)</a:t>
            </a:r>
          </a:p>
          <a:p>
            <a:pPr algn="just">
              <a:spcBef>
                <a:spcPct val="20000"/>
              </a:spcBef>
              <a:buFontTx/>
              <a:buChar char="•"/>
            </a:pPr>
            <a:r>
              <a:rPr lang="en-US" altLang="en-US" sz="2000" b="0" dirty="0"/>
              <a:t>Agenda Setting (4min)</a:t>
            </a:r>
          </a:p>
          <a:p>
            <a:pPr algn="just">
              <a:spcBef>
                <a:spcPct val="20000"/>
              </a:spcBef>
              <a:buFontTx/>
              <a:buChar char="•"/>
            </a:pPr>
            <a:r>
              <a:rPr lang="en-US" altLang="en-US" sz="2000" b="0" dirty="0" smtClean="0"/>
              <a:t>Presentations </a:t>
            </a:r>
            <a:r>
              <a:rPr lang="en-US" altLang="en-US" sz="2000" b="0" dirty="0"/>
              <a:t>to inform the TG (as time permits)</a:t>
            </a:r>
          </a:p>
          <a:p>
            <a:endParaRPr lang="en-US" sz="2000" b="0" dirty="0"/>
          </a:p>
          <a:p>
            <a:endParaRPr lang="en-US" dirty="0"/>
          </a:p>
        </p:txBody>
      </p:sp>
    </p:spTree>
    <p:extLst>
      <p:ext uri="{BB962C8B-B14F-4D97-AF65-F5344CB8AC3E}">
        <p14:creationId xmlns:p14="http://schemas.microsoft.com/office/powerpoint/2010/main" val="388241800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2017</a:t>
            </a:r>
            <a:endParaRPr lang="en-GB" dirty="0"/>
          </a:p>
        </p:txBody>
      </p:sp>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Submission order – Slot 2</a:t>
            </a:r>
            <a:endParaRPr lang="en-US" dirty="0"/>
          </a:p>
        </p:txBody>
      </p:sp>
      <p:graphicFrame>
        <p:nvGraphicFramePr>
          <p:cNvPr id="8" name="Table 7"/>
          <p:cNvGraphicFramePr>
            <a:graphicFrameLocks noGrp="1"/>
          </p:cNvGraphicFramePr>
          <p:nvPr>
            <p:extLst>
              <p:ext uri="{D42A27DB-BD31-4B8C-83A1-F6EECF244321}">
                <p14:modId xmlns:p14="http://schemas.microsoft.com/office/powerpoint/2010/main" val="1329002081"/>
              </p:ext>
            </p:extLst>
          </p:nvPr>
        </p:nvGraphicFramePr>
        <p:xfrm>
          <a:off x="622302" y="1916832"/>
          <a:ext cx="7772404" cy="4185680"/>
        </p:xfrm>
        <a:graphic>
          <a:graphicData uri="http://schemas.openxmlformats.org/drawingml/2006/table">
            <a:tbl>
              <a:tblPr firstRow="1" bandRow="1">
                <a:tableStyleId>{21E4AEA4-8DFA-4A89-87EB-49C32662AFE0}</a:tableStyleId>
              </a:tblPr>
              <a:tblGrid>
                <a:gridCol w="1380624"/>
                <a:gridCol w="1670495"/>
                <a:gridCol w="2304256"/>
                <a:gridCol w="1296144"/>
                <a:gridCol w="1120885"/>
              </a:tblGrid>
              <a:tr h="370760">
                <a:tc>
                  <a:txBody>
                    <a:bodyPr/>
                    <a:lstStyle/>
                    <a:p>
                      <a:r>
                        <a:rPr lang="en-US" sz="1500" dirty="0" smtClean="0"/>
                        <a:t>Document No.</a:t>
                      </a:r>
                      <a:endParaRPr lang="en-US" sz="1500" dirty="0"/>
                    </a:p>
                  </a:txBody>
                  <a:tcPr marT="45712" marB="45712"/>
                </a:tc>
                <a:tc>
                  <a:txBody>
                    <a:bodyPr/>
                    <a:lstStyle/>
                    <a:p>
                      <a:r>
                        <a:rPr lang="en-US" sz="1500" dirty="0" smtClean="0"/>
                        <a:t>Presenter</a:t>
                      </a:r>
                      <a:endParaRPr lang="en-US" sz="1500" dirty="0"/>
                    </a:p>
                  </a:txBody>
                  <a:tcPr marT="45712" marB="45712"/>
                </a:tc>
                <a:tc>
                  <a:txBody>
                    <a:bodyPr/>
                    <a:lstStyle/>
                    <a:p>
                      <a:r>
                        <a:rPr lang="en-US" sz="1500" dirty="0" smtClean="0"/>
                        <a:t>Title</a:t>
                      </a:r>
                      <a:endParaRPr lang="en-US" sz="1500" dirty="0"/>
                    </a:p>
                  </a:txBody>
                  <a:tcPr marT="45712" marB="45712"/>
                </a:tc>
                <a:tc>
                  <a:txBody>
                    <a:bodyPr/>
                    <a:lstStyle/>
                    <a:p>
                      <a:r>
                        <a:rPr lang="en-US" sz="1500" dirty="0" smtClean="0"/>
                        <a:t>Topic</a:t>
                      </a:r>
                      <a:endParaRPr lang="en-US" sz="1500" dirty="0"/>
                    </a:p>
                  </a:txBody>
                  <a:tcPr marT="45712" marB="45712"/>
                </a:tc>
                <a:tc>
                  <a:txBody>
                    <a:bodyPr/>
                    <a:lstStyle/>
                    <a:p>
                      <a:r>
                        <a:rPr lang="en-US" sz="1500" dirty="0" smtClean="0"/>
                        <a:t>Time</a:t>
                      </a:r>
                      <a:endParaRPr lang="en-US" sz="1500" dirty="0"/>
                    </a:p>
                  </a:txBody>
                  <a:tcPr marT="45712" marB="45712"/>
                </a:tc>
              </a:tr>
              <a:tr h="370760">
                <a:tc>
                  <a:txBody>
                    <a:bodyPr/>
                    <a:lstStyle/>
                    <a:p>
                      <a:r>
                        <a:rPr lang="en-US" sz="1400" dirty="0" smtClean="0"/>
                        <a:t>11-17-0097</a:t>
                      </a:r>
                      <a:endParaRPr lang="en-US" sz="1400" dirty="0"/>
                    </a:p>
                  </a:txBody>
                  <a:tcPr marT="45712" marB="45712"/>
                </a:tc>
                <a:tc>
                  <a:txBody>
                    <a:bodyPr/>
                    <a:lstStyle/>
                    <a:p>
                      <a:r>
                        <a:rPr lang="en-US" sz="1400" dirty="0" smtClean="0"/>
                        <a:t>Jonathan Segev</a:t>
                      </a:r>
                      <a:endParaRPr lang="en-US" sz="1400" dirty="0"/>
                    </a:p>
                  </a:txBody>
                  <a:tcPr marT="45712" marB="45712"/>
                </a:tc>
                <a:tc>
                  <a:txBody>
                    <a:bodyPr/>
                    <a:lstStyle/>
                    <a:p>
                      <a:r>
                        <a:rPr lang="en-US" sz="1400" kern="1200" dirty="0" err="1" smtClean="0">
                          <a:solidFill>
                            <a:schemeClr val="dk1"/>
                          </a:solidFill>
                          <a:latin typeface="+mn-lt"/>
                          <a:ea typeface="+mn-ea"/>
                          <a:cs typeface="+mn-cs"/>
                        </a:rPr>
                        <a:t>TGaz</a:t>
                      </a:r>
                      <a:r>
                        <a:rPr lang="en-US" sz="1400" kern="1200" dirty="0" smtClean="0">
                          <a:solidFill>
                            <a:schemeClr val="dk1"/>
                          </a:solidFill>
                          <a:latin typeface="+mn-lt"/>
                          <a:ea typeface="+mn-ea"/>
                          <a:cs typeface="+mn-cs"/>
                        </a:rPr>
                        <a:t> March 2016 Agenda</a:t>
                      </a:r>
                      <a:endParaRPr lang="en-US" sz="1400" kern="1200" dirty="0">
                        <a:solidFill>
                          <a:schemeClr val="dk1"/>
                        </a:solidFill>
                        <a:latin typeface="+mn-lt"/>
                        <a:ea typeface="+mn-ea"/>
                        <a:cs typeface="+mn-cs"/>
                      </a:endParaRPr>
                    </a:p>
                  </a:txBody>
                  <a:tcPr marT="45712" marB="45712"/>
                </a:tc>
                <a:tc>
                  <a:txBody>
                    <a:bodyPr/>
                    <a:lstStyle/>
                    <a:p>
                      <a:r>
                        <a:rPr lang="en-US" sz="1400" kern="1200" dirty="0" smtClean="0">
                          <a:solidFill>
                            <a:schemeClr val="dk1"/>
                          </a:solidFill>
                          <a:latin typeface="+mn-lt"/>
                          <a:ea typeface="+mn-ea"/>
                          <a:cs typeface="+mn-cs"/>
                        </a:rPr>
                        <a:t>Agenda Deck</a:t>
                      </a: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r>
              <a:tr h="152392">
                <a:tc>
                  <a:txBody>
                    <a:bodyPr/>
                    <a:lstStyle/>
                    <a:p>
                      <a:r>
                        <a:rPr lang="en-US" sz="1400" dirty="0" smtClean="0"/>
                        <a:t>11-17-462</a:t>
                      </a:r>
                      <a:endParaRPr lang="en-US" sz="1400" dirty="0"/>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Chao Chun Wang</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Spec</a:t>
                      </a:r>
                      <a:r>
                        <a:rPr lang="en-US" sz="1400" kern="1200" baseline="0" dirty="0" smtClean="0">
                          <a:solidFill>
                            <a:schemeClr val="dk1"/>
                          </a:solidFill>
                          <a:latin typeface="+mn-lt"/>
                          <a:ea typeface="+mn-ea"/>
                          <a:cs typeface="+mn-cs"/>
                        </a:rPr>
                        <a:t> Framework Document</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SFD working draft</a:t>
                      </a:r>
                      <a:endParaRPr lang="en-US" sz="1400" kern="1200" dirty="0">
                        <a:solidFill>
                          <a:schemeClr val="dk1"/>
                        </a:solidFill>
                        <a:latin typeface="+mn-lt"/>
                        <a:ea typeface="+mn-ea"/>
                        <a:cs typeface="+mn-cs"/>
                      </a:endParaRPr>
                    </a:p>
                  </a:txBody>
                  <a:tcPr marT="45712" marB="45712"/>
                </a:tc>
                <a:tc>
                  <a:txBody>
                    <a:bodyPr/>
                    <a:lstStyle/>
                    <a:p>
                      <a:r>
                        <a:rPr lang="en-US" sz="1400" dirty="0" smtClean="0"/>
                        <a:t>Motion</a:t>
                      </a:r>
                      <a:r>
                        <a:rPr lang="en-US" sz="1400" baseline="0" dirty="0" smtClean="0"/>
                        <a:t> to </a:t>
                      </a:r>
                      <a:r>
                        <a:rPr lang="en-US" sz="1400" baseline="0" dirty="0" smtClean="0"/>
                        <a:t>approve – 10min</a:t>
                      </a:r>
                      <a:endParaRPr lang="en-US" sz="1400" dirty="0"/>
                    </a:p>
                  </a:txBody>
                  <a:tcPr marT="45712" marB="45712"/>
                </a:tc>
              </a:tr>
              <a:tr h="160012">
                <a:tc>
                  <a:txBody>
                    <a:bodyPr/>
                    <a:lstStyle/>
                    <a:p>
                      <a:r>
                        <a:rPr lang="en-US" sz="1400" dirty="0" smtClean="0"/>
                        <a:t>11-17-463</a:t>
                      </a:r>
                      <a:endParaRPr lang="en-US" sz="1400" dirty="0"/>
                    </a:p>
                  </a:txBody>
                  <a:tcPr marT="45712" marB="45712"/>
                </a:tc>
                <a:tc>
                  <a:txBody>
                    <a:bodyPr/>
                    <a:lstStyle/>
                    <a:p>
                      <a:r>
                        <a:rPr lang="en-US" sz="1400" dirty="0" smtClean="0"/>
                        <a:t>Chao Chun Wang</a:t>
                      </a:r>
                      <a:endParaRPr lang="en-US" sz="1400" dirty="0"/>
                    </a:p>
                  </a:txBody>
                  <a:tcPr marT="45712" marB="45712"/>
                </a:tc>
                <a:tc>
                  <a:txBody>
                    <a:bodyPr/>
                    <a:lstStyle/>
                    <a:p>
                      <a:pPr marL="0" algn="l" defTabSz="914400" rtl="0" eaLnBrk="1" latinLnBrk="0" hangingPunct="1"/>
                      <a:r>
                        <a:rPr lang="en-US" sz="1400" dirty="0" smtClean="0">
                          <a:effectLst/>
                        </a:rPr>
                        <a:t>Resource Negotiation for Unassociated STAs in MU Operation</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Technical</a:t>
                      </a:r>
                      <a:endParaRPr lang="en-US" sz="1400" kern="1200" dirty="0">
                        <a:solidFill>
                          <a:schemeClr val="dk1"/>
                        </a:solidFill>
                        <a:latin typeface="+mn-lt"/>
                        <a:ea typeface="+mn-ea"/>
                        <a:cs typeface="+mn-cs"/>
                      </a:endParaRPr>
                    </a:p>
                  </a:txBody>
                  <a:tcPr marT="45712" marB="45712"/>
                </a:tc>
                <a:tc>
                  <a:txBody>
                    <a:bodyPr/>
                    <a:lstStyle/>
                    <a:p>
                      <a:r>
                        <a:rPr lang="en-US" sz="1400" dirty="0" smtClean="0"/>
                        <a:t>Completion of discussion and </a:t>
                      </a:r>
                      <a:r>
                        <a:rPr lang="en-US" sz="1400" dirty="0" smtClean="0"/>
                        <a:t>motions</a:t>
                      </a:r>
                      <a:r>
                        <a:rPr lang="en-US" sz="1400" baseline="0" dirty="0" smtClean="0"/>
                        <a:t> – 30min</a:t>
                      </a:r>
                      <a:endParaRPr lang="en-US" sz="1400" dirty="0"/>
                    </a:p>
                  </a:txBody>
                  <a:tcPr marT="45712" marB="45712"/>
                </a:tc>
              </a:tr>
              <a:tr h="160012">
                <a:tc>
                  <a:txBody>
                    <a:bodyPr/>
                    <a:lstStyle/>
                    <a:p>
                      <a:r>
                        <a:rPr lang="en-US" sz="1400" dirty="0" smtClean="0"/>
                        <a:t>11-17-478</a:t>
                      </a:r>
                      <a:endParaRPr lang="en-US" sz="14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Qinghua Li</a:t>
                      </a: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Analysis of Near-far Problem's Impact in UL MU-MIMO with Residual CFO </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Technical</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20min</a:t>
                      </a:r>
                      <a:endParaRPr lang="en-US" sz="1400" kern="1200" dirty="0">
                        <a:solidFill>
                          <a:schemeClr val="dk1"/>
                        </a:solidFill>
                        <a:latin typeface="+mn-lt"/>
                        <a:ea typeface="+mn-ea"/>
                        <a:cs typeface="+mn-cs"/>
                      </a:endParaRPr>
                    </a:p>
                  </a:txBody>
                  <a:tcPr marT="45712" marB="45712"/>
                </a:tc>
              </a:tr>
              <a:tr h="160012">
                <a:tc>
                  <a:txBody>
                    <a:bodyPr/>
                    <a:lstStyle/>
                    <a:p>
                      <a:r>
                        <a:rPr lang="en-US" sz="1400" dirty="0" smtClean="0"/>
                        <a:t>11-17-476</a:t>
                      </a:r>
                      <a:endParaRPr lang="en-US" sz="14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Erik Lindskog</a:t>
                      </a:r>
                    </a:p>
                  </a:txBody>
                  <a:tcPr marT="45712" marB="45712"/>
                </a:tc>
                <a:tc>
                  <a:txBody>
                    <a:bodyPr/>
                    <a:lstStyle/>
                    <a:p>
                      <a:r>
                        <a:rPr lang="en-US" sz="1400" dirty="0" smtClean="0"/>
                        <a:t>UL MU Ranging options </a:t>
                      </a:r>
                      <a:endParaRPr lang="en-US" sz="1400" dirty="0"/>
                    </a:p>
                  </a:txBody>
                  <a:tcPr marT="45712" marB="45712"/>
                </a:tc>
                <a:tc>
                  <a:txBody>
                    <a:bodyPr/>
                    <a:lstStyle/>
                    <a:p>
                      <a:r>
                        <a:rPr lang="en-US" sz="1400" dirty="0" smtClean="0"/>
                        <a:t>Technical</a:t>
                      </a:r>
                      <a:endParaRPr lang="en-US" sz="1400" dirty="0"/>
                    </a:p>
                  </a:txBody>
                  <a:tcPr marT="45712" marB="45712"/>
                </a:tc>
                <a:tc>
                  <a:txBody>
                    <a:bodyPr/>
                    <a:lstStyle/>
                    <a:p>
                      <a:r>
                        <a:rPr lang="en-US" sz="1400" kern="1200" dirty="0" smtClean="0">
                          <a:solidFill>
                            <a:schemeClr val="dk1"/>
                          </a:solidFill>
                          <a:latin typeface="+mn-lt"/>
                          <a:ea typeface="+mn-ea"/>
                          <a:cs typeface="+mn-cs"/>
                        </a:rPr>
                        <a:t>10min</a:t>
                      </a:r>
                      <a:endParaRPr lang="en-US" sz="1400" kern="1200" dirty="0">
                        <a:solidFill>
                          <a:schemeClr val="dk1"/>
                        </a:solidFill>
                        <a:latin typeface="+mn-lt"/>
                        <a:ea typeface="+mn-ea"/>
                        <a:cs typeface="+mn-cs"/>
                      </a:endParaRPr>
                    </a:p>
                  </a:txBody>
                  <a:tcPr marT="45712" marB="45712"/>
                </a:tc>
              </a:tr>
              <a:tr h="160012">
                <a:tc>
                  <a:txBody>
                    <a:bodyPr/>
                    <a:lstStyle/>
                    <a:p>
                      <a:r>
                        <a:rPr lang="en-US" sz="1400" dirty="0" smtClean="0"/>
                        <a:t>11-17-481</a:t>
                      </a:r>
                      <a:endParaRPr lang="en-US" sz="1400" dirty="0"/>
                    </a:p>
                  </a:txBody>
                  <a:tcPr marT="45712" marB="45712"/>
                </a:tc>
                <a:tc>
                  <a:txBody>
                    <a:bodyPr/>
                    <a:lstStyle/>
                    <a:p>
                      <a:r>
                        <a:rPr lang="en-US" sz="1400" dirty="0" smtClean="0"/>
                        <a:t>Ganesh</a:t>
                      </a:r>
                      <a:r>
                        <a:rPr lang="en-US" sz="1400" baseline="0" dirty="0" smtClean="0"/>
                        <a:t> </a:t>
                      </a:r>
                      <a:r>
                        <a:rPr lang="en-US" sz="1400" baseline="0" dirty="0" err="1" smtClean="0"/>
                        <a:t>Venkatesan</a:t>
                      </a:r>
                      <a:endParaRPr lang="en-US" sz="1400" dirty="0"/>
                    </a:p>
                  </a:txBody>
                  <a:tcPr marT="45712" marB="45712"/>
                </a:tc>
                <a:tc>
                  <a:txBody>
                    <a:bodyPr/>
                    <a:lstStyle/>
                    <a:p>
                      <a:r>
                        <a:rPr lang="en-US" sz="1400" dirty="0" smtClean="0"/>
                        <a:t>SU Ranging Protocol </a:t>
                      </a:r>
                      <a:endParaRPr lang="en-US" dirty="0"/>
                    </a:p>
                  </a:txBody>
                  <a:tcPr marT="45712" marB="45712"/>
                </a:tc>
                <a:tc>
                  <a:txBody>
                    <a:bodyPr/>
                    <a:lstStyle/>
                    <a:p>
                      <a:r>
                        <a:rPr lang="en-US" sz="1400" dirty="0" err="1" smtClean="0"/>
                        <a:t>Techninal</a:t>
                      </a:r>
                      <a:endParaRPr lang="en-US" sz="1400" dirty="0"/>
                    </a:p>
                  </a:txBody>
                  <a:tcPr marT="45712" marB="45712"/>
                </a:tc>
                <a:tc>
                  <a:txBody>
                    <a:bodyPr/>
                    <a:lstStyle/>
                    <a:p>
                      <a:r>
                        <a:rPr lang="en-US" sz="1400" dirty="0" smtClean="0"/>
                        <a:t>20min</a:t>
                      </a:r>
                      <a:r>
                        <a:rPr lang="en-US" sz="1400" baseline="0" dirty="0" smtClean="0"/>
                        <a:t> as time permits.</a:t>
                      </a:r>
                      <a:endParaRPr lang="en-US" sz="1400" dirty="0"/>
                    </a:p>
                  </a:txBody>
                  <a:tcPr marT="45712" marB="45712"/>
                </a:tc>
              </a:tr>
            </a:tbl>
          </a:graphicData>
        </a:graphic>
      </p:graphicFrame>
    </p:spTree>
    <p:extLst>
      <p:ext uri="{BB962C8B-B14F-4D97-AF65-F5344CB8AC3E}">
        <p14:creationId xmlns:p14="http://schemas.microsoft.com/office/powerpoint/2010/main" val="156594456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2017</a:t>
            </a:r>
            <a:endParaRPr lang="en-GB" dirty="0"/>
          </a:p>
        </p:txBody>
      </p:sp>
      <p:sp>
        <p:nvSpPr>
          <p:cNvPr id="7" name="Title 1"/>
          <p:cNvSpPr>
            <a:spLocks noGrp="1"/>
          </p:cNvSpPr>
          <p:nvPr>
            <p:ph type="title"/>
          </p:nvPr>
        </p:nvSpPr>
        <p:spPr>
          <a:xfrm>
            <a:off x="685800" y="685800"/>
            <a:ext cx="7770813" cy="1065213"/>
          </a:xfrm>
        </p:spPr>
        <p:txBody>
          <a:bodyPr/>
          <a:lstStyle/>
          <a:p>
            <a:r>
              <a:rPr lang="en-US" dirty="0"/>
              <a:t>Motion to Approve </a:t>
            </a:r>
            <a:r>
              <a:rPr lang="en-US" dirty="0" smtClean="0"/>
              <a:t>SFD </a:t>
            </a:r>
            <a:r>
              <a:rPr lang="en-US" dirty="0"/>
              <a:t/>
            </a:r>
            <a:br>
              <a:rPr lang="en-US" dirty="0"/>
            </a:br>
            <a:r>
              <a:rPr lang="en-US" dirty="0"/>
              <a:t>Working Draft Document</a:t>
            </a:r>
          </a:p>
        </p:txBody>
      </p:sp>
      <p:sp>
        <p:nvSpPr>
          <p:cNvPr id="8" name="Content Placeholder 2"/>
          <p:cNvSpPr>
            <a:spLocks noGrp="1"/>
          </p:cNvSpPr>
          <p:nvPr>
            <p:ph idx="1"/>
          </p:nvPr>
        </p:nvSpPr>
        <p:spPr>
          <a:xfrm>
            <a:off x="685800" y="1981200"/>
            <a:ext cx="7770813" cy="4113213"/>
          </a:xfrm>
        </p:spPr>
        <p:txBody>
          <a:bodyPr/>
          <a:lstStyle/>
          <a:p>
            <a:pPr marL="0" indent="0"/>
            <a:r>
              <a:rPr lang="en-US" dirty="0" smtClean="0"/>
              <a:t>Motion</a:t>
            </a:r>
          </a:p>
          <a:p>
            <a:pPr marL="0" indent="0"/>
            <a:r>
              <a:rPr lang="en-US" dirty="0" smtClean="0"/>
              <a:t>Move </a:t>
            </a:r>
            <a:r>
              <a:rPr lang="en-US" dirty="0"/>
              <a:t>to adopt </a:t>
            </a:r>
            <a:r>
              <a:rPr lang="en-US" dirty="0" smtClean="0"/>
              <a:t>document </a:t>
            </a:r>
            <a:r>
              <a:rPr lang="en-US" dirty="0" smtClean="0"/>
              <a:t>11-17-462r2 </a:t>
            </a:r>
            <a:r>
              <a:rPr lang="en-US" dirty="0" smtClean="0"/>
              <a:t>as the Task Group AZ </a:t>
            </a:r>
            <a:r>
              <a:rPr lang="en-US" dirty="0" smtClean="0"/>
              <a:t>SFD </a:t>
            </a:r>
            <a:r>
              <a:rPr lang="en-US" dirty="0" smtClean="0"/>
              <a:t>working draft document. </a:t>
            </a:r>
            <a:endParaRPr lang="en-US" dirty="0"/>
          </a:p>
          <a:p>
            <a:pPr marL="0" indent="0"/>
            <a:endParaRPr lang="en-US" dirty="0"/>
          </a:p>
          <a:p>
            <a:pPr marL="0" indent="0"/>
            <a:r>
              <a:rPr lang="en-US" dirty="0"/>
              <a:t>Moved: </a:t>
            </a:r>
            <a:r>
              <a:rPr lang="en-US" dirty="0" smtClean="0"/>
              <a:t>Assaf Kasher</a:t>
            </a:r>
          </a:p>
          <a:p>
            <a:pPr marL="0" indent="0"/>
            <a:r>
              <a:rPr lang="en-US" dirty="0" smtClean="0"/>
              <a:t>Seconded: Edward Au</a:t>
            </a:r>
            <a:endParaRPr lang="en-US" dirty="0"/>
          </a:p>
          <a:p>
            <a:pPr marL="0" indent="0"/>
            <a:r>
              <a:rPr lang="en-US" dirty="0"/>
              <a:t>Result</a:t>
            </a:r>
            <a:r>
              <a:rPr lang="en-US" dirty="0" smtClean="0"/>
              <a:t>:</a:t>
            </a:r>
          </a:p>
          <a:p>
            <a:pPr marL="0" indent="0"/>
            <a:r>
              <a:rPr lang="en-US" dirty="0" smtClean="0"/>
              <a:t>Y:  </a:t>
            </a:r>
            <a:r>
              <a:rPr lang="en-US" dirty="0" smtClean="0"/>
              <a:t>18	</a:t>
            </a:r>
            <a:r>
              <a:rPr lang="en-US" dirty="0" smtClean="0"/>
              <a:t>		N</a:t>
            </a:r>
            <a:r>
              <a:rPr lang="en-US" dirty="0" smtClean="0"/>
              <a:t>:	0 </a:t>
            </a:r>
            <a:r>
              <a:rPr lang="en-US" dirty="0" smtClean="0"/>
              <a:t>		A: </a:t>
            </a:r>
            <a:r>
              <a:rPr lang="en-US" dirty="0" smtClean="0"/>
              <a:t>2</a:t>
            </a:r>
          </a:p>
          <a:p>
            <a:pPr marL="0" indent="0"/>
            <a:r>
              <a:rPr lang="en-US" dirty="0" smtClean="0"/>
              <a:t>Motion passes</a:t>
            </a:r>
            <a:endParaRPr lang="en-US" dirty="0"/>
          </a:p>
        </p:txBody>
      </p:sp>
    </p:spTree>
    <p:extLst>
      <p:ext uri="{BB962C8B-B14F-4D97-AF65-F5344CB8AC3E}">
        <p14:creationId xmlns:p14="http://schemas.microsoft.com/office/powerpoint/2010/main" val="21482461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US" smtClean="0"/>
              <a:t>March 2017</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smtClean="0"/>
              <a:t>Jonathan Segev, Intel Corporation</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type="body" idx="1"/>
          </p:nvPr>
        </p:nvSpPr>
        <p:spPr>
          <a:xfrm>
            <a:off x="685800" y="1981200"/>
            <a:ext cx="7772400" cy="4114800"/>
          </a:xfrm>
          <a:ln/>
        </p:spPr>
        <p:txBody>
          <a:bodyPr/>
          <a:lstStyle/>
          <a:p>
            <a:pPr indent="12700" algn="just">
              <a:spcBef>
                <a:spcPct val="20000"/>
              </a:spcBef>
            </a:pPr>
            <a:r>
              <a:rPr lang="en-US" altLang="en-US" dirty="0"/>
              <a:t>This presentation contains the IEEE 802.11 </a:t>
            </a:r>
            <a:r>
              <a:rPr lang="en-US" altLang="en-US" dirty="0" err="1"/>
              <a:t>TGaz</a:t>
            </a:r>
            <a:r>
              <a:rPr lang="en-US" altLang="en-US" dirty="0"/>
              <a:t> Next Generation Positioning agenda for the </a:t>
            </a:r>
            <a:r>
              <a:rPr lang="en-US" altLang="en-US" dirty="0" smtClean="0"/>
              <a:t>March Vancouver, Canada </a:t>
            </a:r>
            <a:r>
              <a:rPr lang="en-US" altLang="en-US" dirty="0"/>
              <a:t>meeting.</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Reminder to do attendance</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2017</a:t>
            </a:r>
            <a:endParaRPr lang="en-GB" dirty="0"/>
          </a:p>
        </p:txBody>
      </p:sp>
    </p:spTree>
    <p:extLst>
      <p:ext uri="{BB962C8B-B14F-4D97-AF65-F5344CB8AC3E}">
        <p14:creationId xmlns:p14="http://schemas.microsoft.com/office/powerpoint/2010/main" val="252044423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Recess</a:t>
            </a:r>
            <a:endParaRPr lang="en-US" dirty="0"/>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2017</a:t>
            </a:r>
            <a:endParaRPr lang="en-GB" dirty="0"/>
          </a:p>
        </p:txBody>
      </p:sp>
    </p:spTree>
    <p:extLst>
      <p:ext uri="{BB962C8B-B14F-4D97-AF65-F5344CB8AC3E}">
        <p14:creationId xmlns:p14="http://schemas.microsoft.com/office/powerpoint/2010/main" val="412507672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2017</a:t>
            </a:r>
            <a:endParaRPr lang="en-GB" dirty="0"/>
          </a:p>
        </p:txBody>
      </p:sp>
      <p:sp>
        <p:nvSpPr>
          <p:cNvPr id="12" name="Title 1"/>
          <p:cNvSpPr>
            <a:spLocks noGrp="1"/>
          </p:cNvSpPr>
          <p:nvPr>
            <p:ph type="title"/>
          </p:nvPr>
        </p:nvSpPr>
        <p:spPr>
          <a:xfrm>
            <a:off x="838200" y="838200"/>
            <a:ext cx="7770813" cy="1065213"/>
          </a:xfrm>
        </p:spPr>
        <p:txBody>
          <a:bodyPr/>
          <a:lstStyle/>
          <a:p>
            <a:endParaRPr lang="en-US"/>
          </a:p>
        </p:txBody>
      </p:sp>
      <p:sp>
        <p:nvSpPr>
          <p:cNvPr id="13" name="Content Placeholder 2"/>
          <p:cNvSpPr>
            <a:spLocks noGrp="1"/>
          </p:cNvSpPr>
          <p:nvPr>
            <p:ph idx="1"/>
          </p:nvPr>
        </p:nvSpPr>
        <p:spPr>
          <a:xfrm>
            <a:off x="838200" y="2133600"/>
            <a:ext cx="7770813" cy="4113213"/>
          </a:xfrm>
        </p:spPr>
        <p:txBody>
          <a:bodyPr/>
          <a:lstStyle/>
          <a:p>
            <a:r>
              <a:rPr lang="en-US" altLang="en-US" sz="3600" dirty="0"/>
              <a:t>Meeting Slot </a:t>
            </a:r>
            <a:r>
              <a:rPr lang="en-US" altLang="en-US" sz="3600" dirty="0" smtClean="0"/>
              <a:t>#3</a:t>
            </a:r>
            <a:endParaRPr lang="en-US" altLang="en-US" sz="2000" dirty="0"/>
          </a:p>
          <a:p>
            <a:endParaRPr lang="en-US" sz="3600" dirty="0"/>
          </a:p>
        </p:txBody>
      </p:sp>
    </p:spTree>
    <p:extLst>
      <p:ext uri="{BB962C8B-B14F-4D97-AF65-F5344CB8AC3E}">
        <p14:creationId xmlns:p14="http://schemas.microsoft.com/office/powerpoint/2010/main" val="405557194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2017</a:t>
            </a:r>
            <a:endParaRPr lang="en-GB" dirty="0"/>
          </a:p>
        </p:txBody>
      </p:sp>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Meeting Slot # </a:t>
            </a:r>
            <a:r>
              <a:rPr lang="en-US" altLang="en-US" dirty="0">
                <a:solidFill>
                  <a:schemeClr val="tx2"/>
                </a:solidFill>
              </a:rPr>
              <a:t>3</a:t>
            </a:r>
            <a:r>
              <a:rPr lang="en-US" altLang="en-US" dirty="0" smtClean="0">
                <a:solidFill>
                  <a:schemeClr val="tx2"/>
                </a:solidFill>
              </a:rPr>
              <a:t> </a:t>
            </a:r>
            <a:r>
              <a:rPr lang="en-US" altLang="en-US" dirty="0">
                <a:solidFill>
                  <a:schemeClr val="tx2"/>
                </a:solidFill>
              </a:rPr>
              <a:t>discussion items</a:t>
            </a:r>
            <a:endParaRPr lang="en-US" dirty="0"/>
          </a:p>
        </p:txBody>
      </p:sp>
      <p:sp>
        <p:nvSpPr>
          <p:cNvPr id="8" name="Content Placeholder 2"/>
          <p:cNvSpPr>
            <a:spLocks noGrp="1"/>
          </p:cNvSpPr>
          <p:nvPr>
            <p:ph idx="1"/>
          </p:nvPr>
        </p:nvSpPr>
        <p:spPr>
          <a:xfrm>
            <a:off x="685800" y="1981200"/>
            <a:ext cx="7770813" cy="4113213"/>
          </a:xfrm>
        </p:spPr>
        <p:txBody>
          <a:bodyPr/>
          <a:lstStyle/>
          <a:p>
            <a:pPr algn="just">
              <a:spcBef>
                <a:spcPct val="20000"/>
              </a:spcBef>
              <a:buFontTx/>
              <a:buChar char="•"/>
            </a:pPr>
            <a:r>
              <a:rPr lang="en-US" altLang="en-US" sz="2000" b="0" dirty="0"/>
              <a:t>Call Meeting to Order (1min)</a:t>
            </a:r>
          </a:p>
          <a:p>
            <a:pPr algn="just">
              <a:spcBef>
                <a:spcPct val="20000"/>
              </a:spcBef>
              <a:buFontTx/>
              <a:buChar char="•"/>
            </a:pPr>
            <a:r>
              <a:rPr lang="en-US" altLang="en-US" sz="2000" b="0" dirty="0"/>
              <a:t>Patent Policy and Logistics (5min)</a:t>
            </a:r>
          </a:p>
          <a:p>
            <a:pPr algn="just">
              <a:spcBef>
                <a:spcPct val="20000"/>
              </a:spcBef>
              <a:buFontTx/>
              <a:buChar char="•"/>
            </a:pPr>
            <a:r>
              <a:rPr lang="en-US" altLang="en-US" sz="2000" b="0" dirty="0"/>
              <a:t>Agenda Setting (4min)</a:t>
            </a:r>
          </a:p>
          <a:p>
            <a:pPr algn="just">
              <a:spcBef>
                <a:spcPct val="20000"/>
              </a:spcBef>
              <a:buFontTx/>
              <a:buChar char="•"/>
            </a:pPr>
            <a:r>
              <a:rPr lang="en-US" altLang="en-US" sz="2000" b="0" dirty="0" smtClean="0"/>
              <a:t>Presentations </a:t>
            </a:r>
            <a:r>
              <a:rPr lang="en-US" altLang="en-US" sz="2000" b="0" dirty="0"/>
              <a:t>to inform the TG </a:t>
            </a:r>
            <a:r>
              <a:rPr lang="en-US" altLang="en-US" sz="2000" b="0" dirty="0" smtClean="0"/>
              <a:t>(45min)</a:t>
            </a:r>
          </a:p>
          <a:p>
            <a:pPr algn="just">
              <a:spcBef>
                <a:spcPct val="20000"/>
              </a:spcBef>
              <a:buFontTx/>
              <a:buChar char="•"/>
            </a:pPr>
            <a:r>
              <a:rPr lang="en-US" altLang="en-US" sz="2000" b="0" dirty="0" smtClean="0"/>
              <a:t>Review TG timelines (5min)</a:t>
            </a:r>
          </a:p>
          <a:p>
            <a:pPr algn="just">
              <a:spcBef>
                <a:spcPct val="20000"/>
              </a:spcBef>
              <a:buFontTx/>
              <a:buChar char="•"/>
            </a:pPr>
            <a:r>
              <a:rPr lang="en-US" altLang="en-US" sz="2000" b="0" dirty="0" smtClean="0"/>
              <a:t>Set goals for May meeting (5min)</a:t>
            </a:r>
          </a:p>
          <a:p>
            <a:pPr algn="just">
              <a:spcBef>
                <a:spcPct val="20000"/>
              </a:spcBef>
              <a:buFontTx/>
              <a:buChar char="•"/>
            </a:pPr>
            <a:r>
              <a:rPr lang="en-US" altLang="en-US" sz="2000" b="0" dirty="0" smtClean="0"/>
              <a:t>Set teleconference (5min)</a:t>
            </a:r>
          </a:p>
          <a:p>
            <a:pPr algn="just">
              <a:spcBef>
                <a:spcPct val="20000"/>
              </a:spcBef>
              <a:buFontTx/>
              <a:buChar char="•"/>
            </a:pPr>
            <a:endParaRPr lang="en-US" altLang="en-US" sz="2000" b="0" dirty="0" smtClean="0"/>
          </a:p>
          <a:p>
            <a:pPr algn="just">
              <a:spcBef>
                <a:spcPct val="20000"/>
              </a:spcBef>
              <a:buFontTx/>
              <a:buChar char="•"/>
            </a:pPr>
            <a:endParaRPr lang="en-US" altLang="en-US" sz="2000" b="0" dirty="0" smtClean="0"/>
          </a:p>
          <a:p>
            <a:pPr algn="just">
              <a:spcBef>
                <a:spcPct val="20000"/>
              </a:spcBef>
              <a:buFontTx/>
              <a:buChar char="•"/>
            </a:pPr>
            <a:endParaRPr lang="en-US" altLang="en-US" sz="2000" b="0" dirty="0" smtClean="0"/>
          </a:p>
          <a:p>
            <a:pPr algn="just">
              <a:spcBef>
                <a:spcPct val="20000"/>
              </a:spcBef>
              <a:buFontTx/>
              <a:buChar char="•"/>
            </a:pPr>
            <a:endParaRPr lang="en-US" altLang="en-US" sz="2000" b="0" dirty="0"/>
          </a:p>
          <a:p>
            <a:endParaRPr lang="en-US" sz="2000" b="0" dirty="0"/>
          </a:p>
          <a:p>
            <a:endParaRPr lang="en-US" dirty="0"/>
          </a:p>
        </p:txBody>
      </p:sp>
    </p:spTree>
    <p:extLst>
      <p:ext uri="{BB962C8B-B14F-4D97-AF65-F5344CB8AC3E}">
        <p14:creationId xmlns:p14="http://schemas.microsoft.com/office/powerpoint/2010/main" val="345517425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2017</a:t>
            </a:r>
            <a:endParaRPr lang="en-GB" dirty="0"/>
          </a:p>
        </p:txBody>
      </p:sp>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Submission order – Slot 2</a:t>
            </a:r>
            <a:endParaRPr lang="en-US" dirty="0"/>
          </a:p>
        </p:txBody>
      </p:sp>
      <p:graphicFrame>
        <p:nvGraphicFramePr>
          <p:cNvPr id="8" name="Table 7"/>
          <p:cNvGraphicFramePr>
            <a:graphicFrameLocks noGrp="1"/>
          </p:cNvGraphicFramePr>
          <p:nvPr>
            <p:extLst>
              <p:ext uri="{D42A27DB-BD31-4B8C-83A1-F6EECF244321}">
                <p14:modId xmlns:p14="http://schemas.microsoft.com/office/powerpoint/2010/main" val="1850339621"/>
              </p:ext>
            </p:extLst>
          </p:nvPr>
        </p:nvGraphicFramePr>
        <p:xfrm>
          <a:off x="622302" y="1916832"/>
          <a:ext cx="7772404" cy="1777808"/>
        </p:xfrm>
        <a:graphic>
          <a:graphicData uri="http://schemas.openxmlformats.org/drawingml/2006/table">
            <a:tbl>
              <a:tblPr firstRow="1" bandRow="1">
                <a:tableStyleId>{21E4AEA4-8DFA-4A89-87EB-49C32662AFE0}</a:tableStyleId>
              </a:tblPr>
              <a:tblGrid>
                <a:gridCol w="1380624"/>
                <a:gridCol w="1670495"/>
                <a:gridCol w="2304256"/>
                <a:gridCol w="1296144"/>
                <a:gridCol w="1120885"/>
              </a:tblGrid>
              <a:tr h="370760">
                <a:tc>
                  <a:txBody>
                    <a:bodyPr/>
                    <a:lstStyle/>
                    <a:p>
                      <a:r>
                        <a:rPr lang="en-US" sz="1500" dirty="0" smtClean="0"/>
                        <a:t>Document No.</a:t>
                      </a:r>
                      <a:endParaRPr lang="en-US" sz="1500" dirty="0"/>
                    </a:p>
                  </a:txBody>
                  <a:tcPr marT="45712" marB="45712"/>
                </a:tc>
                <a:tc>
                  <a:txBody>
                    <a:bodyPr/>
                    <a:lstStyle/>
                    <a:p>
                      <a:r>
                        <a:rPr lang="en-US" sz="1500" dirty="0" smtClean="0"/>
                        <a:t>Presenter</a:t>
                      </a:r>
                      <a:endParaRPr lang="en-US" sz="1500" dirty="0"/>
                    </a:p>
                  </a:txBody>
                  <a:tcPr marT="45712" marB="45712"/>
                </a:tc>
                <a:tc>
                  <a:txBody>
                    <a:bodyPr/>
                    <a:lstStyle/>
                    <a:p>
                      <a:r>
                        <a:rPr lang="en-US" sz="1500" dirty="0" smtClean="0"/>
                        <a:t>Title</a:t>
                      </a:r>
                      <a:endParaRPr lang="en-US" sz="1500" dirty="0"/>
                    </a:p>
                  </a:txBody>
                  <a:tcPr marT="45712" marB="45712"/>
                </a:tc>
                <a:tc>
                  <a:txBody>
                    <a:bodyPr/>
                    <a:lstStyle/>
                    <a:p>
                      <a:r>
                        <a:rPr lang="en-US" sz="1500" dirty="0" smtClean="0"/>
                        <a:t>Topic</a:t>
                      </a:r>
                      <a:endParaRPr lang="en-US" sz="1500" dirty="0"/>
                    </a:p>
                  </a:txBody>
                  <a:tcPr marT="45712" marB="45712"/>
                </a:tc>
                <a:tc>
                  <a:txBody>
                    <a:bodyPr/>
                    <a:lstStyle/>
                    <a:p>
                      <a:r>
                        <a:rPr lang="en-US" sz="1500" dirty="0" smtClean="0"/>
                        <a:t>Time</a:t>
                      </a:r>
                      <a:endParaRPr lang="en-US" sz="1500" dirty="0"/>
                    </a:p>
                  </a:txBody>
                  <a:tcPr marT="45712" marB="45712"/>
                </a:tc>
              </a:tr>
              <a:tr h="370760">
                <a:tc>
                  <a:txBody>
                    <a:bodyPr/>
                    <a:lstStyle/>
                    <a:p>
                      <a:r>
                        <a:rPr lang="en-US" sz="1400" dirty="0" smtClean="0"/>
                        <a:t>11-17-0097</a:t>
                      </a:r>
                      <a:endParaRPr lang="en-US" sz="1400" dirty="0"/>
                    </a:p>
                  </a:txBody>
                  <a:tcPr marT="45712" marB="45712"/>
                </a:tc>
                <a:tc>
                  <a:txBody>
                    <a:bodyPr/>
                    <a:lstStyle/>
                    <a:p>
                      <a:r>
                        <a:rPr lang="en-US" sz="1400" dirty="0" smtClean="0"/>
                        <a:t>Jonathan Segev</a:t>
                      </a:r>
                      <a:endParaRPr lang="en-US" sz="1400" dirty="0"/>
                    </a:p>
                  </a:txBody>
                  <a:tcPr marT="45712" marB="45712"/>
                </a:tc>
                <a:tc>
                  <a:txBody>
                    <a:bodyPr/>
                    <a:lstStyle/>
                    <a:p>
                      <a:r>
                        <a:rPr lang="en-US" sz="1400" kern="1200" dirty="0" err="1" smtClean="0">
                          <a:solidFill>
                            <a:schemeClr val="dk1"/>
                          </a:solidFill>
                          <a:latin typeface="+mn-lt"/>
                          <a:ea typeface="+mn-ea"/>
                          <a:cs typeface="+mn-cs"/>
                        </a:rPr>
                        <a:t>TGaz</a:t>
                      </a:r>
                      <a:r>
                        <a:rPr lang="en-US" sz="1400" kern="1200" dirty="0" smtClean="0">
                          <a:solidFill>
                            <a:schemeClr val="dk1"/>
                          </a:solidFill>
                          <a:latin typeface="+mn-lt"/>
                          <a:ea typeface="+mn-ea"/>
                          <a:cs typeface="+mn-cs"/>
                        </a:rPr>
                        <a:t> March 2016 Agenda</a:t>
                      </a:r>
                      <a:endParaRPr lang="en-US" sz="1400" kern="1200" dirty="0">
                        <a:solidFill>
                          <a:schemeClr val="dk1"/>
                        </a:solidFill>
                        <a:latin typeface="+mn-lt"/>
                        <a:ea typeface="+mn-ea"/>
                        <a:cs typeface="+mn-cs"/>
                      </a:endParaRPr>
                    </a:p>
                  </a:txBody>
                  <a:tcPr marT="45712" marB="45712"/>
                </a:tc>
                <a:tc>
                  <a:txBody>
                    <a:bodyPr/>
                    <a:lstStyle/>
                    <a:p>
                      <a:r>
                        <a:rPr lang="en-US" sz="1400" kern="1200" dirty="0" smtClean="0">
                          <a:solidFill>
                            <a:schemeClr val="dk1"/>
                          </a:solidFill>
                          <a:latin typeface="+mn-lt"/>
                          <a:ea typeface="+mn-ea"/>
                          <a:cs typeface="+mn-cs"/>
                        </a:rPr>
                        <a:t>Agenda Deck</a:t>
                      </a: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r>
              <a:tr h="160012">
                <a:tc>
                  <a:txBody>
                    <a:bodyPr/>
                    <a:lstStyle/>
                    <a:p>
                      <a:r>
                        <a:rPr lang="en-US" sz="1400" dirty="0" smtClean="0"/>
                        <a:t>11-17-481</a:t>
                      </a:r>
                      <a:endParaRPr lang="en-US" sz="1400" dirty="0"/>
                    </a:p>
                  </a:txBody>
                  <a:tcPr marT="45712" marB="45712"/>
                </a:tc>
                <a:tc>
                  <a:txBody>
                    <a:bodyPr/>
                    <a:lstStyle/>
                    <a:p>
                      <a:r>
                        <a:rPr lang="en-US" sz="1400" dirty="0" smtClean="0"/>
                        <a:t>Ganesh</a:t>
                      </a:r>
                      <a:r>
                        <a:rPr lang="en-US" sz="1400" baseline="0" dirty="0" smtClean="0"/>
                        <a:t> </a:t>
                      </a:r>
                      <a:r>
                        <a:rPr lang="en-US" sz="1400" baseline="0" dirty="0" err="1" smtClean="0"/>
                        <a:t>Venkatesan</a:t>
                      </a:r>
                      <a:endParaRPr lang="en-US" sz="1400" dirty="0"/>
                    </a:p>
                  </a:txBody>
                  <a:tcPr marT="45712" marB="45712"/>
                </a:tc>
                <a:tc>
                  <a:txBody>
                    <a:bodyPr/>
                    <a:lstStyle/>
                    <a:p>
                      <a:r>
                        <a:rPr lang="en-US" sz="1400" dirty="0" smtClean="0"/>
                        <a:t>SU Ranging Protocol </a:t>
                      </a:r>
                      <a:endParaRPr lang="en-US" dirty="0"/>
                    </a:p>
                  </a:txBody>
                  <a:tcPr marT="45712" marB="45712"/>
                </a:tc>
                <a:tc>
                  <a:txBody>
                    <a:bodyPr/>
                    <a:lstStyle/>
                    <a:p>
                      <a:r>
                        <a:rPr lang="en-US" sz="1400" dirty="0" err="1" smtClean="0"/>
                        <a:t>Techninal</a:t>
                      </a:r>
                      <a:endParaRPr lang="en-US" sz="1400" dirty="0"/>
                    </a:p>
                  </a:txBody>
                  <a:tcPr marT="45712" marB="45712"/>
                </a:tc>
                <a:tc>
                  <a:txBody>
                    <a:bodyPr/>
                    <a:lstStyle/>
                    <a:p>
                      <a:r>
                        <a:rPr lang="en-US" sz="1400" dirty="0" smtClean="0"/>
                        <a:t>20min</a:t>
                      </a:r>
                      <a:r>
                        <a:rPr lang="en-US" sz="1400" baseline="0" dirty="0" smtClean="0"/>
                        <a:t> as time permits.</a:t>
                      </a:r>
                      <a:endParaRPr lang="en-US" sz="1400" dirty="0"/>
                    </a:p>
                  </a:txBody>
                  <a:tcPr marT="45712" marB="45712"/>
                </a:tc>
              </a:tr>
              <a:tr h="160012">
                <a:tc>
                  <a:txBody>
                    <a:bodyPr/>
                    <a:lstStyle/>
                    <a:p>
                      <a:r>
                        <a:rPr lang="en-US" sz="1400" dirty="0" smtClean="0"/>
                        <a:t>11-17-474</a:t>
                      </a:r>
                      <a:endParaRPr lang="en-US" sz="14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Liwen Chu</a:t>
                      </a:r>
                    </a:p>
                  </a:txBody>
                  <a:tcPr marT="45712" marB="45712"/>
                </a:tc>
                <a:tc>
                  <a:txBody>
                    <a:bodyPr/>
                    <a:lstStyle/>
                    <a:p>
                      <a:pPr marL="0" algn="l" defTabSz="914400" rtl="0" eaLnBrk="1" latinLnBrk="0" hangingPunct="1"/>
                      <a:r>
                        <a:rPr lang="en-US" sz="1400" dirty="0" smtClean="0">
                          <a:effectLst/>
                        </a:rPr>
                        <a:t>11az NDP Announcement</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Technical</a:t>
                      </a:r>
                    </a:p>
                  </a:txBody>
                  <a:tcPr marT="45712" marB="45712"/>
                </a:tc>
                <a:tc>
                  <a:txBody>
                    <a:bodyPr/>
                    <a:lstStyle/>
                    <a:p>
                      <a:r>
                        <a:rPr lang="en-US" sz="1400" kern="1200" dirty="0" smtClean="0">
                          <a:solidFill>
                            <a:schemeClr val="dk1"/>
                          </a:solidFill>
                          <a:latin typeface="+mn-lt"/>
                          <a:ea typeface="+mn-ea"/>
                          <a:cs typeface="+mn-cs"/>
                        </a:rPr>
                        <a:t>20min </a:t>
                      </a:r>
                      <a:endParaRPr lang="en-US" sz="1400" kern="1200" dirty="0">
                        <a:solidFill>
                          <a:schemeClr val="dk1"/>
                        </a:solidFill>
                        <a:latin typeface="+mn-lt"/>
                        <a:ea typeface="+mn-ea"/>
                        <a:cs typeface="+mn-cs"/>
                      </a:endParaRPr>
                    </a:p>
                  </a:txBody>
                  <a:tcPr marT="45712" marB="45712"/>
                </a:tc>
              </a:tr>
            </a:tbl>
          </a:graphicData>
        </a:graphic>
      </p:graphicFrame>
    </p:spTree>
    <p:extLst>
      <p:ext uri="{BB962C8B-B14F-4D97-AF65-F5344CB8AC3E}">
        <p14:creationId xmlns:p14="http://schemas.microsoft.com/office/powerpoint/2010/main" val="362465029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2017</a:t>
            </a:r>
            <a:endParaRPr lang="en-GB" dirty="0"/>
          </a:p>
        </p:txBody>
      </p:sp>
      <p:grpSp>
        <p:nvGrpSpPr>
          <p:cNvPr id="7" name="Group 6"/>
          <p:cNvGrpSpPr/>
          <p:nvPr/>
        </p:nvGrpSpPr>
        <p:grpSpPr>
          <a:xfrm>
            <a:off x="74364" y="1844823"/>
            <a:ext cx="9034902" cy="4176465"/>
            <a:chOff x="74364" y="1844823"/>
            <a:chExt cx="9034902" cy="4176465"/>
          </a:xfrm>
        </p:grpSpPr>
        <p:sp>
          <p:nvSpPr>
            <p:cNvPr id="8" name="Text Box 24"/>
            <p:cNvSpPr txBox="1">
              <a:spLocks noChangeArrowheads="1"/>
            </p:cNvSpPr>
            <p:nvPr/>
          </p:nvSpPr>
          <p:spPr bwMode="auto">
            <a:xfrm>
              <a:off x="74364" y="2232113"/>
              <a:ext cx="855796" cy="452185"/>
            </a:xfrm>
            <a:prstGeom prst="rect">
              <a:avLst/>
            </a:prstGeom>
            <a:noFill/>
            <a:ln>
              <a:noFill/>
            </a:ln>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SG </a:t>
              </a:r>
            </a:p>
            <a:p>
              <a:pPr algn="ctr"/>
              <a:r>
                <a:rPr lang="en-US" altLang="en-US" sz="800" dirty="0">
                  <a:latin typeface="Arial" panose="020B0604020202020204" pitchFamily="34" charset="0"/>
                  <a:cs typeface="Arial" panose="020B0604020202020204" pitchFamily="34" charset="0"/>
                </a:rPr>
                <a:t>Formation</a:t>
              </a:r>
            </a:p>
            <a:p>
              <a:pPr algn="ctr"/>
              <a:r>
                <a:rPr lang="en-US" altLang="en-US" sz="800" dirty="0">
                  <a:latin typeface="Arial" panose="020B0604020202020204" pitchFamily="34" charset="0"/>
                  <a:cs typeface="Arial" panose="020B0604020202020204" pitchFamily="34" charset="0"/>
                </a:rPr>
                <a:t>1-15</a:t>
              </a:r>
            </a:p>
          </p:txBody>
        </p:sp>
        <p:sp>
          <p:nvSpPr>
            <p:cNvPr id="9" name="Rectangle 8"/>
            <p:cNvSpPr/>
            <p:nvPr/>
          </p:nvSpPr>
          <p:spPr>
            <a:xfrm>
              <a:off x="2507489" y="3406394"/>
              <a:ext cx="2489948" cy="252610"/>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grpSp>
          <p:nvGrpSpPr>
            <p:cNvPr id="10" name="Group 9"/>
            <p:cNvGrpSpPr/>
            <p:nvPr/>
          </p:nvGrpSpPr>
          <p:grpSpPr>
            <a:xfrm>
              <a:off x="2515384" y="3403855"/>
              <a:ext cx="2482054" cy="257760"/>
              <a:chOff x="2515383" y="2827791"/>
              <a:chExt cx="2920713" cy="187855"/>
            </a:xfrm>
          </p:grpSpPr>
          <p:sp>
            <p:nvSpPr>
              <p:cNvPr id="76" name="Rectangle 75"/>
              <p:cNvSpPr/>
              <p:nvPr/>
            </p:nvSpPr>
            <p:spPr>
              <a:xfrm>
                <a:off x="2515383" y="2827791"/>
                <a:ext cx="810734" cy="187855"/>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MU mode sequence</a:t>
                </a:r>
                <a:endParaRPr lang="en-US" sz="600" dirty="0">
                  <a:solidFill>
                    <a:schemeClr val="tx1"/>
                  </a:solidFill>
                </a:endParaRPr>
              </a:p>
            </p:txBody>
          </p:sp>
          <p:sp>
            <p:nvSpPr>
              <p:cNvPr id="77" name="Rectangle 76"/>
              <p:cNvSpPr/>
              <p:nvPr/>
            </p:nvSpPr>
            <p:spPr>
              <a:xfrm>
                <a:off x="3323979"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MU mode</a:t>
                </a:r>
              </a:p>
              <a:p>
                <a:pPr algn="ctr">
                  <a:defRPr/>
                </a:pPr>
                <a:r>
                  <a:rPr lang="en-US" sz="600" dirty="0" smtClean="0">
                    <a:solidFill>
                      <a:schemeClr val="tx1"/>
                    </a:solidFill>
                  </a:rPr>
                  <a:t>Resource all.</a:t>
                </a:r>
                <a:endParaRPr lang="en-US" sz="600" dirty="0">
                  <a:solidFill>
                    <a:schemeClr val="tx1"/>
                  </a:solidFill>
                </a:endParaRPr>
              </a:p>
            </p:txBody>
          </p:sp>
          <p:sp>
            <p:nvSpPr>
              <p:cNvPr id="78" name="Rectangle 77"/>
              <p:cNvSpPr/>
              <p:nvPr/>
            </p:nvSpPr>
            <p:spPr>
              <a:xfrm>
                <a:off x="4027305"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SU sequence</a:t>
                </a:r>
                <a:endParaRPr lang="en-US" sz="600" dirty="0">
                  <a:solidFill>
                    <a:schemeClr val="tx1"/>
                  </a:solidFill>
                </a:endParaRPr>
              </a:p>
            </p:txBody>
          </p:sp>
          <p:sp>
            <p:nvSpPr>
              <p:cNvPr id="79" name="Rectangle 78"/>
              <p:cNvSpPr/>
              <p:nvPr/>
            </p:nvSpPr>
            <p:spPr>
              <a:xfrm>
                <a:off x="4730632"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Capability ex. and negotiation</a:t>
                </a:r>
                <a:endParaRPr lang="en-US" sz="600" dirty="0">
                  <a:solidFill>
                    <a:schemeClr val="tx1"/>
                  </a:solidFill>
                </a:endParaRPr>
              </a:p>
            </p:txBody>
          </p:sp>
        </p:grpSp>
        <p:sp>
          <p:nvSpPr>
            <p:cNvPr id="11" name="Rectangle 10"/>
            <p:cNvSpPr>
              <a:spLocks noChangeArrowheads="1"/>
            </p:cNvSpPr>
            <p:nvPr/>
          </p:nvSpPr>
          <p:spPr bwMode="auto">
            <a:xfrm>
              <a:off x="119990" y="1844824"/>
              <a:ext cx="8989276" cy="4176464"/>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12" name="Rectangle 11"/>
            <p:cNvSpPr>
              <a:spLocks noChangeArrowheads="1"/>
            </p:cNvSpPr>
            <p:nvPr/>
          </p:nvSpPr>
          <p:spPr bwMode="auto">
            <a:xfrm>
              <a:off x="6511536" y="1851491"/>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2020</a:t>
              </a:r>
            </a:p>
          </p:txBody>
        </p:sp>
        <p:sp>
          <p:nvSpPr>
            <p:cNvPr id="13" name="Rectangle 12"/>
            <p:cNvSpPr>
              <a:spLocks noChangeArrowheads="1"/>
            </p:cNvSpPr>
            <p:nvPr/>
          </p:nvSpPr>
          <p:spPr bwMode="auto">
            <a:xfrm>
              <a:off x="5246042" y="1844824"/>
              <a:ext cx="1265494"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2019</a:t>
              </a:r>
            </a:p>
          </p:txBody>
        </p:sp>
        <p:sp>
          <p:nvSpPr>
            <p:cNvPr id="14" name="Rectangle 13"/>
            <p:cNvSpPr>
              <a:spLocks noChangeArrowheads="1"/>
            </p:cNvSpPr>
            <p:nvPr/>
          </p:nvSpPr>
          <p:spPr bwMode="auto">
            <a:xfrm>
              <a:off x="2707935" y="1844824"/>
              <a:ext cx="127261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2017</a:t>
              </a:r>
            </a:p>
          </p:txBody>
        </p:sp>
        <p:sp>
          <p:nvSpPr>
            <p:cNvPr id="15" name="Rectangle 14"/>
            <p:cNvSpPr>
              <a:spLocks noChangeArrowheads="1"/>
            </p:cNvSpPr>
            <p:nvPr/>
          </p:nvSpPr>
          <p:spPr bwMode="auto">
            <a:xfrm>
              <a:off x="1392602" y="1844823"/>
              <a:ext cx="1315332"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2016</a:t>
              </a:r>
            </a:p>
          </p:txBody>
        </p:sp>
        <p:sp>
          <p:nvSpPr>
            <p:cNvPr id="16" name="Rectangle 15"/>
            <p:cNvSpPr>
              <a:spLocks noChangeArrowheads="1"/>
            </p:cNvSpPr>
            <p:nvPr/>
          </p:nvSpPr>
          <p:spPr bwMode="auto">
            <a:xfrm>
              <a:off x="119990" y="1844823"/>
              <a:ext cx="127261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2015</a:t>
              </a:r>
            </a:p>
          </p:txBody>
        </p:sp>
        <p:sp>
          <p:nvSpPr>
            <p:cNvPr id="17" name="Rectangle 16"/>
            <p:cNvSpPr>
              <a:spLocks noChangeArrowheads="1"/>
            </p:cNvSpPr>
            <p:nvPr/>
          </p:nvSpPr>
          <p:spPr bwMode="auto">
            <a:xfrm>
              <a:off x="3971649" y="1844823"/>
              <a:ext cx="128863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2018</a:t>
              </a:r>
            </a:p>
          </p:txBody>
        </p:sp>
        <p:sp>
          <p:nvSpPr>
            <p:cNvPr id="18" name="Text Box 29"/>
            <p:cNvSpPr txBox="1">
              <a:spLocks noChangeArrowheads="1"/>
            </p:cNvSpPr>
            <p:nvPr/>
          </p:nvSpPr>
          <p:spPr bwMode="auto">
            <a:xfrm flipH="1">
              <a:off x="8052350" y="2221522"/>
              <a:ext cx="782637"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b="0" dirty="0"/>
                <a:t>.11az</a:t>
              </a:r>
              <a:br>
                <a:rPr lang="en-US" altLang="en-US" b="0" dirty="0"/>
              </a:br>
              <a:r>
                <a:rPr lang="en-US" altLang="en-US" b="0" dirty="0"/>
                <a:t> Final</a:t>
              </a:r>
            </a:p>
            <a:p>
              <a:r>
                <a:rPr lang="en-US" altLang="en-US" b="0" dirty="0" smtClean="0"/>
                <a:t>3-2021</a:t>
              </a:r>
              <a:endParaRPr lang="en-US" altLang="en-US" b="0" dirty="0"/>
            </a:p>
          </p:txBody>
        </p:sp>
        <p:sp>
          <p:nvSpPr>
            <p:cNvPr id="19" name="Isosceles Triangle 18"/>
            <p:cNvSpPr>
              <a:spLocks noChangeArrowheads="1"/>
            </p:cNvSpPr>
            <p:nvPr/>
          </p:nvSpPr>
          <p:spPr bwMode="auto">
            <a:xfrm>
              <a:off x="167026" y="2247011"/>
              <a:ext cx="203200"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0" name="Isosceles Triangle 19"/>
            <p:cNvSpPr>
              <a:spLocks noChangeArrowheads="1"/>
            </p:cNvSpPr>
            <p:nvPr/>
          </p:nvSpPr>
          <p:spPr bwMode="auto">
            <a:xfrm>
              <a:off x="8029176" y="2261942"/>
              <a:ext cx="174796"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1" name="Isosceles Triangle 20"/>
            <p:cNvSpPr>
              <a:spLocks noChangeArrowheads="1"/>
            </p:cNvSpPr>
            <p:nvPr/>
          </p:nvSpPr>
          <p:spPr bwMode="auto">
            <a:xfrm>
              <a:off x="866400" y="2252737"/>
              <a:ext cx="20161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2" name="Rectangle 21"/>
            <p:cNvSpPr/>
            <p:nvPr/>
          </p:nvSpPr>
          <p:spPr>
            <a:xfrm>
              <a:off x="2513659" y="2871112"/>
              <a:ext cx="2483778" cy="156338"/>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11az SFD</a:t>
              </a:r>
            </a:p>
          </p:txBody>
        </p:sp>
        <p:sp>
          <p:nvSpPr>
            <p:cNvPr id="23" name="Rectangle 22"/>
            <p:cNvSpPr/>
            <p:nvPr/>
          </p:nvSpPr>
          <p:spPr>
            <a:xfrm>
              <a:off x="475194" y="2683662"/>
              <a:ext cx="710728"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UCD</a:t>
              </a:r>
            </a:p>
          </p:txBody>
        </p:sp>
        <p:sp>
          <p:nvSpPr>
            <p:cNvPr id="24" name="Rectangle 23"/>
            <p:cNvSpPr/>
            <p:nvPr/>
          </p:nvSpPr>
          <p:spPr>
            <a:xfrm>
              <a:off x="3187445" y="3030271"/>
              <a:ext cx="4892101" cy="18628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Amendment text</a:t>
              </a:r>
            </a:p>
          </p:txBody>
        </p:sp>
        <p:sp>
          <p:nvSpPr>
            <p:cNvPr id="25" name="Rectangle 24"/>
            <p:cNvSpPr/>
            <p:nvPr/>
          </p:nvSpPr>
          <p:spPr>
            <a:xfrm>
              <a:off x="1185921" y="2683663"/>
              <a:ext cx="2032537"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26" name="Text Box 24"/>
            <p:cNvSpPr txBox="1">
              <a:spLocks noChangeArrowheads="1"/>
            </p:cNvSpPr>
            <p:nvPr/>
          </p:nvSpPr>
          <p:spPr bwMode="auto">
            <a:xfrm>
              <a:off x="98149" y="2681837"/>
              <a:ext cx="659530"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5/15-11/15</a:t>
              </a:r>
            </a:p>
          </p:txBody>
        </p:sp>
        <p:sp>
          <p:nvSpPr>
            <p:cNvPr id="27" name="Rectangle 26"/>
            <p:cNvSpPr>
              <a:spLocks noChangeArrowheads="1"/>
            </p:cNvSpPr>
            <p:nvPr/>
          </p:nvSpPr>
          <p:spPr bwMode="auto">
            <a:xfrm>
              <a:off x="7804614" y="1851491"/>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2021</a:t>
              </a:r>
            </a:p>
          </p:txBody>
        </p:sp>
        <p:grpSp>
          <p:nvGrpSpPr>
            <p:cNvPr id="28" name="Group 27"/>
            <p:cNvGrpSpPr/>
            <p:nvPr/>
          </p:nvGrpSpPr>
          <p:grpSpPr>
            <a:xfrm>
              <a:off x="1339290" y="1844824"/>
              <a:ext cx="6503157" cy="4176464"/>
              <a:chOff x="1339290" y="1268760"/>
              <a:chExt cx="6503157" cy="3782041"/>
            </a:xfrm>
          </p:grpSpPr>
          <p:sp>
            <p:nvSpPr>
              <p:cNvPr id="70" name="Line 15"/>
              <p:cNvSpPr>
                <a:spLocks noChangeShapeType="1"/>
              </p:cNvSpPr>
              <p:nvPr/>
            </p:nvSpPr>
            <p:spPr bwMode="auto">
              <a:xfrm flipH="1">
                <a:off x="6603112" y="1299562"/>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1" name="Line 14"/>
              <p:cNvSpPr>
                <a:spLocks noChangeShapeType="1"/>
              </p:cNvSpPr>
              <p:nvPr/>
            </p:nvSpPr>
            <p:spPr bwMode="auto">
              <a:xfrm flipH="1">
                <a:off x="4012657" y="1299562"/>
                <a:ext cx="7937"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2" name="Line 10"/>
              <p:cNvSpPr>
                <a:spLocks noChangeShapeType="1"/>
              </p:cNvSpPr>
              <p:nvPr/>
            </p:nvSpPr>
            <p:spPr bwMode="auto">
              <a:xfrm>
                <a:off x="1339290"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3" name="Line 11"/>
              <p:cNvSpPr>
                <a:spLocks noChangeShapeType="1"/>
              </p:cNvSpPr>
              <p:nvPr/>
            </p:nvSpPr>
            <p:spPr bwMode="auto">
              <a:xfrm>
                <a:off x="2707604"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4" name="Line 15"/>
              <p:cNvSpPr>
                <a:spLocks noChangeShapeType="1"/>
              </p:cNvSpPr>
              <p:nvPr/>
            </p:nvSpPr>
            <p:spPr bwMode="auto">
              <a:xfrm>
                <a:off x="5271395"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5" name="Line 15"/>
              <p:cNvSpPr>
                <a:spLocks noChangeShapeType="1"/>
              </p:cNvSpPr>
              <p:nvPr/>
            </p:nvSpPr>
            <p:spPr bwMode="auto">
              <a:xfrm flipH="1">
                <a:off x="7839272" y="1268760"/>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grpSp>
        <p:sp>
          <p:nvSpPr>
            <p:cNvPr id="29" name="Text Box 26"/>
            <p:cNvSpPr txBox="1">
              <a:spLocks noChangeArrowheads="1"/>
            </p:cNvSpPr>
            <p:nvPr/>
          </p:nvSpPr>
          <p:spPr bwMode="auto">
            <a:xfrm flipH="1">
              <a:off x="6029548" y="2271910"/>
              <a:ext cx="703263" cy="452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.11az</a:t>
              </a:r>
              <a:br>
                <a:rPr lang="en-US" altLang="en-US" sz="800" dirty="0">
                  <a:latin typeface="Arial" panose="020B0604020202020204" pitchFamily="34" charset="0"/>
                  <a:cs typeface="Arial" panose="020B0604020202020204" pitchFamily="34" charset="0"/>
                </a:rPr>
              </a:br>
              <a:r>
                <a:rPr lang="en-US" altLang="en-US" sz="800" dirty="0">
                  <a:latin typeface="Arial" panose="020B0604020202020204" pitchFamily="34" charset="0"/>
                  <a:cs typeface="Arial" panose="020B0604020202020204" pitchFamily="34" charset="0"/>
                </a:rPr>
                <a:t>Draft 2.0</a:t>
              </a:r>
              <a:br>
                <a:rPr lang="en-US" altLang="en-US" sz="800" dirty="0">
                  <a:latin typeface="Arial" panose="020B0604020202020204" pitchFamily="34" charset="0"/>
                  <a:cs typeface="Arial" panose="020B0604020202020204" pitchFamily="34" charset="0"/>
                </a:rPr>
              </a:br>
              <a:r>
                <a:rPr lang="en-US" altLang="en-US" sz="800" dirty="0" smtClean="0">
                  <a:latin typeface="Arial" panose="020B0604020202020204" pitchFamily="34" charset="0"/>
                  <a:cs typeface="Arial" panose="020B0604020202020204" pitchFamily="34" charset="0"/>
                </a:rPr>
                <a:t>5-2019</a:t>
              </a:r>
              <a:endParaRPr lang="en-US" altLang="en-US" sz="800" dirty="0">
                <a:latin typeface="Arial" panose="020B0604020202020204" pitchFamily="34" charset="0"/>
                <a:cs typeface="Arial" panose="020B0604020202020204" pitchFamily="34" charset="0"/>
              </a:endParaRPr>
            </a:p>
          </p:txBody>
        </p:sp>
        <p:sp>
          <p:nvSpPr>
            <p:cNvPr id="30" name="Isosceles Triangle 29"/>
            <p:cNvSpPr>
              <a:spLocks noChangeArrowheads="1"/>
            </p:cNvSpPr>
            <p:nvPr/>
          </p:nvSpPr>
          <p:spPr bwMode="auto">
            <a:xfrm flipH="1">
              <a:off x="5887977" y="2264324"/>
              <a:ext cx="190500"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1" name="Text Box 24"/>
            <p:cNvSpPr txBox="1">
              <a:spLocks noChangeArrowheads="1"/>
            </p:cNvSpPr>
            <p:nvPr/>
          </p:nvSpPr>
          <p:spPr bwMode="auto">
            <a:xfrm>
              <a:off x="5199338" y="2272091"/>
              <a:ext cx="56164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.11az</a:t>
              </a:r>
              <a:br>
                <a:rPr lang="en-US" altLang="en-US" sz="800" dirty="0">
                  <a:latin typeface="Arial" panose="020B0604020202020204" pitchFamily="34" charset="0"/>
                  <a:cs typeface="Arial" panose="020B0604020202020204" pitchFamily="34" charset="0"/>
                </a:rPr>
              </a:br>
              <a:r>
                <a:rPr lang="en-US" altLang="en-US" sz="800" dirty="0">
                  <a:latin typeface="Arial" panose="020B0604020202020204" pitchFamily="34" charset="0"/>
                  <a:cs typeface="Arial" panose="020B0604020202020204" pitchFamily="34" charset="0"/>
                </a:rPr>
                <a:t>Draft 1.0</a:t>
              </a:r>
              <a:br>
                <a:rPr lang="en-US" altLang="en-US" sz="800" dirty="0">
                  <a:latin typeface="Arial" panose="020B0604020202020204" pitchFamily="34" charset="0"/>
                  <a:cs typeface="Arial" panose="020B0604020202020204" pitchFamily="34" charset="0"/>
                </a:rPr>
              </a:br>
              <a:r>
                <a:rPr lang="en-US" altLang="en-US" sz="800" dirty="0" smtClean="0">
                  <a:latin typeface="Arial" panose="020B0604020202020204" pitchFamily="34" charset="0"/>
                  <a:cs typeface="Arial" panose="020B0604020202020204" pitchFamily="34" charset="0"/>
                </a:rPr>
                <a:t>11-2018</a:t>
              </a:r>
              <a:endParaRPr lang="en-US" altLang="en-US" sz="800" dirty="0">
                <a:latin typeface="Arial" panose="020B0604020202020204" pitchFamily="34" charset="0"/>
                <a:cs typeface="Arial" panose="020B0604020202020204" pitchFamily="34" charset="0"/>
              </a:endParaRPr>
            </a:p>
          </p:txBody>
        </p:sp>
        <p:sp>
          <p:nvSpPr>
            <p:cNvPr id="32" name="Isosceles Triangle 31"/>
            <p:cNvSpPr>
              <a:spLocks noChangeArrowheads="1"/>
            </p:cNvSpPr>
            <p:nvPr/>
          </p:nvSpPr>
          <p:spPr bwMode="auto">
            <a:xfrm>
              <a:off x="5032526" y="2259562"/>
              <a:ext cx="201612"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3" name="Isosceles Triangle 32"/>
            <p:cNvSpPr>
              <a:spLocks noChangeArrowheads="1"/>
            </p:cNvSpPr>
            <p:nvPr/>
          </p:nvSpPr>
          <p:spPr bwMode="auto">
            <a:xfrm>
              <a:off x="2441683" y="2275890"/>
              <a:ext cx="20161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34" name="Text Box 24"/>
            <p:cNvSpPr txBox="1">
              <a:spLocks noChangeArrowheads="1"/>
            </p:cNvSpPr>
            <p:nvPr/>
          </p:nvSpPr>
          <p:spPr bwMode="auto">
            <a:xfrm>
              <a:off x="1849178" y="2230830"/>
              <a:ext cx="731105"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.11az SFD </a:t>
              </a:r>
            </a:p>
            <a:p>
              <a:pPr algn="ctr"/>
              <a:r>
                <a:rPr lang="en-US" altLang="en-US" sz="800" dirty="0" smtClean="0">
                  <a:latin typeface="Arial" panose="020B0604020202020204" pitchFamily="34" charset="0"/>
                  <a:cs typeface="Arial" panose="020B0604020202020204" pitchFamily="34" charset="0"/>
                </a:rPr>
                <a:t>11-2016</a:t>
              </a:r>
              <a:endParaRPr lang="en-US" altLang="en-US" sz="800" dirty="0">
                <a:latin typeface="Arial" panose="020B0604020202020204" pitchFamily="34" charset="0"/>
                <a:cs typeface="Arial" panose="020B0604020202020204" pitchFamily="34" charset="0"/>
              </a:endParaRPr>
            </a:p>
          </p:txBody>
        </p:sp>
        <p:grpSp>
          <p:nvGrpSpPr>
            <p:cNvPr id="35" name="Group 34"/>
            <p:cNvGrpSpPr/>
            <p:nvPr/>
          </p:nvGrpSpPr>
          <p:grpSpPr>
            <a:xfrm>
              <a:off x="4139952" y="2244287"/>
              <a:ext cx="699794" cy="359852"/>
              <a:chOff x="3349527" y="1607958"/>
              <a:chExt cx="699794" cy="359852"/>
            </a:xfrm>
          </p:grpSpPr>
          <p:sp>
            <p:nvSpPr>
              <p:cNvPr id="68" name="Text Box 24"/>
              <p:cNvSpPr txBox="1">
                <a:spLocks noChangeArrowheads="1"/>
              </p:cNvSpPr>
              <p:nvPr/>
            </p:nvSpPr>
            <p:spPr bwMode="auto">
              <a:xfrm>
                <a:off x="3474848" y="1607958"/>
                <a:ext cx="574473"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0.1</a:t>
                </a:r>
                <a:br>
                  <a:rPr lang="en-US" altLang="en-US" sz="600" dirty="0">
                    <a:latin typeface="Arial" panose="020B0604020202020204" pitchFamily="34" charset="0"/>
                    <a:cs typeface="Arial" panose="020B0604020202020204" pitchFamily="34" charset="0"/>
                  </a:rPr>
                </a:br>
                <a:r>
                  <a:rPr lang="en-US" altLang="en-US" sz="600" dirty="0" smtClean="0">
                    <a:latin typeface="Arial" panose="020B0604020202020204" pitchFamily="34" charset="0"/>
                    <a:cs typeface="Arial" panose="020B0604020202020204" pitchFamily="34" charset="0"/>
                  </a:rPr>
                  <a:t>March 2018</a:t>
                </a:r>
                <a:endParaRPr lang="en-US" altLang="en-US" sz="600" dirty="0">
                  <a:latin typeface="Arial" panose="020B0604020202020204" pitchFamily="34" charset="0"/>
                  <a:cs typeface="Arial" panose="020B0604020202020204" pitchFamily="34" charset="0"/>
                </a:endParaRPr>
              </a:p>
            </p:txBody>
          </p:sp>
          <p:sp>
            <p:nvSpPr>
              <p:cNvPr id="69" name="Isosceles Triangle 68"/>
              <p:cNvSpPr>
                <a:spLocks noChangeArrowheads="1"/>
              </p:cNvSpPr>
              <p:nvPr/>
            </p:nvSpPr>
            <p:spPr bwMode="auto">
              <a:xfrm>
                <a:off x="3349527" y="1624182"/>
                <a:ext cx="201612"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grpSp>
        <p:sp>
          <p:nvSpPr>
            <p:cNvPr id="36" name="Text Box 24"/>
            <p:cNvSpPr txBox="1">
              <a:spLocks noChangeArrowheads="1"/>
            </p:cNvSpPr>
            <p:nvPr/>
          </p:nvSpPr>
          <p:spPr bwMode="auto">
            <a:xfrm>
              <a:off x="4080240" y="3027450"/>
              <a:ext cx="1102664"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5/17-3/21</a:t>
              </a:r>
              <a:endParaRPr lang="en-US" altLang="en-US" sz="700" dirty="0">
                <a:latin typeface="Arial" panose="020B0604020202020204" pitchFamily="34" charset="0"/>
                <a:cs typeface="Arial" panose="020B0604020202020204" pitchFamily="34" charset="0"/>
              </a:endParaRPr>
            </a:p>
          </p:txBody>
        </p:sp>
        <p:sp>
          <p:nvSpPr>
            <p:cNvPr id="37" name="Text Box 24"/>
            <p:cNvSpPr txBox="1">
              <a:spLocks noChangeArrowheads="1"/>
            </p:cNvSpPr>
            <p:nvPr/>
          </p:nvSpPr>
          <p:spPr bwMode="auto">
            <a:xfrm>
              <a:off x="1096725" y="2675472"/>
              <a:ext cx="1008949"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11/15-5/17</a:t>
              </a:r>
              <a:endParaRPr lang="en-US" altLang="en-US" sz="700" dirty="0">
                <a:latin typeface="Arial" panose="020B0604020202020204" pitchFamily="34" charset="0"/>
                <a:cs typeface="Arial" panose="020B0604020202020204" pitchFamily="34" charset="0"/>
              </a:endParaRPr>
            </a:p>
          </p:txBody>
        </p:sp>
        <p:sp>
          <p:nvSpPr>
            <p:cNvPr id="38" name="Text Box 24"/>
            <p:cNvSpPr txBox="1">
              <a:spLocks noChangeArrowheads="1"/>
            </p:cNvSpPr>
            <p:nvPr/>
          </p:nvSpPr>
          <p:spPr bwMode="auto">
            <a:xfrm>
              <a:off x="2339752" y="2860718"/>
              <a:ext cx="1008949"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9/16-5/18</a:t>
              </a:r>
              <a:endParaRPr lang="en-US" altLang="en-US" sz="700" dirty="0">
                <a:latin typeface="Arial" panose="020B0604020202020204" pitchFamily="34" charset="0"/>
                <a:cs typeface="Arial" panose="020B0604020202020204" pitchFamily="34" charset="0"/>
              </a:endParaRPr>
            </a:p>
          </p:txBody>
        </p:sp>
        <p:sp>
          <p:nvSpPr>
            <p:cNvPr id="39" name="TextBox 38"/>
            <p:cNvSpPr txBox="1"/>
            <p:nvPr/>
          </p:nvSpPr>
          <p:spPr>
            <a:xfrm>
              <a:off x="209157" y="3187238"/>
              <a:ext cx="878097" cy="351026"/>
            </a:xfrm>
            <a:prstGeom prst="rect">
              <a:avLst/>
            </a:prstGeom>
            <a:noFill/>
          </p:spPr>
          <p:txBody>
            <a:bodyPr wrap="square" lIns="0" tIns="0" rIns="0" bIns="0" rtlCol="0">
              <a:noAutofit/>
            </a:bodyPr>
            <a:lstStyle/>
            <a:p>
              <a:r>
                <a:rPr lang="en-US" sz="1100" dirty="0" smtClean="0">
                  <a:solidFill>
                    <a:schemeClr val="tx1"/>
                  </a:solidFill>
                </a:rPr>
                <a:t>Range Accuracy</a:t>
              </a:r>
            </a:p>
            <a:p>
              <a:r>
                <a:rPr lang="en-US" sz="1100" dirty="0" smtClean="0">
                  <a:solidFill>
                    <a:schemeClr val="tx1"/>
                  </a:solidFill>
                </a:rPr>
                <a:t>Coverage in &lt;6Ghz</a:t>
              </a:r>
              <a:endParaRPr lang="en-US" sz="1100" dirty="0">
                <a:solidFill>
                  <a:schemeClr val="tx1"/>
                </a:solidFill>
              </a:endParaRPr>
            </a:p>
          </p:txBody>
        </p:sp>
        <p:sp>
          <p:nvSpPr>
            <p:cNvPr id="40" name="Rectangle 39"/>
            <p:cNvSpPr/>
            <p:nvPr/>
          </p:nvSpPr>
          <p:spPr>
            <a:xfrm>
              <a:off x="1185921" y="3216773"/>
              <a:ext cx="2032537"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41" name="TextBox 40"/>
            <p:cNvSpPr txBox="1"/>
            <p:nvPr/>
          </p:nvSpPr>
          <p:spPr>
            <a:xfrm>
              <a:off x="218568" y="3808677"/>
              <a:ext cx="926442" cy="169132"/>
            </a:xfrm>
            <a:prstGeom prst="rect">
              <a:avLst/>
            </a:prstGeom>
            <a:noFill/>
          </p:spPr>
          <p:txBody>
            <a:bodyPr wrap="square" lIns="0" tIns="0" rIns="0" bIns="0" rtlCol="0">
              <a:noAutofit/>
            </a:bodyPr>
            <a:lstStyle/>
            <a:p>
              <a:r>
                <a:rPr lang="en-US" sz="1100" dirty="0" smtClean="0">
                  <a:solidFill>
                    <a:schemeClr val="tx1"/>
                  </a:solidFill>
                </a:rPr>
                <a:t>Security</a:t>
              </a:r>
              <a:endParaRPr lang="en-US" sz="1100" dirty="0">
                <a:solidFill>
                  <a:schemeClr val="tx1"/>
                </a:solidFill>
              </a:endParaRPr>
            </a:p>
          </p:txBody>
        </p:sp>
        <p:sp>
          <p:nvSpPr>
            <p:cNvPr id="42" name="TextBox 41"/>
            <p:cNvSpPr txBox="1"/>
            <p:nvPr/>
          </p:nvSpPr>
          <p:spPr>
            <a:xfrm>
              <a:off x="208283" y="4238344"/>
              <a:ext cx="926442" cy="169132"/>
            </a:xfrm>
            <a:prstGeom prst="rect">
              <a:avLst/>
            </a:prstGeom>
            <a:noFill/>
          </p:spPr>
          <p:txBody>
            <a:bodyPr wrap="square" lIns="0" tIns="0" rIns="0" bIns="0" rtlCol="0">
              <a:noAutofit/>
            </a:bodyPr>
            <a:lstStyle/>
            <a:p>
              <a:r>
                <a:rPr lang="en-US" sz="1100" dirty="0" smtClean="0">
                  <a:solidFill>
                    <a:schemeClr val="tx1"/>
                  </a:solidFill>
                </a:rPr>
                <a:t>60Ghz</a:t>
              </a:r>
              <a:endParaRPr lang="en-US" sz="1100" dirty="0">
                <a:solidFill>
                  <a:schemeClr val="tx1"/>
                </a:solidFill>
              </a:endParaRPr>
            </a:p>
          </p:txBody>
        </p:sp>
        <p:sp>
          <p:nvSpPr>
            <p:cNvPr id="43" name="TextBox 42"/>
            <p:cNvSpPr txBox="1"/>
            <p:nvPr/>
          </p:nvSpPr>
          <p:spPr>
            <a:xfrm>
              <a:off x="204625" y="4794948"/>
              <a:ext cx="926442" cy="169132"/>
            </a:xfrm>
            <a:prstGeom prst="rect">
              <a:avLst/>
            </a:prstGeom>
            <a:noFill/>
          </p:spPr>
          <p:txBody>
            <a:bodyPr wrap="square" lIns="0" tIns="0" rIns="0" bIns="0" rtlCol="0">
              <a:noAutofit/>
            </a:bodyPr>
            <a:lstStyle/>
            <a:p>
              <a:r>
                <a:rPr lang="en-US" sz="1100" dirty="0" smtClean="0">
                  <a:solidFill>
                    <a:schemeClr val="tx1"/>
                  </a:solidFill>
                </a:rPr>
                <a:t>Scalability</a:t>
              </a:r>
              <a:endParaRPr lang="en-US" sz="1100" dirty="0">
                <a:solidFill>
                  <a:schemeClr val="tx1"/>
                </a:solidFill>
              </a:endParaRPr>
            </a:p>
          </p:txBody>
        </p:sp>
        <p:sp>
          <p:nvSpPr>
            <p:cNvPr id="44" name="Rectangle 43"/>
            <p:cNvSpPr/>
            <p:nvPr/>
          </p:nvSpPr>
          <p:spPr>
            <a:xfrm>
              <a:off x="2005377" y="3754382"/>
              <a:ext cx="1211685"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     FRD</a:t>
              </a:r>
              <a:endParaRPr lang="en-US" sz="1100" dirty="0">
                <a:solidFill>
                  <a:schemeClr val="tx1"/>
                </a:solidFill>
              </a:endParaRPr>
            </a:p>
          </p:txBody>
        </p:sp>
        <p:sp>
          <p:nvSpPr>
            <p:cNvPr id="45" name="Rectangle 44"/>
            <p:cNvSpPr/>
            <p:nvPr/>
          </p:nvSpPr>
          <p:spPr>
            <a:xfrm>
              <a:off x="2006377" y="3753749"/>
              <a:ext cx="644461" cy="187855"/>
            </a:xfrm>
            <a:prstGeom prst="rect">
              <a:avLst/>
            </a:prstGeom>
            <a:noFill/>
            <a:ln w="3175">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Threat model</a:t>
              </a:r>
              <a:endParaRPr lang="en-US" sz="600" dirty="0">
                <a:solidFill>
                  <a:schemeClr val="tx1"/>
                </a:solidFill>
              </a:endParaRPr>
            </a:p>
          </p:txBody>
        </p:sp>
        <p:sp>
          <p:nvSpPr>
            <p:cNvPr id="46" name="Rectangle 45"/>
            <p:cNvSpPr/>
            <p:nvPr/>
          </p:nvSpPr>
          <p:spPr>
            <a:xfrm>
              <a:off x="2513659" y="4407475"/>
              <a:ext cx="2483778" cy="1956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sp>
          <p:nvSpPr>
            <p:cNvPr id="47" name="Rectangle 46"/>
            <p:cNvSpPr/>
            <p:nvPr/>
          </p:nvSpPr>
          <p:spPr>
            <a:xfrm>
              <a:off x="1185921" y="4220027"/>
              <a:ext cx="2033064"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48" name="Rectangle 47"/>
            <p:cNvSpPr/>
            <p:nvPr/>
          </p:nvSpPr>
          <p:spPr>
            <a:xfrm>
              <a:off x="2513659" y="4982396"/>
              <a:ext cx="2483778" cy="1913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sp>
          <p:nvSpPr>
            <p:cNvPr id="49" name="Rectangle 48"/>
            <p:cNvSpPr/>
            <p:nvPr/>
          </p:nvSpPr>
          <p:spPr>
            <a:xfrm>
              <a:off x="1184525" y="4794948"/>
              <a:ext cx="2032537"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50" name="Rectangle 49"/>
            <p:cNvSpPr/>
            <p:nvPr/>
          </p:nvSpPr>
          <p:spPr>
            <a:xfrm>
              <a:off x="3187446" y="3943095"/>
              <a:ext cx="1809991" cy="166793"/>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cxnSp>
          <p:nvCxnSpPr>
            <p:cNvPr id="51" name="Straight Connector 50"/>
            <p:cNvCxnSpPr/>
            <p:nvPr/>
          </p:nvCxnSpPr>
          <p:spPr bwMode="auto">
            <a:xfrm>
              <a:off x="467447" y="2899544"/>
              <a:ext cx="720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2" name="Straight Connector 51"/>
            <p:cNvCxnSpPr/>
            <p:nvPr/>
          </p:nvCxnSpPr>
          <p:spPr bwMode="auto">
            <a:xfrm>
              <a:off x="2506801" y="3685282"/>
              <a:ext cx="288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3" name="Straight Connector 52"/>
            <p:cNvCxnSpPr/>
            <p:nvPr/>
          </p:nvCxnSpPr>
          <p:spPr bwMode="auto">
            <a:xfrm>
              <a:off x="1184525" y="4434263"/>
              <a:ext cx="1793157" cy="2849"/>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4" name="Straight Connector 53"/>
            <p:cNvCxnSpPr/>
            <p:nvPr/>
          </p:nvCxnSpPr>
          <p:spPr bwMode="auto">
            <a:xfrm>
              <a:off x="1184525" y="3429000"/>
              <a:ext cx="1980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5" name="Straight Connector 54"/>
            <p:cNvCxnSpPr/>
            <p:nvPr/>
          </p:nvCxnSpPr>
          <p:spPr bwMode="auto">
            <a:xfrm>
              <a:off x="1200324" y="2899544"/>
              <a:ext cx="1368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6" name="Straight Connector 55"/>
            <p:cNvCxnSpPr/>
            <p:nvPr/>
          </p:nvCxnSpPr>
          <p:spPr bwMode="auto">
            <a:xfrm>
              <a:off x="4402600" y="3680842"/>
              <a:ext cx="144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7" name="Straight Connector 56"/>
            <p:cNvCxnSpPr/>
            <p:nvPr/>
          </p:nvCxnSpPr>
          <p:spPr bwMode="auto">
            <a:xfrm>
              <a:off x="1186401" y="4996494"/>
              <a:ext cx="2016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8" name="Rectangle 57"/>
            <p:cNvSpPr/>
            <p:nvPr/>
          </p:nvSpPr>
          <p:spPr>
            <a:xfrm>
              <a:off x="2513659" y="5485977"/>
              <a:ext cx="2483778" cy="20208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sp>
          <p:nvSpPr>
            <p:cNvPr id="59" name="TextBox 58"/>
            <p:cNvSpPr txBox="1"/>
            <p:nvPr/>
          </p:nvSpPr>
          <p:spPr>
            <a:xfrm>
              <a:off x="269862" y="5266822"/>
              <a:ext cx="878097" cy="351026"/>
            </a:xfrm>
            <a:prstGeom prst="rect">
              <a:avLst/>
            </a:prstGeom>
            <a:noFill/>
          </p:spPr>
          <p:txBody>
            <a:bodyPr wrap="square" lIns="0" tIns="0" rIns="0" bIns="0" rtlCol="0">
              <a:noAutofit/>
            </a:bodyPr>
            <a:lstStyle/>
            <a:p>
              <a:r>
                <a:rPr lang="en-US" sz="1100" dirty="0" smtClean="0">
                  <a:solidFill>
                    <a:schemeClr val="tx1"/>
                  </a:solidFill>
                </a:rPr>
                <a:t>Angular in</a:t>
              </a:r>
            </a:p>
            <a:p>
              <a:r>
                <a:rPr lang="en-US" sz="1100" dirty="0" smtClean="0">
                  <a:solidFill>
                    <a:schemeClr val="tx1"/>
                  </a:solidFill>
                </a:rPr>
                <a:t> &lt;6Ghz</a:t>
              </a:r>
              <a:endParaRPr lang="en-US" sz="1100" dirty="0">
                <a:solidFill>
                  <a:schemeClr val="tx1"/>
                </a:solidFill>
              </a:endParaRPr>
            </a:p>
          </p:txBody>
        </p:sp>
        <p:sp>
          <p:nvSpPr>
            <p:cNvPr id="60" name="Rectangle 59"/>
            <p:cNvSpPr/>
            <p:nvPr/>
          </p:nvSpPr>
          <p:spPr>
            <a:xfrm>
              <a:off x="2003247" y="5296357"/>
              <a:ext cx="1275916"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61" name="Oval Callout 60"/>
            <p:cNvSpPr/>
            <p:nvPr/>
          </p:nvSpPr>
          <p:spPr bwMode="auto">
            <a:xfrm>
              <a:off x="5348681" y="3356364"/>
              <a:ext cx="729796" cy="324478"/>
            </a:xfrm>
            <a:prstGeom prst="wedgeEllipseCallout">
              <a:avLst>
                <a:gd name="adj1" fmla="val -340286"/>
                <a:gd name="adj2" fmla="val -232752"/>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900" b="1" i="0" u="none" strike="noStrike" cap="none" normalizeH="0" baseline="0" dirty="0" smtClean="0">
                  <a:ln>
                    <a:noFill/>
                  </a:ln>
                  <a:solidFill>
                    <a:schemeClr val="tx1"/>
                  </a:solidFill>
                  <a:effectLst/>
                  <a:latin typeface="Times New Roman" pitchFamily="16" charset="0"/>
                  <a:ea typeface="MS Gothic" charset="-128"/>
                </a:rPr>
                <a:t>FRD Freeze</a:t>
              </a:r>
            </a:p>
          </p:txBody>
        </p:sp>
        <p:sp>
          <p:nvSpPr>
            <p:cNvPr id="62" name="Oval Callout 61"/>
            <p:cNvSpPr/>
            <p:nvPr/>
          </p:nvSpPr>
          <p:spPr bwMode="auto">
            <a:xfrm>
              <a:off x="6418793" y="3403699"/>
              <a:ext cx="729796" cy="350050"/>
            </a:xfrm>
            <a:prstGeom prst="wedgeEllipseCallout">
              <a:avLst>
                <a:gd name="adj1" fmla="val -243182"/>
                <a:gd name="adj2" fmla="val -185326"/>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900" b="1" dirty="0" smtClean="0">
                  <a:solidFill>
                    <a:schemeClr val="tx1"/>
                  </a:solidFill>
                </a:rPr>
                <a:t>SF</a:t>
              </a:r>
              <a:r>
                <a:rPr kumimoji="0" lang="en-US" sz="900" b="1" i="0" u="none" strike="noStrike" cap="none" normalizeH="0" baseline="0" dirty="0" smtClean="0">
                  <a:ln>
                    <a:noFill/>
                  </a:ln>
                  <a:solidFill>
                    <a:schemeClr val="tx1"/>
                  </a:solidFill>
                  <a:effectLst/>
                  <a:latin typeface="Times New Roman" pitchFamily="16" charset="0"/>
                  <a:ea typeface="MS Gothic" charset="-128"/>
                </a:rPr>
                <a:t>D Freeze</a:t>
              </a:r>
            </a:p>
          </p:txBody>
        </p:sp>
        <p:sp>
          <p:nvSpPr>
            <p:cNvPr id="63" name="Isosceles Triangle 62"/>
            <p:cNvSpPr>
              <a:spLocks noChangeArrowheads="1"/>
            </p:cNvSpPr>
            <p:nvPr/>
          </p:nvSpPr>
          <p:spPr bwMode="auto">
            <a:xfrm>
              <a:off x="3107923" y="2267934"/>
              <a:ext cx="201612"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64" name="Text Box 24"/>
            <p:cNvSpPr txBox="1">
              <a:spLocks noChangeArrowheads="1"/>
            </p:cNvSpPr>
            <p:nvPr/>
          </p:nvSpPr>
          <p:spPr bwMode="auto">
            <a:xfrm>
              <a:off x="3144537" y="2221522"/>
              <a:ext cx="731105"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 </a:t>
              </a:r>
              <a:r>
                <a:rPr lang="en-US" altLang="en-US" sz="600" dirty="0" smtClean="0">
                  <a:latin typeface="Arial" panose="020B0604020202020204" pitchFamily="34" charset="0"/>
                  <a:cs typeface="Arial" panose="020B0604020202020204" pitchFamily="34" charset="0"/>
                </a:rPr>
                <a:t>requirement freeze</a:t>
              </a:r>
            </a:p>
            <a:p>
              <a:pPr algn="ctr"/>
              <a:r>
                <a:rPr lang="en-US" altLang="en-US" sz="600" dirty="0" smtClean="0">
                  <a:latin typeface="Arial" panose="020B0604020202020204" pitchFamily="34" charset="0"/>
                  <a:cs typeface="Arial" panose="020B0604020202020204" pitchFamily="34" charset="0"/>
                </a:rPr>
                <a:t>5-2017</a:t>
              </a:r>
              <a:endParaRPr lang="en-US" altLang="en-US" sz="600" dirty="0">
                <a:latin typeface="Arial" panose="020B0604020202020204" pitchFamily="34" charset="0"/>
                <a:cs typeface="Arial" panose="020B0604020202020204" pitchFamily="34" charset="0"/>
              </a:endParaRPr>
            </a:p>
          </p:txBody>
        </p:sp>
        <p:sp>
          <p:nvSpPr>
            <p:cNvPr id="65" name="Text Box 24"/>
            <p:cNvSpPr txBox="1">
              <a:spLocks noChangeArrowheads="1"/>
            </p:cNvSpPr>
            <p:nvPr/>
          </p:nvSpPr>
          <p:spPr bwMode="auto">
            <a:xfrm>
              <a:off x="1013037" y="2234095"/>
              <a:ext cx="810114"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TG formation </a:t>
              </a:r>
            </a:p>
            <a:p>
              <a:pPr algn="ctr"/>
              <a:r>
                <a:rPr lang="en-US" altLang="en-US" sz="800" dirty="0">
                  <a:latin typeface="Arial" panose="020B0604020202020204" pitchFamily="34" charset="0"/>
                  <a:cs typeface="Arial" panose="020B0604020202020204" pitchFamily="34" charset="0"/>
                </a:rPr>
                <a:t>9-15</a:t>
              </a:r>
            </a:p>
          </p:txBody>
        </p:sp>
        <p:cxnSp>
          <p:nvCxnSpPr>
            <p:cNvPr id="66" name="Straight Connector 65"/>
            <p:cNvCxnSpPr/>
            <p:nvPr/>
          </p:nvCxnSpPr>
          <p:spPr bwMode="auto">
            <a:xfrm>
              <a:off x="2003247" y="3977809"/>
              <a:ext cx="704357"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7" name="Straight Connector 66"/>
            <p:cNvCxnSpPr/>
            <p:nvPr/>
          </p:nvCxnSpPr>
          <p:spPr bwMode="auto">
            <a:xfrm>
              <a:off x="2521868" y="4618712"/>
              <a:ext cx="204027"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sp>
        <p:nvSpPr>
          <p:cNvPr id="80" name="Title 2"/>
          <p:cNvSpPr>
            <a:spLocks noGrp="1"/>
          </p:cNvSpPr>
          <p:nvPr>
            <p:ph type="title"/>
          </p:nvPr>
        </p:nvSpPr>
        <p:spPr>
          <a:xfrm>
            <a:off x="457200" y="562571"/>
            <a:ext cx="8229600" cy="799058"/>
          </a:xfrm>
        </p:spPr>
        <p:txBody>
          <a:bodyPr/>
          <a:lstStyle/>
          <a:p>
            <a:r>
              <a:rPr lang="en-US" sz="2800" dirty="0" smtClean="0">
                <a:solidFill>
                  <a:schemeClr val="tx2"/>
                </a:solidFill>
                <a:latin typeface="+mj-lt"/>
              </a:rPr>
              <a:t>TGAZ Approved Timelines</a:t>
            </a:r>
            <a:endParaRPr lang="en-US" sz="2800" dirty="0">
              <a:solidFill>
                <a:schemeClr val="tx2"/>
              </a:solidFill>
              <a:latin typeface="+mj-lt"/>
            </a:endParaRPr>
          </a:p>
        </p:txBody>
      </p:sp>
    </p:spTree>
    <p:extLst>
      <p:ext uri="{BB962C8B-B14F-4D97-AF65-F5344CB8AC3E}">
        <p14:creationId xmlns:p14="http://schemas.microsoft.com/office/powerpoint/2010/main" val="58208963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Goals For May Meeting</a:t>
            </a:r>
            <a:endParaRPr lang="en-US" dirty="0"/>
          </a:p>
        </p:txBody>
      </p:sp>
      <p:sp>
        <p:nvSpPr>
          <p:cNvPr id="3" name="Content Placeholder 2"/>
          <p:cNvSpPr>
            <a:spLocks noGrp="1"/>
          </p:cNvSpPr>
          <p:nvPr>
            <p:ph idx="1"/>
          </p:nvPr>
        </p:nvSpPr>
        <p:spPr/>
        <p:txBody>
          <a:bodyPr/>
          <a:lstStyle/>
          <a:p>
            <a:pPr algn="just">
              <a:spcBef>
                <a:spcPts val="1225"/>
              </a:spcBef>
              <a:buFontTx/>
              <a:buChar char="•"/>
            </a:pPr>
            <a:r>
              <a:rPr lang="en-US" altLang="en-US" dirty="0"/>
              <a:t>Continue on Functional Requirement Document development.</a:t>
            </a:r>
          </a:p>
          <a:p>
            <a:pPr algn="just">
              <a:spcBef>
                <a:spcPts val="1225"/>
              </a:spcBef>
              <a:buFontTx/>
              <a:buChar char="•"/>
            </a:pPr>
            <a:r>
              <a:rPr lang="en-US" altLang="en-US" dirty="0"/>
              <a:t>Approve submissions of technical material towards SFD text.</a:t>
            </a:r>
          </a:p>
          <a:p>
            <a:pPr algn="just">
              <a:spcBef>
                <a:spcPts val="1225"/>
              </a:spcBef>
              <a:buFontTx/>
              <a:buChar char="•"/>
            </a:pPr>
            <a:r>
              <a:rPr lang="en-US" altLang="en-US" dirty="0"/>
              <a:t>Review technical submissions on channel models, proposed technical approaches etc. </a:t>
            </a:r>
          </a:p>
          <a:p>
            <a:pPr algn="just">
              <a:spcBef>
                <a:spcPts val="1225"/>
              </a:spcBef>
              <a:buFontTx/>
              <a:buChar char="•"/>
            </a:pPr>
            <a:endParaRPr lang="en-US" altLang="en-US" dirty="0"/>
          </a:p>
          <a:p>
            <a:pPr algn="just">
              <a:spcBef>
                <a:spcPts val="1225"/>
              </a:spcBef>
              <a:buFontTx/>
              <a:buChar char="•"/>
            </a:pPr>
            <a:endParaRPr lang="en-US" altLang="en-US" dirty="0"/>
          </a:p>
          <a:p>
            <a:pPr algn="just">
              <a:spcBef>
                <a:spcPts val="1225"/>
              </a:spcBef>
              <a:buFontTx/>
              <a:buChar char="•"/>
            </a:pPr>
            <a:endParaRPr lang="en-US" altLang="en-US" dirty="0"/>
          </a:p>
          <a:p>
            <a:pPr lvl="0">
              <a:buFont typeface="Arial" panose="020B0604020202020204" pitchFamily="34" charset="0"/>
              <a:buChar char="•"/>
            </a:pPr>
            <a:endParaRPr lang="en-US" altLang="en-US"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2017</a:t>
            </a:r>
            <a:endParaRPr lang="en-GB" dirty="0"/>
          </a:p>
        </p:txBody>
      </p:sp>
    </p:spTree>
    <p:extLst>
      <p:ext uri="{BB962C8B-B14F-4D97-AF65-F5344CB8AC3E}">
        <p14:creationId xmlns:p14="http://schemas.microsoft.com/office/powerpoint/2010/main" val="342248502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Teleconference Schedule</a:t>
            </a:r>
            <a:endParaRPr lang="en-US" dirty="0"/>
          </a:p>
        </p:txBody>
      </p:sp>
      <p:sp>
        <p:nvSpPr>
          <p:cNvPr id="3" name="Content Placeholder 2"/>
          <p:cNvSpPr>
            <a:spLocks noGrp="1"/>
          </p:cNvSpPr>
          <p:nvPr>
            <p:ph idx="1"/>
          </p:nvPr>
        </p:nvSpPr>
        <p:spPr/>
        <p:txBody>
          <a:bodyPr/>
          <a:lstStyle/>
          <a:p>
            <a:pPr algn="just">
              <a:spcBef>
                <a:spcPct val="20000"/>
              </a:spcBef>
              <a:buFontTx/>
              <a:buChar char="•"/>
            </a:pPr>
            <a:r>
              <a:rPr lang="en-US" altLang="en-US" dirty="0" smtClean="0"/>
              <a:t>Apr. 19</a:t>
            </a:r>
            <a:r>
              <a:rPr lang="en-US" altLang="en-US" baseline="30000" dirty="0" smtClean="0"/>
              <a:t>th</a:t>
            </a:r>
            <a:r>
              <a:rPr lang="en-US" altLang="en-US" dirty="0" smtClean="0"/>
              <a:t> </a:t>
            </a:r>
            <a:r>
              <a:rPr lang="en-US" altLang="en-US" dirty="0"/>
              <a:t>(Wed.) 10:00AM ET for 1hr. </a:t>
            </a:r>
          </a:p>
          <a:p>
            <a:pPr algn="just">
              <a:spcBef>
                <a:spcPct val="20000"/>
              </a:spcBef>
              <a:buFontTx/>
              <a:buChar char="•"/>
            </a:pPr>
            <a:r>
              <a:rPr lang="en-US" altLang="en-US" dirty="0"/>
              <a:t>Do we need anymore calls?</a:t>
            </a:r>
          </a:p>
          <a:p>
            <a:pPr marL="0" indent="0">
              <a:spcBef>
                <a:spcPct val="20000"/>
              </a:spcBef>
            </a:pPr>
            <a:endParaRPr lang="en-US" altLang="en-US" dirty="0"/>
          </a:p>
          <a:p>
            <a:pPr marL="0" indent="0">
              <a:spcBef>
                <a:spcPct val="20000"/>
              </a:spcBef>
            </a:pPr>
            <a:endParaRPr lang="en-US" altLang="en-US" dirty="0"/>
          </a:p>
          <a:p>
            <a:pPr marL="0" indent="0">
              <a:spcBef>
                <a:spcPct val="20000"/>
              </a:spcBef>
            </a:pPr>
            <a:endParaRPr lang="en-US" altLang="en-US" dirty="0"/>
          </a:p>
          <a:p>
            <a:endParaRPr lang="en-US"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2017</a:t>
            </a:r>
            <a:endParaRPr lang="en-GB" dirty="0"/>
          </a:p>
        </p:txBody>
      </p:sp>
    </p:spTree>
    <p:extLst>
      <p:ext uri="{BB962C8B-B14F-4D97-AF65-F5344CB8AC3E}">
        <p14:creationId xmlns:p14="http://schemas.microsoft.com/office/powerpoint/2010/main" val="33934663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Reminder to do attendance</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2017</a:t>
            </a:r>
            <a:endParaRPr lang="en-GB" dirty="0"/>
          </a:p>
        </p:txBody>
      </p:sp>
    </p:spTree>
    <p:extLst>
      <p:ext uri="{BB962C8B-B14F-4D97-AF65-F5344CB8AC3E}">
        <p14:creationId xmlns:p14="http://schemas.microsoft.com/office/powerpoint/2010/main" val="245920329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2017</a:t>
            </a:r>
            <a:endParaRPr lang="en-GB" dirty="0"/>
          </a:p>
        </p:txBody>
      </p:sp>
    </p:spTree>
    <p:extLst>
      <p:ext uri="{BB962C8B-B14F-4D97-AF65-F5344CB8AC3E}">
        <p14:creationId xmlns:p14="http://schemas.microsoft.com/office/powerpoint/2010/main" val="25566027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Logistics</a:t>
            </a:r>
            <a:endParaRPr lang="en-US" dirty="0"/>
          </a:p>
        </p:txBody>
      </p:sp>
      <p:sp>
        <p:nvSpPr>
          <p:cNvPr id="3" name="Content Placeholder 2"/>
          <p:cNvSpPr>
            <a:spLocks noGrp="1"/>
          </p:cNvSpPr>
          <p:nvPr>
            <p:ph idx="1"/>
          </p:nvPr>
        </p:nvSpPr>
        <p:spPr/>
        <p:txBody>
          <a:bodyPr/>
          <a:lstStyle/>
          <a:p>
            <a:pPr marL="457200" indent="-457200"/>
            <a:r>
              <a:rPr lang="en-US" altLang="en-US" dirty="0"/>
              <a:t>Attendance:</a:t>
            </a:r>
            <a:endParaRPr lang="en-US" altLang="en-US" dirty="0">
              <a:hlinkClick r:id="rId2"/>
            </a:endParaRPr>
          </a:p>
          <a:p>
            <a:pPr marL="857250" lvl="1" indent="-457200"/>
            <a:r>
              <a:rPr lang="en-US" altLang="en-US" dirty="0">
                <a:solidFill>
                  <a:schemeClr val="tx1"/>
                </a:solidFill>
                <a:ea typeface="MS PGothic" pitchFamily="34" charset="-128"/>
                <a:cs typeface="MS PGothic" charset="0"/>
                <a:hlinkClick r:id="rId3"/>
              </a:rPr>
              <a:t>https://imat.ieee.org/attendance</a:t>
            </a:r>
            <a:endParaRPr lang="en-US" altLang="en-US" dirty="0">
              <a:solidFill>
                <a:schemeClr val="tx1"/>
              </a:solidFill>
              <a:ea typeface="MS PGothic" pitchFamily="34" charset="-128"/>
              <a:cs typeface="MS PGothic" charset="0"/>
            </a:endParaRPr>
          </a:p>
          <a:p>
            <a:pPr lvl="1"/>
            <a:r>
              <a:rPr lang="en-US" altLang="en-US" dirty="0"/>
              <a:t>You must register before logging attendance.</a:t>
            </a:r>
          </a:p>
          <a:p>
            <a:pPr lvl="1"/>
            <a:r>
              <a:rPr lang="en-US" altLang="en-US" dirty="0"/>
              <a:t>You must log attendance during each 2 hour session.</a:t>
            </a:r>
          </a:p>
          <a:p>
            <a:r>
              <a:rPr lang="en-US" altLang="en-US" dirty="0"/>
              <a:t>Documentation</a:t>
            </a:r>
          </a:p>
          <a:p>
            <a:pPr lvl="1"/>
            <a:r>
              <a:rPr lang="en-US" altLang="en-US" dirty="0">
                <a:hlinkClick r:id="rId4"/>
              </a:rPr>
              <a:t>https://mentor.ieee.org/802.11/documents</a:t>
            </a:r>
            <a:endParaRPr lang="en-US" altLang="en-US" dirty="0"/>
          </a:p>
          <a:p>
            <a:pPr lvl="1"/>
            <a:r>
              <a:rPr lang="en-US" altLang="en-US" dirty="0"/>
              <a:t>Use “</a:t>
            </a:r>
            <a:r>
              <a:rPr lang="en-US" altLang="en-US" dirty="0" err="1"/>
              <a:t>TGaz</a:t>
            </a:r>
            <a:r>
              <a:rPr lang="en-US" altLang="en-US" dirty="0"/>
              <a:t>” folder for documents relating to the </a:t>
            </a:r>
            <a:r>
              <a:rPr lang="en-US" altLang="en-US" dirty="0" err="1"/>
              <a:t>TGaz</a:t>
            </a:r>
            <a:r>
              <a:rPr lang="en-US" altLang="en-US" dirty="0"/>
              <a:t> activity.</a:t>
            </a:r>
          </a:p>
          <a:p>
            <a:pPr lvl="1"/>
            <a:endParaRPr lang="en-US" alt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2017</a:t>
            </a:r>
            <a:endParaRPr lang="en-GB" dirty="0"/>
          </a:p>
        </p:txBody>
      </p:sp>
    </p:spTree>
    <p:extLst>
      <p:ext uri="{BB962C8B-B14F-4D97-AF65-F5344CB8AC3E}">
        <p14:creationId xmlns:p14="http://schemas.microsoft.com/office/powerpoint/2010/main" val="419731329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Adjourn</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2017</a:t>
            </a:r>
            <a:endParaRPr lang="en-GB" dirty="0"/>
          </a:p>
        </p:txBody>
      </p:sp>
    </p:spTree>
    <p:extLst>
      <p:ext uri="{BB962C8B-B14F-4D97-AF65-F5344CB8AC3E}">
        <p14:creationId xmlns:p14="http://schemas.microsoft.com/office/powerpoint/2010/main" val="385672158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ctr"/>
            <a:r>
              <a:rPr lang="en-US" sz="6600" dirty="0" smtClean="0"/>
              <a:t>Backup</a:t>
            </a:r>
            <a:endParaRPr lang="en-US" sz="66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2017</a:t>
            </a:r>
            <a:endParaRPr lang="en-GB" dirty="0"/>
          </a:p>
        </p:txBody>
      </p:sp>
    </p:spTree>
    <p:extLst>
      <p:ext uri="{BB962C8B-B14F-4D97-AF65-F5344CB8AC3E}">
        <p14:creationId xmlns:p14="http://schemas.microsoft.com/office/powerpoint/2010/main" val="320822838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2017</a:t>
            </a:r>
            <a:endParaRPr lang="en-GB" dirty="0"/>
          </a:p>
        </p:txBody>
      </p:sp>
      <p:sp>
        <p:nvSpPr>
          <p:cNvPr id="9" name="Title 1"/>
          <p:cNvSpPr>
            <a:spLocks noGrp="1"/>
          </p:cNvSpPr>
          <p:nvPr>
            <p:ph type="title"/>
          </p:nvPr>
        </p:nvSpPr>
        <p:spPr>
          <a:xfrm>
            <a:off x="685800" y="685800"/>
            <a:ext cx="7770813" cy="1065213"/>
          </a:xfrm>
        </p:spPr>
        <p:txBody>
          <a:bodyPr/>
          <a:lstStyle/>
          <a:p>
            <a:r>
              <a:rPr lang="en-US" altLang="en-US" b="0" dirty="0"/>
              <a:t>Approval of </a:t>
            </a:r>
            <a:r>
              <a:rPr lang="en-US" altLang="en-US" b="0" dirty="0" err="1"/>
              <a:t>Telecon</a:t>
            </a:r>
            <a:r>
              <a:rPr lang="en-US" altLang="en-US" b="0" dirty="0"/>
              <a:t> Minutes</a:t>
            </a:r>
            <a:endParaRPr lang="en-US" dirty="0"/>
          </a:p>
        </p:txBody>
      </p:sp>
      <p:sp>
        <p:nvSpPr>
          <p:cNvPr id="10" name="Content Placeholder 2"/>
          <p:cNvSpPr>
            <a:spLocks noGrp="1"/>
          </p:cNvSpPr>
          <p:nvPr>
            <p:ph idx="1"/>
          </p:nvPr>
        </p:nvSpPr>
        <p:spPr>
          <a:xfrm>
            <a:off x="685800" y="1981200"/>
            <a:ext cx="7770813" cy="4113213"/>
          </a:xfrm>
        </p:spPr>
        <p:txBody>
          <a:bodyPr/>
          <a:lstStyle/>
          <a:p>
            <a:r>
              <a:rPr lang="en-US" b="0" dirty="0"/>
              <a:t>Document 11-16/xxxr0 “</a:t>
            </a:r>
            <a:r>
              <a:rPr lang="en-US" b="0" dirty="0" err="1"/>
              <a:t>TGaz</a:t>
            </a:r>
            <a:r>
              <a:rPr lang="en-US" b="0" dirty="0"/>
              <a:t> teleconference minutes - February 17th, 2016” posted to Mentor ???.</a:t>
            </a:r>
          </a:p>
          <a:p>
            <a:endParaRPr lang="en-US" sz="1100" b="0" dirty="0"/>
          </a:p>
          <a:p>
            <a:r>
              <a:rPr lang="en-US" dirty="0"/>
              <a:t>Motion:</a:t>
            </a:r>
          </a:p>
          <a:p>
            <a:pPr marL="0" indent="0"/>
            <a:r>
              <a:rPr lang="en-US" b="0" dirty="0"/>
              <a:t>To approve document 11-16/267r0 as TG minutes for the Feb. 17</a:t>
            </a:r>
            <a:r>
              <a:rPr lang="en-US" b="0" baseline="30000" dirty="0"/>
              <a:t>th</a:t>
            </a:r>
            <a:r>
              <a:rPr lang="en-US" b="0" dirty="0"/>
              <a:t> teleconference. </a:t>
            </a:r>
          </a:p>
          <a:p>
            <a:pPr marL="0" indent="0"/>
            <a:endParaRPr lang="en-US" b="0" dirty="0"/>
          </a:p>
          <a:p>
            <a:r>
              <a:rPr lang="en-US" b="0" dirty="0"/>
              <a:t>Moved by:  </a:t>
            </a:r>
          </a:p>
          <a:p>
            <a:r>
              <a:rPr lang="en-US" b="0" dirty="0"/>
              <a:t>Seconded by:</a:t>
            </a:r>
          </a:p>
          <a:p>
            <a:r>
              <a:rPr lang="en-US" b="0" dirty="0"/>
              <a:t>Results (Y/N/A):</a:t>
            </a:r>
          </a:p>
          <a:p>
            <a:endParaRPr lang="en-US" b="0" dirty="0"/>
          </a:p>
          <a:p>
            <a:endParaRPr lang="en-US" b="0" dirty="0"/>
          </a:p>
          <a:p>
            <a:endParaRPr lang="en-US" dirty="0"/>
          </a:p>
        </p:txBody>
      </p:sp>
    </p:spTree>
    <p:extLst>
      <p:ext uri="{BB962C8B-B14F-4D97-AF65-F5344CB8AC3E}">
        <p14:creationId xmlns:p14="http://schemas.microsoft.com/office/powerpoint/2010/main" val="304368271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2017</a:t>
            </a:r>
            <a:endParaRPr lang="en-GB" dirty="0"/>
          </a:p>
        </p:txBody>
      </p:sp>
      <p:sp>
        <p:nvSpPr>
          <p:cNvPr id="7" name="Title 1"/>
          <p:cNvSpPr>
            <a:spLocks noGrp="1"/>
          </p:cNvSpPr>
          <p:nvPr>
            <p:ph type="title"/>
          </p:nvPr>
        </p:nvSpPr>
        <p:spPr>
          <a:xfrm>
            <a:off x="685800" y="685800"/>
            <a:ext cx="7770813" cy="1065213"/>
          </a:xfrm>
        </p:spPr>
        <p:txBody>
          <a:bodyPr/>
          <a:lstStyle/>
          <a:p>
            <a:r>
              <a:rPr lang="en-US" dirty="0" smtClean="0"/>
              <a:t>Motion to Adopt Text to SFD/FRD</a:t>
            </a:r>
            <a:endParaRPr lang="en-US" dirty="0"/>
          </a:p>
        </p:txBody>
      </p:sp>
      <p:sp>
        <p:nvSpPr>
          <p:cNvPr id="8" name="Content Placeholder 2"/>
          <p:cNvSpPr>
            <a:spLocks noGrp="1"/>
          </p:cNvSpPr>
          <p:nvPr>
            <p:ph idx="1"/>
          </p:nvPr>
        </p:nvSpPr>
        <p:spPr>
          <a:xfrm>
            <a:off x="685800" y="1981200"/>
            <a:ext cx="7770813" cy="4113213"/>
          </a:xfrm>
        </p:spPr>
        <p:txBody>
          <a:bodyPr/>
          <a:lstStyle/>
          <a:p>
            <a:pPr marL="0" indent="0"/>
            <a:r>
              <a:rPr lang="en-US" dirty="0"/>
              <a:t>Move to adopt the set of </a:t>
            </a:r>
            <a:r>
              <a:rPr lang="en-US" dirty="0" smtClean="0"/>
              <a:t>functional/spec framework requirements listed </a:t>
            </a:r>
            <a:r>
              <a:rPr lang="en-US" dirty="0"/>
              <a:t>in slide </a:t>
            </a:r>
            <a:r>
              <a:rPr lang="en-US" dirty="0" smtClean="0"/>
              <a:t>#XYZ </a:t>
            </a:r>
            <a:r>
              <a:rPr lang="en-US" dirty="0"/>
              <a:t>and </a:t>
            </a:r>
            <a:r>
              <a:rPr lang="en-US" dirty="0" smtClean="0"/>
              <a:t>instruct the FRD/SFD??? editor to include it in </a:t>
            </a:r>
            <a:r>
              <a:rPr lang="en-US" dirty="0"/>
              <a:t>the </a:t>
            </a:r>
            <a:r>
              <a:rPr lang="en-US" dirty="0" err="1"/>
              <a:t>TGaz</a:t>
            </a:r>
            <a:r>
              <a:rPr lang="en-US" dirty="0"/>
              <a:t> </a:t>
            </a:r>
            <a:r>
              <a:rPr lang="en-US" dirty="0" smtClean="0"/>
              <a:t>FRD/SFD under </a:t>
            </a:r>
            <a:r>
              <a:rPr lang="en-US" dirty="0"/>
              <a:t>the </a:t>
            </a:r>
            <a:r>
              <a:rPr lang="en-US" dirty="0" smtClean="0"/>
              <a:t>sub-section ????? for </a:t>
            </a:r>
            <a:r>
              <a:rPr lang="en-US" dirty="0"/>
              <a:t>the .</a:t>
            </a:r>
            <a:r>
              <a:rPr lang="en-US" dirty="0" smtClean="0"/>
              <a:t>11az protocol . </a:t>
            </a:r>
            <a:endParaRPr lang="en-US" dirty="0"/>
          </a:p>
          <a:p>
            <a:pPr marL="0" indent="0"/>
            <a:endParaRPr lang="en-US" dirty="0"/>
          </a:p>
          <a:p>
            <a:pPr marL="0" indent="0"/>
            <a:r>
              <a:rPr lang="en-US" dirty="0"/>
              <a:t>Moved: </a:t>
            </a:r>
            <a:r>
              <a:rPr lang="en-US" dirty="0" smtClean="0"/>
              <a:t>XXX</a:t>
            </a:r>
            <a:endParaRPr lang="en-US" dirty="0"/>
          </a:p>
          <a:p>
            <a:pPr marL="0" indent="0"/>
            <a:r>
              <a:rPr lang="en-US" dirty="0"/>
              <a:t>Seconded: </a:t>
            </a:r>
            <a:r>
              <a:rPr lang="en-US" dirty="0" smtClean="0"/>
              <a:t>YYY</a:t>
            </a:r>
            <a:endParaRPr lang="en-US" dirty="0"/>
          </a:p>
          <a:p>
            <a:pPr marL="0" indent="0"/>
            <a:r>
              <a:rPr lang="en-US" dirty="0"/>
              <a:t>Result: </a:t>
            </a:r>
            <a:r>
              <a:rPr lang="en-US" dirty="0" smtClean="0"/>
              <a:t>x/y/z</a:t>
            </a:r>
            <a:endParaRPr lang="en-US" dirty="0"/>
          </a:p>
          <a:p>
            <a:endParaRPr lang="en-US" dirty="0"/>
          </a:p>
        </p:txBody>
      </p:sp>
    </p:spTree>
    <p:extLst>
      <p:ext uri="{BB962C8B-B14F-4D97-AF65-F5344CB8AC3E}">
        <p14:creationId xmlns:p14="http://schemas.microsoft.com/office/powerpoint/2010/main" val="255267199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to Release </a:t>
            </a:r>
            <a:r>
              <a:rPr lang="en-US" dirty="0" smtClean="0"/>
              <a:t>Liaison to WG</a:t>
            </a:r>
            <a:endParaRPr lang="en-US" dirty="0"/>
          </a:p>
        </p:txBody>
      </p:sp>
      <p:sp>
        <p:nvSpPr>
          <p:cNvPr id="3" name="Content Placeholder 2"/>
          <p:cNvSpPr>
            <a:spLocks noGrp="1"/>
          </p:cNvSpPr>
          <p:nvPr>
            <p:ph idx="1"/>
          </p:nvPr>
        </p:nvSpPr>
        <p:spPr/>
        <p:txBody>
          <a:bodyPr/>
          <a:lstStyle/>
          <a:p>
            <a:r>
              <a:rPr lang="en-US" dirty="0"/>
              <a:t>Motion</a:t>
            </a:r>
          </a:p>
          <a:p>
            <a:pPr marL="0" indent="0"/>
            <a:r>
              <a:rPr lang="en-US" dirty="0"/>
              <a:t>Approve document 11-16-1535-01-00az-response-to-RAN4-liaison-on-RTT-accuracy.doc as the IEEE 802.11 response to 3GPP RAN 4 request for RTT accuracy and grant the 802.11 chair editorial license. </a:t>
            </a:r>
          </a:p>
          <a:p>
            <a:endParaRPr lang="en-US" dirty="0"/>
          </a:p>
          <a:p>
            <a:r>
              <a:rPr lang="en-US" dirty="0"/>
              <a:t>Moved:</a:t>
            </a:r>
          </a:p>
          <a:p>
            <a:r>
              <a:rPr lang="en-US" dirty="0"/>
              <a:t>2nd:</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2017</a:t>
            </a:r>
            <a:endParaRPr lang="en-GB" dirty="0"/>
          </a:p>
        </p:txBody>
      </p:sp>
    </p:spTree>
    <p:extLst>
      <p:ext uri="{BB962C8B-B14F-4D97-AF65-F5344CB8AC3E}">
        <p14:creationId xmlns:p14="http://schemas.microsoft.com/office/powerpoint/2010/main" val="162748957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March 2017</a:t>
            </a:r>
            <a:endParaRPr lang="en-GB"/>
          </a:p>
        </p:txBody>
      </p:sp>
      <p:sp>
        <p:nvSpPr>
          <p:cNvPr id="5" name="Footer Placeholder 4"/>
          <p:cNvSpPr>
            <a:spLocks noGrp="1"/>
          </p:cNvSpPr>
          <p:nvPr>
            <p:ph type="ftr" idx="14"/>
          </p:nvPr>
        </p:nvSpPr>
        <p:spPr>
          <a:xfrm>
            <a:off x="6000760" y="6475413"/>
            <a:ext cx="2541578" cy="168297"/>
          </a:xfrm>
        </p:spPr>
        <p:txBody>
          <a:body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p>
            <a:r>
              <a:rPr lang="en-GB"/>
              <a:t>Slide </a:t>
            </a:r>
            <a:fld id="{B3165115-9078-433B-A278-1F5ED971F63A}" type="slidenum">
              <a:rPr lang="en-GB"/>
              <a:pPr/>
              <a:t>45</a:t>
            </a:fld>
            <a:endParaRPr lang="en-GB"/>
          </a:p>
        </p:txBody>
      </p:sp>
      <p:sp>
        <p:nvSpPr>
          <p:cNvPr id="5121"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1/4</a:t>
            </a:r>
          </a:p>
        </p:txBody>
      </p:sp>
      <p:sp>
        <p:nvSpPr>
          <p:cNvPr id="5122" name="Rectangle 2"/>
          <p:cNvSpPr>
            <a:spLocks noGrp="1" noChangeArrowheads="1"/>
          </p:cNvSpPr>
          <p:nvPr>
            <p:ph type="body" idx="1"/>
          </p:nvPr>
        </p:nvSpPr>
        <p:spPr>
          <a:xfrm>
            <a:off x="685800" y="1981200"/>
            <a:ext cx="7772400" cy="4305320"/>
          </a:xfrm>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To properly identify your PowerPoint presentation as an IEEE 802.11 Submission there are </a:t>
            </a:r>
            <a:r>
              <a:rPr lang="en-US" u="sng" dirty="0"/>
              <a:t>7 steps</a:t>
            </a:r>
            <a:r>
              <a:rPr lang="en-US" dirty="0"/>
              <a:t> that you must complete, and </a:t>
            </a:r>
            <a:r>
              <a:rPr lang="en-US" u="sng" dirty="0"/>
              <a:t>12 data fields</a:t>
            </a:r>
            <a:r>
              <a:rPr lang="en-US" dirty="0"/>
              <a:t> that you must fill in.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Step 1. Obtain a document number (has the form </a:t>
            </a:r>
            <a:r>
              <a:rPr lang="en-US" dirty="0" err="1"/>
              <a:t>yy</a:t>
            </a:r>
            <a:r>
              <a:rPr lang="en-US" dirty="0"/>
              <a:t>/</a:t>
            </a:r>
            <a:r>
              <a:rPr lang="en-US" dirty="0" err="1"/>
              <a:t>xxxx</a:t>
            </a:r>
            <a:r>
              <a:rPr lang="en-US" dirty="0"/>
              <a:t>).</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Step 2. Title slide: Fill in the presentation subject title text, the full date (in ISO 8601 format of YYYY-MM-DD), and the complete author(s) details (a total of 3 data fields).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Step 3. Abstract slide: Fill in the abstract text</a:t>
            </a:r>
            <a:r>
              <a:rPr lang="en-US" dirty="0" smtClean="0"/>
              <a:t>.</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smtClean="0"/>
              <a:t>Step 4. Press “Office” button, Prepare / Properties.  </a:t>
            </a:r>
            <a:r>
              <a:rPr lang="en-US" dirty="0" smtClean="0"/>
              <a:t>Fill </a:t>
            </a:r>
            <a:r>
              <a:rPr lang="en-US" dirty="0"/>
              <a:t>in the 2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Author field = first author's </a:t>
            </a:r>
            <a:r>
              <a:rPr lang="en-US" dirty="0" smtClean="0"/>
              <a:t>name</a:t>
            </a:r>
            <a:endParaRPr lang="en-US" dirty="0"/>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smtClean="0"/>
              <a:t>Title field = Title of presentation</a:t>
            </a:r>
            <a:endParaRPr lang="en-US"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March 2017</a:t>
            </a:r>
            <a:endParaRPr lang="en-GB"/>
          </a:p>
        </p:txBody>
      </p:sp>
      <p:sp>
        <p:nvSpPr>
          <p:cNvPr id="5" name="Footer Placeholder 4"/>
          <p:cNvSpPr>
            <a:spLocks noGrp="1"/>
          </p:cNvSpPr>
          <p:nvPr>
            <p:ph type="ftr" idx="14"/>
          </p:nvPr>
        </p:nvSpPr>
        <p:spPr>
          <a:xfrm>
            <a:off x="6572264" y="6475413"/>
            <a:ext cx="1970074" cy="180975"/>
          </a:xfrm>
        </p:spPr>
        <p:txBody>
          <a:bodyPr/>
          <a:lstStyle/>
          <a:p>
            <a:r>
              <a:rPr lang="en-GB" smtClean="0"/>
              <a:t>Jonathan Segev, Intel Corporation</a:t>
            </a:r>
            <a:endParaRPr lang="en-GB" dirty="0"/>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46</a:t>
            </a:fld>
            <a:endParaRPr lang="en-GB"/>
          </a:p>
        </p:txBody>
      </p:sp>
      <p:sp>
        <p:nvSpPr>
          <p:cNvPr id="6145"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2/4</a:t>
            </a:r>
          </a:p>
        </p:txBody>
      </p:sp>
      <p:sp>
        <p:nvSpPr>
          <p:cNvPr id="6146" name="Rectangle 2"/>
          <p:cNvSpPr>
            <a:spLocks noGrp="1" noChangeArrowheads="1"/>
          </p:cNvSpPr>
          <p:nvPr>
            <p:ph type="body" idx="1"/>
          </p:nvPr>
        </p:nvSpPr>
        <p:spPr>
          <a:xfrm>
            <a:off x="642910" y="1571612"/>
            <a:ext cx="7772400" cy="4929222"/>
          </a:xfrm>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a:t>
            </a:r>
            <a:r>
              <a:rPr lang="en-GB" dirty="0" smtClean="0"/>
              <a:t>Master, select the top master page (theme slide master).  </a:t>
            </a:r>
            <a:r>
              <a:rPr lang="en-GB" dirty="0"/>
              <a:t>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a:t>
            </a:r>
            <a:r>
              <a:rPr lang="en-GB" dirty="0" smtClean="0"/>
              <a:t>Insert, </a:t>
            </a:r>
            <a:r>
              <a:rPr lang="en-GB" dirty="0"/>
              <a:t>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smtClean="0"/>
              <a:t>Date &amp; Time, Fixed </a:t>
            </a:r>
            <a:r>
              <a:rPr lang="en-GB" dirty="0"/>
              <a:t>=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March 2017</a:t>
            </a:r>
            <a:endParaRPr lang="en-GB"/>
          </a:p>
        </p:txBody>
      </p:sp>
      <p:sp>
        <p:nvSpPr>
          <p:cNvPr id="5" name="Footer Placeholder 4"/>
          <p:cNvSpPr>
            <a:spLocks noGrp="1"/>
          </p:cNvSpPr>
          <p:nvPr>
            <p:ph type="ftr" idx="14"/>
          </p:nvPr>
        </p:nvSpPr>
        <p:spPr>
          <a:xfrm>
            <a:off x="6500826" y="6475413"/>
            <a:ext cx="2041512" cy="180975"/>
          </a:xfrm>
        </p:spPr>
        <p:txBody>
          <a:bodyPr/>
          <a:lstStyle/>
          <a:p>
            <a:r>
              <a:rPr lang="en-GB" smtClean="0"/>
              <a:t>Jonathan Segev, Intel Corporation</a:t>
            </a:r>
            <a:endParaRPr lang="en-GB" dirty="0"/>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47</a:t>
            </a:fld>
            <a:endParaRPr lang="en-GB"/>
          </a:p>
        </p:txBody>
      </p:sp>
      <p:sp>
        <p:nvSpPr>
          <p:cNvPr id="7169"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type="body" idx="1"/>
          </p:nvPr>
        </p:nvSpPr>
        <p:spPr>
          <a:xfrm>
            <a:off x="685800" y="1981200"/>
            <a:ext cx="7772400" cy="4114800"/>
          </a:xfrm>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Fields to fill in:	12</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March 2017</a:t>
            </a:r>
            <a:endParaRPr lang="en-GB"/>
          </a:p>
        </p:txBody>
      </p:sp>
      <p:sp>
        <p:nvSpPr>
          <p:cNvPr id="5" name="Footer Placeholder 4"/>
          <p:cNvSpPr>
            <a:spLocks noGrp="1"/>
          </p:cNvSpPr>
          <p:nvPr>
            <p:ph type="ftr" idx="14"/>
          </p:nvPr>
        </p:nvSpPr>
        <p:spPr>
          <a:xfrm>
            <a:off x="6072198" y="6475413"/>
            <a:ext cx="2470140" cy="180975"/>
          </a:xfrm>
        </p:spPr>
        <p:txBody>
          <a:bodyPr/>
          <a:lstStyle/>
          <a:p>
            <a:r>
              <a:rPr lang="en-GB" smtClean="0"/>
              <a:t>Jonathan Segev, Intel Corporation</a:t>
            </a:r>
            <a:endParaRPr lang="en-GB" dirty="0"/>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48</a:t>
            </a:fld>
            <a:endParaRPr lang="en-GB"/>
          </a:p>
        </p:txBody>
      </p:sp>
      <p:sp>
        <p:nvSpPr>
          <p:cNvPr id="819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type="body" idx="1"/>
          </p:nvPr>
        </p:nvSpPr>
        <p:spPr>
          <a:xfrm>
            <a:off x="685800" y="1981200"/>
            <a:ext cx="7772400" cy="4332288"/>
          </a:xfrm>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a:t>
            </a:r>
            <a:r>
              <a:rPr lang="en-GB" dirty="0" smtClean="0"/>
              <a:t>2010-03-01</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March 2017</a:t>
            </a:r>
            <a:endParaRPr lang="en-GB"/>
          </a:p>
        </p:txBody>
      </p:sp>
      <p:sp>
        <p:nvSpPr>
          <p:cNvPr id="5" name="Footer Placeholder 4"/>
          <p:cNvSpPr>
            <a:spLocks noGrp="1"/>
          </p:cNvSpPr>
          <p:nvPr>
            <p:ph type="ftr" idx="14"/>
          </p:nvPr>
        </p:nvSpPr>
        <p:spPr>
          <a:xfrm>
            <a:off x="6286512" y="6475413"/>
            <a:ext cx="2255826" cy="180975"/>
          </a:xfrm>
        </p:spPr>
        <p:txBody>
          <a:bodyPr/>
          <a:lstStyle/>
          <a:p>
            <a:r>
              <a:rPr lang="en-GB" smtClean="0"/>
              <a:t>Jonathan Segev, Intel Corporation</a:t>
            </a: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49</a:t>
            </a:fld>
            <a:endParaRPr lang="en-GB"/>
          </a:p>
        </p:txBody>
      </p:sp>
      <p:sp>
        <p:nvSpPr>
          <p:cNvPr id="9217" name="Rectangle 1"/>
          <p:cNvSpPr>
            <a:spLocks noGrp="1" noChangeArrowheads="1"/>
          </p:cNvSpPr>
          <p:nvPr>
            <p:ph type="title"/>
          </p:nvPr>
        </p:nvSpPr>
        <p:spPr>
          <a:xfrm>
            <a:off x="685800" y="684213"/>
            <a:ext cx="7772400" cy="1160462"/>
          </a:xfrm>
          <a:ln/>
        </p:spPr>
        <p:txBody>
          <a:bodyPr lIns="90000" tIns="46800" rIns="90000" bIns="46800"/>
          <a:lstStyle/>
          <a:p>
            <a:endParaRPr lang="en-US"/>
          </a:p>
        </p:txBody>
      </p:sp>
      <p:sp>
        <p:nvSpPr>
          <p:cNvPr id="9218" name="Rectangle 2"/>
          <p:cNvSpPr>
            <a:spLocks noGrp="1" noChangeArrowheads="1"/>
          </p:cNvSpPr>
          <p:nvPr>
            <p:ph type="body" idx="1"/>
          </p:nvPr>
        </p:nvSpPr>
        <p:spPr>
          <a:xfrm>
            <a:off x="685800" y="1981200"/>
            <a:ext cx="7772400" cy="4114800"/>
          </a:xfrm>
          <a:ln/>
        </p:spPr>
        <p:txBody>
          <a:bodyPr/>
          <a:lstStyle/>
          <a:p>
            <a:pPr>
              <a:buFont typeface="Times New Roman" pitchFamily="16" charset="0"/>
              <a:buChar char="•"/>
            </a:pPr>
            <a:r>
              <a:rPr lang="en-GB"/>
              <a:t>[begin placing presentation body text here]</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Patent Policy</a:t>
            </a:r>
            <a:endParaRPr lang="en-US" dirty="0"/>
          </a:p>
        </p:txBody>
      </p:sp>
      <p:sp>
        <p:nvSpPr>
          <p:cNvPr id="3" name="Content Placeholder 2"/>
          <p:cNvSpPr>
            <a:spLocks noGrp="1"/>
          </p:cNvSpPr>
          <p:nvPr>
            <p:ph idx="1"/>
          </p:nvPr>
        </p:nvSpPr>
        <p:spPr/>
        <p:txBody>
          <a:bodyPr/>
          <a:lstStyle/>
          <a:p>
            <a:r>
              <a:rPr lang="en-US" altLang="en-US" dirty="0"/>
              <a:t>Following 5 slides</a:t>
            </a:r>
          </a:p>
          <a:p>
            <a:endParaRPr lang="en-US"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2017</a:t>
            </a:r>
            <a:endParaRPr lang="en-GB" dirty="0"/>
          </a:p>
        </p:txBody>
      </p:sp>
    </p:spTree>
    <p:extLst>
      <p:ext uri="{BB962C8B-B14F-4D97-AF65-F5344CB8AC3E}">
        <p14:creationId xmlns:p14="http://schemas.microsoft.com/office/powerpoint/2010/main" val="1566162622"/>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March 2017</a:t>
            </a:r>
            <a:endParaRPr lang="en-GB"/>
          </a:p>
        </p:txBody>
      </p:sp>
      <p:sp>
        <p:nvSpPr>
          <p:cNvPr id="5" name="Footer Placeholder 4"/>
          <p:cNvSpPr>
            <a:spLocks noGrp="1"/>
          </p:cNvSpPr>
          <p:nvPr>
            <p:ph type="ftr" idx="14"/>
          </p:nvPr>
        </p:nvSpPr>
        <p:spPr>
          <a:xfrm>
            <a:off x="6143636" y="6475413"/>
            <a:ext cx="2398702" cy="180975"/>
          </a:xfrm>
        </p:spPr>
        <p:txBody>
          <a:bodyPr/>
          <a:lstStyle/>
          <a:p>
            <a:r>
              <a:rPr lang="en-GB" smtClean="0"/>
              <a:t>Jonathan Segev, Intel Corporation</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50</a:t>
            </a:fld>
            <a:endParaRPr lang="en-GB"/>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endParaRPr lang="en-US"/>
          </a:p>
        </p:txBody>
      </p:sp>
      <p:sp>
        <p:nvSpPr>
          <p:cNvPr id="10242" name="Rectangle 2"/>
          <p:cNvSpPr>
            <a:spLocks noGrp="1" noChangeArrowheads="1"/>
          </p:cNvSpPr>
          <p:nvPr>
            <p:ph type="body" idx="1"/>
          </p:nvPr>
        </p:nvSpPr>
        <p:spPr>
          <a:xfrm>
            <a:off x="685800" y="1981200"/>
            <a:ext cx="7772400" cy="4208463"/>
          </a:xfrm>
          <a:ln/>
        </p:spPr>
        <p:txBody>
          <a:bodyPr/>
          <a:lstStyle/>
          <a:p>
            <a:endParaRPr lang="en-US"/>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March 2017</a:t>
            </a:r>
            <a:endParaRPr lang="en-GB"/>
          </a:p>
        </p:txBody>
      </p:sp>
      <p:sp>
        <p:nvSpPr>
          <p:cNvPr id="5" name="Footer Placeholder 4"/>
          <p:cNvSpPr>
            <a:spLocks noGrp="1"/>
          </p:cNvSpPr>
          <p:nvPr>
            <p:ph type="ftr" idx="14"/>
          </p:nvPr>
        </p:nvSpPr>
        <p:spPr>
          <a:xfrm>
            <a:off x="6215074" y="6475413"/>
            <a:ext cx="2327264" cy="180975"/>
          </a:xfrm>
        </p:spPr>
        <p:txBody>
          <a:bodyPr/>
          <a:lstStyle/>
          <a:p>
            <a:r>
              <a:rPr lang="en-GB" smtClean="0"/>
              <a:t>Jonathan Segev, Intel Corporation</a:t>
            </a: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51</a:t>
            </a:fld>
            <a:endParaRPr lang="en-GB"/>
          </a:p>
        </p:txBody>
      </p:sp>
      <p:sp>
        <p:nvSpPr>
          <p:cNvPr id="11265"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11266" name="Rectangle 2"/>
          <p:cNvSpPr>
            <a:spLocks noGrp="1" noChangeArrowheads="1"/>
          </p:cNvSpPr>
          <p:nvPr>
            <p:ph type="body" idx="1"/>
          </p:nvPr>
        </p:nvSpPr>
        <p:spPr>
          <a:xfrm>
            <a:off x="685800" y="1981200"/>
            <a:ext cx="7772400" cy="4208463"/>
          </a:xfrm>
          <a:ln/>
        </p:spPr>
        <p:txBody>
          <a:bodyPr/>
          <a:lstStyle/>
          <a:p>
            <a:endParaRPr lang="en-US"/>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66936"/>
          </a:xfrm>
        </p:spPr>
        <p:txBody>
          <a:bodyPr/>
          <a:lstStyle/>
          <a:p>
            <a:r>
              <a:rPr lang="en-US" altLang="en-US" u="sng" dirty="0">
                <a:solidFill>
                  <a:schemeClr val="accent2"/>
                </a:solidFill>
              </a:rPr>
              <a:t>Participants, Patents, and Duty to Inform</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2017</a:t>
            </a:r>
            <a:endParaRPr lang="en-GB" dirty="0"/>
          </a:p>
        </p:txBody>
      </p:sp>
      <p:sp>
        <p:nvSpPr>
          <p:cNvPr id="7" name="Rectangle 1027"/>
          <p:cNvSpPr txBox="1">
            <a:spLocks noChangeArrowheads="1"/>
          </p:cNvSpPr>
          <p:nvPr/>
        </p:nvSpPr>
        <p:spPr bwMode="auto">
          <a:xfrm>
            <a:off x="0" y="1340768"/>
            <a:ext cx="9144000" cy="5334000"/>
          </a:xfrm>
          <a:prstGeom prst="rect">
            <a:avLst/>
          </a:prstGeom>
          <a:noFill/>
          <a:ln w="9525">
            <a:noFill/>
            <a:round/>
            <a:headEnd/>
            <a:tailEnd/>
          </a:ln>
          <a:effectLst/>
        </p:spPr>
        <p:txBody>
          <a:bodyPr vert="horz" wrap="square" lIns="91440" tIns="45720" rIns="91440" bIns="4572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gn="ctr">
              <a:buFont typeface="Monotype Sorts"/>
              <a:buNone/>
            </a:pPr>
            <a:r>
              <a:rPr lang="en-US" altLang="en-US" sz="1800" kern="0" dirty="0" smtClean="0"/>
              <a:t>All participants in this meeting have certain obligations under the IEEE-SA Patent Policy. </a:t>
            </a:r>
          </a:p>
          <a:p>
            <a:pPr lvl="1">
              <a:buFont typeface="Arial" pitchFamily="34" charset="0"/>
              <a:buChar char="•"/>
            </a:pPr>
            <a:r>
              <a:rPr lang="en-US" altLang="en-US" sz="1800" b="1" kern="0" dirty="0" smtClean="0">
                <a:solidFill>
                  <a:srgbClr val="003399"/>
                </a:solidFill>
              </a:rPr>
              <a:t>Participants [Note: </a:t>
            </a:r>
            <a:r>
              <a:rPr lang="en-GB" altLang="en-US" sz="1800" b="1" kern="0" dirty="0" smtClean="0">
                <a:solidFill>
                  <a:srgbClr val="003399"/>
                </a:solidFill>
              </a:rPr>
              <a:t>Quoted text excerpted from IEEE-SA Standards Board Bylaws </a:t>
            </a:r>
            <a:r>
              <a:rPr lang="en-GB" altLang="en-US" sz="1800" b="1" kern="0" dirty="0" err="1" smtClean="0">
                <a:solidFill>
                  <a:srgbClr val="003399"/>
                </a:solidFill>
              </a:rPr>
              <a:t>subclause</a:t>
            </a:r>
            <a:r>
              <a:rPr lang="en-GB" altLang="en-US" sz="1800" b="1" kern="0" dirty="0" smtClean="0">
                <a:solidFill>
                  <a:srgbClr val="003399"/>
                </a:solidFill>
              </a:rPr>
              <a:t> 6.2</a:t>
            </a:r>
            <a:r>
              <a:rPr lang="en-US" altLang="en-US" sz="1800" b="1" kern="0" dirty="0" smtClean="0">
                <a:solidFill>
                  <a:srgbClr val="003399"/>
                </a:solidFill>
              </a:rPr>
              <a:t>]:</a:t>
            </a:r>
          </a:p>
          <a:p>
            <a:pPr lvl="2">
              <a:buFont typeface="Arial" pitchFamily="34" charset="0"/>
              <a:buChar char="•"/>
            </a:pPr>
            <a:r>
              <a:rPr lang="en-US" altLang="en-US" sz="1800" b="1" kern="0" dirty="0" smtClean="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800" kern="0" dirty="0" smtClean="0"/>
          </a:p>
          <a:p>
            <a:pPr lvl="2">
              <a:buFont typeface="Arial" pitchFamily="34" charset="0"/>
              <a:buChar char="•"/>
            </a:pPr>
            <a:r>
              <a:rPr lang="en-US" altLang="en-US" sz="1800" b="1" kern="0" dirty="0" smtClean="0">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itchFamily="34" charset="0"/>
              <a:buChar char="•"/>
            </a:pPr>
            <a:r>
              <a:rPr lang="en-US" altLang="en-US" sz="1800" b="1" kern="0" dirty="0" smtClean="0">
                <a:solidFill>
                  <a:srgbClr val="003399"/>
                </a:solidFill>
              </a:rPr>
              <a:t>The above does not apply if the patent claim is already the subject of an Accepted Letter of Assurance that applies to the proposed standard(s) under consideration by this group</a:t>
            </a:r>
          </a:p>
          <a:p>
            <a:pPr lvl="1">
              <a:buFont typeface="Arial" pitchFamily="34" charset="0"/>
              <a:buChar char="•"/>
            </a:pPr>
            <a:r>
              <a:rPr lang="en-US" altLang="en-US" sz="1800" b="1" kern="0" dirty="0" smtClean="0">
                <a:solidFill>
                  <a:srgbClr val="003399"/>
                </a:solidFill>
              </a:rPr>
              <a:t>Early identification of holders of potential Essential Patent Claims is strongly encouraged</a:t>
            </a:r>
          </a:p>
          <a:p>
            <a:pPr lvl="1">
              <a:buFont typeface="Arial" pitchFamily="34" charset="0"/>
              <a:buChar char="•"/>
            </a:pPr>
            <a:r>
              <a:rPr lang="en-US" altLang="en-US" sz="1800" b="1" kern="0" dirty="0" smtClean="0">
                <a:solidFill>
                  <a:srgbClr val="003399"/>
                </a:solidFill>
              </a:rPr>
              <a:t>No duty to perform a patent search</a:t>
            </a:r>
            <a:endParaRPr lang="en-US" altLang="en-US" sz="1800" kern="0" dirty="0"/>
          </a:p>
        </p:txBody>
      </p:sp>
    </p:spTree>
    <p:extLst>
      <p:ext uri="{BB962C8B-B14F-4D97-AF65-F5344CB8AC3E}">
        <p14:creationId xmlns:p14="http://schemas.microsoft.com/office/powerpoint/2010/main" val="31315642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2017</a:t>
            </a:r>
            <a:endParaRPr lang="en-GB" dirty="0"/>
          </a:p>
        </p:txBody>
      </p:sp>
      <p:sp>
        <p:nvSpPr>
          <p:cNvPr id="7" name="Title 1"/>
          <p:cNvSpPr>
            <a:spLocks noGrp="1"/>
          </p:cNvSpPr>
          <p:nvPr>
            <p:ph type="title"/>
          </p:nvPr>
        </p:nvSpPr>
        <p:spPr>
          <a:xfrm>
            <a:off x="685800" y="735987"/>
            <a:ext cx="7770813" cy="1065213"/>
          </a:xfrm>
        </p:spPr>
        <p:txBody>
          <a:bodyPr/>
          <a:lstStyle/>
          <a:p>
            <a:r>
              <a:rPr lang="en-GB" altLang="en-US" u="sng" dirty="0">
                <a:solidFill>
                  <a:schemeClr val="accent2"/>
                </a:solidFill>
              </a:rPr>
              <a:t>Patent Related Links</a:t>
            </a:r>
            <a:endParaRPr lang="en-US" dirty="0"/>
          </a:p>
        </p:txBody>
      </p:sp>
      <p:sp>
        <p:nvSpPr>
          <p:cNvPr id="8" name="Rectangle 3"/>
          <p:cNvSpPr txBox="1">
            <a:spLocks noChangeArrowheads="1"/>
          </p:cNvSpPr>
          <p:nvPr/>
        </p:nvSpPr>
        <p:spPr bwMode="auto">
          <a:xfrm>
            <a:off x="-19127" y="1556792"/>
            <a:ext cx="8991600" cy="3886200"/>
          </a:xfrm>
          <a:prstGeom prst="rect">
            <a:avLst/>
          </a:prstGeom>
          <a:noFill/>
          <a:ln w="9525">
            <a:noFill/>
            <a:round/>
            <a:headEnd/>
            <a:tailEnd/>
          </a:ln>
          <a:effectLst/>
        </p:spPr>
        <p:txBody>
          <a:bodyPr vert="horz" wrap="square" lIns="91440" tIns="45720" rIns="91440" bIns="4572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lvl="1">
              <a:lnSpc>
                <a:spcPct val="90000"/>
              </a:lnSpc>
              <a:buFont typeface="Monotype Sorts"/>
              <a:buNone/>
            </a:pPr>
            <a:r>
              <a:rPr lang="en-US" sz="1800" kern="0" dirty="0" smtClean="0">
                <a:cs typeface="Times New Roman" pitchFamily="18" charset="0"/>
              </a:rPr>
              <a:t>	</a:t>
            </a:r>
            <a:r>
              <a:rPr lang="en-US" altLang="en-US" sz="2400" kern="0" dirty="0" smtClean="0">
                <a:solidFill>
                  <a:schemeClr val="accent6">
                    <a:lumMod val="75000"/>
                  </a:schemeClr>
                </a:solidFill>
                <a:cs typeface="Times New Roman" pitchFamily="18" charset="0"/>
              </a:rPr>
              <a:t>All participants should be familiar with their obligations under the IEEE-SA Policies &amp; Procedures for standards development.</a:t>
            </a:r>
          </a:p>
          <a:p>
            <a:pPr lvl="1">
              <a:lnSpc>
                <a:spcPct val="90000"/>
              </a:lnSpc>
              <a:buFont typeface="Monotype Sorts"/>
              <a:buNone/>
            </a:pPr>
            <a:r>
              <a:rPr lang="en-US" altLang="en-US" sz="2400" kern="0" dirty="0" smtClean="0">
                <a:solidFill>
                  <a:schemeClr val="accent6">
                    <a:lumMod val="75000"/>
                  </a:schemeClr>
                </a:solidFill>
                <a:cs typeface="Times New Roman" pitchFamily="18" charset="0"/>
              </a:rPr>
              <a:t>	Patent Policy is stated in these sources:</a:t>
            </a:r>
          </a:p>
          <a:p>
            <a:pPr lvl="1">
              <a:lnSpc>
                <a:spcPct val="90000"/>
              </a:lnSpc>
              <a:buFont typeface="Monotype Sorts"/>
              <a:buNone/>
            </a:pPr>
            <a:r>
              <a:rPr lang="en-GB" altLang="en-US" sz="2400" kern="0" dirty="0" smtClean="0">
                <a:solidFill>
                  <a:schemeClr val="accent6">
                    <a:lumMod val="75000"/>
                  </a:schemeClr>
                </a:solidFill>
              </a:rPr>
              <a:t>		IEEE-SA Standards Boards Bylaws</a:t>
            </a:r>
          </a:p>
          <a:p>
            <a:pPr lvl="1">
              <a:lnSpc>
                <a:spcPct val="90000"/>
              </a:lnSpc>
              <a:buFont typeface="Monotype Sorts"/>
              <a:buNone/>
            </a:pPr>
            <a:r>
              <a:rPr lang="en-US" altLang="en-US" sz="2100" kern="0" dirty="0" smtClean="0">
                <a:solidFill>
                  <a:schemeClr val="accent6">
                    <a:lumMod val="75000"/>
                  </a:schemeClr>
                </a:solidFill>
              </a:rPr>
              <a:t>		</a:t>
            </a:r>
            <a:r>
              <a:rPr lang="en-US" altLang="en-US" sz="2100" i="1" kern="0" dirty="0" smtClean="0">
                <a:solidFill>
                  <a:schemeClr val="accent6">
                    <a:lumMod val="75000"/>
                  </a:schemeClr>
                </a:solidFill>
                <a:hlinkClick r:id="rId2"/>
              </a:rPr>
              <a:t>http://standards.ieee.org/develop/policies/bylaws/sect6-7.html#6</a:t>
            </a:r>
            <a:r>
              <a:rPr lang="en-US" altLang="en-US" sz="2100" i="1" kern="0" dirty="0" smtClean="0">
                <a:solidFill>
                  <a:schemeClr val="accent6">
                    <a:lumMod val="75000"/>
                  </a:schemeClr>
                </a:solidFill>
              </a:rPr>
              <a:t> </a:t>
            </a:r>
          </a:p>
          <a:p>
            <a:pPr lvl="1">
              <a:lnSpc>
                <a:spcPct val="90000"/>
              </a:lnSpc>
              <a:buFont typeface="Monotype Sorts"/>
              <a:buNone/>
            </a:pPr>
            <a:r>
              <a:rPr lang="en-GB" altLang="en-US" sz="2400" kern="0" dirty="0" smtClean="0">
                <a:solidFill>
                  <a:schemeClr val="accent6">
                    <a:lumMod val="75000"/>
                  </a:schemeClr>
                </a:solidFill>
              </a:rPr>
              <a:t>		IEEE-SA Standards Board Operations Manual</a:t>
            </a:r>
          </a:p>
          <a:p>
            <a:pPr lvl="1">
              <a:lnSpc>
                <a:spcPct val="90000"/>
              </a:lnSpc>
              <a:buFont typeface="Monotype Sorts"/>
              <a:buNone/>
            </a:pPr>
            <a:r>
              <a:rPr lang="en-US" altLang="en-US" sz="2400" kern="0" dirty="0" smtClean="0">
                <a:solidFill>
                  <a:schemeClr val="accent6">
                    <a:lumMod val="75000"/>
                  </a:schemeClr>
                </a:solidFill>
              </a:rPr>
              <a:t>		</a:t>
            </a:r>
            <a:r>
              <a:rPr lang="en-US" altLang="en-US" sz="2100" i="1" kern="0" dirty="0" smtClean="0">
                <a:solidFill>
                  <a:schemeClr val="accent6">
                    <a:lumMod val="75000"/>
                  </a:schemeClr>
                </a:solidFill>
                <a:hlinkClick r:id="rId3"/>
              </a:rPr>
              <a:t>http://standards.ieee.org/develop/policies/opman/sect6.html#6.3</a:t>
            </a:r>
            <a:r>
              <a:rPr lang="en-US" altLang="en-US" sz="2100" i="1" kern="0" dirty="0" smtClean="0">
                <a:solidFill>
                  <a:schemeClr val="accent6">
                    <a:lumMod val="75000"/>
                  </a:schemeClr>
                </a:solidFill>
              </a:rPr>
              <a:t> </a:t>
            </a:r>
            <a:endParaRPr lang="en-US" altLang="en-US" sz="2400" kern="0" dirty="0" smtClean="0">
              <a:solidFill>
                <a:schemeClr val="accent6">
                  <a:lumMod val="75000"/>
                </a:schemeClr>
              </a:solidFill>
            </a:endParaRPr>
          </a:p>
          <a:p>
            <a:pPr lvl="1">
              <a:lnSpc>
                <a:spcPct val="90000"/>
              </a:lnSpc>
              <a:buFont typeface="Monotype Sorts"/>
              <a:buNone/>
            </a:pPr>
            <a:r>
              <a:rPr lang="en-US" altLang="en-US" sz="2400" kern="0" dirty="0" smtClean="0">
                <a:solidFill>
                  <a:schemeClr val="accent6">
                    <a:lumMod val="75000"/>
                  </a:schemeClr>
                </a:solidFill>
                <a:cs typeface="Times New Roman" pitchFamily="18" charset="0"/>
              </a:rPr>
              <a:t>	Material about the patent policy is available at</a:t>
            </a:r>
            <a:r>
              <a:rPr lang="en-US" altLang="en-US" sz="2400" kern="0" dirty="0" smtClean="0">
                <a:solidFill>
                  <a:schemeClr val="accent6">
                    <a:lumMod val="75000"/>
                  </a:schemeClr>
                </a:solidFill>
              </a:rPr>
              <a:t> </a:t>
            </a:r>
          </a:p>
          <a:p>
            <a:pPr lvl="1">
              <a:lnSpc>
                <a:spcPct val="90000"/>
              </a:lnSpc>
              <a:buFont typeface="Monotype Sorts"/>
              <a:buNone/>
            </a:pPr>
            <a:r>
              <a:rPr lang="en-US" altLang="en-US" sz="2400" kern="0" dirty="0" smtClean="0">
                <a:solidFill>
                  <a:schemeClr val="accent6">
                    <a:lumMod val="75000"/>
                  </a:schemeClr>
                </a:solidFill>
              </a:rPr>
              <a:t>		</a:t>
            </a:r>
            <a:r>
              <a:rPr lang="en-US" altLang="en-US" sz="2100" i="1" kern="0" dirty="0" smtClean="0">
                <a:solidFill>
                  <a:schemeClr val="accent6">
                    <a:lumMod val="75000"/>
                  </a:schemeClr>
                </a:solidFill>
                <a:hlinkClick r:id="rId4"/>
              </a:rPr>
              <a:t>http://standards.ieee.org/about/sasb/patcom/materials.html</a:t>
            </a:r>
            <a:r>
              <a:rPr lang="en-US" altLang="en-US" sz="2100" i="1" kern="0" dirty="0" smtClean="0">
                <a:solidFill>
                  <a:schemeClr val="accent6">
                    <a:lumMod val="75000"/>
                  </a:schemeClr>
                </a:solidFill>
              </a:rPr>
              <a:t> </a:t>
            </a:r>
            <a:endParaRPr lang="en-US" altLang="en-US" sz="2100" i="1" kern="0" dirty="0">
              <a:solidFill>
                <a:schemeClr val="accent6">
                  <a:lumMod val="75000"/>
                </a:schemeClr>
              </a:solidFill>
            </a:endParaRPr>
          </a:p>
        </p:txBody>
      </p:sp>
    </p:spTree>
    <p:extLst>
      <p:ext uri="{BB962C8B-B14F-4D97-AF65-F5344CB8AC3E}">
        <p14:creationId xmlns:p14="http://schemas.microsoft.com/office/powerpoint/2010/main" val="37099702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2017</a:t>
            </a:r>
            <a:endParaRPr lang="en-GB" dirty="0"/>
          </a:p>
        </p:txBody>
      </p:sp>
      <p:sp>
        <p:nvSpPr>
          <p:cNvPr id="7" name="Title 1"/>
          <p:cNvSpPr>
            <a:spLocks noGrp="1"/>
          </p:cNvSpPr>
          <p:nvPr>
            <p:ph type="title"/>
          </p:nvPr>
        </p:nvSpPr>
        <p:spPr>
          <a:xfrm>
            <a:off x="685800" y="685800"/>
            <a:ext cx="7770813" cy="1065213"/>
          </a:xfrm>
        </p:spPr>
        <p:txBody>
          <a:bodyPr/>
          <a:lstStyle/>
          <a:p>
            <a:r>
              <a:rPr lang="en-US" dirty="0">
                <a:solidFill>
                  <a:schemeClr val="accent2">
                    <a:lumMod val="75000"/>
                  </a:schemeClr>
                </a:solidFill>
              </a:rPr>
              <a:t>Call for Potentially Essential Patents</a:t>
            </a:r>
            <a:endParaRPr lang="en-US" dirty="0"/>
          </a:p>
        </p:txBody>
      </p:sp>
      <p:sp>
        <p:nvSpPr>
          <p:cNvPr id="8" name="Rectangle 1027"/>
          <p:cNvSpPr txBox="1">
            <a:spLocks noChangeArrowheads="1"/>
          </p:cNvSpPr>
          <p:nvPr/>
        </p:nvSpPr>
        <p:spPr bwMode="auto">
          <a:xfrm>
            <a:off x="685800" y="1751013"/>
            <a:ext cx="8077200" cy="4724400"/>
          </a:xfrm>
          <a:prstGeom prst="rect">
            <a:avLst/>
          </a:prstGeom>
          <a:noFill/>
          <a:ln w="9525">
            <a:noFill/>
            <a:round/>
            <a:headEnd/>
            <a:tailEnd/>
          </a:ln>
          <a:effectLst/>
        </p:spPr>
        <p:txBody>
          <a:bodyPr vert="horz" wrap="square" lIns="91440" tIns="45720" rIns="91440" bIns="4572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itchFamily="34" charset="0"/>
              <a:buChar char="•"/>
            </a:pPr>
            <a:r>
              <a:rPr lang="en-US" altLang="en-US" sz="2800" kern="0" smtClean="0">
                <a:solidFill>
                  <a:schemeClr val="accent6">
                    <a:lumMod val="75000"/>
                  </a:schemeClr>
                </a:solidFill>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pitchFamily="34" charset="0"/>
              <a:buChar char="•"/>
            </a:pPr>
            <a:r>
              <a:rPr lang="en-US" altLang="en-US" kern="0" smtClean="0">
                <a:solidFill>
                  <a:schemeClr val="accent6">
                    <a:lumMod val="75000"/>
                  </a:schemeClr>
                </a:solidFill>
              </a:rPr>
              <a:t>Either speak up now or</a:t>
            </a:r>
          </a:p>
          <a:p>
            <a:pPr lvl="1">
              <a:buFont typeface="Arial" pitchFamily="34" charset="0"/>
              <a:buChar char="•"/>
            </a:pPr>
            <a:r>
              <a:rPr lang="en-US" altLang="en-US" kern="0" smtClean="0">
                <a:solidFill>
                  <a:schemeClr val="accent6">
                    <a:lumMod val="75000"/>
                  </a:schemeClr>
                </a:solidFill>
              </a:rPr>
              <a:t>Provide the chair of this group with the identity of the holder(s) of any and all such claims as soon as possible or</a:t>
            </a:r>
          </a:p>
          <a:p>
            <a:pPr lvl="1">
              <a:buFont typeface="Arial" pitchFamily="34" charset="0"/>
              <a:buChar char="•"/>
            </a:pPr>
            <a:r>
              <a:rPr lang="en-US" altLang="en-US" kern="0" smtClean="0">
                <a:solidFill>
                  <a:schemeClr val="accent6">
                    <a:lumMod val="75000"/>
                  </a:schemeClr>
                </a:solidFill>
              </a:rPr>
              <a:t>Cause an LOA to be submitted</a:t>
            </a:r>
            <a:endParaRPr lang="en-US" altLang="en-US" kern="0" dirty="0">
              <a:solidFill>
                <a:schemeClr val="accent6">
                  <a:lumMod val="75000"/>
                </a:schemeClr>
              </a:solidFill>
            </a:endParaRPr>
          </a:p>
        </p:txBody>
      </p:sp>
    </p:spTree>
    <p:extLst>
      <p:ext uri="{BB962C8B-B14F-4D97-AF65-F5344CB8AC3E}">
        <p14:creationId xmlns:p14="http://schemas.microsoft.com/office/powerpoint/2010/main" val="2560250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2017</a:t>
            </a:r>
            <a:endParaRPr lang="en-GB" dirty="0"/>
          </a:p>
        </p:txBody>
      </p:sp>
      <p:sp>
        <p:nvSpPr>
          <p:cNvPr id="7" name="Title 1"/>
          <p:cNvSpPr>
            <a:spLocks noGrp="1"/>
          </p:cNvSpPr>
          <p:nvPr>
            <p:ph type="title"/>
          </p:nvPr>
        </p:nvSpPr>
        <p:spPr>
          <a:xfrm>
            <a:off x="685800" y="685800"/>
            <a:ext cx="7770813" cy="1065213"/>
          </a:xfrm>
        </p:spPr>
        <p:txBody>
          <a:bodyPr/>
          <a:lstStyle/>
          <a:p>
            <a:r>
              <a:rPr lang="en-US" u="sng" dirty="0">
                <a:solidFill>
                  <a:schemeClr val="accent2">
                    <a:lumMod val="75000"/>
                  </a:schemeClr>
                </a:solidFill>
              </a:rPr>
              <a:t>Other Guidelines for IEEE WG Meetings</a:t>
            </a:r>
            <a:endParaRPr lang="en-US" dirty="0"/>
          </a:p>
        </p:txBody>
      </p:sp>
      <p:sp>
        <p:nvSpPr>
          <p:cNvPr id="8" name="Rectangle 4"/>
          <p:cNvSpPr>
            <a:spLocks noChangeArrowheads="1"/>
          </p:cNvSpPr>
          <p:nvPr/>
        </p:nvSpPr>
        <p:spPr bwMode="auto">
          <a:xfrm>
            <a:off x="533400" y="1751013"/>
            <a:ext cx="8229600" cy="4649787"/>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lnSpc>
                <a:spcPct val="80000"/>
              </a:lnSpc>
            </a:pPr>
            <a:endParaRPr lang="en-US" altLang="en-US" sz="800" u="sng" dirty="0">
              <a:solidFill>
                <a:srgbClr val="FF0000"/>
              </a:solidFill>
              <a:cs typeface="Arial" pitchFamily="34" charset="0"/>
            </a:endParaRPr>
          </a:p>
          <a:p>
            <a:pPr lvl="0" eaLnBrk="1" hangingPunct="1">
              <a:lnSpc>
                <a:spcPct val="80000"/>
              </a:lnSpc>
              <a:spcAft>
                <a:spcPct val="40000"/>
              </a:spcAft>
              <a:buFont typeface="Arial" pitchFamily="34" charset="0"/>
              <a:buChar char="•"/>
            </a:pPr>
            <a:r>
              <a:rPr lang="en-US" altLang="en-US" sz="2000" b="1" dirty="0">
                <a:solidFill>
                  <a:schemeClr val="accent6">
                    <a:lumMod val="75000"/>
                  </a:schemeClr>
                </a:solidFill>
                <a:cs typeface="Arial" pitchFamily="34" charset="0"/>
              </a:rPr>
              <a:t>All IEEE-SA standards meetings shall be conducted in compliance with all applicable laws, including antitrust and competition laws. </a:t>
            </a: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discuss the interpretation, validity, or essentiality of patents/patent claims. </a:t>
            </a: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discuss specific license rates, terms, or conditions.</a:t>
            </a:r>
          </a:p>
          <a:p>
            <a:pPr lvl="2" eaLnBrk="1" hangingPunct="1">
              <a:lnSpc>
                <a:spcPct val="80000"/>
              </a:lnSpc>
              <a:spcAft>
                <a:spcPct val="40000"/>
              </a:spcAft>
              <a:buFont typeface="Arial" pitchFamily="34" charset="0"/>
              <a:buChar char="•"/>
            </a:pPr>
            <a:r>
              <a:rPr lang="en-US" altLang="en-US" sz="1600" dirty="0">
                <a:solidFill>
                  <a:schemeClr val="accent6">
                    <a:lumMod val="75000"/>
                  </a:schemeClr>
                </a:solidFill>
                <a:cs typeface="Arial" pitchFamily="34" charset="0"/>
              </a:rPr>
              <a:t>Relative costs, including licensing costs of essential patent claims, of different technical approaches may be discussed in standards development meetings. </a:t>
            </a:r>
          </a:p>
          <a:p>
            <a:pPr lvl="3" eaLnBrk="1" hangingPunct="1">
              <a:lnSpc>
                <a:spcPct val="80000"/>
              </a:lnSpc>
              <a:spcAft>
                <a:spcPct val="40000"/>
              </a:spcAft>
              <a:buFont typeface="Arial" pitchFamily="34" charset="0"/>
              <a:buChar char="•"/>
            </a:pPr>
            <a:r>
              <a:rPr lang="en-GB" altLang="en-US" sz="1600" dirty="0">
                <a:solidFill>
                  <a:schemeClr val="accent6">
                    <a:lumMod val="75000"/>
                  </a:schemeClr>
                </a:solidFill>
                <a:cs typeface="Arial" pitchFamily="34" charset="0"/>
              </a:rPr>
              <a:t>Technical considerations remain primary focus</a:t>
            </a:r>
            <a:endParaRPr lang="en-US" altLang="en-US" sz="1600" dirty="0">
              <a:solidFill>
                <a:schemeClr val="accent6">
                  <a:lumMod val="75000"/>
                </a:schemeClr>
              </a:solidFill>
              <a:cs typeface="Arial" pitchFamily="34" charset="0"/>
            </a:endParaRP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discuss or engage in the fixing of product prices, allocation of customers, or division of sales markets.</a:t>
            </a: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discuss the status or substance of ongoing or threatened litigation.</a:t>
            </a: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be silent if inappropriate topics are discussed … do formally object.</a:t>
            </a:r>
          </a:p>
          <a:p>
            <a:pPr lvl="0" algn="ctr" eaLnBrk="1" hangingPunct="1">
              <a:lnSpc>
                <a:spcPct val="80000"/>
              </a:lnSpc>
            </a:pPr>
            <a:r>
              <a:rPr lang="en-US" altLang="en-US" sz="1050" b="1" dirty="0">
                <a:solidFill>
                  <a:schemeClr val="accent6">
                    <a:lumMod val="75000"/>
                  </a:schemeClr>
                </a:solidFill>
                <a:cs typeface="Arial" pitchFamily="34" charset="0"/>
              </a:rPr>
              <a:t>---------------------------------------------------------------   </a:t>
            </a:r>
            <a:endParaRPr lang="en-US" altLang="en-US" sz="1400" b="1" dirty="0">
              <a:solidFill>
                <a:schemeClr val="accent6">
                  <a:lumMod val="75000"/>
                </a:schemeClr>
              </a:solidFill>
              <a:cs typeface="Arial" pitchFamily="34" charset="0"/>
            </a:endParaRPr>
          </a:p>
          <a:p>
            <a:pPr lvl="0" algn="ctr" eaLnBrk="1" hangingPunct="1">
              <a:lnSpc>
                <a:spcPct val="80000"/>
              </a:lnSpc>
            </a:pPr>
            <a:r>
              <a:rPr lang="en-US" altLang="en-US" sz="1400" b="1" dirty="0">
                <a:solidFill>
                  <a:schemeClr val="accent6">
                    <a:lumMod val="75000"/>
                  </a:schemeClr>
                </a:solidFill>
                <a:cs typeface="Arial" pitchFamily="34" charset="0"/>
              </a:rPr>
              <a:t>See </a:t>
            </a:r>
            <a:r>
              <a:rPr lang="en-US" altLang="en-US" sz="1400" b="1" i="1" dirty="0">
                <a:solidFill>
                  <a:schemeClr val="accent6">
                    <a:lumMod val="75000"/>
                  </a:schemeClr>
                </a:solidFill>
                <a:cs typeface="Arial" pitchFamily="34" charset="0"/>
              </a:rPr>
              <a:t>IEEE-SA Standards Board Operations Manual</a:t>
            </a:r>
            <a:r>
              <a:rPr lang="en-US" altLang="en-US" sz="1400" b="1" dirty="0">
                <a:solidFill>
                  <a:schemeClr val="accent6">
                    <a:lumMod val="75000"/>
                  </a:schemeClr>
                </a:solidFill>
                <a:cs typeface="Arial" pitchFamily="34" charset="0"/>
              </a:rPr>
              <a:t>, clause 5.3.10 and </a:t>
            </a:r>
            <a:r>
              <a:rPr lang="en-GB" altLang="en-US" sz="1400" b="1" dirty="0">
                <a:solidFill>
                  <a:schemeClr val="accent6">
                    <a:lumMod val="75000"/>
                  </a:schemeClr>
                </a:solidFill>
                <a:cs typeface="Arial" pitchFamily="34" charset="0"/>
              </a:rPr>
              <a:t>“Promoting Competition and Innovation: What You Need to Know about the IEEE Standards Association's Antitrust and Competition Policy”</a:t>
            </a:r>
            <a:r>
              <a:rPr lang="en-US" altLang="en-US" sz="1400" b="1" dirty="0">
                <a:solidFill>
                  <a:schemeClr val="accent6">
                    <a:lumMod val="75000"/>
                  </a:schemeClr>
                </a:solidFill>
                <a:cs typeface="Arial" pitchFamily="34" charset="0"/>
              </a:rPr>
              <a:t> for more details.</a:t>
            </a:r>
          </a:p>
        </p:txBody>
      </p:sp>
    </p:spTree>
    <p:extLst>
      <p:ext uri="{BB962C8B-B14F-4D97-AF65-F5344CB8AC3E}">
        <p14:creationId xmlns:p14="http://schemas.microsoft.com/office/powerpoint/2010/main" val="2396559033"/>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828</TotalTime>
  <Words>2661</Words>
  <Application>Microsoft Office PowerPoint</Application>
  <PresentationFormat>On-screen Show (4:3)</PresentationFormat>
  <Paragraphs>646</Paragraphs>
  <Slides>51</Slides>
  <Notes>11</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51</vt:i4>
      </vt:variant>
    </vt:vector>
  </HeadingPairs>
  <TitlesOfParts>
    <vt:vector size="61" baseType="lpstr">
      <vt:lpstr>Arial Unicode MS</vt:lpstr>
      <vt:lpstr>MS Gothic</vt:lpstr>
      <vt:lpstr>MS PGothic</vt:lpstr>
      <vt:lpstr>Arial</vt:lpstr>
      <vt:lpstr>DejaVu Sans</vt:lpstr>
      <vt:lpstr>Monotype Sorts</vt:lpstr>
      <vt:lpstr>Times</vt:lpstr>
      <vt:lpstr>Times New Roman</vt:lpstr>
      <vt:lpstr>Office Theme</vt:lpstr>
      <vt:lpstr>Document</vt:lpstr>
      <vt:lpstr>TGaz Next Generation Positioning  March Meeting Agenda</vt:lpstr>
      <vt:lpstr>IEEE 802.11 Task Group AZ Next Generation Positioning </vt:lpstr>
      <vt:lpstr>Abstract</vt:lpstr>
      <vt:lpstr>Logistics</vt:lpstr>
      <vt:lpstr>Patent Policy</vt:lpstr>
      <vt:lpstr>Participants, Patents, and Duty to Inform</vt:lpstr>
      <vt:lpstr>Patent Related Links</vt:lpstr>
      <vt:lpstr>Call for Potentially Essential Patents</vt:lpstr>
      <vt:lpstr>Other Guidelines for IEEE WG Meetings</vt:lpstr>
      <vt:lpstr>Participation in IEEE 802 Meetings</vt:lpstr>
      <vt:lpstr>802 Ground rules </vt:lpstr>
      <vt:lpstr>IEEE-SA policy documents</vt:lpstr>
      <vt:lpstr>PowerPoint Presentation</vt:lpstr>
      <vt:lpstr>PowerPoint Presentation</vt:lpstr>
      <vt:lpstr>TGaz Schedule at a glance</vt:lpstr>
      <vt:lpstr>Agenda for the Week</vt:lpstr>
      <vt:lpstr>Submission List for the week</vt:lpstr>
      <vt:lpstr>PowerPoint Presentation</vt:lpstr>
      <vt:lpstr>Meeting Slot # 1 discussion items</vt:lpstr>
      <vt:lpstr>Submission order – Slot 1</vt:lpstr>
      <vt:lpstr>Approval of previous meeting minutes</vt:lpstr>
      <vt:lpstr>Motion to Approve FRD  Working Draft Document</vt:lpstr>
      <vt:lpstr>Presentations</vt:lpstr>
      <vt:lpstr>Attendance reminder</vt:lpstr>
      <vt:lpstr>Recess</vt:lpstr>
      <vt:lpstr>PowerPoint Presentation</vt:lpstr>
      <vt:lpstr>Meeting Slot # 2 discussion items</vt:lpstr>
      <vt:lpstr>Submission order – Slot 2</vt:lpstr>
      <vt:lpstr>Motion to Approve SFD  Working Draft Document</vt:lpstr>
      <vt:lpstr>Reminder to do attendance</vt:lpstr>
      <vt:lpstr>Recess</vt:lpstr>
      <vt:lpstr>PowerPoint Presentation</vt:lpstr>
      <vt:lpstr>Meeting Slot # 3 discussion items</vt:lpstr>
      <vt:lpstr>Submission order – Slot 2</vt:lpstr>
      <vt:lpstr>TGAZ Approved Timelines</vt:lpstr>
      <vt:lpstr>Goals For May Meeting</vt:lpstr>
      <vt:lpstr>Teleconference Schedule</vt:lpstr>
      <vt:lpstr>Reminder to do attendance</vt:lpstr>
      <vt:lpstr>AOB?</vt:lpstr>
      <vt:lpstr>Adjourn</vt:lpstr>
      <vt:lpstr>PowerPoint Presentation</vt:lpstr>
      <vt:lpstr>Approval of Telecon Minutes</vt:lpstr>
      <vt:lpstr>Motion to Adopt Text to SFD/FRD</vt:lpstr>
      <vt:lpstr>Motion to Release Liaison to WG</vt:lpstr>
      <vt:lpstr>802.11 Template Instructions 1/4</vt:lpstr>
      <vt:lpstr>802.11 Template Instructions 2/4</vt:lpstr>
      <vt:lpstr>802.11 Template Instructions 3/4</vt:lpstr>
      <vt:lpstr>802.11 Template Instructions 4/4 Recommendations</vt:lpstr>
      <vt:lpstr>PowerPoint Presentation</vt:lpstr>
      <vt:lpstr>PowerPoint Presentation</vt:lpstr>
      <vt:lpstr>References</vt:lpstr>
    </vt:vector>
  </TitlesOfParts>
  <Company>Intel Corporation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TGaz March Agenda</dc:title>
  <dc:creator>Segev, Jonathan</dc:creator>
  <cp:lastModifiedBy>Segev, Jonathan</cp:lastModifiedBy>
  <cp:revision>40</cp:revision>
  <cp:lastPrinted>1601-01-01T00:00:00Z</cp:lastPrinted>
  <dcterms:created xsi:type="dcterms:W3CDTF">2017-01-29T08:57:00Z</dcterms:created>
  <dcterms:modified xsi:type="dcterms:W3CDTF">2017-03-15T22:06:42Z</dcterms:modified>
</cp:coreProperties>
</file>