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7"/>
  </p:notesMasterIdLst>
  <p:handoutMasterIdLst>
    <p:handoutMasterId r:id="rId48"/>
  </p:handoutMasterIdLst>
  <p:sldIdLst>
    <p:sldId id="256" r:id="rId2"/>
    <p:sldId id="265" r:id="rId3"/>
    <p:sldId id="257"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90" r:id="rId27"/>
    <p:sldId id="289" r:id="rId28"/>
    <p:sldId id="288" r:id="rId29"/>
    <p:sldId id="291" r:id="rId30"/>
    <p:sldId id="293" r:id="rId31"/>
    <p:sldId id="294" r:id="rId32"/>
    <p:sldId id="295" r:id="rId33"/>
    <p:sldId id="296" r:id="rId34"/>
    <p:sldId id="297" r:id="rId35"/>
    <p:sldId id="298" r:id="rId36"/>
    <p:sldId id="299" r:id="rId37"/>
    <p:sldId id="300" r:id="rId38"/>
    <p:sldId id="301" r:id="rId39"/>
    <p:sldId id="258" r:id="rId40"/>
    <p:sldId id="259" r:id="rId41"/>
    <p:sldId id="260" r:id="rId42"/>
    <p:sldId id="261" r:id="rId43"/>
    <p:sldId id="262" r:id="rId44"/>
    <p:sldId id="263" r:id="rId45"/>
    <p:sldId id="264" r:id="rId46"/>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70AA9B8-6CC8-4D73-8118-DE2A5F0D465C}">
          <p14:sldIdLst>
            <p14:sldId id="256"/>
            <p14:sldId id="265"/>
            <p14:sldId id="257"/>
            <p14:sldId id="266"/>
            <p14:sldId id="267"/>
            <p14:sldId id="268"/>
            <p14:sldId id="269"/>
            <p14:sldId id="270"/>
            <p14:sldId id="271"/>
            <p14:sldId id="272"/>
            <p14:sldId id="273"/>
            <p14:sldId id="274"/>
            <p14:sldId id="275"/>
            <p14:sldId id="276"/>
            <p14:sldId id="277"/>
            <p14:sldId id="278"/>
            <p14:sldId id="279"/>
            <p14:sldId id="280"/>
          </p14:sldIdLst>
        </p14:section>
        <p14:section name="Slot # 1" id="{A8BC1F47-3153-4394-9D00-B4D234301B74}">
          <p14:sldIdLst>
            <p14:sldId id="281"/>
            <p14:sldId id="282"/>
            <p14:sldId id="283"/>
            <p14:sldId id="284"/>
            <p14:sldId id="285"/>
            <p14:sldId id="286"/>
            <p14:sldId id="287"/>
          </p14:sldIdLst>
        </p14:section>
        <p14:section name="Slot # 2" id="{5DEA695E-ACCD-4583-8C8C-713FC3EAA3F2}">
          <p14:sldIdLst>
            <p14:sldId id="290"/>
            <p14:sldId id="289"/>
            <p14:sldId id="288"/>
            <p14:sldId id="291"/>
            <p14:sldId id="293"/>
            <p14:sldId id="294"/>
            <p14:sldId id="295"/>
            <p14:sldId id="296"/>
            <p14:sldId id="297"/>
          </p14:sldIdLst>
        </p14:section>
        <p14:section name="Backup" id="{47BEF69D-F599-4CC7-B784-3CC168788F46}">
          <p14:sldIdLst>
            <p14:sldId id="298"/>
          </p14:sldIdLst>
        </p14:section>
        <p14:section name="Motion Template" id="{F1C8A9DA-86F4-489A-BD5B-5D1CBCA519D3}">
          <p14:sldIdLst>
            <p14:sldId id="299"/>
            <p14:sldId id="300"/>
            <p14:sldId id="301"/>
          </p14:sldIdLst>
        </p14:section>
        <p14:section name="Deck template" id="{E19D0784-EA66-4EC3-8773-105A5960616B}">
          <p14:sldIdLst>
            <p14:sldId id="258"/>
            <p14:sldId id="259"/>
            <p14:sldId id="260"/>
            <p14:sldId id="261"/>
            <p14:sldId id="262"/>
            <p14:sldId id="263"/>
            <p14:sldId id="26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71" d="100"/>
          <a:sy n="71" d="100"/>
        </p:scale>
        <p:origin x="1092" y="6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802.11-17/0097r0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2017</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Jonathan Segev, Intel Corporation</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802.11-17/0097r0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2017</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Jonathan Segev, Intel Corporation</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44</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45</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3752257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802.11-17/0097r0</a:t>
            </a:r>
            <a:endParaRPr lang="en-US"/>
          </a:p>
        </p:txBody>
      </p:sp>
      <p:sp>
        <p:nvSpPr>
          <p:cNvPr id="5" name="Date Placeholder 4"/>
          <p:cNvSpPr>
            <a:spLocks noGrp="1"/>
          </p:cNvSpPr>
          <p:nvPr>
            <p:ph type="dt" idx="11"/>
          </p:nvPr>
        </p:nvSpPr>
        <p:spPr/>
        <p:txBody>
          <a:bodyPr/>
          <a:lstStyle/>
          <a:p>
            <a:r>
              <a:rPr lang="en-US" smtClean="0"/>
              <a:t>March 2017</a:t>
            </a:r>
            <a:endParaRPr lang="en-US"/>
          </a:p>
        </p:txBody>
      </p:sp>
      <p:sp>
        <p:nvSpPr>
          <p:cNvPr id="6" name="Footer Placeholder 5"/>
          <p:cNvSpPr>
            <a:spLocks noGrp="1"/>
          </p:cNvSpPr>
          <p:nvPr>
            <p:ph type="ftr" idx="12"/>
          </p:nvPr>
        </p:nvSpPr>
        <p:spPr/>
        <p:txBody>
          <a:bodyPr/>
          <a:lstStyle/>
          <a:p>
            <a:r>
              <a:rPr lang="en-US" smtClean="0"/>
              <a:t>Jonathan Segev, Intel Corporation</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15</a:t>
            </a:fld>
            <a:endParaRPr lang="en-US"/>
          </a:p>
        </p:txBody>
      </p:sp>
    </p:spTree>
    <p:extLst>
      <p:ext uri="{BB962C8B-B14F-4D97-AF65-F5344CB8AC3E}">
        <p14:creationId xmlns:p14="http://schemas.microsoft.com/office/powerpoint/2010/main" val="36680170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39</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40</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41</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42</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802.11-17/0097r0</a:t>
            </a:r>
            <a:endParaRPr lang="en-US"/>
          </a:p>
        </p:txBody>
      </p:sp>
      <p:sp>
        <p:nvSpPr>
          <p:cNvPr id="5" name="Rectangle 3"/>
          <p:cNvSpPr>
            <a:spLocks noGrp="1" noChangeArrowheads="1"/>
          </p:cNvSpPr>
          <p:nvPr>
            <p:ph type="dt"/>
          </p:nvPr>
        </p:nvSpPr>
        <p:spPr>
          <a:ln/>
        </p:spPr>
        <p:txBody>
          <a:bodyPr/>
          <a:lstStyle/>
          <a:p>
            <a:r>
              <a:rPr lang="en-US" smtClean="0"/>
              <a:t>March 2017</a:t>
            </a:r>
            <a:endParaRPr lang="en-US"/>
          </a:p>
        </p:txBody>
      </p:sp>
      <p:sp>
        <p:nvSpPr>
          <p:cNvPr id="6" name="Rectangle 6"/>
          <p:cNvSpPr>
            <a:spLocks noGrp="1" noChangeArrowheads="1"/>
          </p:cNvSpPr>
          <p:nvPr>
            <p:ph type="ftr"/>
          </p:nvPr>
        </p:nvSpPr>
        <p:spPr>
          <a:ln/>
        </p:spPr>
        <p:txBody>
          <a:bodyPr/>
          <a:lstStyle/>
          <a:p>
            <a:r>
              <a:rPr lang="en-US" smtClean="0"/>
              <a:t>Jonathan Segev, Intel Corporation</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2017</a:t>
            </a:r>
            <a:endParaRPr lang="en-GB"/>
          </a:p>
        </p:txBody>
      </p:sp>
      <p:sp>
        <p:nvSpPr>
          <p:cNvPr id="6" name="Footer Placeholder 5"/>
          <p:cNvSpPr>
            <a:spLocks noGrp="1"/>
          </p:cNvSpPr>
          <p:nvPr>
            <p:ph type="ftr" idx="11"/>
          </p:nvPr>
        </p:nvSpPr>
        <p:spPr/>
        <p:txBody>
          <a:bodyPr/>
          <a:lstStyle>
            <a:lvl1pPr>
              <a:defRPr/>
            </a:lvl1pPr>
          </a:lstStyle>
          <a:p>
            <a:r>
              <a:rPr lang="en-GB" smtClean="0"/>
              <a:t>Jonathan Segev, Intel Corporation</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2017</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2017</a:t>
            </a:r>
            <a:endParaRPr lang="en-GB"/>
          </a:p>
        </p:txBody>
      </p:sp>
      <p:sp>
        <p:nvSpPr>
          <p:cNvPr id="4" name="Footer Placeholder 3"/>
          <p:cNvSpPr>
            <a:spLocks noGrp="1"/>
          </p:cNvSpPr>
          <p:nvPr>
            <p:ph type="ftr" idx="11"/>
          </p:nvPr>
        </p:nvSpPr>
        <p:spPr/>
        <p:txBody>
          <a:bodyPr/>
          <a:lstStyle>
            <a:lvl1pPr>
              <a:defRPr/>
            </a:lvl1pPr>
          </a:lstStyle>
          <a:p>
            <a:r>
              <a:rPr lang="en-GB" smtClean="0"/>
              <a:t>Jonathan Segev, Intel Corporation</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2017</a:t>
            </a:r>
            <a:endParaRPr lang="en-GB"/>
          </a:p>
        </p:txBody>
      </p:sp>
      <p:sp>
        <p:nvSpPr>
          <p:cNvPr id="3" name="Footer Placeholder 2"/>
          <p:cNvSpPr>
            <a:spLocks noGrp="1"/>
          </p:cNvSpPr>
          <p:nvPr>
            <p:ph type="ftr" idx="11"/>
          </p:nvPr>
        </p:nvSpPr>
        <p:spPr/>
        <p:txBody>
          <a:bodyPr/>
          <a:lstStyle>
            <a:lvl1pPr>
              <a:defRPr/>
            </a:lvl1pPr>
          </a:lstStyle>
          <a:p>
            <a:r>
              <a:rPr lang="en-GB" smtClean="0"/>
              <a:t>Jonathan Segev, Intel Corporation</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2017</a:t>
            </a:r>
            <a:endParaRPr lang="en-GB"/>
          </a:p>
        </p:txBody>
      </p:sp>
      <p:sp>
        <p:nvSpPr>
          <p:cNvPr id="5" name="Footer Placeholder 4"/>
          <p:cNvSpPr>
            <a:spLocks noGrp="1"/>
          </p:cNvSpPr>
          <p:nvPr>
            <p:ph type="ftr" idx="11"/>
          </p:nvPr>
        </p:nvSpPr>
        <p:spPr/>
        <p:txBody>
          <a:bodyPr/>
          <a:lstStyle>
            <a:lvl1pPr>
              <a:defRPr/>
            </a:lvl1p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2017</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802.11-17/0097r1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s://standards.ieee.org/develop/policies/bylaws/sb_bylaws.pdf%20section%205.2.1.3" TargetMode="External"/><Relationship Id="rId4" Type="http://schemas.openxmlformats.org/officeDocument/2006/relationships/hyperlink" Target="http://ieee802.org/PNP/approved/IEEE_802_WG_PandP_v19.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policy_rev.pdf" TargetMode="External"/><Relationship Id="rId7" Type="http://schemas.openxmlformats.org/officeDocument/2006/relationships/hyperlink" Target="http://standards.ieee.org/about/sasb/0316sasbmin.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about/sasb/0616sasbmin.pdf" TargetMode="External"/><Relationship Id="rId5" Type="http://schemas.openxmlformats.org/officeDocument/2006/relationships/hyperlink" Target="http://standards.ieee.org/about/sasb/0916sasbmin.pdf" TargetMode="External"/><Relationship Id="rId4" Type="http://schemas.openxmlformats.org/officeDocument/2006/relationships/hyperlink" Target="http://standards.ieee.org/about/sasb/1216sasbmin.pdf"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4" Type="http://schemas.openxmlformats.org/officeDocument/2006/relationships/hyperlink" Target="https://mentor.ieee.org/802.11/documents?is_dcn=DCN,%20Title,%20Author%20or%20Affiliation&amp;is_group=00az"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2017</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smtClean="0"/>
              <a:t>March Meeting Agenda</a:t>
            </a:r>
            <a:endParaRPr lang="en-GB" dirty="0"/>
          </a:p>
        </p:txBody>
      </p:sp>
      <p:sp>
        <p:nvSpPr>
          <p:cNvPr id="3074" name="Rectangle 2"/>
          <p:cNvSpPr>
            <a:spLocks noGrp="1" noChangeArrowheads="1"/>
          </p:cNvSpPr>
          <p:nvPr>
            <p:ph type="body" idx="1"/>
          </p:nvPr>
        </p:nvSpPr>
        <p:spPr>
          <a:xfrm>
            <a:off x="685800" y="1684532"/>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2017-01-29</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graphicFrame>
        <p:nvGraphicFramePr>
          <p:cNvPr id="9" name="Object 3"/>
          <p:cNvGraphicFramePr>
            <a:graphicFrameLocks noChangeAspect="1"/>
          </p:cNvGraphicFramePr>
          <p:nvPr>
            <p:extLst>
              <p:ext uri="{D42A27DB-BD31-4B8C-83A1-F6EECF244321}">
                <p14:modId xmlns:p14="http://schemas.microsoft.com/office/powerpoint/2010/main" val="3233728019"/>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088" name="Document" r:id="rId4" imgW="8235535" imgH="2529304" progId="Word.Document.8">
                  <p:embed/>
                </p:oleObj>
              </mc:Choice>
              <mc:Fallback>
                <p:oleObj name="Document" r:id="rId4" imgW="8235535" imgH="2529304" progId="Word.Document.8">
                  <p:embed/>
                  <p:pic>
                    <p:nvPicPr>
                      <p:cNvPr id="0" name=""/>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u="sng" dirty="0">
                <a:solidFill>
                  <a:schemeClr val="accent2">
                    <a:lumMod val="75000"/>
                  </a:schemeClr>
                </a:solidFill>
              </a:rPr>
              <a:t>Other Guidelines for IEEE WG Meetings</a:t>
            </a:r>
            <a:endParaRPr lang="en-US" dirty="0"/>
          </a:p>
        </p:txBody>
      </p:sp>
      <p:sp>
        <p:nvSpPr>
          <p:cNvPr id="8" name="Rectangle 4"/>
          <p:cNvSpPr>
            <a:spLocks noChangeArrowheads="1"/>
          </p:cNvSpPr>
          <p:nvPr/>
        </p:nvSpPr>
        <p:spPr bwMode="auto">
          <a:xfrm>
            <a:off x="533400" y="1751013"/>
            <a:ext cx="8229600" cy="4649787"/>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extLst>
      <p:ext uri="{BB962C8B-B14F-4D97-AF65-F5344CB8AC3E}">
        <p14:creationId xmlns:p14="http://schemas.microsoft.com/office/powerpoint/2010/main" val="23965590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2"/>
          <p:cNvSpPr txBox="1">
            <a:spLocks noChangeArrowheads="1"/>
          </p:cNvSpPr>
          <p:nvPr/>
        </p:nvSpPr>
        <p:spPr bwMode="auto">
          <a:xfrm>
            <a:off x="685800" y="1676400"/>
            <a:ext cx="7848600" cy="449580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sz="1600" kern="0" dirty="0" smtClean="0"/>
              <a:t>All participation in IEEE 802 Working Group meetings is on an individual basis</a:t>
            </a:r>
          </a:p>
          <a:p>
            <a:r>
              <a:rPr lang="en-GB" sz="1400" i="1" kern="0" dirty="0" smtClean="0"/>
              <a:t>•     Participants in the IEEE standards development individual process shall act based on their qualifications and experience. (</a:t>
            </a:r>
            <a:r>
              <a:rPr lang="en-GB" sz="1400" i="1" kern="0" dirty="0" smtClean="0">
                <a:hlinkClick r:id="rId3"/>
              </a:rPr>
              <a:t>https://standards.ieee.org/develop/policies/bylaws/sb_bylaws.pdf</a:t>
            </a:r>
            <a:r>
              <a:rPr lang="en-GB" sz="1400" i="1" kern="0" dirty="0" smtClean="0"/>
              <a:t>  section 5.2.1)</a:t>
            </a:r>
            <a:endParaRPr lang="en-US" sz="1400" kern="0" dirty="0" smtClean="0"/>
          </a:p>
          <a:p>
            <a:r>
              <a:rPr lang="en-US" sz="1400" kern="0" dirty="0" smtClean="0"/>
              <a:t>•    </a:t>
            </a:r>
            <a:r>
              <a:rPr lang="en-US" sz="1400" i="1" kern="0" dirty="0" smtClean="0"/>
              <a:t>IEEE 802 </a:t>
            </a:r>
            <a:r>
              <a:rPr lang="en-GB" sz="1400" i="1" kern="0" dirty="0" smtClean="0"/>
              <a:t>Working Group membership is by individual; “Working Group members shall participate in the consensus process in a manner consistent with their professional expert opinion as individuals, and not as organizational representatives”. (</a:t>
            </a:r>
            <a:r>
              <a:rPr lang="en-GB" sz="1400" i="1" u="sng" kern="0" dirty="0" smtClean="0">
                <a:hlinkClick r:id="rId4"/>
              </a:rPr>
              <a:t>http://ieee802.org/PNP/approved/IEEE_802_WG_PandP_v19.pdf</a:t>
            </a:r>
            <a:r>
              <a:rPr lang="en-GB" sz="1400" i="1" kern="0" dirty="0" smtClean="0"/>
              <a:t> section 4.2.1)</a:t>
            </a:r>
            <a:endParaRPr lang="en-US" sz="1400" kern="0" dirty="0" smtClean="0"/>
          </a:p>
          <a:p>
            <a:pPr>
              <a:buFont typeface="Arial" panose="020B0604020202020204" pitchFamily="34" charset="0"/>
              <a:buChar char="•"/>
            </a:pPr>
            <a:r>
              <a:rPr lang="en-US" sz="1400" kern="0" dirty="0" smtClean="0"/>
              <a:t>You have an obligation to act and vote as an individual and not under the direction of any other individual or group. Your obligation to act and vote as an individual applies in all cases, regardless of any external commitments, agreements, contracts, or orders. </a:t>
            </a:r>
          </a:p>
          <a:p>
            <a:pPr>
              <a:buFont typeface="Arial" panose="020B0604020202020204" pitchFamily="34" charset="0"/>
              <a:buChar char="•"/>
            </a:pPr>
            <a:r>
              <a:rPr lang="en-US" sz="1400" kern="0" dirty="0" smtClean="0"/>
              <a:t>You shall not direct the actions or votes of any other member of an IEEE 802 Working Group or retaliate against any other member for their actions or votes within IEEE 802 Working Group meetings, see </a:t>
            </a:r>
            <a:r>
              <a:rPr lang="en-US" sz="1400" u="sng" kern="0" dirty="0" smtClean="0">
                <a:hlinkClick r:id="rId5"/>
              </a:rPr>
              <a:t>https://standards.ieee.org/develop/policies/bylaws/sb_bylaws.pdf </a:t>
            </a:r>
            <a:r>
              <a:rPr lang="en-US" sz="1400" kern="0" dirty="0" smtClean="0"/>
              <a:t> section 5.2.1.3 and </a:t>
            </a:r>
            <a:r>
              <a:rPr lang="en-GB" sz="1400" u="sng" kern="0" dirty="0" smtClean="0">
                <a:hlinkClick r:id="rId4"/>
              </a:rPr>
              <a:t>http://ieee802.org/PNP/approved/IEEE_802_WG_PandP_v19.pdf</a:t>
            </a:r>
            <a:r>
              <a:rPr lang="en-GB" sz="1400" kern="0" dirty="0" smtClean="0"/>
              <a:t>  section 3.4.1, list item x</a:t>
            </a:r>
            <a:endParaRPr lang="en-US" sz="1400" kern="0" dirty="0" smtClean="0"/>
          </a:p>
          <a:p>
            <a:r>
              <a:rPr lang="en-US" sz="1600" kern="0" dirty="0" smtClean="0"/>
              <a:t>By participating in IEEE 802 meetings, you accept these requirements.  If you do not agree to these policies then you shall not participate.</a:t>
            </a:r>
          </a:p>
          <a:p>
            <a:endParaRPr lang="en-US" kern="0" dirty="0"/>
          </a:p>
        </p:txBody>
      </p:sp>
      <p:sp>
        <p:nvSpPr>
          <p:cNvPr id="8" name="Rectangle 1"/>
          <p:cNvSpPr>
            <a:spLocks noGrp="1" noChangeArrowheads="1"/>
          </p:cNvSpPr>
          <p:nvPr>
            <p:ph type="title"/>
          </p:nvPr>
        </p:nvSpPr>
        <p:spPr>
          <a:xfrm>
            <a:off x="685800" y="609600"/>
            <a:ext cx="7772400" cy="1160462"/>
          </a:xfrm>
          <a:ln/>
        </p:spPr>
        <p:txBody>
          <a:bodyPr lIns="90000" tIns="46800" rIns="90000" bIns="46800"/>
          <a:lstStyle/>
          <a:p>
            <a:r>
              <a:rPr lang="en-US" dirty="0" smtClean="0"/>
              <a:t>Participation in IEEE 802 Meetings</a:t>
            </a:r>
            <a:endParaRPr lang="en-US" dirty="0"/>
          </a:p>
        </p:txBody>
      </p:sp>
    </p:spTree>
    <p:extLst>
      <p:ext uri="{BB962C8B-B14F-4D97-AF65-F5344CB8AC3E}">
        <p14:creationId xmlns:p14="http://schemas.microsoft.com/office/powerpoint/2010/main" val="4021823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714400"/>
            <a:ext cx="7770813" cy="1065213"/>
          </a:xfrm>
        </p:spPr>
        <p:txBody>
          <a:bodyPr/>
          <a:lstStyle/>
          <a:p>
            <a:r>
              <a:rPr lang="en-US" dirty="0">
                <a:cs typeface="DejaVu Sans" pitchFamily="34" charset="0"/>
              </a:rPr>
              <a:t>802 Ground rules</a:t>
            </a:r>
            <a:r>
              <a:rPr lang="en-US" sz="1000" dirty="0">
                <a:cs typeface="DejaVu Sans" pitchFamily="34" charset="0"/>
              </a:rPr>
              <a:t/>
            </a:r>
            <a:br>
              <a:rPr lang="en-US" sz="1000" dirty="0">
                <a:cs typeface="DejaVu Sans" pitchFamily="34" charset="0"/>
              </a:rPr>
            </a:br>
            <a:endParaRPr lang="en-US" dirty="0"/>
          </a:p>
        </p:txBody>
      </p:sp>
      <p:sp>
        <p:nvSpPr>
          <p:cNvPr id="8" name="CustomShape 2"/>
          <p:cNvSpPr>
            <a:spLocks noChangeArrowheads="1"/>
          </p:cNvSpPr>
          <p:nvPr/>
        </p:nvSpPr>
        <p:spPr bwMode="auto">
          <a:xfrm>
            <a:off x="609600" y="1628800"/>
            <a:ext cx="8229600" cy="4525963"/>
          </a:xfrm>
          <a:prstGeom prst="rect">
            <a:avLst/>
          </a:prstGeom>
          <a:noFill/>
          <a:ln w="9525">
            <a:noFill/>
            <a:miter lim="800000"/>
            <a:headEnd/>
            <a:tailEnd/>
          </a:ln>
        </p:spPr>
        <p:txBody>
          <a:bodyPr lIns="90004" tIns="44997" rIns="90004" bIns="44997"/>
          <a:lstStyle/>
          <a:p>
            <a:pPr indent="-457200">
              <a:buSzPct val="100000"/>
              <a:buFont typeface="Arial" panose="020B0604020202020204" pitchFamily="34" charset="0"/>
              <a:buChar char="•"/>
            </a:pPr>
            <a:r>
              <a:rPr lang="en-US" sz="2400" b="1" dirty="0">
                <a:solidFill>
                  <a:schemeClr val="tx1"/>
                </a:solidFill>
                <a:latin typeface="+mj-lt"/>
                <a:cs typeface="DejaVu Sans" pitchFamily="34" charset="0"/>
              </a:rPr>
              <a:t>Respect … give it, get it</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product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corporate pitches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prices</a:t>
            </a:r>
          </a:p>
          <a:p>
            <a:pPr indent="-457200">
              <a:buSzPct val="100000"/>
              <a:buFont typeface="Arial" panose="020B0604020202020204" pitchFamily="34" charset="0"/>
              <a:buChar char="•"/>
            </a:pPr>
            <a:r>
              <a:rPr lang="en-US" sz="2400" b="1" dirty="0">
                <a:solidFill>
                  <a:schemeClr val="tx1"/>
                </a:solidFill>
                <a:latin typeface="+mj-lt"/>
                <a:cs typeface="DejaVu Sans" pitchFamily="34" charset="0"/>
              </a:rPr>
              <a:t>NO restrictive notices – </a:t>
            </a:r>
            <a:endParaRPr lang="en-US" sz="2400" b="1" dirty="0" smtClean="0">
              <a:solidFill>
                <a:schemeClr val="tx1"/>
              </a:solidFill>
              <a:latin typeface="+mj-lt"/>
              <a:cs typeface="DejaVu Sans" pitchFamily="34" charset="0"/>
            </a:endParaRPr>
          </a:p>
          <a:p>
            <a:pPr indent="-457200">
              <a:buSzPct val="100000"/>
              <a:buFont typeface="Arial" panose="020B0604020202020204" pitchFamily="34" charset="0"/>
              <a:buChar char="•"/>
            </a:pPr>
            <a:r>
              <a:rPr lang="en-US" sz="2400" b="1" dirty="0" smtClean="0">
                <a:solidFill>
                  <a:schemeClr val="tx1"/>
                </a:solidFill>
                <a:latin typeface="+mj-lt"/>
                <a:cs typeface="DejaVu Sans" pitchFamily="34" charset="0"/>
              </a:rPr>
              <a:t>Presentations </a:t>
            </a:r>
            <a:r>
              <a:rPr lang="en-US" sz="2400" b="1" dirty="0">
                <a:solidFill>
                  <a:schemeClr val="tx1"/>
                </a:solidFill>
                <a:latin typeface="+mj-lt"/>
                <a:cs typeface="DejaVu Sans" pitchFamily="34" charset="0"/>
              </a:rPr>
              <a:t>must be openly available</a:t>
            </a:r>
          </a:p>
          <a:p>
            <a:pPr indent="-457200">
              <a:buClr>
                <a:srgbClr val="FF0000"/>
              </a:buClr>
              <a:buSzPct val="100000"/>
            </a:pPr>
            <a:endParaRPr lang="en-US" dirty="0">
              <a:solidFill>
                <a:schemeClr val="tx1"/>
              </a:solidFill>
              <a:latin typeface="Arial" pitchFamily="34" charset="0"/>
              <a:cs typeface="DejaVu Sans" pitchFamily="34" charset="0"/>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9020515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bwMode="auto">
          <a:xfrm>
            <a:off x="685800" y="990600"/>
            <a:ext cx="8229600" cy="5562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Code of Ethics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2"/>
              </a:rPr>
              <a:t>http://www.ieee.org/about/corporate/governance/p7-8.html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 Standards Association (IEEE-SA) Affiliation FAQ</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3"/>
              </a:rPr>
              <a:t>http://standards.ieee.org/faqs/affiliation.html</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Antitrust and Competition Policy</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4"/>
              </a:rPr>
              <a:t>http://standards.ieee.org/resources/antitrust-guidelines.pdf</a:t>
            </a:r>
            <a:r>
              <a:rPr kumimoji="0" lang="en-US" sz="2000" b="0" i="0" u="none" strike="noStrike" kern="0" cap="none" spc="0" normalizeH="0" baseline="0" noProof="0" dirty="0" smtClean="0">
                <a:ln>
                  <a:noFill/>
                </a:ln>
                <a:effectLst/>
                <a:uLnTx/>
                <a:uFillTx/>
                <a:latin typeface="Times New Roman"/>
              </a:rPr>
              <a:t>  </a:t>
            </a:r>
            <a:endParaRPr kumimoji="0" lang="en-US" sz="2000" b="0" i="0" u="none" strike="noStrike" kern="0" cap="none" spc="0" normalizeH="0" baseline="0" noProof="0" dirty="0" smtClean="0">
              <a:ln>
                <a:noFill/>
              </a:ln>
              <a:effectLst/>
              <a:uLnTx/>
              <a:uFillTx/>
              <a:latin typeface="Times New Roman"/>
              <a:hlinkClick r:id="rId5"/>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Letter of Assurance Form</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6"/>
              </a:rPr>
              <a:t>http://standards.ieee.org/develop/policies/bylaws/sect6-7.html#loa</a:t>
            </a:r>
            <a:r>
              <a:rPr kumimoji="0" lang="en-US" sz="2000" b="0" i="0" u="none" strike="noStrike" kern="0" cap="none" spc="0" normalizeH="0" baseline="0" noProof="0" dirty="0" smtClean="0">
                <a:ln>
                  <a:noFill/>
                </a:ln>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5"/>
              </a:rPr>
              <a:t>https://development.standards.ieee.org/myproject/Public//mytools/mob/loa.pdf</a:t>
            </a: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effectLst/>
                <a:uLnTx/>
                <a:uFillTx/>
                <a:latin typeface="Times New Roman"/>
                <a:ea typeface="+mn-ea"/>
                <a:cs typeface="+mn-cs"/>
              </a:rPr>
              <a:t>IEEE-SA Patent Committee FAQ &amp; Patent slides</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effectLst/>
                <a:uLnTx/>
                <a:uFillTx/>
                <a:latin typeface="Times New Roman"/>
                <a:hlinkClick r:id="rId7"/>
              </a:rPr>
              <a:t>http://standards.ieee.org/board/pat/faq.pdf</a:t>
            </a:r>
            <a:r>
              <a:rPr kumimoji="0" lang="en-US" sz="2000" b="0" i="0" u="none" strike="noStrike" kern="0" cap="none" spc="0" normalizeH="0" baseline="0" noProof="0" dirty="0" smtClean="0">
                <a:ln>
                  <a:noFill/>
                </a:ln>
                <a:effectLst/>
                <a:uLnTx/>
                <a:uFillTx/>
                <a:latin typeface="Times New Roman"/>
              </a:rPr>
              <a:t> and </a:t>
            </a:r>
            <a:r>
              <a:rPr kumimoji="0" lang="en-US" sz="2000" b="0" i="0" u="none" strike="noStrike" kern="0" cap="none" spc="0" normalizeH="0" baseline="0" noProof="0" dirty="0" smtClean="0">
                <a:ln>
                  <a:noFill/>
                </a:ln>
                <a:effectLst/>
                <a:uLnTx/>
                <a:uFillTx/>
                <a:latin typeface="Times New Roman"/>
                <a:hlinkClick r:id="rId5"/>
              </a:rPr>
              <a:t>http://standards.ieee.org/board/pat/pat-slideset.ppt</a:t>
            </a:r>
            <a:r>
              <a:rPr kumimoji="0" lang="en-US" sz="2000" b="0" i="0" u="none" strike="noStrike" kern="0" cap="none" spc="0" normalizeH="0" baseline="0" noProof="0" dirty="0" smtClean="0">
                <a:ln>
                  <a:noFill/>
                </a:ln>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effectLst/>
              <a:uLnTx/>
              <a:uFillTx/>
              <a:latin typeface="Times New Roman"/>
              <a:ea typeface="+mn-ea"/>
              <a:cs typeface="+mn-cs"/>
            </a:endParaRPr>
          </a:p>
        </p:txBody>
      </p:sp>
      <p:sp>
        <p:nvSpPr>
          <p:cNvPr id="8" name="Title 1"/>
          <p:cNvSpPr>
            <a:spLocks noGrp="1"/>
          </p:cNvSpPr>
          <p:nvPr>
            <p:ph type="title"/>
          </p:nvPr>
        </p:nvSpPr>
        <p:spPr>
          <a:xfrm>
            <a:off x="685800" y="685800"/>
            <a:ext cx="7772400" cy="1066800"/>
          </a:xfrm>
        </p:spPr>
        <p:txBody>
          <a:bodyPr/>
          <a:lstStyle/>
          <a:p>
            <a:r>
              <a:rPr lang="en-US" dirty="0" smtClean="0"/>
              <a:t>IEEE-SA </a:t>
            </a:r>
            <a:r>
              <a:rPr lang="en-US" dirty="0"/>
              <a:t>p</a:t>
            </a:r>
            <a:r>
              <a:rPr lang="en-US" dirty="0" smtClean="0"/>
              <a:t>olicy documents</a:t>
            </a:r>
            <a:endParaRPr lang="en-US"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857496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000000"/>
                </a:solidFill>
                <a:effectLst/>
                <a:uLnTx/>
                <a:uFillTx/>
                <a:latin typeface="Times New Roman"/>
                <a:ea typeface="+mj-ea"/>
                <a:cs typeface="+mj-cs"/>
              </a:rPr>
              <a:t>Current IEEE-SA Rule documents</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0"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Bylaws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2"/>
              </a:rPr>
              <a:t>http://standards.ieee.org/develop/policies/bylaws/index.html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3"/>
              </a:rPr>
              <a:t>http://standards.ieee.org/develop/policies/bylaws/sb_bylaws.pdf</a:t>
            </a:r>
            <a:r>
              <a:rPr kumimoji="0" lang="en-US" sz="1600" b="0" i="0" u="none" strike="noStrike" kern="0" cap="none" spc="0" normalizeH="0" baseline="0" noProof="0" dirty="0" smtClean="0">
                <a:ln>
                  <a:noFill/>
                </a:ln>
                <a:solidFill>
                  <a:srgbClr val="000000"/>
                </a:solidFill>
                <a:effectLst/>
                <a:uLnTx/>
                <a:uFillTx/>
                <a:latin typeface="Times New Roman"/>
              </a:rPr>
              <a:t> (PDF version)</a:t>
            </a:r>
            <a:r>
              <a:rPr kumimoji="0" lang="en-US" sz="1200" b="0" i="0" u="none" strike="noStrike" kern="0" cap="none" spc="0" normalizeH="0" baseline="0" noProof="0" dirty="0" smtClean="0">
                <a:ln>
                  <a:noFill/>
                </a:ln>
                <a:solidFill>
                  <a:srgbClr val="000000"/>
                </a:solidFill>
                <a:effectLst/>
                <a:uLnTx/>
                <a:uFillTx/>
                <a:latin typeface="Times New Roman"/>
              </a:rPr>
              <a:t> </a:t>
            </a: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16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16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current version of the IEEE-SA Standards Board Operations Manual is available at: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4"/>
              </a:rPr>
              <a:t>http://standards.ieee.org/develop/policies/opman/index.html</a:t>
            </a:r>
            <a:r>
              <a:rPr kumimoji="0" lang="en-US" sz="1600" b="0" i="0" u="none" strike="noStrike" kern="0" cap="none" spc="0" normalizeH="0" baseline="0" noProof="0" dirty="0" smtClean="0">
                <a:ln>
                  <a:noFill/>
                </a:ln>
                <a:solidFill>
                  <a:srgbClr val="000000"/>
                </a:solidFill>
                <a:effectLst/>
                <a:uLnTx/>
                <a:uFillTx/>
                <a:latin typeface="Times New Roman"/>
              </a:rPr>
              <a:t> (HTML version) </a:t>
            </a:r>
          </a:p>
          <a:p>
            <a:pPr marL="742950" marR="0" lvl="1" indent="-285750" algn="l" defTabSz="914400" rtl="0" eaLnBrk="0" fontAlgn="base" latinLnBrk="0" hangingPunct="0">
              <a:lnSpc>
                <a:spcPct val="100000"/>
              </a:lnSpc>
              <a:spcBef>
                <a:spcPct val="20000"/>
              </a:spcBef>
              <a:spcAft>
                <a:spcPct val="0"/>
              </a:spcAft>
              <a:buClrTx/>
              <a:buSzTx/>
              <a:buFontTx/>
              <a:buNone/>
              <a:tabLst/>
              <a:defRPr/>
            </a:pPr>
            <a:r>
              <a:rPr kumimoji="0" lang="en-US" sz="1600" b="0" i="0" u="none" strike="noStrike" kern="0" cap="none" spc="0" normalizeH="0" baseline="0" noProof="0" dirty="0" smtClean="0">
                <a:ln>
                  <a:noFill/>
                </a:ln>
                <a:solidFill>
                  <a:srgbClr val="000000"/>
                </a:solidFill>
                <a:effectLst/>
                <a:uLnTx/>
                <a:uFillTx/>
                <a:latin typeface="Times New Roman"/>
                <a:hlinkClick r:id="rId5"/>
              </a:rPr>
              <a:t>http://standards.ieee.org/develop/policies/opman/sb_om.pdf</a:t>
            </a:r>
            <a:r>
              <a:rPr kumimoji="0" lang="en-US" sz="1600" b="0" i="0" u="none" strike="noStrike" kern="0" cap="none" spc="0" normalizeH="0" baseline="0" noProof="0" dirty="0" smtClean="0">
                <a:ln>
                  <a:noFill/>
                </a:ln>
                <a:solidFill>
                  <a:srgbClr val="000000"/>
                </a:solidFill>
                <a:effectLst/>
                <a:uLnTx/>
                <a:uFillTx/>
                <a:latin typeface="Times New Roman"/>
              </a:rPr>
              <a:t> (PDF version) </a:t>
            </a: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775952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7" name="Slide Number Placeholder 3"/>
          <p:cNvSpPr txBox="1">
            <a:spLocks/>
          </p:cNvSpPr>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Slide </a:t>
            </a:r>
            <a:fld id="{440F5867-744E-4AA6-B0ED-4C44D2DFBB7B}" type="slidenum">
              <a:rPr lang="en-GB" smtClean="0"/>
              <a:pPr/>
              <a:t>15</a:t>
            </a:fld>
            <a:endParaRPr lang="en-GB" dirty="0"/>
          </a:p>
        </p:txBody>
      </p:sp>
      <p:sp>
        <p:nvSpPr>
          <p:cNvPr id="8" name="Footer Placeholder 4"/>
          <p:cNvSpPr txBox="1">
            <a:spLocks/>
          </p:cNvSpP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smtClean="0"/>
              <a:t>Jonathan Segev, Intel Corporation</a:t>
            </a:r>
            <a:endParaRPr lang="en-GB" dirty="0"/>
          </a:p>
        </p:txBody>
      </p:sp>
      <p:sp>
        <p:nvSpPr>
          <p:cNvPr id="10" name="Title 1"/>
          <p:cNvSpPr txBox="1">
            <a:spLocks/>
          </p:cNvSpPr>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smtClean="0">
                <a:ln>
                  <a:noFill/>
                </a:ln>
                <a:solidFill>
                  <a:srgbClr val="000000"/>
                </a:solidFill>
                <a:effectLst/>
                <a:uLnTx/>
                <a:uFillTx/>
                <a:latin typeface="Times New Roman"/>
                <a:ea typeface="+mj-ea"/>
                <a:cs typeface="+mj-cs"/>
              </a:rPr>
              <a:t>IEEE-SA Rule documents updates 2016</a:t>
            </a:r>
            <a:endParaRPr kumimoji="0" lang="en-US" sz="3200" b="1" i="0" u="none" strike="noStrike" kern="0" cap="none" spc="0" normalizeH="0" baseline="0" noProof="0" dirty="0">
              <a:ln>
                <a:noFill/>
              </a:ln>
              <a:solidFill>
                <a:srgbClr val="000000"/>
              </a:solidFill>
              <a:effectLst/>
              <a:uLnTx/>
              <a:uFillTx/>
              <a:latin typeface="Times New Roman"/>
              <a:ea typeface="+mj-ea"/>
              <a:cs typeface="+mj-cs"/>
            </a:endParaRPr>
          </a:p>
        </p:txBody>
      </p:sp>
      <p:sp>
        <p:nvSpPr>
          <p:cNvPr id="11" name="Content Placeholder 2"/>
          <p:cNvSpPr txBox="1">
            <a:spLocks/>
          </p:cNvSpPr>
          <p:nvPr/>
        </p:nvSpPr>
        <p:spPr bwMode="auto">
          <a:xfrm>
            <a:off x="685800" y="1600200"/>
            <a:ext cx="7772400" cy="48006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The changes are listed here: </a:t>
            </a:r>
            <a:r>
              <a:rPr kumimoji="0" lang="en-US" sz="2000" b="1" i="0" u="sng" strike="noStrike" kern="0" cap="none" spc="0" normalizeH="0" baseline="0" noProof="0" dirty="0" smtClean="0">
                <a:ln>
                  <a:noFill/>
                </a:ln>
                <a:solidFill>
                  <a:srgbClr val="000000"/>
                </a:solidFill>
                <a:effectLst/>
                <a:uLnTx/>
                <a:uFillTx/>
                <a:latin typeface="Times New Roman"/>
                <a:ea typeface="+mn-ea"/>
                <a:cs typeface="+mn-cs"/>
                <a:hlinkClick r:id="rId3"/>
              </a:rPr>
              <a:t>http://standards.ieee.org/develop/policies/policy_rev.pdf</a:t>
            </a:r>
            <a:endParaRPr kumimoji="0" lang="en-US" sz="20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Char char="•"/>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The Standards Board minutes are here:</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4"/>
              </a:rPr>
              <a:t>http://standards.ieee.org/about/sasb/1216sasbmin.pdf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5"/>
              </a:rPr>
              <a:t>http://standards.ieee.org/about/sasb/0916sasbmin.pdf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6"/>
              </a:rPr>
              <a:t>http://standards.ieee.org/about/sasb/0616sasbmin.pdf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r>
              <a:rPr kumimoji="0" lang="en-US" sz="2000" b="0" i="0" u="none" strike="noStrike" kern="0" cap="none" spc="0" normalizeH="0" baseline="0" noProof="0" dirty="0" smtClean="0">
                <a:ln>
                  <a:noFill/>
                </a:ln>
                <a:solidFill>
                  <a:srgbClr val="000000"/>
                </a:solidFill>
                <a:effectLst/>
                <a:uLnTx/>
                <a:uFillTx/>
                <a:latin typeface="Times New Roman"/>
                <a:hlinkClick r:id="rId7"/>
              </a:rPr>
              <a:t>http://standards.ieee.org/about/sasb/0316sasbmin.pdf</a:t>
            </a:r>
            <a:r>
              <a:rPr kumimoji="0" lang="en-US" sz="2000" b="0" i="0" u="none" strike="noStrike" kern="0" cap="none" spc="0" normalizeH="0" baseline="0" noProof="0" dirty="0" smtClean="0">
                <a:ln>
                  <a:noFill/>
                </a:ln>
                <a:solidFill>
                  <a:srgbClr val="000000"/>
                </a:solidFill>
                <a:effectLst/>
                <a:uLnTx/>
                <a:uFillTx/>
                <a:latin typeface="Times New Roman"/>
              </a:rPr>
              <a:t> </a:t>
            </a:r>
          </a:p>
          <a:p>
            <a:pPr marL="742950" marR="0" lvl="1" indent="-285750" algn="l" defTabSz="914400" rtl="0" eaLnBrk="0" fontAlgn="base" latinLnBrk="0" hangingPunct="0">
              <a:lnSpc>
                <a:spcPct val="100000"/>
              </a:lnSpc>
              <a:spcBef>
                <a:spcPct val="20000"/>
              </a:spcBef>
              <a:spcAft>
                <a:spcPct val="0"/>
              </a:spcAft>
              <a:buClrTx/>
              <a:buSzTx/>
              <a:buFontTx/>
              <a:buChar char="–"/>
              <a:tabLst/>
              <a:defRPr/>
            </a:pPr>
            <a:endParaRPr kumimoji="0" lang="en-US" sz="2000" b="0" i="0" u="none" strike="noStrike" kern="0" cap="none" spc="0" normalizeH="0" baseline="0" noProof="0" dirty="0" smtClean="0">
              <a:ln>
                <a:noFill/>
              </a:ln>
              <a:solidFill>
                <a:srgbClr val="000000"/>
              </a:solidFill>
              <a:effectLst/>
              <a:uLnTx/>
              <a:uFillTx/>
              <a:latin typeface="Times New Roman"/>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t/>
            </a:r>
            <a:br>
              <a:rPr kumimoji="0" lang="en-US" sz="2400" b="1" i="0" u="none" strike="noStrike" kern="0" cap="none" spc="0" normalizeH="0" baseline="0" noProof="0" dirty="0" smtClean="0">
                <a:ln>
                  <a:noFill/>
                </a:ln>
                <a:solidFill>
                  <a:srgbClr val="000000"/>
                </a:solidFill>
                <a:effectLst/>
                <a:uLnTx/>
                <a:uFillTx/>
                <a:latin typeface="Times New Roman"/>
                <a:ea typeface="+mn-ea"/>
                <a:cs typeface="+mn-cs"/>
              </a:rPr>
            </a:br>
            <a:endParaRPr kumimoji="0" lang="en-US" sz="2400" b="1" i="0" u="none" strike="noStrike" kern="0" cap="none" spc="0" normalizeH="0" baseline="0" noProof="0" dirty="0" smtClean="0">
              <a:ln>
                <a:noFill/>
              </a:ln>
              <a:solidFill>
                <a:srgbClr val="000000"/>
              </a:solidFill>
              <a:effectLst/>
              <a:uLnTx/>
              <a:uFillTx/>
              <a:latin typeface="Times New Roman"/>
              <a:ea typeface="+mn-ea"/>
              <a:cs typeface="+mn-cs"/>
            </a:endParaRPr>
          </a:p>
          <a:p>
            <a:pPr marL="342900" marR="0" lvl="0" indent="-342900" algn="l" defTabSz="914400" rtl="0" eaLnBrk="0" fontAlgn="base" latinLnBrk="0" hangingPunct="0">
              <a:lnSpc>
                <a:spcPct val="100000"/>
              </a:lnSpc>
              <a:spcBef>
                <a:spcPct val="20000"/>
              </a:spcBef>
              <a:spcAft>
                <a:spcPct val="0"/>
              </a:spcAft>
              <a:buClrTx/>
              <a:buSzTx/>
              <a:buFontTx/>
              <a:buNone/>
              <a:tabLst/>
              <a:defRPr/>
            </a:pPr>
            <a:endParaRPr kumimoji="0" lang="en-GB" sz="1200" b="1" i="0" u="none" strike="noStrike" kern="0" cap="none" spc="0" normalizeH="0" baseline="0" noProof="0" dirty="0" smtClean="0">
              <a:ln>
                <a:noFill/>
              </a:ln>
              <a:solidFill>
                <a:srgbClr val="000000"/>
              </a:solidFill>
              <a:effectLst/>
              <a:uLnTx/>
              <a:uFillTx/>
              <a:latin typeface="Times New Roman"/>
              <a:ea typeface="+mn-ea"/>
              <a:cs typeface="+mn-cs"/>
            </a:endParaRPr>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6956430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err="1" smtClean="0"/>
              <a:t>TGaz</a:t>
            </a:r>
            <a:r>
              <a:rPr lang="en-US" dirty="0" smtClean="0"/>
              <a:t> Schedule at a glance</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16</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076834858"/>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
        <p:nvSpPr>
          <p:cNvPr id="13"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601923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Agenda for the Week</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(11-16-1563r2).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a:t>Submissions towards FRD text. </a:t>
            </a:r>
          </a:p>
          <a:p>
            <a:pPr lvl="1" algn="just">
              <a:spcBef>
                <a:spcPct val="20000"/>
              </a:spcBef>
              <a:buFontTx/>
              <a:buChar char="•"/>
            </a:pPr>
            <a:r>
              <a:rPr lang="en-US" altLang="en-US" sz="1600" dirty="0"/>
              <a:t>Submissions towards SRD text.</a:t>
            </a:r>
          </a:p>
          <a:p>
            <a:pPr lvl="1" algn="just">
              <a:spcBef>
                <a:spcPct val="20000"/>
              </a:spcBef>
              <a:buFontTx/>
              <a:buChar char="•"/>
            </a:pPr>
            <a:r>
              <a:rPr lang="en-US" altLang="en-US" sz="1600" dirty="0"/>
              <a:t>Supportive technical submissions to inform the TG.</a:t>
            </a:r>
          </a:p>
          <a:p>
            <a:pPr algn="just">
              <a:spcBef>
                <a:spcPct val="20000"/>
              </a:spcBef>
              <a:buFontTx/>
              <a:buChar char="•"/>
            </a:pPr>
            <a:r>
              <a:rPr lang="en-US" altLang="en-US" sz="1800" b="0" dirty="0" smtClean="0"/>
              <a:t>Review program timelines.</a:t>
            </a:r>
          </a:p>
          <a:p>
            <a:pPr algn="just">
              <a:spcBef>
                <a:spcPct val="20000"/>
              </a:spcBef>
              <a:buFontTx/>
              <a:buChar char="•"/>
            </a:pPr>
            <a:r>
              <a:rPr lang="en-US" altLang="en-US" sz="1800" b="0" dirty="0" smtClean="0"/>
              <a:t>Schedule </a:t>
            </a:r>
            <a:r>
              <a:rPr lang="en-US" altLang="en-US" sz="1800" b="0" dirty="0"/>
              <a:t>teleconference times as needed.</a:t>
            </a:r>
          </a:p>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17</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0183679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List for the week</a:t>
            </a:r>
            <a:endParaRPr lang="en-US" dirty="0"/>
          </a:p>
        </p:txBody>
      </p:sp>
      <p:sp>
        <p:nvSpPr>
          <p:cNvPr id="8"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18</a:t>
            </a:fld>
            <a:endParaRPr lang="en-GB" dirty="0"/>
          </a:p>
        </p:txBody>
      </p:sp>
      <p:sp>
        <p:nvSpPr>
          <p:cNvPr id="9"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1" name="Content Placeholder 6"/>
          <p:cNvGraphicFramePr>
            <a:graphicFrameLocks noGrp="1"/>
          </p:cNvGraphicFramePr>
          <p:nvPr>
            <p:ph idx="1"/>
            <p:extLst>
              <p:ext uri="{D42A27DB-BD31-4B8C-83A1-F6EECF244321}">
                <p14:modId xmlns:p14="http://schemas.microsoft.com/office/powerpoint/2010/main" val="2396155963"/>
              </p:ext>
            </p:extLst>
          </p:nvPr>
        </p:nvGraphicFramePr>
        <p:xfrm>
          <a:off x="380206" y="1751013"/>
          <a:ext cx="8458200" cy="4468350"/>
        </p:xfrm>
        <a:graphic>
          <a:graphicData uri="http://schemas.openxmlformats.org/drawingml/2006/table">
            <a:tbl>
              <a:tblPr firstRow="1" bandRow="1">
                <a:tableStyleId>{21E4AEA4-8DFA-4A89-87EB-49C32662AFE0}</a:tableStyleId>
              </a:tblPr>
              <a:tblGrid>
                <a:gridCol w="1326776"/>
                <a:gridCol w="1712890"/>
                <a:gridCol w="3009006"/>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endParaRPr lang="en-US" sz="1400" dirty="0" smtClean="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r>
              <a:tr h="492360">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r>
            </a:tbl>
          </a:graphicData>
        </a:graphic>
      </p:graphicFrame>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853204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endParaRPr lang="en-US"/>
          </a:p>
        </p:txBody>
      </p:sp>
      <p:sp>
        <p:nvSpPr>
          <p:cNvPr id="8" name="Content Placeholder 2"/>
          <p:cNvSpPr>
            <a:spLocks noGrp="1"/>
          </p:cNvSpPr>
          <p:nvPr>
            <p:ph idx="1"/>
          </p:nvPr>
        </p:nvSpPr>
        <p:spPr>
          <a:xfrm>
            <a:off x="685800" y="1981200"/>
            <a:ext cx="7770813" cy="4113213"/>
          </a:xfrm>
        </p:spPr>
        <p:txBody>
          <a:bodyPr/>
          <a:lstStyle/>
          <a:p>
            <a:endParaRPr lang="en-US" altLang="en-US" sz="3600" dirty="0"/>
          </a:p>
          <a:p>
            <a:r>
              <a:rPr lang="en-US" altLang="en-US" sz="3600" dirty="0" smtClean="0"/>
              <a:t>Meeting </a:t>
            </a:r>
            <a:r>
              <a:rPr lang="en-US" altLang="en-US" sz="3600" dirty="0"/>
              <a:t>Slot #1</a:t>
            </a:r>
            <a:endParaRPr lang="en-US" altLang="en-US" sz="2000" dirty="0"/>
          </a:p>
          <a:p>
            <a:endParaRPr lang="en-US" sz="3600"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19</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414838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951112"/>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Task Group AZ</a:t>
            </a:r>
            <a:br>
              <a:rPr lang="en-US" altLang="en-US" dirty="0">
                <a:solidFill>
                  <a:srgbClr val="0000FF"/>
                </a:solidFill>
                <a:cs typeface="Times New Roman" panose="02020603050405020304" pitchFamily="18" charset="0"/>
              </a:rPr>
            </a:br>
            <a:r>
              <a:rPr lang="en-US" altLang="en-US" dirty="0">
                <a:solidFill>
                  <a:srgbClr val="0000FF"/>
                </a:solidFill>
                <a:cs typeface="Times New Roman" panose="02020603050405020304" pitchFamily="18" charset="0"/>
              </a:rPr>
              <a:t>Next Generation Positioning </a:t>
            </a:r>
            <a:endParaRPr lang="en-US" dirty="0"/>
          </a:p>
        </p:txBody>
      </p:sp>
      <p:sp>
        <p:nvSpPr>
          <p:cNvPr id="3" name="Content Placeholder 2"/>
          <p:cNvSpPr>
            <a:spLocks noGrp="1"/>
          </p:cNvSpPr>
          <p:nvPr>
            <p:ph idx="1"/>
          </p:nvPr>
        </p:nvSpPr>
        <p:spPr>
          <a:xfrm>
            <a:off x="685800" y="2636912"/>
            <a:ext cx="7770813" cy="3457501"/>
          </a:xfrm>
        </p:spPr>
        <p:txBody>
          <a:bodyPr/>
          <a:lstStyle/>
          <a:p>
            <a:pPr algn="ctr">
              <a:lnSpc>
                <a:spcPct val="90000"/>
              </a:lnSpc>
              <a:buFontTx/>
              <a:buNone/>
            </a:pPr>
            <a:r>
              <a:rPr lang="en-US" altLang="en-US" sz="4000" dirty="0" smtClean="0">
                <a:cs typeface="Times New Roman" panose="02020603050405020304" pitchFamily="18" charset="0"/>
              </a:rPr>
              <a:t>Vancouver, Canada</a:t>
            </a:r>
            <a:endParaRPr lang="en-US" altLang="en-US" sz="4000" dirty="0">
              <a:cs typeface="Times New Roman" panose="02020603050405020304" pitchFamily="18" charset="0"/>
            </a:endParaRPr>
          </a:p>
          <a:p>
            <a:pPr algn="ctr">
              <a:lnSpc>
                <a:spcPct val="90000"/>
              </a:lnSpc>
              <a:buFontTx/>
              <a:buNone/>
            </a:pPr>
            <a:r>
              <a:rPr lang="en-US" altLang="en-US" sz="4000" dirty="0" smtClean="0">
                <a:cs typeface="Times New Roman" panose="02020603050405020304" pitchFamily="18" charset="0"/>
              </a:rPr>
              <a:t>March 12</a:t>
            </a:r>
            <a:r>
              <a:rPr lang="en-US" altLang="en-US" sz="4000" baseline="30000" dirty="0" smtClean="0">
                <a:cs typeface="Times New Roman" panose="02020603050405020304" pitchFamily="18" charset="0"/>
              </a:rPr>
              <a:t>th</a:t>
            </a:r>
            <a:r>
              <a:rPr lang="en-US" altLang="en-US" sz="4000" dirty="0" smtClean="0">
                <a:cs typeface="Times New Roman" panose="02020603050405020304" pitchFamily="18" charset="0"/>
              </a:rPr>
              <a:t>-17</a:t>
            </a:r>
            <a:r>
              <a:rPr lang="en-US" altLang="en-US" sz="4000" baseline="30000" dirty="0" smtClean="0">
                <a:cs typeface="Times New Roman" panose="02020603050405020304" pitchFamily="18" charset="0"/>
              </a:rPr>
              <a:t>th</a:t>
            </a:r>
            <a:r>
              <a:rPr lang="en-US" altLang="en-US" sz="4000" dirty="0">
                <a:cs typeface="Times New Roman" panose="02020603050405020304" pitchFamily="18" charset="0"/>
              </a:rPr>
              <a:t>, 2016</a:t>
            </a:r>
          </a:p>
          <a:p>
            <a:pPr algn="ctr">
              <a:lnSpc>
                <a:spcPct val="90000"/>
              </a:lnSpc>
              <a:buFontTx/>
              <a:buNone/>
            </a:pPr>
            <a:endParaRPr lang="en-US" altLang="en-US" dirty="0">
              <a:cs typeface="Times New Roman" panose="02020603050405020304" pitchFamily="18" charset="0"/>
            </a:endParaRPr>
          </a:p>
          <a:p>
            <a:pPr algn="ctr">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Vice-chair:</a:t>
            </a:r>
            <a:r>
              <a:rPr lang="en-US" altLang="en-US" b="0" dirty="0">
                <a:cs typeface="Times New Roman" panose="02020603050405020304" pitchFamily="18" charset="0"/>
              </a:rPr>
              <a:t> Carlos Aldana </a:t>
            </a:r>
            <a:r>
              <a:rPr lang="en-US" altLang="en-US" sz="1800" b="0" dirty="0">
                <a:cs typeface="Times New Roman" panose="02020603050405020304" pitchFamily="18" charset="0"/>
              </a:rPr>
              <a:t>(Intel Corporation)</a:t>
            </a:r>
          </a:p>
          <a:p>
            <a:pPr algn="ctr">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1936244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p:cNvSpPr>
            <a:spLocks noGrp="1"/>
          </p:cNvSpPr>
          <p:nvPr>
            <p:ph type="title"/>
          </p:nvPr>
        </p:nvSpPr>
        <p:spPr>
          <a:xfrm>
            <a:off x="685800" y="685800"/>
            <a:ext cx="7770813" cy="1065213"/>
          </a:xfrm>
        </p:spPr>
        <p:txBody>
          <a:bodyPr/>
          <a:lstStyle/>
          <a:p>
            <a:r>
              <a:rPr lang="en-US" altLang="en-US" dirty="0">
                <a:solidFill>
                  <a:schemeClr val="tx2"/>
                </a:solidFill>
              </a:rPr>
              <a:t>Meeting Slot # 1 discussion items</a:t>
            </a:r>
            <a:endParaRPr lang="en-US" dirty="0"/>
          </a:p>
        </p:txBody>
      </p:sp>
      <p:sp>
        <p:nvSpPr>
          <p:cNvPr id="13"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 min)</a:t>
            </a:r>
          </a:p>
          <a:p>
            <a:pPr algn="just">
              <a:spcBef>
                <a:spcPct val="20000"/>
              </a:spcBef>
              <a:buFontTx/>
              <a:buChar char="•"/>
            </a:pPr>
            <a:r>
              <a:rPr lang="en-US" altLang="en-US" sz="2000" b="0" dirty="0"/>
              <a:t>Patent Policy and Logistics (7 min)</a:t>
            </a:r>
          </a:p>
          <a:p>
            <a:pPr algn="just">
              <a:spcBef>
                <a:spcPct val="20000"/>
              </a:spcBef>
              <a:buFontTx/>
              <a:buChar char="•"/>
            </a:pPr>
            <a:r>
              <a:rPr lang="en-US" altLang="en-US" sz="2000" b="0" dirty="0"/>
              <a:t>Last call for Submission (2 min)</a:t>
            </a:r>
          </a:p>
          <a:p>
            <a:pPr algn="just">
              <a:spcBef>
                <a:spcPct val="20000"/>
              </a:spcBef>
              <a:buFontTx/>
              <a:buChar char="•"/>
            </a:pPr>
            <a:r>
              <a:rPr lang="en-US" altLang="en-US" sz="2000" b="0" dirty="0"/>
              <a:t>Agenda Setting (10 min)</a:t>
            </a:r>
          </a:p>
          <a:p>
            <a:pPr algn="just">
              <a:spcBef>
                <a:spcPct val="20000"/>
              </a:spcBef>
              <a:buFontTx/>
              <a:buChar char="•"/>
            </a:pPr>
            <a:r>
              <a:rPr lang="en-US" altLang="en-US" sz="2000" b="0" dirty="0"/>
              <a:t>Approval of previous meeting minutes (5min</a:t>
            </a:r>
            <a:r>
              <a:rPr lang="en-US" altLang="en-US" sz="2000" b="0" dirty="0" smtClean="0"/>
              <a:t>)</a:t>
            </a:r>
          </a:p>
          <a:p>
            <a:pPr algn="just">
              <a:spcBef>
                <a:spcPct val="20000"/>
              </a:spcBef>
              <a:buFontTx/>
              <a:buChar char="•"/>
            </a:pPr>
            <a:r>
              <a:rPr lang="en-US" altLang="en-US" sz="2000" b="0" dirty="0" smtClean="0"/>
              <a:t>Presentations </a:t>
            </a:r>
            <a:r>
              <a:rPr lang="en-US" altLang="en-US" sz="2000" b="0" dirty="0"/>
              <a:t>to inform the group (as time permits)</a:t>
            </a:r>
            <a:r>
              <a:rPr lang="en-US" altLang="en-US" sz="1600" dirty="0"/>
              <a:t>.</a:t>
            </a:r>
          </a:p>
          <a:p>
            <a:pPr algn="just">
              <a:spcBef>
                <a:spcPct val="20000"/>
              </a:spcBef>
              <a:buFontTx/>
              <a:buChar char="•"/>
            </a:pPr>
            <a:endParaRPr lang="en-US" altLang="en-US" sz="1600" dirty="0"/>
          </a:p>
          <a:p>
            <a:pPr marL="457200" lvl="1" indent="0">
              <a:spcBef>
                <a:spcPct val="20000"/>
              </a:spcBef>
            </a:pPr>
            <a:r>
              <a:rPr lang="en-US" altLang="en-US" dirty="0"/>
              <a:t/>
            </a:r>
            <a:br>
              <a:rPr lang="en-US" altLang="en-US" dirty="0"/>
            </a:br>
            <a:endParaRPr lang="en-US" altLang="en-US" dirty="0"/>
          </a:p>
          <a:p>
            <a:pPr lvl="1" algn="just">
              <a:spcBef>
                <a:spcPct val="20000"/>
              </a:spcBef>
              <a:buFontTx/>
              <a:buChar char="•"/>
            </a:pPr>
            <a:endParaRPr lang="en-US" altLang="en-US" sz="1600" dirty="0"/>
          </a:p>
          <a:p>
            <a:pPr lvl="1" algn="just">
              <a:spcBef>
                <a:spcPct val="20000"/>
              </a:spcBef>
              <a:buFontTx/>
              <a:buChar char="•"/>
            </a:pPr>
            <a:endParaRPr lang="en-US" altLang="en-US" sz="1600" dirty="0">
              <a:solidFill>
                <a:srgbClr val="FF33CC"/>
              </a:solidFill>
            </a:endParaRPr>
          </a:p>
          <a:p>
            <a:pPr lvl="1">
              <a:spcBef>
                <a:spcPct val="20000"/>
              </a:spcBef>
              <a:buFontTx/>
              <a:buChar char="–"/>
            </a:pPr>
            <a:endParaRPr lang="en-US" altLang="en-US" sz="1800" dirty="0"/>
          </a:p>
          <a:p>
            <a:endParaRPr lang="en-US" sz="2000" b="0" dirty="0"/>
          </a:p>
          <a:p>
            <a:endParaRPr lang="en-US" dirty="0"/>
          </a:p>
        </p:txBody>
      </p:sp>
      <p:sp>
        <p:nvSpPr>
          <p:cNvPr id="14"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20</a:t>
            </a:fld>
            <a:endParaRPr lang="en-GB" dirty="0"/>
          </a:p>
        </p:txBody>
      </p:sp>
      <p:sp>
        <p:nvSpPr>
          <p:cNvPr id="15"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8"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405865914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1</a:t>
            </a:r>
            <a:endParaRPr lang="en-US" dirty="0"/>
          </a:p>
        </p:txBody>
      </p:sp>
      <p:sp>
        <p:nvSpPr>
          <p:cNvPr id="8" name="Content Placeholder 2"/>
          <p:cNvSpPr>
            <a:spLocks noGrp="1"/>
          </p:cNvSpPr>
          <p:nvPr>
            <p:ph idx="1"/>
          </p:nvPr>
        </p:nvSpPr>
        <p:spPr>
          <a:xfrm>
            <a:off x="685800" y="1981200"/>
            <a:ext cx="7770813" cy="4113213"/>
          </a:xfrm>
        </p:spPr>
        <p:txBody>
          <a:bodyPr/>
          <a:lstStyle/>
          <a:p>
            <a:endParaRPr lang="en-US" dirty="0"/>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21</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graphicFrame>
        <p:nvGraphicFramePr>
          <p:cNvPr id="12" name="Table 11"/>
          <p:cNvGraphicFramePr>
            <a:graphicFrameLocks noGrp="1"/>
          </p:cNvGraphicFramePr>
          <p:nvPr>
            <p:extLst>
              <p:ext uri="{D42A27DB-BD31-4B8C-83A1-F6EECF244321}">
                <p14:modId xmlns:p14="http://schemas.microsoft.com/office/powerpoint/2010/main" val="2158379308"/>
              </p:ext>
            </p:extLst>
          </p:nvPr>
        </p:nvGraphicFramePr>
        <p:xfrm>
          <a:off x="323528" y="1916832"/>
          <a:ext cx="8424935" cy="2806544"/>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Match 2017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11-17-205</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Aldana</a:t>
                      </a:r>
                    </a:p>
                  </a:txBody>
                  <a:tcPr marT="45712" marB="45712"/>
                </a:tc>
                <a:tc>
                  <a:txBody>
                    <a:bodyPr/>
                    <a:lstStyle/>
                    <a:p>
                      <a:r>
                        <a:rPr lang="en-US" sz="1400" dirty="0" smtClean="0"/>
                        <a:t>Jan.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400" dirty="0" smtClean="0"/>
                    </a:p>
                  </a:txBody>
                  <a:tcPr marT="45712" marB="45712"/>
                </a:tc>
              </a:tr>
              <a:tr h="305408">
                <a:tc>
                  <a:txBody>
                    <a:bodyPr/>
                    <a:lstStyle/>
                    <a:p>
                      <a:r>
                        <a:rPr lang="en-US" sz="1400" dirty="0" smtClean="0"/>
                        <a:t>11-16-441</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Spec</a:t>
                      </a:r>
                      <a:r>
                        <a:rPr lang="en-US" sz="1400" kern="1200" baseline="0" dirty="0" smtClean="0">
                          <a:solidFill>
                            <a:schemeClr val="dk1"/>
                          </a:solidFill>
                          <a:latin typeface="+mn-lt"/>
                          <a:ea typeface="+mn-ea"/>
                          <a:cs typeface="+mn-cs"/>
                        </a:rPr>
                        <a:t> Framework Document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SFD working draft</a:t>
                      </a: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r>
                        <a:rPr lang="en-US" sz="1400" kern="1200" dirty="0" smtClean="0">
                          <a:solidFill>
                            <a:schemeClr val="dk1"/>
                          </a:solidFill>
                          <a:latin typeface="+mn-lt"/>
                          <a:ea typeface="+mn-ea"/>
                          <a:cs typeface="+mn-cs"/>
                        </a:rPr>
                        <a:t>11-16-424</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Allan Zhu</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a:t>
                      </a:r>
                      <a:r>
                        <a:rPr lang="en-US" sz="1400" kern="1200" baseline="0" dirty="0" smtClean="0">
                          <a:solidFill>
                            <a:schemeClr val="dk1"/>
                          </a:solidFill>
                          <a:latin typeface="+mn-lt"/>
                          <a:ea typeface="+mn-ea"/>
                          <a:cs typeface="+mn-cs"/>
                        </a:rPr>
                        <a:t> Requirement Document </a:t>
                      </a:r>
                      <a:endParaRPr lang="en-US" sz="1400" kern="1200" dirty="0" smtClean="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FRD</a:t>
                      </a:r>
                      <a:r>
                        <a:rPr lang="en-US" sz="1400" kern="1200" baseline="0" dirty="0" smtClean="0">
                          <a:solidFill>
                            <a:schemeClr val="dk1"/>
                          </a:solidFill>
                          <a:latin typeface="+mn-lt"/>
                          <a:ea typeface="+mn-ea"/>
                          <a:cs typeface="+mn-cs"/>
                        </a:rPr>
                        <a:t> working draft</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r>
                        <a:rPr lang="en-US" sz="1400" dirty="0" smtClean="0"/>
                        <a:t>11-17-417</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Erik Lindskog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Passive Location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r h="305408">
                <a:tc>
                  <a:txBody>
                    <a:bodyPr/>
                    <a:lstStyle/>
                    <a:p>
                      <a:r>
                        <a:rPr lang="en-US" sz="1400" dirty="0" smtClean="0"/>
                        <a:t>11-17-463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Chao Chun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Resource Negotiation for Unassociated STAs in MU Operation</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endParaRPr lang="en-US" sz="1400" dirty="0"/>
                    </a:p>
                  </a:txBody>
                  <a:tcPr marT="45712" marB="45712"/>
                </a:tc>
              </a:tr>
            </a:tbl>
          </a:graphicData>
        </a:graphic>
      </p:graphicFrame>
      <p:sp>
        <p:nvSpPr>
          <p:cNvPr id="14"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26943263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altLang="en-US" b="0" dirty="0"/>
              <a:t>Approval of previous meeting minutes</a:t>
            </a:r>
            <a:endParaRPr lang="en-US" dirty="0"/>
          </a:p>
        </p:txBody>
      </p:sp>
      <p:sp>
        <p:nvSpPr>
          <p:cNvPr id="8" name="Content Placeholder 2"/>
          <p:cNvSpPr>
            <a:spLocks noGrp="1"/>
          </p:cNvSpPr>
          <p:nvPr>
            <p:ph idx="1"/>
          </p:nvPr>
        </p:nvSpPr>
        <p:spPr>
          <a:xfrm>
            <a:off x="685800" y="1981200"/>
            <a:ext cx="7770813" cy="4113213"/>
          </a:xfrm>
        </p:spPr>
        <p:txBody>
          <a:bodyPr/>
          <a:lstStyle/>
          <a:p>
            <a:r>
              <a:rPr lang="en-US" b="0" dirty="0"/>
              <a:t>Document </a:t>
            </a:r>
            <a:r>
              <a:rPr lang="en-US" b="0" dirty="0" smtClean="0"/>
              <a:t>11-17/</a:t>
            </a:r>
            <a:r>
              <a:rPr lang="en-US" b="0" dirty="0" err="1" smtClean="0"/>
              <a:t>xxxr</a:t>
            </a:r>
            <a:r>
              <a:rPr lang="en-US" b="0" dirty="0" smtClean="0"/>
              <a:t>? “</a:t>
            </a:r>
            <a:r>
              <a:rPr lang="en-US" dirty="0"/>
              <a:t>Meeting Minutes </a:t>
            </a:r>
            <a:r>
              <a:rPr lang="en-US" dirty="0" smtClean="0"/>
              <a:t>January 2016 </a:t>
            </a:r>
            <a:r>
              <a:rPr lang="en-US" dirty="0"/>
              <a:t>Session</a:t>
            </a:r>
            <a:r>
              <a:rPr lang="en-US" b="0" dirty="0" smtClean="0"/>
              <a:t>” </a:t>
            </a:r>
            <a:r>
              <a:rPr lang="en-US" b="0" dirty="0"/>
              <a:t>posted to Mentor </a:t>
            </a:r>
            <a:r>
              <a:rPr lang="en-US" b="0" dirty="0" smtClean="0"/>
              <a:t>on ???? . </a:t>
            </a:r>
            <a:endParaRPr lang="en-US" b="0" dirty="0"/>
          </a:p>
          <a:p>
            <a:endParaRPr lang="en-US" dirty="0"/>
          </a:p>
          <a:p>
            <a:r>
              <a:rPr lang="en-US" dirty="0"/>
              <a:t>Motion:</a:t>
            </a:r>
          </a:p>
          <a:p>
            <a:pPr marL="0" indent="0"/>
            <a:r>
              <a:rPr lang="en-US" b="0" dirty="0"/>
              <a:t>To approve document </a:t>
            </a:r>
            <a:r>
              <a:rPr lang="en-US" b="0" dirty="0" smtClean="0"/>
              <a:t>11-17/</a:t>
            </a:r>
            <a:r>
              <a:rPr lang="en-US" b="0" dirty="0" err="1" smtClean="0"/>
              <a:t>xxxxr</a:t>
            </a:r>
            <a:r>
              <a:rPr lang="en-US" b="0" dirty="0" smtClean="0"/>
              <a:t>? as </a:t>
            </a:r>
            <a:r>
              <a:rPr lang="en-US" b="0" dirty="0" err="1" smtClean="0"/>
              <a:t>TGaz</a:t>
            </a:r>
            <a:r>
              <a:rPr lang="en-US" b="0" dirty="0" smtClean="0"/>
              <a:t> </a:t>
            </a:r>
            <a:r>
              <a:rPr lang="en-US" b="0" dirty="0"/>
              <a:t>meeting minutes for the </a:t>
            </a:r>
            <a:r>
              <a:rPr lang="en-US" b="0" dirty="0" smtClean="0"/>
              <a:t>Jan. meeting</a:t>
            </a:r>
            <a:r>
              <a:rPr lang="en-US" b="0" dirty="0"/>
              <a:t>. </a:t>
            </a:r>
          </a:p>
          <a:p>
            <a:r>
              <a:rPr lang="en-US" b="0" dirty="0"/>
              <a:t>Moved by</a:t>
            </a:r>
            <a:r>
              <a:rPr lang="en-US" b="0" dirty="0" smtClean="0"/>
              <a:t>:</a:t>
            </a:r>
            <a:endParaRPr lang="en-US" b="0" dirty="0"/>
          </a:p>
          <a:p>
            <a:r>
              <a:rPr lang="en-US" b="0" dirty="0"/>
              <a:t>Seconded by</a:t>
            </a:r>
            <a:r>
              <a:rPr lang="en-US" b="0" dirty="0" smtClean="0"/>
              <a:t>:</a:t>
            </a:r>
            <a:endParaRPr lang="en-US" b="0" dirty="0"/>
          </a:p>
          <a:p>
            <a:r>
              <a:rPr lang="en-US" b="0" dirty="0"/>
              <a:t>Results (Y/N/A</a:t>
            </a:r>
            <a:r>
              <a:rPr lang="en-US" b="0" dirty="0" smtClean="0"/>
              <a:t>):</a:t>
            </a:r>
          </a:p>
        </p:txBody>
      </p:sp>
      <p:sp>
        <p:nvSpPr>
          <p:cNvPr id="15"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5764160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
          <p:cNvSpPr>
            <a:spLocks noGrp="1"/>
          </p:cNvSpPr>
          <p:nvPr>
            <p:ph type="title"/>
          </p:nvPr>
        </p:nvSpPr>
        <p:spPr>
          <a:xfrm>
            <a:off x="685800" y="685800"/>
            <a:ext cx="7770813" cy="1065213"/>
          </a:xfrm>
        </p:spPr>
        <p:txBody>
          <a:bodyPr/>
          <a:lstStyle/>
          <a:p>
            <a:r>
              <a:rPr lang="en-US" dirty="0"/>
              <a:t>Presentations</a:t>
            </a:r>
          </a:p>
        </p:txBody>
      </p:sp>
      <p:sp>
        <p:nvSpPr>
          <p:cNvPr id="12" name="Content Placeholder 2"/>
          <p:cNvSpPr>
            <a:spLocks noGrp="1"/>
          </p:cNvSpPr>
          <p:nvPr>
            <p:ph idx="1"/>
          </p:nvPr>
        </p:nvSpPr>
        <p:spPr>
          <a:xfrm>
            <a:off x="685800" y="1981200"/>
            <a:ext cx="7770813" cy="4113213"/>
          </a:xfrm>
        </p:spPr>
        <p:txBody>
          <a:bodyPr/>
          <a:lstStyle/>
          <a:p>
            <a:endParaRPr lang="en-US"/>
          </a:p>
        </p:txBody>
      </p:sp>
      <p:sp>
        <p:nvSpPr>
          <p:cNvPr id="13"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23</a:t>
            </a:fld>
            <a:endParaRPr lang="en-GB" dirty="0"/>
          </a:p>
        </p:txBody>
      </p:sp>
      <p:sp>
        <p:nvSpPr>
          <p:cNvPr id="14"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6"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77466059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Attendance reminder</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24</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18847592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685800" y="685800"/>
            <a:ext cx="7770813" cy="1065213"/>
          </a:xfrm>
        </p:spPr>
        <p:txBody>
          <a:bodyPr/>
          <a:lstStyle/>
          <a:p>
            <a:r>
              <a:rPr lang="en-US" dirty="0"/>
              <a:t>Recess</a:t>
            </a:r>
          </a:p>
        </p:txBody>
      </p:sp>
      <p:sp>
        <p:nvSpPr>
          <p:cNvPr id="8" name="Content Placeholder 2"/>
          <p:cNvSpPr>
            <a:spLocks noGrp="1"/>
          </p:cNvSpPr>
          <p:nvPr>
            <p:ph idx="1"/>
          </p:nvPr>
        </p:nvSpPr>
        <p:spPr>
          <a:xfrm>
            <a:off x="685800" y="1981200"/>
            <a:ext cx="7770813" cy="4113213"/>
          </a:xfrm>
        </p:spPr>
        <p:txBody>
          <a:bodyPr/>
          <a:lstStyle/>
          <a:p>
            <a:endParaRPr lang="en-US"/>
          </a:p>
        </p:txBody>
      </p:sp>
      <p:sp>
        <p:nvSpPr>
          <p:cNvPr id="9" name="Slide Number Placeholder 3"/>
          <p:cNvSpPr>
            <a:spLocks noGrp="1"/>
          </p:cNvSpPr>
          <p:nvPr>
            <p:ph type="sldNum" idx="12"/>
          </p:nvPr>
        </p:nvSpPr>
        <p:spPr>
          <a:xfrm>
            <a:off x="4344988" y="6475413"/>
            <a:ext cx="528637" cy="363537"/>
          </a:xfrm>
        </p:spPr>
        <p:txBody>
          <a:bodyPr/>
          <a:lstStyle/>
          <a:p>
            <a:r>
              <a:rPr lang="en-GB" smtClean="0"/>
              <a:t>Slide </a:t>
            </a:r>
            <a:fld id="{440F5867-744E-4AA6-B0ED-4C44D2DFBB7B}" type="slidenum">
              <a:rPr lang="en-GB" smtClean="0"/>
              <a:pPr/>
              <a:t>25</a:t>
            </a:fld>
            <a:endParaRPr lang="en-GB" dirty="0"/>
          </a:p>
        </p:txBody>
      </p:sp>
      <p:sp>
        <p:nvSpPr>
          <p:cNvPr id="10" name="Footer Placeholder 4"/>
          <p:cNvSpPr>
            <a:spLocks noGrp="1"/>
          </p:cNvSpPr>
          <p:nvPr>
            <p:ph type="ftr" idx="14"/>
          </p:nvPr>
        </p:nvSpPr>
        <p:spPr>
          <a:xfrm>
            <a:off x="5357818" y="6475413"/>
            <a:ext cx="3184520" cy="180975"/>
          </a:xfrm>
        </p:spPr>
        <p:txBody>
          <a:bodyPr/>
          <a:lstStyle/>
          <a:p>
            <a:r>
              <a:rPr lang="en-GB" smtClean="0"/>
              <a:t>Jonathan Segev, Intel Corporation</a:t>
            </a:r>
            <a:endParaRPr lang="en-GB" dirty="0"/>
          </a:p>
        </p:txBody>
      </p:sp>
      <p:sp>
        <p:nvSpPr>
          <p:cNvPr id="12" name="Date Placeholder 5"/>
          <p:cNvSpPr>
            <a:spLocks noGrp="1"/>
          </p:cNvSpPr>
          <p:nvPr>
            <p:ph type="dt" idx="15"/>
          </p:nvPr>
        </p:nvSpPr>
        <p:spPr>
          <a:xfrm>
            <a:off x="696912" y="333375"/>
            <a:ext cx="1874823" cy="273050"/>
          </a:xfrm>
        </p:spPr>
        <p:txBody>
          <a:bodyPr/>
          <a:lstStyle/>
          <a:p>
            <a:r>
              <a:rPr lang="en-US" smtClean="0"/>
              <a:t>March 2017</a:t>
            </a:r>
            <a:endParaRPr lang="en-GB" dirty="0"/>
          </a:p>
        </p:txBody>
      </p:sp>
    </p:spTree>
    <p:extLst>
      <p:ext uri="{BB962C8B-B14F-4D97-AF65-F5344CB8AC3E}">
        <p14:creationId xmlns:p14="http://schemas.microsoft.com/office/powerpoint/2010/main" val="35063468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12" name="Title 1"/>
          <p:cNvSpPr>
            <a:spLocks noGrp="1"/>
          </p:cNvSpPr>
          <p:nvPr>
            <p:ph type="title"/>
          </p:nvPr>
        </p:nvSpPr>
        <p:spPr>
          <a:xfrm>
            <a:off x="838200" y="838200"/>
            <a:ext cx="7770813" cy="1065213"/>
          </a:xfrm>
        </p:spPr>
        <p:txBody>
          <a:bodyPr/>
          <a:lstStyle/>
          <a:p>
            <a:endParaRPr lang="en-US"/>
          </a:p>
        </p:txBody>
      </p:sp>
      <p:sp>
        <p:nvSpPr>
          <p:cNvPr id="13" name="Content Placeholder 2"/>
          <p:cNvSpPr>
            <a:spLocks noGrp="1"/>
          </p:cNvSpPr>
          <p:nvPr>
            <p:ph idx="1"/>
          </p:nvPr>
        </p:nvSpPr>
        <p:spPr>
          <a:xfrm>
            <a:off x="838200" y="2133600"/>
            <a:ext cx="7770813" cy="4113213"/>
          </a:xfrm>
        </p:spPr>
        <p:txBody>
          <a:bodyPr/>
          <a:lstStyle/>
          <a:p>
            <a:r>
              <a:rPr lang="en-US" altLang="en-US" sz="3600" dirty="0"/>
              <a:t>Meeting Slot </a:t>
            </a:r>
            <a:r>
              <a:rPr lang="en-US" altLang="en-US" sz="3600" dirty="0" smtClean="0"/>
              <a:t>#2</a:t>
            </a:r>
            <a:endParaRPr lang="en-US" altLang="en-US" sz="2000" dirty="0"/>
          </a:p>
          <a:p>
            <a:endParaRPr lang="en-US" sz="3600" dirty="0"/>
          </a:p>
        </p:txBody>
      </p:sp>
    </p:spTree>
    <p:extLst>
      <p:ext uri="{BB962C8B-B14F-4D97-AF65-F5344CB8AC3E}">
        <p14:creationId xmlns:p14="http://schemas.microsoft.com/office/powerpoint/2010/main" val="20235151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Meeting Slot # </a:t>
            </a:r>
            <a:r>
              <a:rPr lang="en-US" altLang="en-US" dirty="0" smtClean="0">
                <a:solidFill>
                  <a:schemeClr val="tx2"/>
                </a:solidFill>
              </a:rPr>
              <a:t>2</a:t>
            </a:r>
            <a:r>
              <a:rPr lang="en-US" altLang="en-US" dirty="0" smtClean="0">
                <a:solidFill>
                  <a:schemeClr val="tx2"/>
                </a:solidFill>
              </a:rPr>
              <a:t> </a:t>
            </a:r>
            <a:r>
              <a:rPr lang="en-US" altLang="en-US" dirty="0">
                <a:solidFill>
                  <a:schemeClr val="tx2"/>
                </a:solidFill>
              </a:rPr>
              <a:t>discussion items</a:t>
            </a:r>
            <a:endParaRPr lang="en-US" dirty="0"/>
          </a:p>
        </p:txBody>
      </p:sp>
      <p:sp>
        <p:nvSpPr>
          <p:cNvPr id="8" name="Content Placeholder 2"/>
          <p:cNvSpPr>
            <a:spLocks noGrp="1"/>
          </p:cNvSpPr>
          <p:nvPr>
            <p:ph idx="1"/>
          </p:nvPr>
        </p:nvSpPr>
        <p:spPr>
          <a:xfrm>
            <a:off x="685800" y="1981200"/>
            <a:ext cx="7770813" cy="4113213"/>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a:t>Agenda Setting (4min)</a:t>
            </a:r>
          </a:p>
          <a:p>
            <a:pPr algn="just">
              <a:spcBef>
                <a:spcPct val="20000"/>
              </a:spcBef>
              <a:buFontTx/>
              <a:buChar char="•"/>
            </a:pPr>
            <a:r>
              <a:rPr lang="en-US" altLang="en-US" sz="2000" b="0" dirty="0" smtClean="0"/>
              <a:t>Presentations </a:t>
            </a:r>
            <a:r>
              <a:rPr lang="en-US" altLang="en-US" sz="2000" b="0" dirty="0"/>
              <a:t>to inform the TG (as time permits)</a:t>
            </a:r>
          </a:p>
          <a:p>
            <a:endParaRPr lang="en-US" sz="2000" b="0" dirty="0"/>
          </a:p>
          <a:p>
            <a:endParaRPr lang="en-US" dirty="0"/>
          </a:p>
        </p:txBody>
      </p:sp>
    </p:spTree>
    <p:extLst>
      <p:ext uri="{BB962C8B-B14F-4D97-AF65-F5344CB8AC3E}">
        <p14:creationId xmlns:p14="http://schemas.microsoft.com/office/powerpoint/2010/main" val="388241800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altLang="en-US" dirty="0">
                <a:solidFill>
                  <a:schemeClr val="tx2"/>
                </a:solidFill>
              </a:rPr>
              <a:t>Submission order – Slot </a:t>
            </a:r>
            <a:r>
              <a:rPr lang="en-US" altLang="en-US" dirty="0">
                <a:solidFill>
                  <a:schemeClr val="tx2"/>
                </a:solidFill>
              </a:rPr>
              <a:t>2</a:t>
            </a:r>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2591927536"/>
              </p:ext>
            </p:extLst>
          </p:nvPr>
        </p:nvGraphicFramePr>
        <p:xfrm>
          <a:off x="656785" y="2420888"/>
          <a:ext cx="7772404" cy="208259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11-17-0097</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March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259072">
                <a:tc>
                  <a:txBody>
                    <a:bodyPr/>
                    <a:lstStyle/>
                    <a:p>
                      <a:r>
                        <a:rPr lang="en-US" sz="1400" dirty="0" smtClean="0"/>
                        <a:t>11-17-474</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Liwen Chu</a:t>
                      </a:r>
                    </a:p>
                  </a:txBody>
                  <a:tcPr marT="45712" marB="45712"/>
                </a:tc>
                <a:tc>
                  <a:txBody>
                    <a:bodyPr/>
                    <a:lstStyle/>
                    <a:p>
                      <a:pPr marL="0" algn="l" defTabSz="914400" rtl="0" eaLnBrk="1" latinLnBrk="0" hangingPunct="1"/>
                      <a:r>
                        <a:rPr lang="en-US" sz="1400" dirty="0" smtClean="0">
                          <a:effectLst/>
                        </a:rPr>
                        <a:t>11az NDP Announcement</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p>
                  </a:txBody>
                  <a:tcPr marT="45712" marB="45712"/>
                </a:tc>
                <a:tc>
                  <a:txBody>
                    <a:bodyPr/>
                    <a:lstStyle/>
                    <a:p>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11-17-478</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Qinghua Li</a:t>
                      </a: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Analysis of Near-far Problem's Impact in UL MU-MIMO with Residual CFO </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Technical</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11-17-476</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Erik Lindskog</a:t>
                      </a:r>
                    </a:p>
                  </a:txBody>
                  <a:tcPr marT="45712" marB="45712"/>
                </a:tc>
                <a:tc>
                  <a:txBody>
                    <a:bodyPr/>
                    <a:lstStyle/>
                    <a:p>
                      <a:r>
                        <a:rPr lang="en-US" sz="1400" dirty="0" smtClean="0"/>
                        <a:t>UL MU Ranging options </a:t>
                      </a:r>
                      <a:endParaRPr lang="en-US" sz="1400" dirty="0"/>
                    </a:p>
                  </a:txBody>
                  <a:tcPr marT="45712" marB="45712"/>
                </a:tc>
                <a:tc>
                  <a:txBody>
                    <a:bodyPr/>
                    <a:lstStyle/>
                    <a:p>
                      <a:r>
                        <a:rPr lang="en-US" sz="1400" dirty="0" smtClean="0"/>
                        <a:t>Technical</a:t>
                      </a:r>
                      <a:endParaRPr lang="en-US" sz="1400" dirty="0"/>
                    </a:p>
                  </a:txBody>
                  <a:tcPr marT="45712" marB="45712"/>
                </a:tc>
                <a:tc>
                  <a:txBody>
                    <a:bodyPr/>
                    <a:lstStyle/>
                    <a:p>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5659445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grpSp>
        <p:nvGrpSpPr>
          <p:cNvPr id="7" name="Group 6"/>
          <p:cNvGrpSpPr/>
          <p:nvPr/>
        </p:nvGrpSpPr>
        <p:grpSpPr>
          <a:xfrm>
            <a:off x="74364" y="1844823"/>
            <a:ext cx="9034902" cy="4176465"/>
            <a:chOff x="74364" y="1844823"/>
            <a:chExt cx="9034902" cy="4176465"/>
          </a:xfrm>
        </p:grpSpPr>
        <p:sp>
          <p:nvSpPr>
            <p:cNvPr id="8" name="Text Box 24"/>
            <p:cNvSpPr txBox="1">
              <a:spLocks noChangeArrowheads="1"/>
            </p:cNvSpPr>
            <p:nvPr/>
          </p:nvSpPr>
          <p:spPr bwMode="auto">
            <a:xfrm>
              <a:off x="74364" y="223211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SG </a:t>
              </a:r>
            </a:p>
            <a:p>
              <a:pPr algn="ctr"/>
              <a:r>
                <a:rPr lang="en-US" altLang="en-US" sz="800" dirty="0">
                  <a:latin typeface="Arial" panose="020B0604020202020204" pitchFamily="34" charset="0"/>
                  <a:cs typeface="Arial" panose="020B0604020202020204" pitchFamily="34" charset="0"/>
                </a:rPr>
                <a:t>Formation</a:t>
              </a:r>
            </a:p>
            <a:p>
              <a:pPr algn="ctr"/>
              <a:r>
                <a:rPr lang="en-US" altLang="en-US" sz="800" dirty="0">
                  <a:latin typeface="Arial" panose="020B0604020202020204" pitchFamily="34" charset="0"/>
                  <a:cs typeface="Arial" panose="020B0604020202020204" pitchFamily="34" charset="0"/>
                </a:rPr>
                <a:t>1-15</a:t>
              </a:r>
            </a:p>
          </p:txBody>
        </p:sp>
        <p:sp>
          <p:nvSpPr>
            <p:cNvPr id="9" name="Rectangle 8"/>
            <p:cNvSpPr/>
            <p:nvPr/>
          </p:nvSpPr>
          <p:spPr>
            <a:xfrm>
              <a:off x="2507489" y="3406394"/>
              <a:ext cx="2489948" cy="252610"/>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grpSp>
          <p:nvGrpSpPr>
            <p:cNvPr id="10" name="Group 9"/>
            <p:cNvGrpSpPr/>
            <p:nvPr/>
          </p:nvGrpSpPr>
          <p:grpSpPr>
            <a:xfrm>
              <a:off x="2515384" y="3403855"/>
              <a:ext cx="2482054" cy="257760"/>
              <a:chOff x="2515383" y="2827791"/>
              <a:chExt cx="2920713" cy="187855"/>
            </a:xfrm>
          </p:grpSpPr>
          <p:sp>
            <p:nvSpPr>
              <p:cNvPr id="76" name="Rectangle 75"/>
              <p:cNvSpPr/>
              <p:nvPr/>
            </p:nvSpPr>
            <p:spPr>
              <a:xfrm>
                <a:off x="2515383" y="2827791"/>
                <a:ext cx="810734" cy="187855"/>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 sequence</a:t>
                </a:r>
                <a:endParaRPr lang="en-US" sz="600" dirty="0">
                  <a:solidFill>
                    <a:schemeClr val="tx1"/>
                  </a:solidFill>
                </a:endParaRPr>
              </a:p>
            </p:txBody>
          </p:sp>
          <p:sp>
            <p:nvSpPr>
              <p:cNvPr id="77" name="Rectangle 76"/>
              <p:cNvSpPr/>
              <p:nvPr/>
            </p:nvSpPr>
            <p:spPr>
              <a:xfrm>
                <a:off x="3323979"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MU mode</a:t>
                </a:r>
              </a:p>
              <a:p>
                <a:pPr algn="ctr">
                  <a:defRPr/>
                </a:pPr>
                <a:r>
                  <a:rPr lang="en-US" sz="600" dirty="0" smtClean="0">
                    <a:solidFill>
                      <a:schemeClr val="tx1"/>
                    </a:solidFill>
                  </a:rPr>
                  <a:t>Resource all.</a:t>
                </a:r>
                <a:endParaRPr lang="en-US" sz="600" dirty="0">
                  <a:solidFill>
                    <a:schemeClr val="tx1"/>
                  </a:solidFill>
                </a:endParaRPr>
              </a:p>
            </p:txBody>
          </p:sp>
          <p:sp>
            <p:nvSpPr>
              <p:cNvPr id="78" name="Rectangle 77"/>
              <p:cNvSpPr/>
              <p:nvPr/>
            </p:nvSpPr>
            <p:spPr>
              <a:xfrm>
                <a:off x="4027305"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SU sequence</a:t>
                </a:r>
                <a:endParaRPr lang="en-US" sz="600" dirty="0">
                  <a:solidFill>
                    <a:schemeClr val="tx1"/>
                  </a:solidFill>
                </a:endParaRPr>
              </a:p>
            </p:txBody>
          </p:sp>
          <p:sp>
            <p:nvSpPr>
              <p:cNvPr id="79" name="Rectangle 78"/>
              <p:cNvSpPr/>
              <p:nvPr/>
            </p:nvSpPr>
            <p:spPr>
              <a:xfrm>
                <a:off x="4730632" y="2827791"/>
                <a:ext cx="705464" cy="185952"/>
              </a:xfrm>
              <a:prstGeom prst="rect">
                <a:avLst/>
              </a:prstGeom>
              <a:solidFill>
                <a:schemeClr val="accent1">
                  <a:alpha val="14000"/>
                </a:schemeClr>
              </a:solidFill>
              <a:ln w="0">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Capability ex. and negotiation</a:t>
                </a:r>
                <a:endParaRPr lang="en-US" sz="600" dirty="0">
                  <a:solidFill>
                    <a:schemeClr val="tx1"/>
                  </a:solidFill>
                </a:endParaRPr>
              </a:p>
            </p:txBody>
          </p:sp>
        </p:grpSp>
        <p:sp>
          <p:nvSpPr>
            <p:cNvPr id="11" name="Rectangle 10"/>
            <p:cNvSpPr>
              <a:spLocks noChangeArrowheads="1"/>
            </p:cNvSpPr>
            <p:nvPr/>
          </p:nvSpPr>
          <p:spPr bwMode="auto">
            <a:xfrm>
              <a:off x="119990" y="1844824"/>
              <a:ext cx="8989276" cy="4176464"/>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6511536"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2020</a:t>
              </a:r>
            </a:p>
          </p:txBody>
        </p:sp>
        <p:sp>
          <p:nvSpPr>
            <p:cNvPr id="13" name="Rectangle 12"/>
            <p:cNvSpPr>
              <a:spLocks noChangeArrowheads="1"/>
            </p:cNvSpPr>
            <p:nvPr/>
          </p:nvSpPr>
          <p:spPr bwMode="auto">
            <a:xfrm>
              <a:off x="5246042" y="184482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2019</a:t>
              </a:r>
            </a:p>
          </p:txBody>
        </p:sp>
        <p:sp>
          <p:nvSpPr>
            <p:cNvPr id="14" name="Rectangle 13"/>
            <p:cNvSpPr>
              <a:spLocks noChangeArrowheads="1"/>
            </p:cNvSpPr>
            <p:nvPr/>
          </p:nvSpPr>
          <p:spPr bwMode="auto">
            <a:xfrm>
              <a:off x="2707935" y="184482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2017</a:t>
              </a:r>
            </a:p>
          </p:txBody>
        </p:sp>
        <p:sp>
          <p:nvSpPr>
            <p:cNvPr id="15" name="Rectangle 14"/>
            <p:cNvSpPr>
              <a:spLocks noChangeArrowheads="1"/>
            </p:cNvSpPr>
            <p:nvPr/>
          </p:nvSpPr>
          <p:spPr bwMode="auto">
            <a:xfrm>
              <a:off x="1392602" y="1844823"/>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2016</a:t>
              </a:r>
            </a:p>
          </p:txBody>
        </p:sp>
        <p:sp>
          <p:nvSpPr>
            <p:cNvPr id="16" name="Rectangle 15"/>
            <p:cNvSpPr>
              <a:spLocks noChangeArrowheads="1"/>
            </p:cNvSpPr>
            <p:nvPr/>
          </p:nvSpPr>
          <p:spPr bwMode="auto">
            <a:xfrm>
              <a:off x="119990" y="1844823"/>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2015</a:t>
              </a:r>
            </a:p>
          </p:txBody>
        </p:sp>
        <p:sp>
          <p:nvSpPr>
            <p:cNvPr id="17" name="Rectangle 16"/>
            <p:cNvSpPr>
              <a:spLocks noChangeArrowheads="1"/>
            </p:cNvSpPr>
            <p:nvPr/>
          </p:nvSpPr>
          <p:spPr bwMode="auto">
            <a:xfrm>
              <a:off x="3971649" y="1844823"/>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2018</a:t>
              </a:r>
            </a:p>
          </p:txBody>
        </p:sp>
        <p:sp>
          <p:nvSpPr>
            <p:cNvPr id="18" name="Text Box 29"/>
            <p:cNvSpPr txBox="1">
              <a:spLocks noChangeArrowheads="1"/>
            </p:cNvSpPr>
            <p:nvPr/>
          </p:nvSpPr>
          <p:spPr bwMode="auto">
            <a:xfrm flipH="1">
              <a:off x="8052350" y="222152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3-2021</a:t>
              </a:r>
              <a:endParaRPr lang="en-US" altLang="en-US" b="0" dirty="0"/>
            </a:p>
          </p:txBody>
        </p:sp>
        <p:sp>
          <p:nvSpPr>
            <p:cNvPr id="19" name="Isosceles Triangle 18"/>
            <p:cNvSpPr>
              <a:spLocks noChangeArrowheads="1"/>
            </p:cNvSpPr>
            <p:nvPr/>
          </p:nvSpPr>
          <p:spPr bwMode="auto">
            <a:xfrm>
              <a:off x="167026" y="224701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a:off x="8029176" y="2261942"/>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Isosceles Triangle 20"/>
            <p:cNvSpPr>
              <a:spLocks noChangeArrowheads="1"/>
            </p:cNvSpPr>
            <p:nvPr/>
          </p:nvSpPr>
          <p:spPr bwMode="auto">
            <a:xfrm>
              <a:off x="866400" y="225273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2" name="Rectangle 21"/>
            <p:cNvSpPr/>
            <p:nvPr/>
          </p:nvSpPr>
          <p:spPr>
            <a:xfrm>
              <a:off x="2513659" y="2871112"/>
              <a:ext cx="2483778" cy="156338"/>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11az SFD</a:t>
              </a:r>
            </a:p>
          </p:txBody>
        </p:sp>
        <p:sp>
          <p:nvSpPr>
            <p:cNvPr id="23" name="Rectangle 22"/>
            <p:cNvSpPr/>
            <p:nvPr/>
          </p:nvSpPr>
          <p:spPr>
            <a:xfrm>
              <a:off x="475194" y="2683662"/>
              <a:ext cx="710728"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100" dirty="0">
                  <a:solidFill>
                    <a:schemeClr val="tx1"/>
                  </a:solidFill>
                </a:rPr>
                <a:t>UCD</a:t>
              </a:r>
            </a:p>
          </p:txBody>
        </p:sp>
        <p:sp>
          <p:nvSpPr>
            <p:cNvPr id="24" name="Rectangle 23"/>
            <p:cNvSpPr/>
            <p:nvPr/>
          </p:nvSpPr>
          <p:spPr>
            <a:xfrm>
              <a:off x="3187445" y="3030271"/>
              <a:ext cx="4892101" cy="18628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Amendment text</a:t>
              </a:r>
            </a:p>
          </p:txBody>
        </p:sp>
        <p:sp>
          <p:nvSpPr>
            <p:cNvPr id="25" name="Rectangle 24"/>
            <p:cNvSpPr/>
            <p:nvPr/>
          </p:nvSpPr>
          <p:spPr>
            <a:xfrm>
              <a:off x="1185921" y="268366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26" name="Text Box 24"/>
            <p:cNvSpPr txBox="1">
              <a:spLocks noChangeArrowheads="1"/>
            </p:cNvSpPr>
            <p:nvPr/>
          </p:nvSpPr>
          <p:spPr bwMode="auto">
            <a:xfrm>
              <a:off x="98149" y="2681837"/>
              <a:ext cx="659530"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a:latin typeface="Arial" panose="020B0604020202020204" pitchFamily="34" charset="0"/>
                  <a:cs typeface="Arial" panose="020B0604020202020204" pitchFamily="34" charset="0"/>
                </a:rPr>
                <a:t>5/15-11/15</a:t>
              </a:r>
            </a:p>
          </p:txBody>
        </p:sp>
        <p:sp>
          <p:nvSpPr>
            <p:cNvPr id="27" name="Rectangle 26"/>
            <p:cNvSpPr>
              <a:spLocks noChangeArrowheads="1"/>
            </p:cNvSpPr>
            <p:nvPr/>
          </p:nvSpPr>
          <p:spPr bwMode="auto">
            <a:xfrm>
              <a:off x="7804614" y="1851491"/>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a:solidFill>
                    <a:schemeClr val="bg1"/>
                  </a:solidFill>
                  <a:latin typeface="Arial" panose="020B0604020202020204" pitchFamily="34" charset="0"/>
                  <a:cs typeface="Arial" panose="020B0604020202020204" pitchFamily="34" charset="0"/>
                </a:rPr>
                <a:t>2021</a:t>
              </a:r>
            </a:p>
          </p:txBody>
        </p:sp>
        <p:grpSp>
          <p:nvGrpSpPr>
            <p:cNvPr id="28" name="Group 27"/>
            <p:cNvGrpSpPr/>
            <p:nvPr/>
          </p:nvGrpSpPr>
          <p:grpSpPr>
            <a:xfrm>
              <a:off x="1339290" y="1844824"/>
              <a:ext cx="6503157" cy="4176464"/>
              <a:chOff x="1339290" y="1268760"/>
              <a:chExt cx="6503157" cy="3782041"/>
            </a:xfrm>
          </p:grpSpPr>
          <p:sp>
            <p:nvSpPr>
              <p:cNvPr id="70" name="Line 15"/>
              <p:cNvSpPr>
                <a:spLocks noChangeShapeType="1"/>
              </p:cNvSpPr>
              <p:nvPr/>
            </p:nvSpPr>
            <p:spPr bwMode="auto">
              <a:xfrm flipH="1">
                <a:off x="6603112" y="1299562"/>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1" name="Line 14"/>
              <p:cNvSpPr>
                <a:spLocks noChangeShapeType="1"/>
              </p:cNvSpPr>
              <p:nvPr/>
            </p:nvSpPr>
            <p:spPr bwMode="auto">
              <a:xfrm flipH="1">
                <a:off x="4012657" y="1299562"/>
                <a:ext cx="7937"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2" name="Line 10"/>
              <p:cNvSpPr>
                <a:spLocks noChangeShapeType="1"/>
              </p:cNvSpPr>
              <p:nvPr/>
            </p:nvSpPr>
            <p:spPr bwMode="auto">
              <a:xfrm>
                <a:off x="1339290"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3" name="Line 11"/>
              <p:cNvSpPr>
                <a:spLocks noChangeShapeType="1"/>
              </p:cNvSpPr>
              <p:nvPr/>
            </p:nvSpPr>
            <p:spPr bwMode="auto">
              <a:xfrm>
                <a:off x="2707604"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4" name="Line 15"/>
              <p:cNvSpPr>
                <a:spLocks noChangeShapeType="1"/>
              </p:cNvSpPr>
              <p:nvPr/>
            </p:nvSpPr>
            <p:spPr bwMode="auto">
              <a:xfrm>
                <a:off x="5271395" y="1299562"/>
                <a:ext cx="0"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5" name="Line 15"/>
              <p:cNvSpPr>
                <a:spLocks noChangeShapeType="1"/>
              </p:cNvSpPr>
              <p:nvPr/>
            </p:nvSpPr>
            <p:spPr bwMode="auto">
              <a:xfrm flipH="1">
                <a:off x="7839272" y="1268760"/>
                <a:ext cx="3175" cy="3751239"/>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grpSp>
        <p:sp>
          <p:nvSpPr>
            <p:cNvPr id="29" name="Text Box 26"/>
            <p:cNvSpPr txBox="1">
              <a:spLocks noChangeArrowheads="1"/>
            </p:cNvSpPr>
            <p:nvPr/>
          </p:nvSpPr>
          <p:spPr bwMode="auto">
            <a:xfrm flipH="1">
              <a:off x="6029548" y="2271910"/>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5-2019</a:t>
              </a:r>
              <a:endParaRPr lang="en-US" altLang="en-US" sz="800" dirty="0">
                <a:latin typeface="Arial" panose="020B0604020202020204" pitchFamily="34" charset="0"/>
                <a:cs typeface="Arial" panose="020B0604020202020204" pitchFamily="34" charset="0"/>
              </a:endParaRPr>
            </a:p>
          </p:txBody>
        </p:sp>
        <p:sp>
          <p:nvSpPr>
            <p:cNvPr id="30" name="Isosceles Triangle 29"/>
            <p:cNvSpPr>
              <a:spLocks noChangeArrowheads="1"/>
            </p:cNvSpPr>
            <p:nvPr/>
          </p:nvSpPr>
          <p:spPr bwMode="auto">
            <a:xfrm flipH="1">
              <a:off x="5887977" y="2264324"/>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1" name="Text Box 24"/>
            <p:cNvSpPr txBox="1">
              <a:spLocks noChangeArrowheads="1"/>
            </p:cNvSpPr>
            <p:nvPr/>
          </p:nvSpPr>
          <p:spPr bwMode="auto">
            <a:xfrm>
              <a:off x="5199338" y="2272091"/>
              <a:ext cx="56164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11-2018</a:t>
              </a:r>
              <a:endParaRPr lang="en-US" altLang="en-US" sz="800" dirty="0">
                <a:latin typeface="Arial" panose="020B0604020202020204" pitchFamily="34" charset="0"/>
                <a:cs typeface="Arial" panose="020B0604020202020204" pitchFamily="34" charset="0"/>
              </a:endParaRPr>
            </a:p>
          </p:txBody>
        </p:sp>
        <p:sp>
          <p:nvSpPr>
            <p:cNvPr id="32" name="Isosceles Triangle 31"/>
            <p:cNvSpPr>
              <a:spLocks noChangeArrowheads="1"/>
            </p:cNvSpPr>
            <p:nvPr/>
          </p:nvSpPr>
          <p:spPr bwMode="auto">
            <a:xfrm>
              <a:off x="5032526" y="225956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3" name="Isosceles Triangle 32"/>
            <p:cNvSpPr>
              <a:spLocks noChangeArrowheads="1"/>
            </p:cNvSpPr>
            <p:nvPr/>
          </p:nvSpPr>
          <p:spPr bwMode="auto">
            <a:xfrm>
              <a:off x="2441683" y="2275890"/>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p>
              <a:endParaRPr lang="en-US" altLang="en-US" sz="1200">
                <a:solidFill>
                  <a:schemeClr val="tx1"/>
                </a:solidFill>
                <a:latin typeface="Arial" panose="020B0604020202020204" pitchFamily="34" charset="0"/>
                <a:ea typeface="MS PGothic" panose="020B0600070205080204" pitchFamily="34" charset="-128"/>
                <a:cs typeface="Arial" panose="020B0604020202020204" pitchFamily="34" charset="0"/>
              </a:endParaRPr>
            </a:p>
          </p:txBody>
        </p:sp>
        <p:sp>
          <p:nvSpPr>
            <p:cNvPr id="34" name="Text Box 24"/>
            <p:cNvSpPr txBox="1">
              <a:spLocks noChangeArrowheads="1"/>
            </p:cNvSpPr>
            <p:nvPr/>
          </p:nvSpPr>
          <p:spPr bwMode="auto">
            <a:xfrm>
              <a:off x="1849178" y="2230830"/>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11-2016</a:t>
              </a:r>
              <a:endParaRPr lang="en-US" altLang="en-US" sz="800" dirty="0">
                <a:latin typeface="Arial" panose="020B0604020202020204" pitchFamily="34" charset="0"/>
                <a:cs typeface="Arial" panose="020B0604020202020204" pitchFamily="34" charset="0"/>
              </a:endParaRPr>
            </a:p>
          </p:txBody>
        </p:sp>
        <p:grpSp>
          <p:nvGrpSpPr>
            <p:cNvPr id="35" name="Group 34"/>
            <p:cNvGrpSpPr/>
            <p:nvPr/>
          </p:nvGrpSpPr>
          <p:grpSpPr>
            <a:xfrm>
              <a:off x="4139952" y="2244287"/>
              <a:ext cx="699794" cy="359852"/>
              <a:chOff x="3349527" y="1607958"/>
              <a:chExt cx="699794" cy="359852"/>
            </a:xfrm>
          </p:grpSpPr>
          <p:sp>
            <p:nvSpPr>
              <p:cNvPr id="68" name="Text Box 24"/>
              <p:cNvSpPr txBox="1">
                <a:spLocks noChangeArrowheads="1"/>
              </p:cNvSpPr>
              <p:nvPr/>
            </p:nvSpPr>
            <p:spPr bwMode="auto">
              <a:xfrm>
                <a:off x="3474848" y="1607958"/>
                <a:ext cx="574473" cy="3598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a:t>
                </a:r>
                <a:br>
                  <a:rPr lang="en-US" altLang="en-US" sz="600" dirty="0">
                    <a:latin typeface="Arial" panose="020B0604020202020204" pitchFamily="34" charset="0"/>
                    <a:cs typeface="Arial" panose="020B0604020202020204" pitchFamily="34" charset="0"/>
                  </a:rPr>
                </a:br>
                <a:r>
                  <a:rPr lang="en-US" altLang="en-US" sz="600" dirty="0">
                    <a:latin typeface="Arial" panose="020B0604020202020204" pitchFamily="34" charset="0"/>
                    <a:cs typeface="Arial" panose="020B0604020202020204" pitchFamily="34" charset="0"/>
                  </a:rPr>
                  <a:t>Draft 0.1</a:t>
                </a:r>
                <a:br>
                  <a:rPr lang="en-US" altLang="en-US" sz="600" dirty="0">
                    <a:latin typeface="Arial" panose="020B0604020202020204" pitchFamily="34" charset="0"/>
                    <a:cs typeface="Arial" panose="020B0604020202020204" pitchFamily="34" charset="0"/>
                  </a:rPr>
                </a:br>
                <a:r>
                  <a:rPr lang="en-US" altLang="en-US" sz="600" dirty="0" smtClean="0">
                    <a:latin typeface="Arial" panose="020B0604020202020204" pitchFamily="34" charset="0"/>
                    <a:cs typeface="Arial" panose="020B0604020202020204" pitchFamily="34" charset="0"/>
                  </a:rPr>
                  <a:t>March 2018</a:t>
                </a:r>
                <a:endParaRPr lang="en-US" altLang="en-US" sz="600" dirty="0">
                  <a:latin typeface="Arial" panose="020B0604020202020204" pitchFamily="34" charset="0"/>
                  <a:cs typeface="Arial" panose="020B0604020202020204" pitchFamily="34" charset="0"/>
                </a:endParaRPr>
              </a:p>
            </p:txBody>
          </p:sp>
          <p:sp>
            <p:nvSpPr>
              <p:cNvPr id="69" name="Isosceles Triangle 68"/>
              <p:cNvSpPr>
                <a:spLocks noChangeArrowheads="1"/>
              </p:cNvSpPr>
              <p:nvPr/>
            </p:nvSpPr>
            <p:spPr bwMode="auto">
              <a:xfrm>
                <a:off x="3349527" y="1624182"/>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grpSp>
        <p:sp>
          <p:nvSpPr>
            <p:cNvPr id="36" name="Text Box 24"/>
            <p:cNvSpPr txBox="1">
              <a:spLocks noChangeArrowheads="1"/>
            </p:cNvSpPr>
            <p:nvPr/>
          </p:nvSpPr>
          <p:spPr bwMode="auto">
            <a:xfrm>
              <a:off x="4080240" y="302745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5/17-3/21</a:t>
              </a:r>
              <a:endParaRPr lang="en-US" altLang="en-US" sz="700" dirty="0">
                <a:latin typeface="Arial" panose="020B0604020202020204" pitchFamily="34" charset="0"/>
                <a:cs typeface="Arial" panose="020B0604020202020204" pitchFamily="34" charset="0"/>
              </a:endParaRPr>
            </a:p>
          </p:txBody>
        </p:sp>
        <p:sp>
          <p:nvSpPr>
            <p:cNvPr id="37" name="Text Box 24"/>
            <p:cNvSpPr txBox="1">
              <a:spLocks noChangeArrowheads="1"/>
            </p:cNvSpPr>
            <p:nvPr/>
          </p:nvSpPr>
          <p:spPr bwMode="auto">
            <a:xfrm>
              <a:off x="1096725" y="2675472"/>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11/15-5/17</a:t>
              </a:r>
              <a:endParaRPr lang="en-US" altLang="en-US" sz="700" dirty="0">
                <a:latin typeface="Arial" panose="020B0604020202020204" pitchFamily="34" charset="0"/>
                <a:cs typeface="Arial" panose="020B0604020202020204" pitchFamily="34" charset="0"/>
              </a:endParaRPr>
            </a:p>
          </p:txBody>
        </p:sp>
        <p:sp>
          <p:nvSpPr>
            <p:cNvPr id="38" name="Text Box 24"/>
            <p:cNvSpPr txBox="1">
              <a:spLocks noChangeArrowheads="1"/>
            </p:cNvSpPr>
            <p:nvPr/>
          </p:nvSpPr>
          <p:spPr bwMode="auto">
            <a:xfrm>
              <a:off x="2339752" y="2860718"/>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dirty="0" smtClean="0">
                  <a:latin typeface="Arial" panose="020B0604020202020204" pitchFamily="34" charset="0"/>
                  <a:cs typeface="Arial" panose="020B0604020202020204" pitchFamily="34" charset="0"/>
                </a:rPr>
                <a:t>9/16-5/18</a:t>
              </a:r>
              <a:endParaRPr lang="en-US" altLang="en-US" sz="700" dirty="0">
                <a:latin typeface="Arial" panose="020B0604020202020204" pitchFamily="34" charset="0"/>
                <a:cs typeface="Arial" panose="020B0604020202020204" pitchFamily="34" charset="0"/>
              </a:endParaRPr>
            </a:p>
          </p:txBody>
        </p:sp>
        <p:sp>
          <p:nvSpPr>
            <p:cNvPr id="39" name="TextBox 38"/>
            <p:cNvSpPr txBox="1"/>
            <p:nvPr/>
          </p:nvSpPr>
          <p:spPr>
            <a:xfrm>
              <a:off x="209157" y="3187238"/>
              <a:ext cx="878097" cy="351026"/>
            </a:xfrm>
            <a:prstGeom prst="rect">
              <a:avLst/>
            </a:prstGeom>
            <a:noFill/>
          </p:spPr>
          <p:txBody>
            <a:bodyPr wrap="square" lIns="0" tIns="0" rIns="0" bIns="0" rtlCol="0">
              <a:noAutofit/>
            </a:bodyPr>
            <a:lstStyle/>
            <a:p>
              <a:r>
                <a:rPr lang="en-US" sz="1100" dirty="0" smtClean="0">
                  <a:solidFill>
                    <a:schemeClr val="tx1"/>
                  </a:solidFill>
                </a:rPr>
                <a:t>Range Accuracy</a:t>
              </a:r>
            </a:p>
            <a:p>
              <a:r>
                <a:rPr lang="en-US" sz="1100" dirty="0" smtClean="0">
                  <a:solidFill>
                    <a:schemeClr val="tx1"/>
                  </a:solidFill>
                </a:rPr>
                <a:t>Coverage in &lt;6Ghz</a:t>
              </a:r>
              <a:endParaRPr lang="en-US" sz="1100" dirty="0">
                <a:solidFill>
                  <a:schemeClr val="tx1"/>
                </a:solidFill>
              </a:endParaRPr>
            </a:p>
          </p:txBody>
        </p:sp>
        <p:sp>
          <p:nvSpPr>
            <p:cNvPr id="40" name="Rectangle 39"/>
            <p:cNvSpPr/>
            <p:nvPr/>
          </p:nvSpPr>
          <p:spPr>
            <a:xfrm>
              <a:off x="1185921" y="3216773"/>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1" name="TextBox 40"/>
            <p:cNvSpPr txBox="1"/>
            <p:nvPr/>
          </p:nvSpPr>
          <p:spPr>
            <a:xfrm>
              <a:off x="218568" y="3808677"/>
              <a:ext cx="926442" cy="169132"/>
            </a:xfrm>
            <a:prstGeom prst="rect">
              <a:avLst/>
            </a:prstGeom>
            <a:noFill/>
          </p:spPr>
          <p:txBody>
            <a:bodyPr wrap="square" lIns="0" tIns="0" rIns="0" bIns="0" rtlCol="0">
              <a:noAutofit/>
            </a:bodyPr>
            <a:lstStyle/>
            <a:p>
              <a:r>
                <a:rPr lang="en-US" sz="1100" dirty="0" smtClean="0">
                  <a:solidFill>
                    <a:schemeClr val="tx1"/>
                  </a:solidFill>
                </a:rPr>
                <a:t>Security</a:t>
              </a:r>
              <a:endParaRPr lang="en-US" sz="1100" dirty="0">
                <a:solidFill>
                  <a:schemeClr val="tx1"/>
                </a:solidFill>
              </a:endParaRPr>
            </a:p>
          </p:txBody>
        </p:sp>
        <p:sp>
          <p:nvSpPr>
            <p:cNvPr id="42" name="TextBox 41"/>
            <p:cNvSpPr txBox="1"/>
            <p:nvPr/>
          </p:nvSpPr>
          <p:spPr>
            <a:xfrm>
              <a:off x="208283" y="4238344"/>
              <a:ext cx="926442" cy="169132"/>
            </a:xfrm>
            <a:prstGeom prst="rect">
              <a:avLst/>
            </a:prstGeom>
            <a:noFill/>
          </p:spPr>
          <p:txBody>
            <a:bodyPr wrap="square" lIns="0" tIns="0" rIns="0" bIns="0" rtlCol="0">
              <a:noAutofit/>
            </a:bodyPr>
            <a:lstStyle/>
            <a:p>
              <a:r>
                <a:rPr lang="en-US" sz="1100" dirty="0" smtClean="0">
                  <a:solidFill>
                    <a:schemeClr val="tx1"/>
                  </a:solidFill>
                </a:rPr>
                <a:t>60Ghz</a:t>
              </a:r>
              <a:endParaRPr lang="en-US" sz="1100" dirty="0">
                <a:solidFill>
                  <a:schemeClr val="tx1"/>
                </a:solidFill>
              </a:endParaRPr>
            </a:p>
          </p:txBody>
        </p:sp>
        <p:sp>
          <p:nvSpPr>
            <p:cNvPr id="43" name="TextBox 42"/>
            <p:cNvSpPr txBox="1"/>
            <p:nvPr/>
          </p:nvSpPr>
          <p:spPr>
            <a:xfrm>
              <a:off x="204625" y="4794948"/>
              <a:ext cx="926442" cy="169132"/>
            </a:xfrm>
            <a:prstGeom prst="rect">
              <a:avLst/>
            </a:prstGeom>
            <a:noFill/>
          </p:spPr>
          <p:txBody>
            <a:bodyPr wrap="square" lIns="0" tIns="0" rIns="0" bIns="0" rtlCol="0">
              <a:noAutofit/>
            </a:bodyPr>
            <a:lstStyle/>
            <a:p>
              <a:r>
                <a:rPr lang="en-US" sz="1100" dirty="0" smtClean="0">
                  <a:solidFill>
                    <a:schemeClr val="tx1"/>
                  </a:solidFill>
                </a:rPr>
                <a:t>Scalability</a:t>
              </a:r>
              <a:endParaRPr lang="en-US" sz="1100" dirty="0">
                <a:solidFill>
                  <a:schemeClr val="tx1"/>
                </a:solidFill>
              </a:endParaRPr>
            </a:p>
          </p:txBody>
        </p:sp>
        <p:sp>
          <p:nvSpPr>
            <p:cNvPr id="44" name="Rectangle 43"/>
            <p:cNvSpPr/>
            <p:nvPr/>
          </p:nvSpPr>
          <p:spPr>
            <a:xfrm>
              <a:off x="2005377" y="3754382"/>
              <a:ext cx="1211685"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     FRD</a:t>
              </a:r>
              <a:endParaRPr lang="en-US" sz="1100" dirty="0">
                <a:solidFill>
                  <a:schemeClr val="tx1"/>
                </a:solidFill>
              </a:endParaRPr>
            </a:p>
          </p:txBody>
        </p:sp>
        <p:sp>
          <p:nvSpPr>
            <p:cNvPr id="45" name="Rectangle 44"/>
            <p:cNvSpPr/>
            <p:nvPr/>
          </p:nvSpPr>
          <p:spPr>
            <a:xfrm>
              <a:off x="2006377" y="3753749"/>
              <a:ext cx="644461" cy="187855"/>
            </a:xfrm>
            <a:prstGeom prst="rect">
              <a:avLst/>
            </a:prstGeom>
            <a:noFill/>
            <a:ln w="3175">
              <a:solidFill>
                <a:schemeClr val="tx1"/>
              </a:solidFill>
              <a:prstDash val="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600" dirty="0" smtClean="0">
                  <a:solidFill>
                    <a:schemeClr val="tx1"/>
                  </a:solidFill>
                </a:rPr>
                <a:t>Threat model</a:t>
              </a:r>
              <a:endParaRPr lang="en-US" sz="600" dirty="0">
                <a:solidFill>
                  <a:schemeClr val="tx1"/>
                </a:solidFill>
              </a:endParaRPr>
            </a:p>
          </p:txBody>
        </p:sp>
        <p:sp>
          <p:nvSpPr>
            <p:cNvPr id="46" name="Rectangle 45"/>
            <p:cNvSpPr/>
            <p:nvPr/>
          </p:nvSpPr>
          <p:spPr>
            <a:xfrm>
              <a:off x="2513659" y="4407475"/>
              <a:ext cx="2483778" cy="1956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7" name="Rectangle 46"/>
            <p:cNvSpPr/>
            <p:nvPr/>
          </p:nvSpPr>
          <p:spPr>
            <a:xfrm>
              <a:off x="1185921" y="4220027"/>
              <a:ext cx="2033064"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48" name="Rectangle 47"/>
            <p:cNvSpPr/>
            <p:nvPr/>
          </p:nvSpPr>
          <p:spPr>
            <a:xfrm>
              <a:off x="2513659" y="4982396"/>
              <a:ext cx="2483778" cy="19132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49" name="Rectangle 48"/>
            <p:cNvSpPr/>
            <p:nvPr/>
          </p:nvSpPr>
          <p:spPr>
            <a:xfrm>
              <a:off x="1184525" y="4794948"/>
              <a:ext cx="2032537"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50" name="Rectangle 49"/>
            <p:cNvSpPr/>
            <p:nvPr/>
          </p:nvSpPr>
          <p:spPr>
            <a:xfrm>
              <a:off x="3187446" y="3943095"/>
              <a:ext cx="1809991" cy="166793"/>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cxnSp>
          <p:nvCxnSpPr>
            <p:cNvPr id="51" name="Straight Connector 50"/>
            <p:cNvCxnSpPr/>
            <p:nvPr/>
          </p:nvCxnSpPr>
          <p:spPr bwMode="auto">
            <a:xfrm>
              <a:off x="467447" y="2899544"/>
              <a:ext cx="72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2" name="Straight Connector 51"/>
            <p:cNvCxnSpPr/>
            <p:nvPr/>
          </p:nvCxnSpPr>
          <p:spPr bwMode="auto">
            <a:xfrm>
              <a:off x="2506801" y="3685282"/>
              <a:ext cx="28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3" name="Straight Connector 52"/>
            <p:cNvCxnSpPr/>
            <p:nvPr/>
          </p:nvCxnSpPr>
          <p:spPr bwMode="auto">
            <a:xfrm>
              <a:off x="1184525" y="4434263"/>
              <a:ext cx="1793157" cy="2849"/>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4" name="Straight Connector 53"/>
            <p:cNvCxnSpPr/>
            <p:nvPr/>
          </p:nvCxnSpPr>
          <p:spPr bwMode="auto">
            <a:xfrm>
              <a:off x="1184525" y="3429000"/>
              <a:ext cx="1980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5" name="Straight Connector 54"/>
            <p:cNvCxnSpPr/>
            <p:nvPr/>
          </p:nvCxnSpPr>
          <p:spPr bwMode="auto">
            <a:xfrm>
              <a:off x="1200324" y="2899544"/>
              <a:ext cx="1368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6" name="Straight Connector 55"/>
            <p:cNvCxnSpPr/>
            <p:nvPr/>
          </p:nvCxnSpPr>
          <p:spPr bwMode="auto">
            <a:xfrm>
              <a:off x="4402600" y="3680842"/>
              <a:ext cx="144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57" name="Straight Connector 56"/>
            <p:cNvCxnSpPr/>
            <p:nvPr/>
          </p:nvCxnSpPr>
          <p:spPr bwMode="auto">
            <a:xfrm>
              <a:off x="1186401" y="4996494"/>
              <a:ext cx="2016000"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8" name="Rectangle 57"/>
            <p:cNvSpPr/>
            <p:nvPr/>
          </p:nvSpPr>
          <p:spPr>
            <a:xfrm>
              <a:off x="2513659" y="5485977"/>
              <a:ext cx="2483778" cy="202085"/>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smtClean="0">
                  <a:solidFill>
                    <a:schemeClr val="tx1"/>
                  </a:solidFill>
                </a:rPr>
                <a:t>SFD</a:t>
              </a:r>
              <a:endParaRPr lang="en-US" sz="1100" dirty="0">
                <a:solidFill>
                  <a:schemeClr val="tx1"/>
                </a:solidFill>
              </a:endParaRPr>
            </a:p>
          </p:txBody>
        </p:sp>
        <p:sp>
          <p:nvSpPr>
            <p:cNvPr id="59" name="TextBox 58"/>
            <p:cNvSpPr txBox="1"/>
            <p:nvPr/>
          </p:nvSpPr>
          <p:spPr>
            <a:xfrm>
              <a:off x="269862" y="5266822"/>
              <a:ext cx="878097" cy="351026"/>
            </a:xfrm>
            <a:prstGeom prst="rect">
              <a:avLst/>
            </a:prstGeom>
            <a:noFill/>
          </p:spPr>
          <p:txBody>
            <a:bodyPr wrap="square" lIns="0" tIns="0" rIns="0" bIns="0" rtlCol="0">
              <a:noAutofit/>
            </a:bodyPr>
            <a:lstStyle/>
            <a:p>
              <a:r>
                <a:rPr lang="en-US" sz="1100" dirty="0" smtClean="0">
                  <a:solidFill>
                    <a:schemeClr val="tx1"/>
                  </a:solidFill>
                </a:rPr>
                <a:t>Angular in</a:t>
              </a:r>
            </a:p>
            <a:p>
              <a:r>
                <a:rPr lang="en-US" sz="1100" dirty="0" smtClean="0">
                  <a:solidFill>
                    <a:schemeClr val="tx1"/>
                  </a:solidFill>
                </a:rPr>
                <a:t> &lt;6Ghz</a:t>
              </a:r>
              <a:endParaRPr lang="en-US" sz="1100" dirty="0">
                <a:solidFill>
                  <a:schemeClr val="tx1"/>
                </a:solidFill>
              </a:endParaRPr>
            </a:p>
          </p:txBody>
        </p:sp>
        <p:sp>
          <p:nvSpPr>
            <p:cNvPr id="60" name="Rectangle 59"/>
            <p:cNvSpPr/>
            <p:nvPr/>
          </p:nvSpPr>
          <p:spPr>
            <a:xfrm>
              <a:off x="2003247" y="5296357"/>
              <a:ext cx="1275916" cy="186926"/>
            </a:xfrm>
            <a:prstGeom prst="rect">
              <a:avLst/>
            </a:prstGeom>
            <a:solidFill>
              <a:schemeClr val="accent1"/>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100" dirty="0">
                  <a:solidFill>
                    <a:schemeClr val="tx1"/>
                  </a:solidFill>
                </a:rPr>
                <a:t>FRD</a:t>
              </a:r>
            </a:p>
          </p:txBody>
        </p:sp>
        <p:sp>
          <p:nvSpPr>
            <p:cNvPr id="61" name="Oval Callout 60"/>
            <p:cNvSpPr/>
            <p:nvPr/>
          </p:nvSpPr>
          <p:spPr bwMode="auto">
            <a:xfrm>
              <a:off x="5348681" y="3356364"/>
              <a:ext cx="729796" cy="324478"/>
            </a:xfrm>
            <a:prstGeom prst="wedgeEllipseCallout">
              <a:avLst>
                <a:gd name="adj1" fmla="val -340286"/>
                <a:gd name="adj2" fmla="val -232752"/>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900" b="1" i="0" u="none" strike="noStrike" cap="none" normalizeH="0" baseline="0" dirty="0" smtClean="0">
                  <a:ln>
                    <a:noFill/>
                  </a:ln>
                  <a:solidFill>
                    <a:schemeClr val="tx1"/>
                  </a:solidFill>
                  <a:effectLst/>
                  <a:latin typeface="Times New Roman" pitchFamily="16" charset="0"/>
                  <a:ea typeface="MS Gothic" charset="-128"/>
                </a:rPr>
                <a:t>FRD Freeze</a:t>
              </a:r>
            </a:p>
          </p:txBody>
        </p:sp>
        <p:sp>
          <p:nvSpPr>
            <p:cNvPr id="62" name="Oval Callout 61"/>
            <p:cNvSpPr/>
            <p:nvPr/>
          </p:nvSpPr>
          <p:spPr bwMode="auto">
            <a:xfrm>
              <a:off x="6418793" y="3403699"/>
              <a:ext cx="729796" cy="350050"/>
            </a:xfrm>
            <a:prstGeom prst="wedgeEllipseCallout">
              <a:avLst>
                <a:gd name="adj1" fmla="val -243182"/>
                <a:gd name="adj2" fmla="val -185326"/>
              </a:avLst>
            </a:prstGeom>
            <a:solidFill>
              <a:srgbClr val="00B8FF">
                <a:alpha val="37000"/>
              </a:srgbClr>
            </a:solidFill>
            <a:ln w="9525" cap="flat" cmpd="sng" algn="ctr">
              <a:solidFill>
                <a:schemeClr val="tx1"/>
              </a:solidFill>
              <a:prstDash val="solid"/>
              <a:round/>
              <a:headEnd type="none" w="med" len="med"/>
              <a:tailEnd type="none" w="med" len="med"/>
            </a:ln>
            <a:effectLst/>
          </p:spPr>
          <p:txBody>
            <a:bodyPr vert="horz" wrap="square" lIns="0" tIns="0" rIns="0" bIns="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sz="900" b="1" dirty="0" smtClean="0">
                  <a:solidFill>
                    <a:schemeClr val="tx1"/>
                  </a:solidFill>
                </a:rPr>
                <a:t>SF</a:t>
              </a:r>
              <a:r>
                <a:rPr kumimoji="0" lang="en-US" sz="900" b="1" i="0" u="none" strike="noStrike" cap="none" normalizeH="0" baseline="0" dirty="0" smtClean="0">
                  <a:ln>
                    <a:noFill/>
                  </a:ln>
                  <a:solidFill>
                    <a:schemeClr val="tx1"/>
                  </a:solidFill>
                  <a:effectLst/>
                  <a:latin typeface="Times New Roman" pitchFamily="16" charset="0"/>
                  <a:ea typeface="MS Gothic" charset="-128"/>
                </a:rPr>
                <a:t>D Freeze</a:t>
              </a:r>
            </a:p>
          </p:txBody>
        </p:sp>
        <p:sp>
          <p:nvSpPr>
            <p:cNvPr id="63" name="Isosceles Triangle 62"/>
            <p:cNvSpPr>
              <a:spLocks noChangeArrowheads="1"/>
            </p:cNvSpPr>
            <p:nvPr/>
          </p:nvSpPr>
          <p:spPr bwMode="auto">
            <a:xfrm>
              <a:off x="3107923" y="2267934"/>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64" name="Text Box 24"/>
            <p:cNvSpPr txBox="1">
              <a:spLocks noChangeArrowheads="1"/>
            </p:cNvSpPr>
            <p:nvPr/>
          </p:nvSpPr>
          <p:spPr bwMode="auto">
            <a:xfrm>
              <a:off x="3144537" y="2221522"/>
              <a:ext cx="731105"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600" dirty="0">
                  <a:latin typeface="Arial" panose="020B0604020202020204" pitchFamily="34" charset="0"/>
                  <a:cs typeface="Arial" panose="020B0604020202020204" pitchFamily="34" charset="0"/>
                </a:rPr>
                <a:t>.11az </a:t>
              </a:r>
              <a:r>
                <a:rPr lang="en-US" altLang="en-US" sz="600" dirty="0" smtClean="0">
                  <a:latin typeface="Arial" panose="020B0604020202020204" pitchFamily="34" charset="0"/>
                  <a:cs typeface="Arial" panose="020B0604020202020204" pitchFamily="34" charset="0"/>
                </a:rPr>
                <a:t>requirement freeze</a:t>
              </a:r>
            </a:p>
            <a:p>
              <a:pPr algn="ctr"/>
              <a:r>
                <a:rPr lang="en-US" altLang="en-US" sz="600" dirty="0" smtClean="0">
                  <a:latin typeface="Arial" panose="020B0604020202020204" pitchFamily="34" charset="0"/>
                  <a:cs typeface="Arial" panose="020B0604020202020204" pitchFamily="34" charset="0"/>
                </a:rPr>
                <a:t>5-2017</a:t>
              </a:r>
              <a:endParaRPr lang="en-US" altLang="en-US" sz="600" dirty="0">
                <a:latin typeface="Arial" panose="020B0604020202020204" pitchFamily="34" charset="0"/>
                <a:cs typeface="Arial" panose="020B0604020202020204" pitchFamily="34" charset="0"/>
              </a:endParaRPr>
            </a:p>
          </p:txBody>
        </p:sp>
        <p:sp>
          <p:nvSpPr>
            <p:cNvPr id="65" name="Text Box 24"/>
            <p:cNvSpPr txBox="1">
              <a:spLocks noChangeArrowheads="1"/>
            </p:cNvSpPr>
            <p:nvPr/>
          </p:nvSpPr>
          <p:spPr bwMode="auto">
            <a:xfrm>
              <a:off x="1013037" y="223409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formation </a:t>
              </a:r>
            </a:p>
            <a:p>
              <a:pPr algn="ctr"/>
              <a:r>
                <a:rPr lang="en-US" altLang="en-US" sz="800" dirty="0">
                  <a:latin typeface="Arial" panose="020B0604020202020204" pitchFamily="34" charset="0"/>
                  <a:cs typeface="Arial" panose="020B0604020202020204" pitchFamily="34" charset="0"/>
                </a:rPr>
                <a:t>9-15</a:t>
              </a:r>
            </a:p>
          </p:txBody>
        </p:sp>
        <p:cxnSp>
          <p:nvCxnSpPr>
            <p:cNvPr id="66" name="Straight Connector 65"/>
            <p:cNvCxnSpPr/>
            <p:nvPr/>
          </p:nvCxnSpPr>
          <p:spPr bwMode="auto">
            <a:xfrm>
              <a:off x="2003247" y="3977809"/>
              <a:ext cx="70435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7" name="Straight Connector 66"/>
            <p:cNvCxnSpPr/>
            <p:nvPr/>
          </p:nvCxnSpPr>
          <p:spPr bwMode="auto">
            <a:xfrm>
              <a:off x="2521868" y="4618712"/>
              <a:ext cx="2040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grpSp>
      <p:sp>
        <p:nvSpPr>
          <p:cNvPr id="80" name="Title 2"/>
          <p:cNvSpPr>
            <a:spLocks noGrp="1"/>
          </p:cNvSpPr>
          <p:nvPr>
            <p:ph type="title"/>
          </p:nvPr>
        </p:nvSpPr>
        <p:spPr>
          <a:xfrm>
            <a:off x="457200" y="562571"/>
            <a:ext cx="8229600" cy="799058"/>
          </a:xfrm>
        </p:spPr>
        <p:txBody>
          <a:bodyPr/>
          <a:lstStyle/>
          <a:p>
            <a:r>
              <a:rPr lang="en-US" sz="2800" dirty="0" smtClean="0">
                <a:solidFill>
                  <a:schemeClr val="tx2"/>
                </a:solidFill>
                <a:latin typeface="+mj-lt"/>
              </a:rPr>
              <a:t>TGAZ Approved Timelines</a:t>
            </a:r>
            <a:endParaRPr lang="en-US" sz="2800" dirty="0">
              <a:solidFill>
                <a:schemeClr val="tx2"/>
              </a:solidFill>
              <a:latin typeface="+mj-lt"/>
            </a:endParaRPr>
          </a:p>
        </p:txBody>
      </p:sp>
    </p:spTree>
    <p:extLst>
      <p:ext uri="{BB962C8B-B14F-4D97-AF65-F5344CB8AC3E}">
        <p14:creationId xmlns:p14="http://schemas.microsoft.com/office/powerpoint/2010/main" val="582089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2017</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a:t>TGaz</a:t>
            </a:r>
            <a:r>
              <a:rPr lang="en-US" altLang="en-US" dirty="0"/>
              <a:t> Next Generation Positioning agenda for the </a:t>
            </a:r>
            <a:r>
              <a:rPr lang="en-US" altLang="en-US" dirty="0" smtClean="0"/>
              <a:t>March Vancouver, Canada </a:t>
            </a:r>
            <a:r>
              <a:rPr lang="en-US" altLang="en-US" dirty="0"/>
              <a:t>meeting.</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May Meeting</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a:t>Continue on Functional Requirement Document development.</a:t>
            </a:r>
          </a:p>
          <a:p>
            <a:pPr algn="just">
              <a:spcBef>
                <a:spcPts val="1225"/>
              </a:spcBef>
              <a:buFontTx/>
              <a:buChar char="•"/>
            </a:pPr>
            <a:r>
              <a:rPr lang="en-US" altLang="en-US" dirty="0"/>
              <a:t>Approve submissions of technical material towards SFD text.</a:t>
            </a:r>
          </a:p>
          <a:p>
            <a:pPr algn="just">
              <a:spcBef>
                <a:spcPts val="1225"/>
              </a:spcBef>
              <a:buFontTx/>
              <a:buChar char="•"/>
            </a:pPr>
            <a:r>
              <a:rPr lang="en-US" altLang="en-US" dirty="0"/>
              <a:t>Review technical submissions on channel models, proposed technical approaches etc. </a:t>
            </a:r>
          </a:p>
          <a:p>
            <a:pPr algn="just">
              <a:spcBef>
                <a:spcPts val="1225"/>
              </a:spcBef>
              <a:buFontTx/>
              <a:buChar char="•"/>
            </a:pPr>
            <a:endParaRPr lang="en-US" altLang="en-US" dirty="0"/>
          </a:p>
          <a:p>
            <a:pPr algn="just">
              <a:spcBef>
                <a:spcPts val="1225"/>
              </a:spcBef>
              <a:buFontTx/>
              <a:buChar char="•"/>
            </a:pPr>
            <a:endParaRPr lang="en-US" altLang="en-US" dirty="0"/>
          </a:p>
          <a:p>
            <a:pPr algn="just">
              <a:spcBef>
                <a:spcPts val="1225"/>
              </a:spcBef>
              <a:buFontTx/>
              <a:buChar char="•"/>
            </a:pPr>
            <a:endParaRPr lang="en-US" altLang="en-US" dirty="0"/>
          </a:p>
          <a:p>
            <a:pPr lvl="0">
              <a:buFont typeface="Arial" panose="020B0604020202020204" pitchFamily="34" charset="0"/>
              <a:buChar char="•"/>
            </a:pP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42248502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dirty="0" smtClean="0"/>
              <a:t>Apr. 19</a:t>
            </a:r>
            <a:r>
              <a:rPr lang="en-US" altLang="en-US" baseline="30000" dirty="0" smtClean="0"/>
              <a:t>th</a:t>
            </a:r>
            <a:r>
              <a:rPr lang="en-US" altLang="en-US" dirty="0" smtClean="0"/>
              <a:t> </a:t>
            </a:r>
            <a:r>
              <a:rPr lang="en-US" altLang="en-US" dirty="0"/>
              <a:t>(Wed.) 10:00AM ET for 1hr. </a:t>
            </a:r>
          </a:p>
          <a:p>
            <a:pPr algn="just">
              <a:spcBef>
                <a:spcPct val="20000"/>
              </a:spcBef>
              <a:buFontTx/>
              <a:buChar char="•"/>
            </a:pPr>
            <a:r>
              <a:rPr lang="en-US" altLang="en-US"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3934663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Reminder 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45920329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25566027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Adjourn</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8567215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r>
              <a:rPr lang="en-US" sz="6600" dirty="0" smtClean="0"/>
              <a:t>Backup</a:t>
            </a:r>
            <a:endParaRPr lang="en-US" sz="66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320822838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9" name="Title 1"/>
          <p:cNvSpPr>
            <a:spLocks noGrp="1"/>
          </p:cNvSpPr>
          <p:nvPr>
            <p:ph type="title"/>
          </p:nvPr>
        </p:nvSpPr>
        <p:spPr>
          <a:xfrm>
            <a:off x="685800" y="685800"/>
            <a:ext cx="7770813" cy="1065213"/>
          </a:xfrm>
        </p:spPr>
        <p:txBody>
          <a:bodyPr/>
          <a:lstStyle/>
          <a:p>
            <a:r>
              <a:rPr lang="en-US" altLang="en-US" b="0" dirty="0"/>
              <a:t>Approval of </a:t>
            </a:r>
            <a:r>
              <a:rPr lang="en-US" altLang="en-US" b="0" dirty="0" err="1"/>
              <a:t>Telecon</a:t>
            </a:r>
            <a:r>
              <a:rPr lang="en-US" altLang="en-US" b="0" dirty="0"/>
              <a:t> Minutes</a:t>
            </a:r>
            <a:endParaRPr lang="en-US" dirty="0"/>
          </a:p>
        </p:txBody>
      </p:sp>
      <p:sp>
        <p:nvSpPr>
          <p:cNvPr id="10" name="Content Placeholder 2"/>
          <p:cNvSpPr>
            <a:spLocks noGrp="1"/>
          </p:cNvSpPr>
          <p:nvPr>
            <p:ph idx="1"/>
          </p:nvPr>
        </p:nvSpPr>
        <p:spPr>
          <a:xfrm>
            <a:off x="685800" y="1981200"/>
            <a:ext cx="7770813" cy="4113213"/>
          </a:xfrm>
        </p:spPr>
        <p:txBody>
          <a:bodyPr/>
          <a:lstStyle/>
          <a:p>
            <a:r>
              <a:rPr lang="en-US" b="0" dirty="0"/>
              <a:t>Document 11-16/xxxr0 “</a:t>
            </a:r>
            <a:r>
              <a:rPr lang="en-US" b="0" dirty="0" err="1"/>
              <a:t>TGaz</a:t>
            </a:r>
            <a:r>
              <a:rPr lang="en-US" b="0" dirty="0"/>
              <a:t> teleconference minutes - February 17th, 2016” posted to Mentor ???.</a:t>
            </a:r>
          </a:p>
          <a:p>
            <a:endParaRPr lang="en-US" sz="1100" b="0" dirty="0"/>
          </a:p>
          <a:p>
            <a:r>
              <a:rPr lang="en-US" dirty="0"/>
              <a:t>Motion:</a:t>
            </a:r>
          </a:p>
          <a:p>
            <a:pPr marL="0" indent="0"/>
            <a:r>
              <a:rPr lang="en-US" b="0" dirty="0"/>
              <a:t>To approve document 11-16/267r0 as TG minutes for the Feb. 17</a:t>
            </a:r>
            <a:r>
              <a:rPr lang="en-US" b="0" baseline="30000" dirty="0"/>
              <a:t>th</a:t>
            </a:r>
            <a:r>
              <a:rPr lang="en-US" b="0" dirty="0"/>
              <a:t> teleconference. </a:t>
            </a:r>
          </a:p>
          <a:p>
            <a:pPr marL="0" indent="0"/>
            <a:endParaRPr lang="en-US" b="0" dirty="0"/>
          </a:p>
          <a:p>
            <a:r>
              <a:rPr lang="en-US" b="0" dirty="0"/>
              <a:t>Moved by:  </a:t>
            </a:r>
          </a:p>
          <a:p>
            <a:r>
              <a:rPr lang="en-US" b="0" dirty="0"/>
              <a:t>Seconded by:</a:t>
            </a:r>
          </a:p>
          <a:p>
            <a:r>
              <a:rPr lang="en-US" b="0" dirty="0"/>
              <a:t>Results (Y/N/A):</a:t>
            </a:r>
          </a:p>
          <a:p>
            <a:endParaRPr lang="en-US" b="0" dirty="0"/>
          </a:p>
          <a:p>
            <a:endParaRPr lang="en-US" b="0" dirty="0"/>
          </a:p>
          <a:p>
            <a:endParaRPr lang="en-US" dirty="0"/>
          </a:p>
        </p:txBody>
      </p:sp>
    </p:spTree>
    <p:extLst>
      <p:ext uri="{BB962C8B-B14F-4D97-AF65-F5344CB8AC3E}">
        <p14:creationId xmlns:p14="http://schemas.microsoft.com/office/powerpoint/2010/main" val="304368271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smtClean="0"/>
              <a:t>Motion to Adopt Text to SFD/FRD</a:t>
            </a:r>
            <a:endParaRPr lang="en-US" dirty="0"/>
          </a:p>
        </p:txBody>
      </p:sp>
      <p:sp>
        <p:nvSpPr>
          <p:cNvPr id="8" name="Content Placeholder 2"/>
          <p:cNvSpPr>
            <a:spLocks noGrp="1"/>
          </p:cNvSpPr>
          <p:nvPr>
            <p:ph idx="1"/>
          </p:nvPr>
        </p:nvSpPr>
        <p:spPr>
          <a:xfrm>
            <a:off x="685800" y="1981200"/>
            <a:ext cx="7770813" cy="4113213"/>
          </a:xfrm>
        </p:spPr>
        <p:txBody>
          <a:bodyPr/>
          <a:lstStyle/>
          <a:p>
            <a:pPr marL="0" indent="0"/>
            <a:r>
              <a:rPr lang="en-US" dirty="0"/>
              <a:t>Move to adopt the set of </a:t>
            </a:r>
            <a:r>
              <a:rPr lang="en-US" dirty="0" smtClean="0"/>
              <a:t>functional/spec framework requirements listed </a:t>
            </a:r>
            <a:r>
              <a:rPr lang="en-US" dirty="0"/>
              <a:t>in slide </a:t>
            </a:r>
            <a:r>
              <a:rPr lang="en-US" dirty="0" smtClean="0"/>
              <a:t>#XYZ </a:t>
            </a:r>
            <a:r>
              <a:rPr lang="en-US" dirty="0"/>
              <a:t>and </a:t>
            </a:r>
            <a:r>
              <a:rPr lang="en-US" dirty="0" smtClean="0"/>
              <a:t>instruct the FRD/SFD??? editor to include it in </a:t>
            </a:r>
            <a:r>
              <a:rPr lang="en-US" dirty="0"/>
              <a:t>the </a:t>
            </a:r>
            <a:r>
              <a:rPr lang="en-US" dirty="0" err="1"/>
              <a:t>TGaz</a:t>
            </a:r>
            <a:r>
              <a:rPr lang="en-US" dirty="0"/>
              <a:t> </a:t>
            </a:r>
            <a:r>
              <a:rPr lang="en-US" dirty="0" smtClean="0"/>
              <a:t>FRD/SFD under </a:t>
            </a:r>
            <a:r>
              <a:rPr lang="en-US" dirty="0"/>
              <a:t>the </a:t>
            </a:r>
            <a:r>
              <a:rPr lang="en-US" dirty="0" smtClean="0"/>
              <a:t>sub-section ????? for </a:t>
            </a:r>
            <a:r>
              <a:rPr lang="en-US" dirty="0"/>
              <a:t>the .</a:t>
            </a:r>
            <a:r>
              <a:rPr lang="en-US" dirty="0" smtClean="0"/>
              <a:t>11az protocol . </a:t>
            </a:r>
            <a:endParaRPr lang="en-US" dirty="0"/>
          </a:p>
          <a:p>
            <a:pPr marL="0" indent="0"/>
            <a:endParaRPr lang="en-US" dirty="0"/>
          </a:p>
          <a:p>
            <a:pPr marL="0" indent="0"/>
            <a:r>
              <a:rPr lang="en-US" dirty="0"/>
              <a:t>Moved: </a:t>
            </a:r>
            <a:r>
              <a:rPr lang="en-US" dirty="0" smtClean="0"/>
              <a:t>XXX</a:t>
            </a:r>
            <a:endParaRPr lang="en-US" dirty="0"/>
          </a:p>
          <a:p>
            <a:pPr marL="0" indent="0"/>
            <a:r>
              <a:rPr lang="en-US" dirty="0"/>
              <a:t>Seconded: </a:t>
            </a:r>
            <a:r>
              <a:rPr lang="en-US" dirty="0" smtClean="0"/>
              <a:t>YYY</a:t>
            </a:r>
            <a:endParaRPr lang="en-US" dirty="0"/>
          </a:p>
          <a:p>
            <a:pPr marL="0" indent="0"/>
            <a:r>
              <a:rPr lang="en-US" dirty="0"/>
              <a:t>Result: </a:t>
            </a:r>
            <a:r>
              <a:rPr lang="en-US" dirty="0" smtClean="0"/>
              <a:t>x/y/z</a:t>
            </a:r>
            <a:endParaRPr lang="en-US" dirty="0"/>
          </a:p>
          <a:p>
            <a:endParaRPr lang="en-US" dirty="0"/>
          </a:p>
        </p:txBody>
      </p:sp>
    </p:spTree>
    <p:extLst>
      <p:ext uri="{BB962C8B-B14F-4D97-AF65-F5344CB8AC3E}">
        <p14:creationId xmlns:p14="http://schemas.microsoft.com/office/powerpoint/2010/main" val="25526719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Release </a:t>
            </a:r>
            <a:r>
              <a:rPr lang="en-US" dirty="0" smtClean="0"/>
              <a:t>Liaison to WG</a:t>
            </a:r>
            <a:endParaRPr lang="en-US" dirty="0"/>
          </a:p>
        </p:txBody>
      </p:sp>
      <p:sp>
        <p:nvSpPr>
          <p:cNvPr id="3" name="Content Placeholder 2"/>
          <p:cNvSpPr>
            <a:spLocks noGrp="1"/>
          </p:cNvSpPr>
          <p:nvPr>
            <p:ph idx="1"/>
          </p:nvPr>
        </p:nvSpPr>
        <p:spPr/>
        <p:txBody>
          <a:bodyPr/>
          <a:lstStyle/>
          <a:p>
            <a:r>
              <a:rPr lang="en-US" dirty="0"/>
              <a:t>Motion</a:t>
            </a:r>
          </a:p>
          <a:p>
            <a:pPr marL="0" indent="0"/>
            <a:r>
              <a:rPr lang="en-US" dirty="0"/>
              <a:t>Approve document 11-16-1535-01-00az-response-to-RAN4-liaison-on-RTT-accuracy.doc as the IEEE 802.11 response to 3GPP RAN 4 request for RTT accuracy and grant the 802.11 chair editorial license. </a:t>
            </a:r>
          </a:p>
          <a:p>
            <a:endParaRPr lang="en-US" dirty="0"/>
          </a:p>
          <a:p>
            <a:r>
              <a:rPr lang="en-US" dirty="0"/>
              <a:t>Moved:</a:t>
            </a:r>
          </a:p>
          <a:p>
            <a:r>
              <a:rPr lang="en-US" dirty="0"/>
              <a:t>2nd:</a:t>
            </a:r>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62748957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00760" y="6475413"/>
            <a:ext cx="2541578" cy="168297"/>
          </a:xfrm>
        </p:spPr>
        <p:txBody>
          <a:bodyPr/>
          <a:lstStyle/>
          <a:p>
            <a:r>
              <a:rPr lang="en-GB" smtClean="0"/>
              <a:t>Jonathan Segev, Intel Corporation</a:t>
            </a:r>
            <a:endParaRPr lang="en-GB"/>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39</a:t>
            </a:fld>
            <a:endParaRPr lang="en-GB"/>
          </a:p>
        </p:txBody>
      </p:sp>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type="body"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indent="12700" algn="just">
              <a:spcBef>
                <a:spcPct val="20000"/>
              </a:spcBef>
            </a:pPr>
            <a:r>
              <a:rPr lang="en-US" altLang="en-US"/>
              <a:t>This presentation contains the IEEE 802.11 TGaz Next Generation Positioning agenda for the Jan. Atlanta, GA meeting.</a:t>
            </a: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07201296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72264" y="6475413"/>
            <a:ext cx="197007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40</a:t>
            </a:fld>
            <a:endParaRPr lang="en-GB"/>
          </a:p>
        </p:txBody>
      </p:sp>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type="body"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500826" y="6475413"/>
            <a:ext cx="204151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41</a:t>
            </a:fld>
            <a:endParaRPr lang="en-GB"/>
          </a:p>
        </p:txBody>
      </p:sp>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type="body"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072198" y="6475413"/>
            <a:ext cx="2470140"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42</a:t>
            </a:fld>
            <a:endParaRPr lang="en-GB"/>
          </a:p>
        </p:txBody>
      </p:sp>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type="body"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43</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44</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2017</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Jonathan Segev, Intel Corporation</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45</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endParaRPr lang="en-US"/>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3"/>
              </a:rPr>
              <a:t>https://imat.ieee.org/attendance</a:t>
            </a:r>
            <a:endParaRPr lang="en-US" altLang="en-US" dirty="0">
              <a:solidFill>
                <a:schemeClr val="tx1"/>
              </a:solidFill>
              <a:ea typeface="MS PGothic" pitchFamily="34" charset="-128"/>
              <a:cs typeface="MS PGothic" charset="0"/>
            </a:endParaRP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4"/>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4197313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Tree>
    <p:extLst>
      <p:ext uri="{BB962C8B-B14F-4D97-AF65-F5344CB8AC3E}">
        <p14:creationId xmlns:p14="http://schemas.microsoft.com/office/powerpoint/2010/main" val="1566162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r>
              <a:rPr lang="en-US" altLang="en-US" u="sng" dirty="0">
                <a:solidFill>
                  <a:schemeClr val="accent2"/>
                </a:solidFill>
              </a:rPr>
              <a:t>Participants, Patents, and Duty to Inform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Rectangle 1027"/>
          <p:cNvSpPr txBox="1">
            <a:spLocks noChangeArrowheads="1"/>
          </p:cNvSpPr>
          <p:nvPr/>
        </p:nvSpPr>
        <p:spPr bwMode="auto">
          <a:xfrm>
            <a:off x="0" y="1340768"/>
            <a:ext cx="9144000" cy="53340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ctr">
              <a:buFont typeface="Monotype Sorts"/>
              <a:buNone/>
            </a:pPr>
            <a:r>
              <a:rPr lang="en-US" altLang="en-US" sz="1800" kern="0" dirty="0" smtClean="0"/>
              <a:t>All participants in this meeting have certain obligations under the IEEE-SA Patent Policy. </a:t>
            </a:r>
          </a:p>
          <a:p>
            <a:pPr lvl="1">
              <a:buFont typeface="Arial" pitchFamily="34" charset="0"/>
              <a:buChar char="•"/>
            </a:pPr>
            <a:r>
              <a:rPr lang="en-US" altLang="en-US" sz="1800" b="1" kern="0" dirty="0" smtClean="0">
                <a:solidFill>
                  <a:srgbClr val="003399"/>
                </a:solidFill>
              </a:rPr>
              <a:t>Participants [Note: </a:t>
            </a:r>
            <a:r>
              <a:rPr lang="en-GB" altLang="en-US" sz="1800" b="1" kern="0" dirty="0" smtClean="0">
                <a:solidFill>
                  <a:srgbClr val="003399"/>
                </a:solidFill>
              </a:rPr>
              <a:t>Quoted text excerpted from IEEE-SA Standards Board Bylaws </a:t>
            </a:r>
            <a:r>
              <a:rPr lang="en-GB" altLang="en-US" sz="1800" b="1" kern="0" dirty="0" err="1" smtClean="0">
                <a:solidFill>
                  <a:srgbClr val="003399"/>
                </a:solidFill>
              </a:rPr>
              <a:t>subclause</a:t>
            </a:r>
            <a:r>
              <a:rPr lang="en-GB" altLang="en-US" sz="1800" b="1" kern="0" dirty="0" smtClean="0">
                <a:solidFill>
                  <a:srgbClr val="003399"/>
                </a:solidFill>
              </a:rPr>
              <a:t> 6.2</a:t>
            </a:r>
            <a:r>
              <a:rPr lang="en-US" altLang="en-US" sz="1800" b="1" kern="0" dirty="0" smtClean="0">
                <a:solidFill>
                  <a:srgbClr val="003399"/>
                </a:solidFill>
              </a:rPr>
              <a:t>]:</a:t>
            </a:r>
          </a:p>
          <a:p>
            <a:pPr lvl="2">
              <a:buFont typeface="Arial" pitchFamily="34" charset="0"/>
              <a:buChar char="•"/>
            </a:pPr>
            <a:r>
              <a:rPr lang="en-US" altLang="en-US" sz="1800" b="1" kern="0" dirty="0"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800" kern="0" dirty="0" smtClean="0"/>
          </a:p>
          <a:p>
            <a:pPr lvl="2">
              <a:buFont typeface="Arial" pitchFamily="34" charset="0"/>
              <a:buChar char="•"/>
            </a:pPr>
            <a:r>
              <a:rPr lang="en-US" altLang="en-US" sz="1800" b="1" kern="0" dirty="0"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kern="0" dirty="0"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kern="0" dirty="0" smtClean="0">
                <a:solidFill>
                  <a:srgbClr val="003399"/>
                </a:solidFill>
              </a:rPr>
              <a:t>Early identification of holders of potential Essential Patent Claims is strongly encouraged</a:t>
            </a:r>
          </a:p>
          <a:p>
            <a:pPr lvl="1">
              <a:buFont typeface="Arial" pitchFamily="34" charset="0"/>
              <a:buChar char="•"/>
            </a:pPr>
            <a:r>
              <a:rPr lang="en-US" altLang="en-US" sz="1800" b="1" kern="0" dirty="0" smtClean="0">
                <a:solidFill>
                  <a:srgbClr val="003399"/>
                </a:solidFill>
              </a:rPr>
              <a:t>No duty to perform a patent search</a:t>
            </a:r>
            <a:endParaRPr lang="en-US" altLang="en-US" sz="1800" kern="0" dirty="0"/>
          </a:p>
        </p:txBody>
      </p:sp>
    </p:spTree>
    <p:extLst>
      <p:ext uri="{BB962C8B-B14F-4D97-AF65-F5344CB8AC3E}">
        <p14:creationId xmlns:p14="http://schemas.microsoft.com/office/powerpoint/2010/main" val="31315642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735987"/>
            <a:ext cx="7770813" cy="1065213"/>
          </a:xfrm>
        </p:spPr>
        <p:txBody>
          <a:bodyPr/>
          <a:lstStyle/>
          <a:p>
            <a:r>
              <a:rPr lang="en-GB" altLang="en-US" u="sng" dirty="0">
                <a:solidFill>
                  <a:schemeClr val="accent2"/>
                </a:solidFill>
              </a:rPr>
              <a:t>Patent Related Links</a:t>
            </a:r>
            <a:endParaRPr lang="en-US" dirty="0"/>
          </a:p>
        </p:txBody>
      </p:sp>
      <p:sp>
        <p:nvSpPr>
          <p:cNvPr id="8" name="Rectangle 3"/>
          <p:cNvSpPr txBox="1">
            <a:spLocks noChangeArrowheads="1"/>
          </p:cNvSpPr>
          <p:nvPr/>
        </p:nvSpPr>
        <p:spPr bwMode="auto">
          <a:xfrm>
            <a:off x="-19127" y="1556792"/>
            <a:ext cx="8991600" cy="38862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lvl="1">
              <a:lnSpc>
                <a:spcPct val="90000"/>
              </a:lnSpc>
              <a:buFont typeface="Monotype Sorts"/>
              <a:buNone/>
            </a:pPr>
            <a:r>
              <a:rPr lang="en-US" sz="1800" kern="0" dirty="0" smtClean="0">
                <a:cs typeface="Times New Roman" pitchFamily="18" charset="0"/>
              </a:rPr>
              <a:t>	</a:t>
            </a:r>
            <a:r>
              <a:rPr lang="en-US" altLang="en-US" sz="2400" kern="0" dirty="0" smtClean="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kern="0" dirty="0" smtClean="0">
                <a:solidFill>
                  <a:schemeClr val="accent6">
                    <a:lumMod val="75000"/>
                  </a:schemeClr>
                </a:solidFill>
              </a:rPr>
              <a:t>		IEEE-SA Standards Boards Bylaws</a:t>
            </a:r>
          </a:p>
          <a:p>
            <a:pPr lvl="1">
              <a:lnSpc>
                <a:spcPct val="90000"/>
              </a:lnSpc>
              <a:buFont typeface="Monotype Sorts"/>
              <a:buNone/>
            </a:pPr>
            <a:r>
              <a:rPr lang="en-US" altLang="en-US" sz="2100" kern="0" dirty="0" smtClean="0">
                <a:solidFill>
                  <a:schemeClr val="accent6">
                    <a:lumMod val="75000"/>
                  </a:schemeClr>
                </a:solidFill>
              </a:rPr>
              <a:t>		</a:t>
            </a:r>
            <a:r>
              <a:rPr lang="en-US" altLang="en-US" sz="2100" i="1" kern="0" dirty="0" smtClean="0">
                <a:solidFill>
                  <a:schemeClr val="accent6">
                    <a:lumMod val="75000"/>
                  </a:schemeClr>
                </a:solidFill>
                <a:hlinkClick r:id="rId2"/>
              </a:rPr>
              <a:t>http://standards.ieee.org/develop/policies/bylaws/sect6-7.html#6</a:t>
            </a:r>
            <a:r>
              <a:rPr lang="en-US" altLang="en-US" sz="2100" i="1" kern="0" dirty="0" smtClean="0">
                <a:solidFill>
                  <a:schemeClr val="accent6">
                    <a:lumMod val="75000"/>
                  </a:schemeClr>
                </a:solidFill>
              </a:rPr>
              <a:t> </a:t>
            </a:r>
          </a:p>
          <a:p>
            <a:pPr lvl="1">
              <a:lnSpc>
                <a:spcPct val="90000"/>
              </a:lnSpc>
              <a:buFont typeface="Monotype Sorts"/>
              <a:buNone/>
            </a:pPr>
            <a:r>
              <a:rPr lang="en-GB" altLang="en-US" sz="2400" kern="0" dirty="0" smtClean="0">
                <a:solidFill>
                  <a:schemeClr val="accent6">
                    <a:lumMod val="75000"/>
                  </a:schemeClr>
                </a:solidFill>
              </a:rPr>
              <a:t>		IEEE-SA Standards Board Operations Manual</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3"/>
              </a:rPr>
              <a:t>http://standards.ieee.org/develop/policies/opman/sect6.html#6.3</a:t>
            </a:r>
            <a:r>
              <a:rPr lang="en-US" altLang="en-US" sz="2100" i="1" kern="0" dirty="0" smtClean="0">
                <a:solidFill>
                  <a:schemeClr val="accent6">
                    <a:lumMod val="75000"/>
                  </a:schemeClr>
                </a:solidFill>
              </a:rPr>
              <a:t> </a:t>
            </a:r>
            <a:endParaRPr lang="en-US" altLang="en-US" sz="2400" kern="0" dirty="0" smtClean="0">
              <a:solidFill>
                <a:schemeClr val="accent6">
                  <a:lumMod val="75000"/>
                </a:schemeClr>
              </a:solidFill>
            </a:endParaRPr>
          </a:p>
          <a:p>
            <a:pPr lvl="1">
              <a:lnSpc>
                <a:spcPct val="90000"/>
              </a:lnSpc>
              <a:buFont typeface="Monotype Sorts"/>
              <a:buNone/>
            </a:pPr>
            <a:r>
              <a:rPr lang="en-US" altLang="en-US" sz="2400" kern="0" dirty="0" smtClean="0">
                <a:solidFill>
                  <a:schemeClr val="accent6">
                    <a:lumMod val="75000"/>
                  </a:schemeClr>
                </a:solidFill>
                <a:cs typeface="Times New Roman" pitchFamily="18" charset="0"/>
              </a:rPr>
              <a:t>	Material about the patent policy is available at</a:t>
            </a:r>
            <a:r>
              <a:rPr lang="en-US" altLang="en-US" sz="2400" kern="0" dirty="0" smtClean="0">
                <a:solidFill>
                  <a:schemeClr val="accent6">
                    <a:lumMod val="75000"/>
                  </a:schemeClr>
                </a:solidFill>
              </a:rPr>
              <a:t> </a:t>
            </a:r>
          </a:p>
          <a:p>
            <a:pPr lvl="1">
              <a:lnSpc>
                <a:spcPct val="90000"/>
              </a:lnSpc>
              <a:buFont typeface="Monotype Sorts"/>
              <a:buNone/>
            </a:pPr>
            <a:r>
              <a:rPr lang="en-US" altLang="en-US" sz="2400" kern="0" dirty="0" smtClean="0">
                <a:solidFill>
                  <a:schemeClr val="accent6">
                    <a:lumMod val="75000"/>
                  </a:schemeClr>
                </a:solidFill>
              </a:rPr>
              <a:t>		</a:t>
            </a:r>
            <a:r>
              <a:rPr lang="en-US" altLang="en-US" sz="2100" i="1" kern="0" dirty="0" smtClean="0">
                <a:solidFill>
                  <a:schemeClr val="accent6">
                    <a:lumMod val="75000"/>
                  </a:schemeClr>
                </a:solidFill>
                <a:hlinkClick r:id="rId4"/>
              </a:rPr>
              <a:t>http://standards.ieee.org/about/sasb/patcom/materials.html</a:t>
            </a:r>
            <a:r>
              <a:rPr lang="en-US" altLang="en-US" sz="2100" i="1" kern="0" dirty="0" smtClean="0">
                <a:solidFill>
                  <a:schemeClr val="accent6">
                    <a:lumMod val="75000"/>
                  </a:schemeClr>
                </a:solidFill>
              </a:rPr>
              <a:t> </a:t>
            </a:r>
            <a:endParaRPr lang="en-US" altLang="en-US" sz="2100" i="1" kern="0" dirty="0">
              <a:solidFill>
                <a:schemeClr val="accent6">
                  <a:lumMod val="75000"/>
                </a:schemeClr>
              </a:solidFill>
            </a:endParaRPr>
          </a:p>
        </p:txBody>
      </p:sp>
    </p:spTree>
    <p:extLst>
      <p:ext uri="{BB962C8B-B14F-4D97-AF65-F5344CB8AC3E}">
        <p14:creationId xmlns:p14="http://schemas.microsoft.com/office/powerpoint/2010/main" val="37099702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March 2017</a:t>
            </a:r>
            <a:endParaRPr lang="en-GB" dirty="0"/>
          </a:p>
        </p:txBody>
      </p:sp>
      <p:sp>
        <p:nvSpPr>
          <p:cNvPr id="7" name="Title 1"/>
          <p:cNvSpPr>
            <a:spLocks noGrp="1"/>
          </p:cNvSpPr>
          <p:nvPr>
            <p:ph type="title"/>
          </p:nvPr>
        </p:nvSpPr>
        <p:spPr>
          <a:xfrm>
            <a:off x="685800" y="685800"/>
            <a:ext cx="7770813" cy="1065213"/>
          </a:xfrm>
        </p:spPr>
        <p:txBody>
          <a:bodyPr/>
          <a:lstStyle/>
          <a:p>
            <a:r>
              <a:rPr lang="en-US" dirty="0">
                <a:solidFill>
                  <a:schemeClr val="accent2">
                    <a:lumMod val="75000"/>
                  </a:schemeClr>
                </a:solidFill>
              </a:rPr>
              <a:t>Call for Potentially Essential Patents</a:t>
            </a:r>
            <a:endParaRPr lang="en-US" dirty="0"/>
          </a:p>
        </p:txBody>
      </p:sp>
      <p:sp>
        <p:nvSpPr>
          <p:cNvPr id="8" name="Rectangle 1027"/>
          <p:cNvSpPr txBox="1">
            <a:spLocks noChangeArrowheads="1"/>
          </p:cNvSpPr>
          <p:nvPr/>
        </p:nvSpPr>
        <p:spPr bwMode="auto">
          <a:xfrm>
            <a:off x="685800" y="1751013"/>
            <a:ext cx="8077200" cy="4724400"/>
          </a:xfrm>
          <a:prstGeom prst="rect">
            <a:avLst/>
          </a:prstGeom>
          <a:noFill/>
          <a:ln w="9525">
            <a:noFill/>
            <a:round/>
            <a:headEnd/>
            <a:tailEnd/>
          </a:ln>
          <a:effectLst/>
        </p:spPr>
        <p:txBody>
          <a:bodyPr vert="horz" wrap="square" lIns="91440" tIns="45720" rIns="91440" bIns="4572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itchFamily="34" charset="0"/>
              <a:buChar char="•"/>
            </a:pPr>
            <a:r>
              <a:rPr lang="en-US" altLang="en-US" sz="2800" kern="0" smtClean="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kern="0" smtClean="0">
                <a:solidFill>
                  <a:schemeClr val="accent6">
                    <a:lumMod val="75000"/>
                  </a:schemeClr>
                </a:solidFill>
              </a:rPr>
              <a:t>Either speak up now or</a:t>
            </a:r>
          </a:p>
          <a:p>
            <a:pPr lvl="1">
              <a:buFont typeface="Arial" pitchFamily="34" charset="0"/>
              <a:buChar char="•"/>
            </a:pPr>
            <a:r>
              <a:rPr lang="en-US" altLang="en-US" kern="0" smtClean="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kern="0" smtClean="0">
                <a:solidFill>
                  <a:schemeClr val="accent6">
                    <a:lumMod val="75000"/>
                  </a:schemeClr>
                </a:solidFill>
              </a:rPr>
              <a:t>Cause an LOA to be submitted</a:t>
            </a:r>
            <a:endParaRPr lang="en-US" altLang="en-US" kern="0" dirty="0">
              <a:solidFill>
                <a:schemeClr val="accent6">
                  <a:lumMod val="75000"/>
                </a:schemeClr>
              </a:solidFill>
            </a:endParaRPr>
          </a:p>
        </p:txBody>
      </p:sp>
    </p:spTree>
    <p:extLst>
      <p:ext uri="{BB962C8B-B14F-4D97-AF65-F5344CB8AC3E}">
        <p14:creationId xmlns:p14="http://schemas.microsoft.com/office/powerpoint/2010/main" val="25602501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388</TotalTime>
  <Words>2399</Words>
  <Application>Microsoft Office PowerPoint</Application>
  <PresentationFormat>On-screen Show (4:3)</PresentationFormat>
  <Paragraphs>556</Paragraphs>
  <Slides>45</Slides>
  <Notes>11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45</vt:i4>
      </vt:variant>
    </vt:vector>
  </HeadingPairs>
  <TitlesOfParts>
    <vt:vector size="55" baseType="lpstr">
      <vt:lpstr>Arial Unicode MS</vt:lpstr>
      <vt:lpstr>MS Gothic</vt:lpstr>
      <vt:lpstr>MS PGothic</vt:lpstr>
      <vt:lpstr>Arial</vt:lpstr>
      <vt:lpstr>DejaVu Sans</vt:lpstr>
      <vt:lpstr>Monotype Sorts</vt:lpstr>
      <vt:lpstr>Times</vt:lpstr>
      <vt:lpstr>Times New Roman</vt:lpstr>
      <vt:lpstr>Office Theme</vt:lpstr>
      <vt:lpstr>Document</vt:lpstr>
      <vt:lpstr>TGaz Next Generation Positioning  March Meeting Agenda</vt:lpstr>
      <vt:lpstr>IEEE 802.11 Task Group AZ Next Generation Positioning </vt:lpstr>
      <vt:lpstr>Abstract</vt:lpstr>
      <vt:lpstr>Attendance, Voting &amp; Document Status</vt:lpstr>
      <vt:lpstr>Logistics</vt:lpstr>
      <vt:lpstr>Patent Policy</vt:lpstr>
      <vt:lpstr>Participants, Patents, and Duty to Inform</vt:lpstr>
      <vt:lpstr>Patent Related Links</vt:lpstr>
      <vt:lpstr>Call for Potentially Essential Patents</vt:lpstr>
      <vt:lpstr>Other Guidelines for IEEE WG Meetings</vt:lpstr>
      <vt:lpstr>Participation in IEEE 802 Meetings</vt:lpstr>
      <vt:lpstr>802 Ground rules </vt:lpstr>
      <vt:lpstr>IEEE-SA policy documents</vt:lpstr>
      <vt:lpstr>PowerPoint Presentation</vt:lpstr>
      <vt:lpstr>PowerPoint Presentation</vt:lpstr>
      <vt:lpstr>TGaz Schedule at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Attendance reminder</vt:lpstr>
      <vt:lpstr>Recess</vt:lpstr>
      <vt:lpstr>PowerPoint Presentation</vt:lpstr>
      <vt:lpstr>Meeting Slot # 2 discussion items</vt:lpstr>
      <vt:lpstr>Submission order – Slot 2</vt:lpstr>
      <vt:lpstr>TGAZ Approved Timelines</vt:lpstr>
      <vt:lpstr>Goals For May Meeting</vt:lpstr>
      <vt:lpstr>Teleconference Schedule</vt:lpstr>
      <vt:lpstr>Reminder to do attendance</vt:lpstr>
      <vt:lpstr>AOB?</vt:lpstr>
      <vt:lpstr>Adjourn</vt:lpstr>
      <vt:lpstr>PowerPoint Presentation</vt:lpstr>
      <vt:lpstr>Approval of Telecon Minutes</vt:lpstr>
      <vt:lpstr>Motion to Adopt Text to SFD/FRD</vt:lpstr>
      <vt:lpstr>Motion to Release Liaison to WG</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lpstr>References</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March Agenda</dc:title>
  <dc:creator>Segev, Jonathan</dc:creator>
  <cp:lastModifiedBy>Segev, Jonathan</cp:lastModifiedBy>
  <cp:revision>19</cp:revision>
  <cp:lastPrinted>1601-01-01T00:00:00Z</cp:lastPrinted>
  <dcterms:created xsi:type="dcterms:W3CDTF">2017-01-29T08:57:00Z</dcterms:created>
  <dcterms:modified xsi:type="dcterms:W3CDTF">2017-03-14T19:01:09Z</dcterms:modified>
</cp:coreProperties>
</file>