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1" r:id="rId6"/>
  </p:sldMasterIdLst>
  <p:notesMasterIdLst>
    <p:notesMasterId r:id="rId18"/>
  </p:notesMasterIdLst>
  <p:handoutMasterIdLst>
    <p:handoutMasterId r:id="rId19"/>
  </p:handoutMasterIdLst>
  <p:sldIdLst>
    <p:sldId id="256" r:id="rId7"/>
    <p:sldId id="395" r:id="rId8"/>
    <p:sldId id="324" r:id="rId9"/>
    <p:sldId id="425" r:id="rId10"/>
    <p:sldId id="430" r:id="rId11"/>
    <p:sldId id="470" r:id="rId12"/>
    <p:sldId id="471" r:id="rId13"/>
    <p:sldId id="469" r:id="rId14"/>
    <p:sldId id="439" r:id="rId15"/>
    <p:sldId id="424" r:id="rId16"/>
    <p:sldId id="326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ng Wang" initials="MW" lastIdx="6" clrIdx="0"/>
  <p:cmAuthor id="1" name="Leif Wilhelmsson R" initials="LWR" lastIdx="3" clrIdx="1"/>
  <p:cmAuthor id="2" name="Miguel Lopez M" initials="MLM" lastIdx="5" clrIdx="2">
    <p:extLst>
      <p:ext uri="{19B8F6BF-5375-455C-9EA6-DF929625EA0E}">
        <p15:presenceInfo xmlns:p15="http://schemas.microsoft.com/office/powerpoint/2012/main" userId="S-1-5-21-1538607324-3213881460-940295383-34333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7040" autoAdjust="0"/>
    <p:restoredTop sz="70664" autoAdjust="0"/>
  </p:normalViewPr>
  <p:slideViewPr>
    <p:cSldViewPr>
      <p:cViewPr varScale="1">
        <p:scale>
          <a:sx n="73" d="100"/>
          <a:sy n="73" d="100"/>
        </p:scale>
        <p:origin x="1236" y="5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126" y="61272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8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?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570491-7F66-4616-AE1B-CA8BE53DD90E}" type="datetime1">
              <a:rPr lang="sv-SE" smtClean="0"/>
              <a:t>2017-01-19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Leif Wilhelmsson,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?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D2BEA3BE-1581-4670-A041-0E15FB5105A9}" type="datetime1">
              <a:rPr lang="sv-SE" smtClean="0"/>
              <a:t>2017-01-19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Leif Wilhelmsson, Ericsson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5CE94C34-2219-4E40-B842-1818F962E2EF}" type="datetime1">
              <a:rPr lang="sv-SE" smtClean="0"/>
              <a:t>2017-01-19</a:t>
            </a:fld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Leif Wilhelmsson,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" name="Header Placeholder 2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?</a:t>
            </a:r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FBA3E13-7965-4D72-A529-703C6E6878BC}" type="datetime1">
              <a:rPr lang="sv-SE" smtClean="0"/>
              <a:t>2017-01-19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Leif Wilhelmsson,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752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6625" y="750888"/>
            <a:ext cx="5011738" cy="37576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13E82984-318C-4286-ADAD-8D8D732C1C4D}" type="datetime1">
              <a:rPr lang="sv-SE" smtClean="0"/>
              <a:t>2017-01-19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0427E3-15B1-4568-A1F9-42AB618F2A0B}" type="slidenum">
              <a:rPr lang="en-US" smtClean="0"/>
              <a:t>9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Ericsson AB 2016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8201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D0BF25BE-5948-474F-AF0B-6981DE3F8CD0}" type="datetime1">
              <a:rPr lang="sv-SE" smtClean="0"/>
              <a:t>2017-01-19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Leif Wilhelmsson,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?</a:t>
            </a:r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>
          <a:xfrm>
            <a:off x="7164388" y="6524625"/>
            <a:ext cx="914400" cy="914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9060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63911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96876" y="1800000"/>
            <a:ext cx="8351839" cy="385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3701" y="239715"/>
            <a:ext cx="7494588" cy="108537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55304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802.11-17/0094r1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2" r:id="rId10"/>
    <p:sldLayoutId id="2147483714" r:id="rId11"/>
    <p:sldLayoutId id="2147483715" r:id="rId1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13" Type="http://schemas.openxmlformats.org/officeDocument/2006/relationships/image" Target="../media/image13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12" Type="http://schemas.openxmlformats.org/officeDocument/2006/relationships/image" Target="../media/image12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11" Type="http://schemas.openxmlformats.org/officeDocument/2006/relationships/image" Target="../media/image11.emf"/><Relationship Id="rId5" Type="http://schemas.openxmlformats.org/officeDocument/2006/relationships/image" Target="../media/image5.emf"/><Relationship Id="rId15" Type="http://schemas.openxmlformats.org/officeDocument/2006/relationships/image" Target="../media/image15.emf"/><Relationship Id="rId10" Type="http://schemas.openxmlformats.org/officeDocument/2006/relationships/image" Target="../media/image10.emf"/><Relationship Id="rId4" Type="http://schemas.openxmlformats.org/officeDocument/2006/relationships/image" Target="../media/image4.emf"/><Relationship Id="rId9" Type="http://schemas.openxmlformats.org/officeDocument/2006/relationships/image" Target="../media/image9.emf"/><Relationship Id="rId14" Type="http://schemas.openxmlformats.org/officeDocument/2006/relationships/image" Target="../media/image1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1354088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Concurrent transmission of data and a wake-up signal in 802.11ax</a:t>
            </a:r>
            <a:br>
              <a:rPr lang="en-GB" dirty="0"/>
            </a:br>
            <a:br>
              <a:rPr lang="en-GB" dirty="0"/>
            </a:br>
            <a:r>
              <a:rPr lang="en-GB" dirty="0"/>
              <a:t>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3568" y="209602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2017-01-15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/>
              <a:t>Leif Wilhelmsson, Ericsson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54394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0646325"/>
              </p:ext>
            </p:extLst>
          </p:nvPr>
        </p:nvGraphicFramePr>
        <p:xfrm>
          <a:off x="693738" y="3578225"/>
          <a:ext cx="7267575" cy="249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20" name="Document" r:id="rId4" imgW="8123276" imgH="2794918" progId="Word.Document.8">
                  <p:embed/>
                </p:oleObj>
              </mc:Choice>
              <mc:Fallback>
                <p:oleObj name="Document" r:id="rId4" imgW="8123276" imgH="2794918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738" y="3578225"/>
                        <a:ext cx="7267575" cy="2490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dirty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D</a:t>
            </a:r>
            <a:r>
              <a:rPr lang="en-US" dirty="0"/>
              <a:t>o you believe the idea is interesting enough so that we should try to include support for concurrent data and WUS transmission in the 802.11ba work?</a:t>
            </a:r>
          </a:p>
          <a:p>
            <a:endParaRPr lang="en-US" dirty="0"/>
          </a:p>
          <a:p>
            <a:r>
              <a:rPr lang="en-US" dirty="0"/>
              <a:t>Y/N/A: 14/0/18</a:t>
            </a:r>
          </a:p>
        </p:txBody>
      </p:sp>
    </p:spTree>
    <p:extLst>
      <p:ext uri="{BB962C8B-B14F-4D97-AF65-F5344CB8AC3E}">
        <p14:creationId xmlns:p14="http://schemas.microsoft.com/office/powerpoint/2010/main" val="1327204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755576" y="1700808"/>
            <a:ext cx="7772400" cy="4208463"/>
          </a:xfrm>
          <a:ln/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2000" b="0" dirty="0"/>
              <a:t>M. Lopez and L. Wilhelmsson, “Efficient support of WUR in IEEE 802.11,” </a:t>
            </a:r>
            <a:r>
              <a:rPr lang="en-GB" sz="2000" b="0" dirty="0" err="1"/>
              <a:t>Globecom</a:t>
            </a:r>
            <a:r>
              <a:rPr lang="en-GB" sz="2000" b="0" dirty="0"/>
              <a:t> 2016.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M. Park </a:t>
            </a:r>
            <a:r>
              <a:rPr lang="en-US" sz="2000" b="0" i="1" dirty="0"/>
              <a:t>et al.,</a:t>
            </a:r>
            <a:r>
              <a:rPr lang="en-US" sz="2000" b="0" dirty="0"/>
              <a:t> “LP-WUR (Low-Power Wake-Up Receiver) follow-up,” IEEE 802.11-16/0341r0.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b="0" dirty="0"/>
              <a:t>L. Wilhelmsson and M. Lopez, “Discussion of a Wake-Up Receiver Front-End Model,” </a:t>
            </a:r>
            <a:r>
              <a:rPr lang="en-US" sz="2000" b="0" dirty="0"/>
              <a:t>IEEE 802.11-17/0093r0.</a:t>
            </a:r>
            <a:endParaRPr lang="en-US" altLang="ko-KR" sz="2000" b="0" dirty="0"/>
          </a:p>
          <a:p>
            <a:pPr marL="0" indent="0"/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47638"/>
            <a:ext cx="2374889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03397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One concern with supporting WURs is that the transmission of the wake-up signal(WUS) may severely impact the system capacity if the channel is used for the wake-up signal instead of data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000" dirty="0"/>
              <a:t>I</a:t>
            </a:r>
            <a:r>
              <a:rPr lang="en-US" sz="2000" dirty="0"/>
              <a:t>n [1], the possibility to send the WUS using a few guard carriers  in 802.11 was discussed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With the introduction of OFDMA in 802.11 ax, it is possible to multiplex the WUS with the data by using one or more RUs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This contribution addresses the feasibility of such an approach by evaluating the performance for the WUR</a:t>
            </a:r>
            <a:endParaRPr lang="sv-SE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Leif Wilhelmsson, Ericsson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710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56259"/>
            <a:ext cx="7770813" cy="1065213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Motivation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Joint transmission </a:t>
            </a:r>
            <a:r>
              <a:rPr lang="sv-SE" dirty="0" err="1"/>
              <a:t>of</a:t>
            </a:r>
            <a:r>
              <a:rPr lang="sv-SE" dirty="0"/>
              <a:t> the WUS and data in 802.11ax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Reception </a:t>
            </a:r>
            <a:r>
              <a:rPr lang="sv-SE" dirty="0" err="1"/>
              <a:t>of</a:t>
            </a:r>
            <a:r>
              <a:rPr lang="sv-SE" dirty="0"/>
              <a:t> the WUS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Simulation Results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Conclusions</a:t>
            </a:r>
          </a:p>
          <a:p>
            <a:pPr marL="0" indent="0"/>
            <a:endParaRPr lang="sv-SE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dirty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1999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One concern with supporting WURs is that the transmission of the wake-up signal(WUS) may severely impact the system capacity</a:t>
            </a: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r>
              <a:rPr lang="sv-SE" dirty="0" err="1"/>
              <a:t>We</a:t>
            </a:r>
            <a:r>
              <a:rPr lang="sv-SE" dirty="0"/>
              <a:t> </a:t>
            </a:r>
            <a:r>
              <a:rPr lang="sv-SE" dirty="0" err="1"/>
              <a:t>therefore</a:t>
            </a:r>
            <a:r>
              <a:rPr lang="sv-SE" dirty="0"/>
              <a:t> </a:t>
            </a:r>
            <a:r>
              <a:rPr lang="sv-SE" dirty="0" err="1"/>
              <a:t>consider</a:t>
            </a:r>
            <a:r>
              <a:rPr lang="sv-SE" dirty="0"/>
              <a:t> the </a:t>
            </a:r>
            <a:r>
              <a:rPr lang="sv-SE" dirty="0" err="1"/>
              <a:t>feasibility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concurrent</a:t>
            </a:r>
            <a:r>
              <a:rPr lang="sv-SE" dirty="0"/>
              <a:t> transmission </a:t>
            </a:r>
            <a:r>
              <a:rPr lang="sv-SE" dirty="0" err="1"/>
              <a:t>of</a:t>
            </a:r>
            <a:r>
              <a:rPr lang="sv-SE" dirty="0"/>
              <a:t> the WUS and data </a:t>
            </a:r>
            <a:r>
              <a:rPr lang="sv-SE" dirty="0" err="1"/>
              <a:t>using</a:t>
            </a:r>
            <a:r>
              <a:rPr lang="sv-SE" dirty="0"/>
              <a:t> OFDMA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As </a:t>
            </a:r>
            <a:r>
              <a:rPr lang="sv-SE" dirty="0" err="1"/>
              <a:t>this</a:t>
            </a:r>
            <a:r>
              <a:rPr lang="sv-SE" dirty="0"/>
              <a:t> </a:t>
            </a:r>
            <a:r>
              <a:rPr lang="sv-SE" dirty="0" err="1"/>
              <a:t>will</a:t>
            </a:r>
            <a:r>
              <a:rPr lang="sv-SE" dirty="0"/>
              <a:t> </a:t>
            </a:r>
            <a:r>
              <a:rPr lang="sv-SE" dirty="0" err="1"/>
              <a:t>decrease</a:t>
            </a:r>
            <a:r>
              <a:rPr lang="sv-SE" dirty="0"/>
              <a:t> the </a:t>
            </a:r>
            <a:r>
              <a:rPr lang="sv-SE" dirty="0" err="1"/>
              <a:t>performance</a:t>
            </a:r>
            <a:r>
              <a:rPr lang="sv-SE" dirty="0"/>
              <a:t> for the WUR, </a:t>
            </a:r>
            <a:r>
              <a:rPr lang="sv-SE" dirty="0" err="1"/>
              <a:t>we</a:t>
            </a:r>
            <a:r>
              <a:rPr lang="sv-SE" dirty="0"/>
              <a:t>  </a:t>
            </a:r>
            <a:r>
              <a:rPr lang="sv-SE" dirty="0" err="1">
                <a:solidFill>
                  <a:schemeClr val="tx1"/>
                </a:solidFill>
              </a:rPr>
              <a:t>estimate</a:t>
            </a:r>
            <a:r>
              <a:rPr lang="sv-SE" dirty="0">
                <a:solidFill>
                  <a:schemeClr val="tx1"/>
                </a:solidFill>
              </a:rPr>
              <a:t> </a:t>
            </a:r>
            <a:r>
              <a:rPr lang="sv-SE" dirty="0"/>
              <a:t>by </a:t>
            </a:r>
            <a:r>
              <a:rPr lang="sv-SE" dirty="0" err="1"/>
              <a:t>how</a:t>
            </a:r>
            <a:r>
              <a:rPr lang="sv-SE" dirty="0"/>
              <a:t> </a:t>
            </a:r>
            <a:r>
              <a:rPr lang="sv-SE" dirty="0" err="1"/>
              <a:t>much</a:t>
            </a:r>
            <a:r>
              <a:rPr lang="sv-SE" dirty="0"/>
              <a:t> under different </a:t>
            </a:r>
            <a:r>
              <a:rPr lang="sv-SE" dirty="0" err="1"/>
              <a:t>assumptions</a:t>
            </a:r>
            <a:endParaRPr lang="sv-S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Motivation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1171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6912" y="3186368"/>
            <a:ext cx="7786017" cy="3026503"/>
          </a:xfrm>
        </p:spPr>
        <p:txBody>
          <a:bodyPr/>
          <a:lstStyle/>
          <a:p>
            <a:pPr marL="0" indent="0"/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The WUS is </a:t>
            </a:r>
            <a:r>
              <a:rPr lang="sv-SE" dirty="0" err="1">
                <a:solidFill>
                  <a:schemeClr val="tx1"/>
                </a:solidFill>
              </a:rPr>
              <a:t>generated</a:t>
            </a:r>
            <a:r>
              <a:rPr lang="sv-SE" dirty="0">
                <a:solidFill>
                  <a:schemeClr val="tx1"/>
                </a:solidFill>
              </a:rPr>
              <a:t> </a:t>
            </a:r>
            <a:r>
              <a:rPr lang="sv-SE" dirty="0" err="1">
                <a:solidFill>
                  <a:schemeClr val="tx1"/>
                </a:solidFill>
              </a:rPr>
              <a:t>using</a:t>
            </a:r>
            <a:r>
              <a:rPr lang="sv-SE" dirty="0">
                <a:solidFill>
                  <a:schemeClr val="tx1"/>
                </a:solidFill>
              </a:rPr>
              <a:t> OOK (</a:t>
            </a:r>
            <a:r>
              <a:rPr lang="sv-SE" dirty="0" err="1">
                <a:solidFill>
                  <a:schemeClr val="tx1"/>
                </a:solidFill>
              </a:rPr>
              <a:t>similar</a:t>
            </a:r>
            <a:r>
              <a:rPr lang="sv-SE" dirty="0">
                <a:solidFill>
                  <a:schemeClr val="tx1"/>
                </a:solidFill>
              </a:rPr>
              <a:t> to [2]) and </a:t>
            </a:r>
            <a:r>
              <a:rPr lang="sv-SE" dirty="0"/>
              <a:t>is sent </a:t>
            </a:r>
            <a:r>
              <a:rPr lang="sv-SE" dirty="0" err="1"/>
              <a:t>using</a:t>
            </a:r>
            <a:r>
              <a:rPr lang="sv-SE" dirty="0"/>
              <a:t> an (</a:t>
            </a:r>
            <a:r>
              <a:rPr lang="sv-SE" dirty="0" err="1"/>
              <a:t>arbitrary</a:t>
            </a:r>
            <a:r>
              <a:rPr lang="sv-SE" dirty="0"/>
              <a:t>) RU, RU6 in the </a:t>
            </a:r>
            <a:r>
              <a:rPr lang="sv-SE" dirty="0" err="1"/>
              <a:t>figure</a:t>
            </a:r>
            <a:r>
              <a:rPr lang="sv-SE" dirty="0"/>
              <a:t> </a:t>
            </a:r>
            <a:r>
              <a:rPr lang="sv-SE" dirty="0" err="1"/>
              <a:t>above</a:t>
            </a: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The WUS is </a:t>
            </a:r>
            <a:r>
              <a:rPr lang="sv-SE" dirty="0" err="1"/>
              <a:t>assumed</a:t>
            </a:r>
            <a:r>
              <a:rPr lang="sv-SE" dirty="0"/>
              <a:t> not to be </a:t>
            </a:r>
            <a:r>
              <a:rPr lang="sv-SE" dirty="0" err="1"/>
              <a:t>longer</a:t>
            </a:r>
            <a:r>
              <a:rPr lang="sv-SE" dirty="0"/>
              <a:t> </a:t>
            </a:r>
            <a:r>
              <a:rPr lang="sv-SE" dirty="0" err="1"/>
              <a:t>than</a:t>
            </a:r>
            <a:r>
              <a:rPr lang="sv-SE" dirty="0"/>
              <a:t> the data, and </a:t>
            </a:r>
            <a:r>
              <a:rPr lang="sv-SE" dirty="0" err="1"/>
              <a:t>thus</a:t>
            </a:r>
            <a:r>
              <a:rPr lang="sv-SE" dirty="0"/>
              <a:t> the WUS is </a:t>
            </a:r>
            <a:r>
              <a:rPr lang="sv-SE" dirty="0" err="1"/>
              <a:t>protected</a:t>
            </a:r>
            <a:r>
              <a:rPr lang="sv-SE" dirty="0"/>
              <a:t> in </a:t>
            </a:r>
            <a:r>
              <a:rPr lang="sv-SE" dirty="0" err="1"/>
              <a:t>similar</a:t>
            </a:r>
            <a:r>
              <a:rPr lang="sv-SE" dirty="0"/>
              <a:t> </a:t>
            </a:r>
            <a:r>
              <a:rPr lang="sv-SE" dirty="0" err="1"/>
              <a:t>way</a:t>
            </a:r>
            <a:r>
              <a:rPr lang="sv-SE" dirty="0"/>
              <a:t> as </a:t>
            </a:r>
            <a:r>
              <a:rPr lang="sv-SE" dirty="0" err="1"/>
              <a:t>proposed</a:t>
            </a:r>
            <a:r>
              <a:rPr lang="sv-SE" dirty="0"/>
              <a:t> in 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 err="1"/>
              <a:t>Since</a:t>
            </a:r>
            <a:r>
              <a:rPr lang="sv-SE" dirty="0"/>
              <a:t> the WUS is </a:t>
            </a:r>
            <a:r>
              <a:rPr lang="sv-SE" dirty="0" err="1"/>
              <a:t>generated</a:t>
            </a:r>
            <a:r>
              <a:rPr lang="sv-SE" dirty="0"/>
              <a:t> </a:t>
            </a:r>
            <a:r>
              <a:rPr lang="sv-SE" dirty="0" err="1"/>
              <a:t>using</a:t>
            </a:r>
            <a:r>
              <a:rPr lang="sv-SE" dirty="0"/>
              <a:t> the IFFT, it </a:t>
            </a:r>
            <a:r>
              <a:rPr lang="sv-SE" dirty="0" err="1"/>
              <a:t>will</a:t>
            </a:r>
            <a:r>
              <a:rPr lang="sv-SE" dirty="0"/>
              <a:t> not </a:t>
            </a:r>
            <a:r>
              <a:rPr lang="sv-SE" dirty="0" err="1"/>
              <a:t>interfere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the data </a:t>
            </a:r>
            <a:r>
              <a:rPr lang="sv-SE" dirty="0" err="1"/>
              <a:t>demodulated</a:t>
            </a:r>
            <a:r>
              <a:rPr lang="sv-SE" dirty="0"/>
              <a:t> </a:t>
            </a:r>
            <a:r>
              <a:rPr lang="sv-SE" dirty="0" err="1"/>
              <a:t>using</a:t>
            </a:r>
            <a:r>
              <a:rPr lang="sv-SE" dirty="0"/>
              <a:t> a FFT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Joint transmission </a:t>
            </a:r>
            <a:r>
              <a:rPr lang="sv-SE" dirty="0" err="1"/>
              <a:t>of</a:t>
            </a:r>
            <a:r>
              <a:rPr lang="sv-SE" dirty="0"/>
              <a:t> a WUS  and data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13" name="Rectangle 12"/>
          <p:cNvSpPr/>
          <p:nvPr/>
        </p:nvSpPr>
        <p:spPr bwMode="auto">
          <a:xfrm>
            <a:off x="3635896" y="3127247"/>
            <a:ext cx="4315061" cy="39925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4248817" y="3127247"/>
            <a:ext cx="0" cy="3992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4830096" y="3127247"/>
            <a:ext cx="0" cy="3992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5414759" y="3127246"/>
            <a:ext cx="0" cy="3992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635896" y="3188459"/>
            <a:ext cx="6129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L-STF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48817" y="3188458"/>
            <a:ext cx="6129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L-LTF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812629" y="3188459"/>
            <a:ext cx="6129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L-SIG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285030" y="3188371"/>
            <a:ext cx="1167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WUS + data</a:t>
            </a:r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713768" y="2418251"/>
            <a:ext cx="439189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rapezoid 22"/>
          <p:cNvSpPr/>
          <p:nvPr/>
        </p:nvSpPr>
        <p:spPr bwMode="auto">
          <a:xfrm>
            <a:off x="949295" y="1930761"/>
            <a:ext cx="367146" cy="48749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Trapezoid 23"/>
          <p:cNvSpPr/>
          <p:nvPr/>
        </p:nvSpPr>
        <p:spPr bwMode="auto">
          <a:xfrm>
            <a:off x="1337224" y="1930761"/>
            <a:ext cx="367146" cy="48749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Trapezoid 24"/>
          <p:cNvSpPr/>
          <p:nvPr/>
        </p:nvSpPr>
        <p:spPr bwMode="auto">
          <a:xfrm>
            <a:off x="1777104" y="1930761"/>
            <a:ext cx="367146" cy="48749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Trapezoid 25"/>
          <p:cNvSpPr/>
          <p:nvPr/>
        </p:nvSpPr>
        <p:spPr bwMode="auto">
          <a:xfrm>
            <a:off x="2158105" y="1930761"/>
            <a:ext cx="367146" cy="48749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Trapezoid 26"/>
          <p:cNvSpPr/>
          <p:nvPr/>
        </p:nvSpPr>
        <p:spPr bwMode="auto">
          <a:xfrm>
            <a:off x="1717531" y="1930761"/>
            <a:ext cx="45719" cy="48749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Trapezoid 27"/>
          <p:cNvSpPr/>
          <p:nvPr/>
        </p:nvSpPr>
        <p:spPr bwMode="auto">
          <a:xfrm>
            <a:off x="810750" y="1923472"/>
            <a:ext cx="138545" cy="48749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Trapezoid 28"/>
          <p:cNvSpPr/>
          <p:nvPr/>
        </p:nvSpPr>
        <p:spPr bwMode="auto">
          <a:xfrm>
            <a:off x="3491599" y="1935586"/>
            <a:ext cx="367146" cy="48749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Trapezoid 29"/>
          <p:cNvSpPr/>
          <p:nvPr/>
        </p:nvSpPr>
        <p:spPr bwMode="auto">
          <a:xfrm>
            <a:off x="3925246" y="1936336"/>
            <a:ext cx="367146" cy="48749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Trapezoid 30"/>
          <p:cNvSpPr/>
          <p:nvPr/>
        </p:nvSpPr>
        <p:spPr bwMode="auto">
          <a:xfrm>
            <a:off x="4306247" y="1928244"/>
            <a:ext cx="367146" cy="48749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Trapezoid 31"/>
          <p:cNvSpPr/>
          <p:nvPr/>
        </p:nvSpPr>
        <p:spPr bwMode="auto">
          <a:xfrm>
            <a:off x="3865673" y="1928244"/>
            <a:ext cx="45719" cy="48749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Trapezoid 32"/>
          <p:cNvSpPr/>
          <p:nvPr/>
        </p:nvSpPr>
        <p:spPr bwMode="auto">
          <a:xfrm>
            <a:off x="4673393" y="1925810"/>
            <a:ext cx="138545" cy="48749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75273" y="199933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357130" y="200632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511505" y="198944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944277" y="200556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339153" y="202128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645959" y="200632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178011" y="199933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797010" y="200556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181859" y="2220711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frequency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3" name="Trapezoid 42"/>
          <p:cNvSpPr/>
          <p:nvPr/>
        </p:nvSpPr>
        <p:spPr bwMode="auto">
          <a:xfrm>
            <a:off x="3122607" y="1933398"/>
            <a:ext cx="367146" cy="48749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4" name="Trapezoid 43"/>
          <p:cNvSpPr/>
          <p:nvPr/>
        </p:nvSpPr>
        <p:spPr bwMode="auto">
          <a:xfrm>
            <a:off x="2530167" y="1930761"/>
            <a:ext cx="585511" cy="48749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060383" y="2174506"/>
            <a:ext cx="4988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WUS</a:t>
            </a:r>
          </a:p>
        </p:txBody>
      </p:sp>
      <p:cxnSp>
        <p:nvCxnSpPr>
          <p:cNvPr id="46" name="Straight Arrow Connector 45"/>
          <p:cNvCxnSpPr/>
          <p:nvPr/>
        </p:nvCxnSpPr>
        <p:spPr bwMode="auto">
          <a:xfrm flipV="1">
            <a:off x="3458713" y="3526497"/>
            <a:ext cx="5117406" cy="30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8210532" y="3127246"/>
            <a:ext cx="5229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time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 flipV="1">
            <a:off x="5105659" y="2808708"/>
            <a:ext cx="0" cy="3185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5105659" y="2808708"/>
            <a:ext cx="284529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Arrow Connector 49"/>
          <p:cNvCxnSpPr/>
          <p:nvPr/>
        </p:nvCxnSpPr>
        <p:spPr bwMode="auto">
          <a:xfrm>
            <a:off x="7950957" y="2808708"/>
            <a:ext cx="0" cy="31853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277622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3773286"/>
            <a:ext cx="7770813" cy="232112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 err="1"/>
              <a:t>Since</a:t>
            </a:r>
            <a:r>
              <a:rPr lang="sv-SE" dirty="0"/>
              <a:t> the WUS </a:t>
            </a:r>
            <a:r>
              <a:rPr lang="sv-SE" dirty="0" err="1"/>
              <a:t>cannot</a:t>
            </a:r>
            <a:r>
              <a:rPr lang="sv-SE" dirty="0"/>
              <a:t> be </a:t>
            </a:r>
            <a:r>
              <a:rPr lang="sv-SE" dirty="0" err="1"/>
              <a:t>filtered</a:t>
            </a:r>
            <a:r>
              <a:rPr lang="sv-SE" dirty="0"/>
              <a:t> </a:t>
            </a:r>
            <a:r>
              <a:rPr lang="sv-SE" dirty="0" err="1"/>
              <a:t>out</a:t>
            </a:r>
            <a:r>
              <a:rPr lang="sv-SE" dirty="0"/>
              <a:t> </a:t>
            </a:r>
            <a:r>
              <a:rPr lang="sv-SE" dirty="0" err="1"/>
              <a:t>before</a:t>
            </a:r>
            <a:r>
              <a:rPr lang="sv-SE" dirty="0"/>
              <a:t> the </a:t>
            </a:r>
            <a:r>
              <a:rPr lang="sv-SE" dirty="0" err="1"/>
              <a:t>envelope</a:t>
            </a:r>
            <a:r>
              <a:rPr lang="sv-SE" dirty="0"/>
              <a:t> </a:t>
            </a:r>
            <a:r>
              <a:rPr lang="sv-SE" dirty="0" err="1"/>
              <a:t>detector</a:t>
            </a:r>
            <a:r>
              <a:rPr lang="sv-SE" dirty="0"/>
              <a:t>, </a:t>
            </a:r>
            <a:r>
              <a:rPr lang="sv-SE" dirty="0" err="1"/>
              <a:t>both</a:t>
            </a:r>
            <a:r>
              <a:rPr lang="sv-SE" dirty="0"/>
              <a:t> data and the WUS </a:t>
            </a:r>
            <a:r>
              <a:rPr lang="sv-SE" dirty="0" err="1">
                <a:solidFill>
                  <a:schemeClr val="tx1"/>
                </a:solidFill>
              </a:rPr>
              <a:t>are</a:t>
            </a:r>
            <a:r>
              <a:rPr lang="sv-SE" dirty="0">
                <a:solidFill>
                  <a:schemeClr val="tx1"/>
                </a:solidFill>
              </a:rPr>
              <a:t> </a:t>
            </a:r>
            <a:r>
              <a:rPr lang="sv-SE" dirty="0"/>
              <a:t>input to the </a:t>
            </a:r>
            <a:r>
              <a:rPr lang="sv-SE" dirty="0" err="1"/>
              <a:t>envelope</a:t>
            </a:r>
            <a:r>
              <a:rPr lang="sv-SE" dirty="0"/>
              <a:t> </a:t>
            </a:r>
            <a:r>
              <a:rPr lang="sv-SE" dirty="0" err="1"/>
              <a:t>detector</a:t>
            </a: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r>
              <a:rPr lang="sv-SE" dirty="0" err="1"/>
              <a:t>Essentially</a:t>
            </a:r>
            <a:r>
              <a:rPr lang="sv-SE" dirty="0"/>
              <a:t>, </a:t>
            </a:r>
            <a:r>
              <a:rPr lang="sv-SE" dirty="0" err="1"/>
              <a:t>since</a:t>
            </a:r>
            <a:r>
              <a:rPr lang="sv-SE" dirty="0"/>
              <a:t> RU6 is </a:t>
            </a:r>
            <a:r>
              <a:rPr lang="sv-SE" dirty="0" err="1"/>
              <a:t>modulated</a:t>
            </a:r>
            <a:r>
              <a:rPr lang="sv-SE" dirty="0"/>
              <a:t> </a:t>
            </a:r>
            <a:r>
              <a:rPr lang="sv-SE" dirty="0" err="1"/>
              <a:t>using</a:t>
            </a:r>
            <a:r>
              <a:rPr lang="sv-SE" dirty="0"/>
              <a:t> OOK, the full 20 MHz </a:t>
            </a:r>
            <a:r>
              <a:rPr lang="sv-SE" dirty="0" err="1"/>
              <a:t>can</a:t>
            </a:r>
            <a:r>
              <a:rPr lang="sv-SE" dirty="0"/>
              <a:t> be </a:t>
            </a:r>
            <a:r>
              <a:rPr lang="sv-SE" dirty="0" err="1"/>
              <a:t>seen</a:t>
            </a:r>
            <a:r>
              <a:rPr lang="sv-SE" dirty="0"/>
              <a:t> as </a:t>
            </a:r>
            <a:r>
              <a:rPr lang="sv-SE" dirty="0" err="1"/>
              <a:t>being</a:t>
            </a:r>
            <a:r>
              <a:rPr lang="sv-SE" dirty="0"/>
              <a:t> </a:t>
            </a:r>
            <a:r>
              <a:rPr lang="sv-SE" dirty="0" err="1"/>
              <a:t>amplitude</a:t>
            </a:r>
            <a:r>
              <a:rPr lang="sv-SE" dirty="0"/>
              <a:t> </a:t>
            </a:r>
            <a:r>
              <a:rPr lang="sv-SE" dirty="0" err="1"/>
              <a:t>modulated</a:t>
            </a:r>
            <a:r>
              <a:rPr lang="sv-SE" dirty="0"/>
              <a:t> at the OFDMA symbol rate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Reception </a:t>
            </a:r>
            <a:r>
              <a:rPr lang="sv-SE" dirty="0" err="1"/>
              <a:t>of</a:t>
            </a:r>
            <a:r>
              <a:rPr lang="sv-SE" dirty="0"/>
              <a:t> the WUS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9952" y="2554085"/>
            <a:ext cx="105251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9952" y="2554085"/>
            <a:ext cx="105251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3595514" y="2589010"/>
            <a:ext cx="928687" cy="665163"/>
          </a:xfrm>
          <a:prstGeom prst="rect">
            <a:avLst/>
          </a:prstGeom>
          <a:noFill/>
          <a:ln w="17463" cap="sq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7414" y="2581073"/>
            <a:ext cx="1027112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7414" y="2581073"/>
            <a:ext cx="1027112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3779664" y="2695373"/>
            <a:ext cx="4286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|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019377" y="2695373"/>
            <a:ext cx="350837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4187652" y="2695373"/>
            <a:ext cx="341312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|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3149427" y="2938260"/>
            <a:ext cx="374650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14"/>
          <p:cNvSpPr>
            <a:spLocks/>
          </p:cNvSpPr>
          <p:nvPr/>
        </p:nvSpPr>
        <p:spPr bwMode="auto">
          <a:xfrm>
            <a:off x="3512964" y="2896985"/>
            <a:ext cx="82550" cy="82550"/>
          </a:xfrm>
          <a:custGeom>
            <a:avLst/>
            <a:gdLst>
              <a:gd name="T0" fmla="*/ 0 w 52"/>
              <a:gd name="T1" fmla="*/ 0 h 52"/>
              <a:gd name="T2" fmla="*/ 52 w 52"/>
              <a:gd name="T3" fmla="*/ 26 h 52"/>
              <a:gd name="T4" fmla="*/ 0 w 52"/>
              <a:gd name="T5" fmla="*/ 52 h 52"/>
              <a:gd name="T6" fmla="*/ 0 w 52"/>
              <a:gd name="T7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2" h="52">
                <a:moveTo>
                  <a:pt x="0" y="0"/>
                </a:moveTo>
                <a:lnTo>
                  <a:pt x="52" y="26"/>
                </a:lnTo>
                <a:lnTo>
                  <a:pt x="0" y="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" name="Picture 1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7452" y="2554085"/>
            <a:ext cx="7461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7452" y="2554085"/>
            <a:ext cx="744537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5178252" y="2589010"/>
            <a:ext cx="622300" cy="665163"/>
          </a:xfrm>
          <a:prstGeom prst="rect">
            <a:avLst/>
          </a:prstGeom>
          <a:noFill/>
          <a:ln w="17463" cap="sq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" name="Picture 1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9364" y="2704898"/>
            <a:ext cx="6127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1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9364" y="2703310"/>
            <a:ext cx="6127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ectangle 20"/>
          <p:cNvSpPr>
            <a:spLocks noChangeArrowheads="1"/>
          </p:cNvSpPr>
          <p:nvPr/>
        </p:nvSpPr>
        <p:spPr bwMode="auto">
          <a:xfrm>
            <a:off x="5346527" y="2787448"/>
            <a:ext cx="420687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LPF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Line 21"/>
          <p:cNvSpPr>
            <a:spLocks noChangeShapeType="1"/>
          </p:cNvSpPr>
          <p:nvPr/>
        </p:nvSpPr>
        <p:spPr bwMode="auto">
          <a:xfrm>
            <a:off x="4532139" y="2938260"/>
            <a:ext cx="574675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22"/>
          <p:cNvSpPr>
            <a:spLocks/>
          </p:cNvSpPr>
          <p:nvPr/>
        </p:nvSpPr>
        <p:spPr bwMode="auto">
          <a:xfrm>
            <a:off x="5095702" y="2896985"/>
            <a:ext cx="82550" cy="82550"/>
          </a:xfrm>
          <a:custGeom>
            <a:avLst/>
            <a:gdLst>
              <a:gd name="T0" fmla="*/ 0 w 52"/>
              <a:gd name="T1" fmla="*/ 0 h 52"/>
              <a:gd name="T2" fmla="*/ 52 w 52"/>
              <a:gd name="T3" fmla="*/ 26 h 52"/>
              <a:gd name="T4" fmla="*/ 0 w 52"/>
              <a:gd name="T5" fmla="*/ 52 h 52"/>
              <a:gd name="T6" fmla="*/ 0 w 52"/>
              <a:gd name="T7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2" h="52">
                <a:moveTo>
                  <a:pt x="0" y="0"/>
                </a:moveTo>
                <a:lnTo>
                  <a:pt x="52" y="26"/>
                </a:lnTo>
                <a:lnTo>
                  <a:pt x="0" y="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5" name="Picture 2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9514" y="2554085"/>
            <a:ext cx="128905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24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9514" y="2554085"/>
            <a:ext cx="128905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Rectangle 25"/>
          <p:cNvSpPr>
            <a:spLocks noChangeArrowheads="1"/>
          </p:cNvSpPr>
          <p:nvPr/>
        </p:nvSpPr>
        <p:spPr bwMode="auto">
          <a:xfrm>
            <a:off x="6446664" y="2589010"/>
            <a:ext cx="1158875" cy="665163"/>
          </a:xfrm>
          <a:prstGeom prst="rect">
            <a:avLst/>
          </a:prstGeom>
          <a:noFill/>
          <a:ln w="17463" cap="sq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8" name="Picture 26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6502" y="2704898"/>
            <a:ext cx="12366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27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6502" y="2703310"/>
            <a:ext cx="12366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Rectangle 28"/>
          <p:cNvSpPr>
            <a:spLocks noChangeArrowheads="1"/>
          </p:cNvSpPr>
          <p:nvPr/>
        </p:nvSpPr>
        <p:spPr bwMode="auto">
          <a:xfrm>
            <a:off x="6568902" y="2787448"/>
            <a:ext cx="1077912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DC blocker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Line 29"/>
          <p:cNvSpPr>
            <a:spLocks noChangeShapeType="1"/>
          </p:cNvSpPr>
          <p:nvPr/>
        </p:nvSpPr>
        <p:spPr bwMode="auto">
          <a:xfrm>
            <a:off x="5800552" y="2938260"/>
            <a:ext cx="573087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Freeform 30"/>
          <p:cNvSpPr>
            <a:spLocks/>
          </p:cNvSpPr>
          <p:nvPr/>
        </p:nvSpPr>
        <p:spPr bwMode="auto">
          <a:xfrm>
            <a:off x="6364114" y="2896985"/>
            <a:ext cx="82550" cy="82550"/>
          </a:xfrm>
          <a:custGeom>
            <a:avLst/>
            <a:gdLst>
              <a:gd name="T0" fmla="*/ 0 w 52"/>
              <a:gd name="T1" fmla="*/ 0 h 52"/>
              <a:gd name="T2" fmla="*/ 52 w 52"/>
              <a:gd name="T3" fmla="*/ 26 h 52"/>
              <a:gd name="T4" fmla="*/ 0 w 52"/>
              <a:gd name="T5" fmla="*/ 52 h 52"/>
              <a:gd name="T6" fmla="*/ 0 w 52"/>
              <a:gd name="T7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2" h="52">
                <a:moveTo>
                  <a:pt x="0" y="0"/>
                </a:moveTo>
                <a:lnTo>
                  <a:pt x="52" y="26"/>
                </a:lnTo>
                <a:lnTo>
                  <a:pt x="0" y="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Line 37"/>
          <p:cNvSpPr>
            <a:spLocks noChangeShapeType="1"/>
          </p:cNvSpPr>
          <p:nvPr/>
        </p:nvSpPr>
        <p:spPr bwMode="auto">
          <a:xfrm>
            <a:off x="7615064" y="2938260"/>
            <a:ext cx="573087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38"/>
          <p:cNvSpPr>
            <a:spLocks/>
          </p:cNvSpPr>
          <p:nvPr/>
        </p:nvSpPr>
        <p:spPr bwMode="auto">
          <a:xfrm>
            <a:off x="8178627" y="2896985"/>
            <a:ext cx="82550" cy="82550"/>
          </a:xfrm>
          <a:custGeom>
            <a:avLst/>
            <a:gdLst>
              <a:gd name="T0" fmla="*/ 0 w 52"/>
              <a:gd name="T1" fmla="*/ 0 h 52"/>
              <a:gd name="T2" fmla="*/ 52 w 52"/>
              <a:gd name="T3" fmla="*/ 26 h 52"/>
              <a:gd name="T4" fmla="*/ 0 w 52"/>
              <a:gd name="T5" fmla="*/ 52 h 52"/>
              <a:gd name="T6" fmla="*/ 0 w 52"/>
              <a:gd name="T7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2" h="52">
                <a:moveTo>
                  <a:pt x="0" y="0"/>
                </a:moveTo>
                <a:lnTo>
                  <a:pt x="52" y="26"/>
                </a:lnTo>
                <a:lnTo>
                  <a:pt x="0" y="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5" name="Picture 49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335010"/>
            <a:ext cx="2727325" cy="120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50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335010"/>
            <a:ext cx="2727325" cy="120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Freeform 51"/>
          <p:cNvSpPr>
            <a:spLocks noEditPoints="1"/>
          </p:cNvSpPr>
          <p:nvPr/>
        </p:nvSpPr>
        <p:spPr bwMode="auto">
          <a:xfrm>
            <a:off x="3393902" y="2361998"/>
            <a:ext cx="2616200" cy="1095375"/>
          </a:xfrm>
          <a:custGeom>
            <a:avLst/>
            <a:gdLst>
              <a:gd name="T0" fmla="*/ 145 w 1648"/>
              <a:gd name="T1" fmla="*/ 690 h 690"/>
              <a:gd name="T2" fmla="*/ 256 w 1648"/>
              <a:gd name="T3" fmla="*/ 681 h 690"/>
              <a:gd name="T4" fmla="*/ 366 w 1648"/>
              <a:gd name="T5" fmla="*/ 681 h 690"/>
              <a:gd name="T6" fmla="*/ 477 w 1648"/>
              <a:gd name="T7" fmla="*/ 681 h 690"/>
              <a:gd name="T8" fmla="*/ 587 w 1648"/>
              <a:gd name="T9" fmla="*/ 681 h 690"/>
              <a:gd name="T10" fmla="*/ 697 w 1648"/>
              <a:gd name="T11" fmla="*/ 681 h 690"/>
              <a:gd name="T12" fmla="*/ 808 w 1648"/>
              <a:gd name="T13" fmla="*/ 681 h 690"/>
              <a:gd name="T14" fmla="*/ 918 w 1648"/>
              <a:gd name="T15" fmla="*/ 681 h 690"/>
              <a:gd name="T16" fmla="*/ 1029 w 1648"/>
              <a:gd name="T17" fmla="*/ 681 h 690"/>
              <a:gd name="T18" fmla="*/ 1139 w 1648"/>
              <a:gd name="T19" fmla="*/ 681 h 690"/>
              <a:gd name="T20" fmla="*/ 1250 w 1648"/>
              <a:gd name="T21" fmla="*/ 681 h 690"/>
              <a:gd name="T22" fmla="*/ 1360 w 1648"/>
              <a:gd name="T23" fmla="*/ 681 h 690"/>
              <a:gd name="T24" fmla="*/ 1471 w 1648"/>
              <a:gd name="T25" fmla="*/ 681 h 690"/>
              <a:gd name="T26" fmla="*/ 1560 w 1648"/>
              <a:gd name="T27" fmla="*/ 681 h 690"/>
              <a:gd name="T28" fmla="*/ 1582 w 1648"/>
              <a:gd name="T29" fmla="*/ 687 h 690"/>
              <a:gd name="T30" fmla="*/ 1610 w 1648"/>
              <a:gd name="T31" fmla="*/ 662 h 690"/>
              <a:gd name="T32" fmla="*/ 1633 w 1648"/>
              <a:gd name="T33" fmla="*/ 632 h 690"/>
              <a:gd name="T34" fmla="*/ 1639 w 1648"/>
              <a:gd name="T35" fmla="*/ 602 h 690"/>
              <a:gd name="T36" fmla="*/ 1642 w 1648"/>
              <a:gd name="T37" fmla="*/ 636 h 690"/>
              <a:gd name="T38" fmla="*/ 1639 w 1648"/>
              <a:gd name="T39" fmla="*/ 565 h 690"/>
              <a:gd name="T40" fmla="*/ 1639 w 1648"/>
              <a:gd name="T41" fmla="*/ 454 h 690"/>
              <a:gd name="T42" fmla="*/ 1639 w 1648"/>
              <a:gd name="T43" fmla="*/ 343 h 690"/>
              <a:gd name="T44" fmla="*/ 1639 w 1648"/>
              <a:gd name="T45" fmla="*/ 232 h 690"/>
              <a:gd name="T46" fmla="*/ 1639 w 1648"/>
              <a:gd name="T47" fmla="*/ 121 h 690"/>
              <a:gd name="T48" fmla="*/ 1633 w 1648"/>
              <a:gd name="T49" fmla="*/ 57 h 690"/>
              <a:gd name="T50" fmla="*/ 1647 w 1648"/>
              <a:gd name="T51" fmla="*/ 71 h 690"/>
              <a:gd name="T52" fmla="*/ 1604 w 1648"/>
              <a:gd name="T53" fmla="*/ 23 h 690"/>
              <a:gd name="T54" fmla="*/ 1577 w 1648"/>
              <a:gd name="T55" fmla="*/ 11 h 690"/>
              <a:gd name="T56" fmla="*/ 1560 w 1648"/>
              <a:gd name="T57" fmla="*/ 0 h 690"/>
              <a:gd name="T58" fmla="*/ 1607 w 1648"/>
              <a:gd name="T59" fmla="*/ 25 h 690"/>
              <a:gd name="T60" fmla="*/ 1503 w 1648"/>
              <a:gd name="T61" fmla="*/ 9 h 690"/>
              <a:gd name="T62" fmla="*/ 1392 w 1648"/>
              <a:gd name="T63" fmla="*/ 9 h 690"/>
              <a:gd name="T64" fmla="*/ 1282 w 1648"/>
              <a:gd name="T65" fmla="*/ 9 h 690"/>
              <a:gd name="T66" fmla="*/ 1171 w 1648"/>
              <a:gd name="T67" fmla="*/ 9 h 690"/>
              <a:gd name="T68" fmla="*/ 1061 w 1648"/>
              <a:gd name="T69" fmla="*/ 9 h 690"/>
              <a:gd name="T70" fmla="*/ 950 w 1648"/>
              <a:gd name="T71" fmla="*/ 9 h 690"/>
              <a:gd name="T72" fmla="*/ 840 w 1648"/>
              <a:gd name="T73" fmla="*/ 9 h 690"/>
              <a:gd name="T74" fmla="*/ 730 w 1648"/>
              <a:gd name="T75" fmla="*/ 9 h 690"/>
              <a:gd name="T76" fmla="*/ 619 w 1648"/>
              <a:gd name="T77" fmla="*/ 9 h 690"/>
              <a:gd name="T78" fmla="*/ 509 w 1648"/>
              <a:gd name="T79" fmla="*/ 9 h 690"/>
              <a:gd name="T80" fmla="*/ 398 w 1648"/>
              <a:gd name="T81" fmla="*/ 9 h 690"/>
              <a:gd name="T82" fmla="*/ 288 w 1648"/>
              <a:gd name="T83" fmla="*/ 9 h 690"/>
              <a:gd name="T84" fmla="*/ 177 w 1648"/>
              <a:gd name="T85" fmla="*/ 9 h 690"/>
              <a:gd name="T86" fmla="*/ 45 w 1648"/>
              <a:gd name="T87" fmla="*/ 23 h 690"/>
              <a:gd name="T88" fmla="*/ 17 w 1648"/>
              <a:gd name="T89" fmla="*/ 56 h 690"/>
              <a:gd name="T90" fmla="*/ 54 w 1648"/>
              <a:gd name="T91" fmla="*/ 7 h 690"/>
              <a:gd name="T92" fmla="*/ 0 w 1648"/>
              <a:gd name="T93" fmla="*/ 164 h 690"/>
              <a:gd name="T94" fmla="*/ 0 w 1648"/>
              <a:gd name="T95" fmla="*/ 274 h 690"/>
              <a:gd name="T96" fmla="*/ 0 w 1648"/>
              <a:gd name="T97" fmla="*/ 385 h 690"/>
              <a:gd name="T98" fmla="*/ 0 w 1648"/>
              <a:gd name="T99" fmla="*/ 496 h 690"/>
              <a:gd name="T100" fmla="*/ 9 w 1648"/>
              <a:gd name="T101" fmla="*/ 601 h 690"/>
              <a:gd name="T102" fmla="*/ 9 w 1648"/>
              <a:gd name="T103" fmla="*/ 533 h 690"/>
              <a:gd name="T104" fmla="*/ 32 w 1648"/>
              <a:gd name="T105" fmla="*/ 657 h 690"/>
              <a:gd name="T106" fmla="*/ 73 w 1648"/>
              <a:gd name="T107" fmla="*/ 680 h 690"/>
              <a:gd name="T108" fmla="*/ 15 w 1648"/>
              <a:gd name="T109" fmla="*/ 651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648" h="690">
                <a:moveTo>
                  <a:pt x="72" y="679"/>
                </a:moveTo>
                <a:lnTo>
                  <a:pt x="89" y="681"/>
                </a:lnTo>
                <a:lnTo>
                  <a:pt x="88" y="681"/>
                </a:lnTo>
                <a:lnTo>
                  <a:pt x="145" y="681"/>
                </a:lnTo>
                <a:lnTo>
                  <a:pt x="145" y="690"/>
                </a:lnTo>
                <a:lnTo>
                  <a:pt x="88" y="690"/>
                </a:lnTo>
                <a:lnTo>
                  <a:pt x="71" y="689"/>
                </a:lnTo>
                <a:lnTo>
                  <a:pt x="72" y="679"/>
                </a:lnTo>
                <a:close/>
                <a:moveTo>
                  <a:pt x="182" y="681"/>
                </a:moveTo>
                <a:lnTo>
                  <a:pt x="256" y="681"/>
                </a:lnTo>
                <a:lnTo>
                  <a:pt x="256" y="690"/>
                </a:lnTo>
                <a:lnTo>
                  <a:pt x="182" y="690"/>
                </a:lnTo>
                <a:lnTo>
                  <a:pt x="182" y="681"/>
                </a:lnTo>
                <a:close/>
                <a:moveTo>
                  <a:pt x="292" y="681"/>
                </a:moveTo>
                <a:lnTo>
                  <a:pt x="366" y="681"/>
                </a:lnTo>
                <a:lnTo>
                  <a:pt x="366" y="690"/>
                </a:lnTo>
                <a:lnTo>
                  <a:pt x="292" y="690"/>
                </a:lnTo>
                <a:lnTo>
                  <a:pt x="292" y="681"/>
                </a:lnTo>
                <a:close/>
                <a:moveTo>
                  <a:pt x="403" y="681"/>
                </a:moveTo>
                <a:lnTo>
                  <a:pt x="477" y="681"/>
                </a:lnTo>
                <a:lnTo>
                  <a:pt x="477" y="690"/>
                </a:lnTo>
                <a:lnTo>
                  <a:pt x="403" y="690"/>
                </a:lnTo>
                <a:lnTo>
                  <a:pt x="403" y="681"/>
                </a:lnTo>
                <a:close/>
                <a:moveTo>
                  <a:pt x="513" y="681"/>
                </a:moveTo>
                <a:lnTo>
                  <a:pt x="587" y="681"/>
                </a:lnTo>
                <a:lnTo>
                  <a:pt x="587" y="690"/>
                </a:lnTo>
                <a:lnTo>
                  <a:pt x="513" y="690"/>
                </a:lnTo>
                <a:lnTo>
                  <a:pt x="513" y="681"/>
                </a:lnTo>
                <a:close/>
                <a:moveTo>
                  <a:pt x="624" y="681"/>
                </a:moveTo>
                <a:lnTo>
                  <a:pt x="697" y="681"/>
                </a:lnTo>
                <a:lnTo>
                  <a:pt x="697" y="690"/>
                </a:lnTo>
                <a:lnTo>
                  <a:pt x="624" y="690"/>
                </a:lnTo>
                <a:lnTo>
                  <a:pt x="624" y="681"/>
                </a:lnTo>
                <a:close/>
                <a:moveTo>
                  <a:pt x="734" y="681"/>
                </a:moveTo>
                <a:lnTo>
                  <a:pt x="808" y="681"/>
                </a:lnTo>
                <a:lnTo>
                  <a:pt x="808" y="690"/>
                </a:lnTo>
                <a:lnTo>
                  <a:pt x="734" y="690"/>
                </a:lnTo>
                <a:lnTo>
                  <a:pt x="734" y="681"/>
                </a:lnTo>
                <a:close/>
                <a:moveTo>
                  <a:pt x="845" y="681"/>
                </a:moveTo>
                <a:lnTo>
                  <a:pt x="918" y="681"/>
                </a:lnTo>
                <a:lnTo>
                  <a:pt x="918" y="690"/>
                </a:lnTo>
                <a:lnTo>
                  <a:pt x="845" y="690"/>
                </a:lnTo>
                <a:lnTo>
                  <a:pt x="845" y="681"/>
                </a:lnTo>
                <a:close/>
                <a:moveTo>
                  <a:pt x="955" y="681"/>
                </a:moveTo>
                <a:lnTo>
                  <a:pt x="1029" y="681"/>
                </a:lnTo>
                <a:lnTo>
                  <a:pt x="1029" y="690"/>
                </a:lnTo>
                <a:lnTo>
                  <a:pt x="955" y="690"/>
                </a:lnTo>
                <a:lnTo>
                  <a:pt x="955" y="681"/>
                </a:lnTo>
                <a:close/>
                <a:moveTo>
                  <a:pt x="1065" y="681"/>
                </a:moveTo>
                <a:lnTo>
                  <a:pt x="1139" y="681"/>
                </a:lnTo>
                <a:lnTo>
                  <a:pt x="1139" y="690"/>
                </a:lnTo>
                <a:lnTo>
                  <a:pt x="1065" y="690"/>
                </a:lnTo>
                <a:lnTo>
                  <a:pt x="1065" y="681"/>
                </a:lnTo>
                <a:close/>
                <a:moveTo>
                  <a:pt x="1176" y="681"/>
                </a:moveTo>
                <a:lnTo>
                  <a:pt x="1250" y="681"/>
                </a:lnTo>
                <a:lnTo>
                  <a:pt x="1250" y="690"/>
                </a:lnTo>
                <a:lnTo>
                  <a:pt x="1176" y="690"/>
                </a:lnTo>
                <a:lnTo>
                  <a:pt x="1176" y="681"/>
                </a:lnTo>
                <a:close/>
                <a:moveTo>
                  <a:pt x="1286" y="681"/>
                </a:moveTo>
                <a:lnTo>
                  <a:pt x="1360" y="681"/>
                </a:lnTo>
                <a:lnTo>
                  <a:pt x="1360" y="690"/>
                </a:lnTo>
                <a:lnTo>
                  <a:pt x="1286" y="690"/>
                </a:lnTo>
                <a:lnTo>
                  <a:pt x="1286" y="681"/>
                </a:lnTo>
                <a:close/>
                <a:moveTo>
                  <a:pt x="1397" y="681"/>
                </a:moveTo>
                <a:lnTo>
                  <a:pt x="1471" y="681"/>
                </a:lnTo>
                <a:lnTo>
                  <a:pt x="1471" y="690"/>
                </a:lnTo>
                <a:lnTo>
                  <a:pt x="1397" y="690"/>
                </a:lnTo>
                <a:lnTo>
                  <a:pt x="1397" y="681"/>
                </a:lnTo>
                <a:close/>
                <a:moveTo>
                  <a:pt x="1507" y="681"/>
                </a:moveTo>
                <a:lnTo>
                  <a:pt x="1560" y="681"/>
                </a:lnTo>
                <a:lnTo>
                  <a:pt x="1560" y="681"/>
                </a:lnTo>
                <a:lnTo>
                  <a:pt x="1577" y="679"/>
                </a:lnTo>
                <a:lnTo>
                  <a:pt x="1576" y="680"/>
                </a:lnTo>
                <a:lnTo>
                  <a:pt x="1579" y="679"/>
                </a:lnTo>
                <a:lnTo>
                  <a:pt x="1582" y="687"/>
                </a:lnTo>
                <a:lnTo>
                  <a:pt x="1578" y="689"/>
                </a:lnTo>
                <a:lnTo>
                  <a:pt x="1560" y="690"/>
                </a:lnTo>
                <a:lnTo>
                  <a:pt x="1507" y="690"/>
                </a:lnTo>
                <a:lnTo>
                  <a:pt x="1507" y="681"/>
                </a:lnTo>
                <a:close/>
                <a:moveTo>
                  <a:pt x="1610" y="662"/>
                </a:moveTo>
                <a:lnTo>
                  <a:pt x="1616" y="657"/>
                </a:lnTo>
                <a:lnTo>
                  <a:pt x="1616" y="658"/>
                </a:lnTo>
                <a:lnTo>
                  <a:pt x="1626" y="646"/>
                </a:lnTo>
                <a:lnTo>
                  <a:pt x="1625" y="646"/>
                </a:lnTo>
                <a:lnTo>
                  <a:pt x="1633" y="632"/>
                </a:lnTo>
                <a:lnTo>
                  <a:pt x="1633" y="633"/>
                </a:lnTo>
                <a:lnTo>
                  <a:pt x="1638" y="618"/>
                </a:lnTo>
                <a:lnTo>
                  <a:pt x="1637" y="618"/>
                </a:lnTo>
                <a:lnTo>
                  <a:pt x="1639" y="601"/>
                </a:lnTo>
                <a:lnTo>
                  <a:pt x="1639" y="602"/>
                </a:lnTo>
                <a:lnTo>
                  <a:pt x="1639" y="602"/>
                </a:lnTo>
                <a:lnTo>
                  <a:pt x="1648" y="602"/>
                </a:lnTo>
                <a:lnTo>
                  <a:pt x="1648" y="602"/>
                </a:lnTo>
                <a:lnTo>
                  <a:pt x="1647" y="620"/>
                </a:lnTo>
                <a:lnTo>
                  <a:pt x="1642" y="636"/>
                </a:lnTo>
                <a:lnTo>
                  <a:pt x="1633" y="651"/>
                </a:lnTo>
                <a:lnTo>
                  <a:pt x="1623" y="664"/>
                </a:lnTo>
                <a:lnTo>
                  <a:pt x="1616" y="670"/>
                </a:lnTo>
                <a:lnTo>
                  <a:pt x="1610" y="662"/>
                </a:lnTo>
                <a:close/>
                <a:moveTo>
                  <a:pt x="1639" y="565"/>
                </a:moveTo>
                <a:lnTo>
                  <a:pt x="1639" y="491"/>
                </a:lnTo>
                <a:lnTo>
                  <a:pt x="1648" y="491"/>
                </a:lnTo>
                <a:lnTo>
                  <a:pt x="1648" y="565"/>
                </a:lnTo>
                <a:lnTo>
                  <a:pt x="1639" y="565"/>
                </a:lnTo>
                <a:close/>
                <a:moveTo>
                  <a:pt x="1639" y="454"/>
                </a:moveTo>
                <a:lnTo>
                  <a:pt x="1639" y="380"/>
                </a:lnTo>
                <a:lnTo>
                  <a:pt x="1648" y="380"/>
                </a:lnTo>
                <a:lnTo>
                  <a:pt x="1648" y="454"/>
                </a:lnTo>
                <a:lnTo>
                  <a:pt x="1639" y="454"/>
                </a:lnTo>
                <a:close/>
                <a:moveTo>
                  <a:pt x="1639" y="343"/>
                </a:moveTo>
                <a:lnTo>
                  <a:pt x="1639" y="269"/>
                </a:lnTo>
                <a:lnTo>
                  <a:pt x="1648" y="269"/>
                </a:lnTo>
                <a:lnTo>
                  <a:pt x="1648" y="343"/>
                </a:lnTo>
                <a:lnTo>
                  <a:pt x="1639" y="343"/>
                </a:lnTo>
                <a:close/>
                <a:moveTo>
                  <a:pt x="1639" y="232"/>
                </a:moveTo>
                <a:lnTo>
                  <a:pt x="1639" y="158"/>
                </a:lnTo>
                <a:lnTo>
                  <a:pt x="1648" y="158"/>
                </a:lnTo>
                <a:lnTo>
                  <a:pt x="1648" y="232"/>
                </a:lnTo>
                <a:lnTo>
                  <a:pt x="1639" y="232"/>
                </a:lnTo>
                <a:close/>
                <a:moveTo>
                  <a:pt x="1639" y="121"/>
                </a:moveTo>
                <a:lnTo>
                  <a:pt x="1639" y="88"/>
                </a:lnTo>
                <a:lnTo>
                  <a:pt x="1639" y="89"/>
                </a:lnTo>
                <a:lnTo>
                  <a:pt x="1637" y="72"/>
                </a:lnTo>
                <a:lnTo>
                  <a:pt x="1638" y="73"/>
                </a:lnTo>
                <a:lnTo>
                  <a:pt x="1633" y="57"/>
                </a:lnTo>
                <a:lnTo>
                  <a:pt x="1633" y="58"/>
                </a:lnTo>
                <a:lnTo>
                  <a:pt x="1629" y="51"/>
                </a:lnTo>
                <a:lnTo>
                  <a:pt x="1637" y="47"/>
                </a:lnTo>
                <a:lnTo>
                  <a:pt x="1642" y="54"/>
                </a:lnTo>
                <a:lnTo>
                  <a:pt x="1647" y="71"/>
                </a:lnTo>
                <a:lnTo>
                  <a:pt x="1648" y="88"/>
                </a:lnTo>
                <a:lnTo>
                  <a:pt x="1648" y="121"/>
                </a:lnTo>
                <a:lnTo>
                  <a:pt x="1639" y="121"/>
                </a:lnTo>
                <a:close/>
                <a:moveTo>
                  <a:pt x="1607" y="25"/>
                </a:moveTo>
                <a:lnTo>
                  <a:pt x="1604" y="23"/>
                </a:lnTo>
                <a:lnTo>
                  <a:pt x="1605" y="23"/>
                </a:lnTo>
                <a:lnTo>
                  <a:pt x="1590" y="15"/>
                </a:lnTo>
                <a:lnTo>
                  <a:pt x="1592" y="16"/>
                </a:lnTo>
                <a:lnTo>
                  <a:pt x="1576" y="11"/>
                </a:lnTo>
                <a:lnTo>
                  <a:pt x="1577" y="11"/>
                </a:lnTo>
                <a:lnTo>
                  <a:pt x="1560" y="9"/>
                </a:lnTo>
                <a:lnTo>
                  <a:pt x="1560" y="9"/>
                </a:lnTo>
                <a:lnTo>
                  <a:pt x="1540" y="9"/>
                </a:lnTo>
                <a:lnTo>
                  <a:pt x="1540" y="0"/>
                </a:lnTo>
                <a:lnTo>
                  <a:pt x="1560" y="0"/>
                </a:lnTo>
                <a:lnTo>
                  <a:pt x="1578" y="2"/>
                </a:lnTo>
                <a:lnTo>
                  <a:pt x="1595" y="7"/>
                </a:lnTo>
                <a:lnTo>
                  <a:pt x="1609" y="15"/>
                </a:lnTo>
                <a:lnTo>
                  <a:pt x="1613" y="18"/>
                </a:lnTo>
                <a:lnTo>
                  <a:pt x="1607" y="25"/>
                </a:lnTo>
                <a:close/>
                <a:moveTo>
                  <a:pt x="1503" y="9"/>
                </a:moveTo>
                <a:lnTo>
                  <a:pt x="1429" y="9"/>
                </a:lnTo>
                <a:lnTo>
                  <a:pt x="1429" y="0"/>
                </a:lnTo>
                <a:lnTo>
                  <a:pt x="1503" y="0"/>
                </a:lnTo>
                <a:lnTo>
                  <a:pt x="1503" y="9"/>
                </a:lnTo>
                <a:close/>
                <a:moveTo>
                  <a:pt x="1392" y="9"/>
                </a:moveTo>
                <a:lnTo>
                  <a:pt x="1319" y="9"/>
                </a:lnTo>
                <a:lnTo>
                  <a:pt x="1319" y="0"/>
                </a:lnTo>
                <a:lnTo>
                  <a:pt x="1392" y="0"/>
                </a:lnTo>
                <a:lnTo>
                  <a:pt x="1392" y="9"/>
                </a:lnTo>
                <a:close/>
                <a:moveTo>
                  <a:pt x="1282" y="9"/>
                </a:moveTo>
                <a:lnTo>
                  <a:pt x="1208" y="9"/>
                </a:lnTo>
                <a:lnTo>
                  <a:pt x="1208" y="0"/>
                </a:lnTo>
                <a:lnTo>
                  <a:pt x="1282" y="0"/>
                </a:lnTo>
                <a:lnTo>
                  <a:pt x="1282" y="9"/>
                </a:lnTo>
                <a:close/>
                <a:moveTo>
                  <a:pt x="1171" y="9"/>
                </a:moveTo>
                <a:lnTo>
                  <a:pt x="1098" y="9"/>
                </a:lnTo>
                <a:lnTo>
                  <a:pt x="1098" y="0"/>
                </a:lnTo>
                <a:lnTo>
                  <a:pt x="1171" y="0"/>
                </a:lnTo>
                <a:lnTo>
                  <a:pt x="1171" y="9"/>
                </a:lnTo>
                <a:close/>
                <a:moveTo>
                  <a:pt x="1061" y="9"/>
                </a:moveTo>
                <a:lnTo>
                  <a:pt x="987" y="9"/>
                </a:lnTo>
                <a:lnTo>
                  <a:pt x="987" y="0"/>
                </a:lnTo>
                <a:lnTo>
                  <a:pt x="1061" y="0"/>
                </a:lnTo>
                <a:lnTo>
                  <a:pt x="1061" y="9"/>
                </a:lnTo>
                <a:close/>
                <a:moveTo>
                  <a:pt x="950" y="9"/>
                </a:moveTo>
                <a:lnTo>
                  <a:pt x="877" y="9"/>
                </a:lnTo>
                <a:lnTo>
                  <a:pt x="877" y="0"/>
                </a:lnTo>
                <a:lnTo>
                  <a:pt x="950" y="0"/>
                </a:lnTo>
                <a:lnTo>
                  <a:pt x="950" y="9"/>
                </a:lnTo>
                <a:close/>
                <a:moveTo>
                  <a:pt x="840" y="9"/>
                </a:moveTo>
                <a:lnTo>
                  <a:pt x="767" y="9"/>
                </a:lnTo>
                <a:lnTo>
                  <a:pt x="767" y="0"/>
                </a:lnTo>
                <a:lnTo>
                  <a:pt x="840" y="0"/>
                </a:lnTo>
                <a:lnTo>
                  <a:pt x="840" y="9"/>
                </a:lnTo>
                <a:close/>
                <a:moveTo>
                  <a:pt x="730" y="9"/>
                </a:moveTo>
                <a:lnTo>
                  <a:pt x="656" y="9"/>
                </a:lnTo>
                <a:lnTo>
                  <a:pt x="656" y="0"/>
                </a:lnTo>
                <a:lnTo>
                  <a:pt x="730" y="0"/>
                </a:lnTo>
                <a:lnTo>
                  <a:pt x="730" y="9"/>
                </a:lnTo>
                <a:close/>
                <a:moveTo>
                  <a:pt x="619" y="9"/>
                </a:moveTo>
                <a:lnTo>
                  <a:pt x="546" y="9"/>
                </a:lnTo>
                <a:lnTo>
                  <a:pt x="546" y="0"/>
                </a:lnTo>
                <a:lnTo>
                  <a:pt x="619" y="0"/>
                </a:lnTo>
                <a:lnTo>
                  <a:pt x="619" y="9"/>
                </a:lnTo>
                <a:close/>
                <a:moveTo>
                  <a:pt x="509" y="9"/>
                </a:moveTo>
                <a:lnTo>
                  <a:pt x="435" y="9"/>
                </a:lnTo>
                <a:lnTo>
                  <a:pt x="435" y="0"/>
                </a:lnTo>
                <a:lnTo>
                  <a:pt x="509" y="0"/>
                </a:lnTo>
                <a:lnTo>
                  <a:pt x="509" y="9"/>
                </a:lnTo>
                <a:close/>
                <a:moveTo>
                  <a:pt x="398" y="9"/>
                </a:moveTo>
                <a:lnTo>
                  <a:pt x="325" y="9"/>
                </a:lnTo>
                <a:lnTo>
                  <a:pt x="325" y="0"/>
                </a:lnTo>
                <a:lnTo>
                  <a:pt x="398" y="0"/>
                </a:lnTo>
                <a:lnTo>
                  <a:pt x="398" y="9"/>
                </a:lnTo>
                <a:close/>
                <a:moveTo>
                  <a:pt x="288" y="9"/>
                </a:moveTo>
                <a:lnTo>
                  <a:pt x="214" y="9"/>
                </a:lnTo>
                <a:lnTo>
                  <a:pt x="214" y="0"/>
                </a:lnTo>
                <a:lnTo>
                  <a:pt x="288" y="0"/>
                </a:lnTo>
                <a:lnTo>
                  <a:pt x="288" y="9"/>
                </a:lnTo>
                <a:close/>
                <a:moveTo>
                  <a:pt x="177" y="9"/>
                </a:moveTo>
                <a:lnTo>
                  <a:pt x="104" y="9"/>
                </a:lnTo>
                <a:lnTo>
                  <a:pt x="104" y="0"/>
                </a:lnTo>
                <a:lnTo>
                  <a:pt x="177" y="0"/>
                </a:lnTo>
                <a:lnTo>
                  <a:pt x="177" y="9"/>
                </a:lnTo>
                <a:close/>
                <a:moveTo>
                  <a:pt x="69" y="12"/>
                </a:moveTo>
                <a:lnTo>
                  <a:pt x="57" y="16"/>
                </a:lnTo>
                <a:lnTo>
                  <a:pt x="58" y="15"/>
                </a:lnTo>
                <a:lnTo>
                  <a:pt x="44" y="23"/>
                </a:lnTo>
                <a:lnTo>
                  <a:pt x="45" y="23"/>
                </a:lnTo>
                <a:lnTo>
                  <a:pt x="32" y="33"/>
                </a:lnTo>
                <a:lnTo>
                  <a:pt x="33" y="32"/>
                </a:lnTo>
                <a:lnTo>
                  <a:pt x="23" y="45"/>
                </a:lnTo>
                <a:lnTo>
                  <a:pt x="23" y="44"/>
                </a:lnTo>
                <a:lnTo>
                  <a:pt x="17" y="56"/>
                </a:lnTo>
                <a:lnTo>
                  <a:pt x="8" y="52"/>
                </a:lnTo>
                <a:lnTo>
                  <a:pt x="15" y="39"/>
                </a:lnTo>
                <a:lnTo>
                  <a:pt x="26" y="26"/>
                </a:lnTo>
                <a:lnTo>
                  <a:pt x="39" y="15"/>
                </a:lnTo>
                <a:lnTo>
                  <a:pt x="54" y="7"/>
                </a:lnTo>
                <a:lnTo>
                  <a:pt x="66" y="3"/>
                </a:lnTo>
                <a:lnTo>
                  <a:pt x="69" y="12"/>
                </a:lnTo>
                <a:close/>
                <a:moveTo>
                  <a:pt x="9" y="90"/>
                </a:moveTo>
                <a:lnTo>
                  <a:pt x="9" y="164"/>
                </a:lnTo>
                <a:lnTo>
                  <a:pt x="0" y="164"/>
                </a:lnTo>
                <a:lnTo>
                  <a:pt x="0" y="90"/>
                </a:lnTo>
                <a:lnTo>
                  <a:pt x="9" y="90"/>
                </a:lnTo>
                <a:close/>
                <a:moveTo>
                  <a:pt x="9" y="201"/>
                </a:moveTo>
                <a:lnTo>
                  <a:pt x="9" y="274"/>
                </a:lnTo>
                <a:lnTo>
                  <a:pt x="0" y="274"/>
                </a:lnTo>
                <a:lnTo>
                  <a:pt x="0" y="201"/>
                </a:lnTo>
                <a:lnTo>
                  <a:pt x="9" y="201"/>
                </a:lnTo>
                <a:close/>
                <a:moveTo>
                  <a:pt x="9" y="311"/>
                </a:moveTo>
                <a:lnTo>
                  <a:pt x="9" y="385"/>
                </a:lnTo>
                <a:lnTo>
                  <a:pt x="0" y="385"/>
                </a:lnTo>
                <a:lnTo>
                  <a:pt x="0" y="311"/>
                </a:lnTo>
                <a:lnTo>
                  <a:pt x="9" y="311"/>
                </a:lnTo>
                <a:close/>
                <a:moveTo>
                  <a:pt x="9" y="422"/>
                </a:moveTo>
                <a:lnTo>
                  <a:pt x="9" y="496"/>
                </a:lnTo>
                <a:lnTo>
                  <a:pt x="0" y="496"/>
                </a:lnTo>
                <a:lnTo>
                  <a:pt x="0" y="422"/>
                </a:lnTo>
                <a:lnTo>
                  <a:pt x="9" y="422"/>
                </a:lnTo>
                <a:close/>
                <a:moveTo>
                  <a:pt x="9" y="533"/>
                </a:moveTo>
                <a:lnTo>
                  <a:pt x="9" y="602"/>
                </a:lnTo>
                <a:lnTo>
                  <a:pt x="9" y="601"/>
                </a:lnTo>
                <a:lnTo>
                  <a:pt x="10" y="606"/>
                </a:lnTo>
                <a:lnTo>
                  <a:pt x="1" y="607"/>
                </a:lnTo>
                <a:lnTo>
                  <a:pt x="0" y="602"/>
                </a:lnTo>
                <a:lnTo>
                  <a:pt x="0" y="533"/>
                </a:lnTo>
                <a:lnTo>
                  <a:pt x="9" y="533"/>
                </a:lnTo>
                <a:close/>
                <a:moveTo>
                  <a:pt x="20" y="639"/>
                </a:moveTo>
                <a:lnTo>
                  <a:pt x="23" y="646"/>
                </a:lnTo>
                <a:lnTo>
                  <a:pt x="23" y="646"/>
                </a:lnTo>
                <a:lnTo>
                  <a:pt x="33" y="658"/>
                </a:lnTo>
                <a:lnTo>
                  <a:pt x="32" y="657"/>
                </a:lnTo>
                <a:lnTo>
                  <a:pt x="45" y="668"/>
                </a:lnTo>
                <a:lnTo>
                  <a:pt x="44" y="667"/>
                </a:lnTo>
                <a:lnTo>
                  <a:pt x="58" y="675"/>
                </a:lnTo>
                <a:lnTo>
                  <a:pt x="57" y="675"/>
                </a:lnTo>
                <a:lnTo>
                  <a:pt x="73" y="680"/>
                </a:lnTo>
                <a:lnTo>
                  <a:pt x="70" y="688"/>
                </a:lnTo>
                <a:lnTo>
                  <a:pt x="54" y="683"/>
                </a:lnTo>
                <a:lnTo>
                  <a:pt x="39" y="675"/>
                </a:lnTo>
                <a:lnTo>
                  <a:pt x="26" y="664"/>
                </a:lnTo>
                <a:lnTo>
                  <a:pt x="15" y="651"/>
                </a:lnTo>
                <a:lnTo>
                  <a:pt x="12" y="644"/>
                </a:lnTo>
                <a:lnTo>
                  <a:pt x="20" y="639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3554239" y="1777301"/>
            <a:ext cx="24881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>
                <a:solidFill>
                  <a:schemeClr val="tx1"/>
                </a:solidFill>
              </a:rPr>
              <a:t>Envelope</a:t>
            </a:r>
            <a:r>
              <a:rPr lang="sv-SE" dirty="0">
                <a:solidFill>
                  <a:schemeClr val="tx1"/>
                </a:solidFill>
              </a:rPr>
              <a:t>  </a:t>
            </a:r>
            <a:r>
              <a:rPr lang="sv-SE" dirty="0" err="1">
                <a:solidFill>
                  <a:schemeClr val="tx1"/>
                </a:solidFill>
              </a:rPr>
              <a:t>detector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319174" y="2755499"/>
            <a:ext cx="2682505" cy="291618"/>
            <a:chOff x="678059" y="3830247"/>
            <a:chExt cx="4391891" cy="628299"/>
          </a:xfrm>
        </p:grpSpPr>
        <p:cxnSp>
          <p:nvCxnSpPr>
            <p:cNvPr id="39" name="Straight Arrow Connector 38"/>
            <p:cNvCxnSpPr/>
            <p:nvPr/>
          </p:nvCxnSpPr>
          <p:spPr bwMode="auto">
            <a:xfrm>
              <a:off x="678059" y="4325026"/>
              <a:ext cx="439189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0" name="Trapezoid 39"/>
            <p:cNvSpPr/>
            <p:nvPr/>
          </p:nvSpPr>
          <p:spPr bwMode="auto">
            <a:xfrm>
              <a:off x="913586" y="3837536"/>
              <a:ext cx="367146" cy="487490"/>
            </a:xfrm>
            <a:prstGeom prst="trapezoid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1" name="Trapezoid 40"/>
            <p:cNvSpPr/>
            <p:nvPr/>
          </p:nvSpPr>
          <p:spPr bwMode="auto">
            <a:xfrm>
              <a:off x="1301515" y="3837536"/>
              <a:ext cx="367146" cy="487490"/>
            </a:xfrm>
            <a:prstGeom prst="trapezoid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2" name="Trapezoid 41"/>
            <p:cNvSpPr/>
            <p:nvPr/>
          </p:nvSpPr>
          <p:spPr bwMode="auto">
            <a:xfrm>
              <a:off x="1741395" y="3837536"/>
              <a:ext cx="367146" cy="487490"/>
            </a:xfrm>
            <a:prstGeom prst="trapezoid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3" name="Trapezoid 42"/>
            <p:cNvSpPr/>
            <p:nvPr/>
          </p:nvSpPr>
          <p:spPr bwMode="auto">
            <a:xfrm>
              <a:off x="2122396" y="3837536"/>
              <a:ext cx="367146" cy="487490"/>
            </a:xfrm>
            <a:prstGeom prst="trapezoid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4" name="Trapezoid 43"/>
            <p:cNvSpPr/>
            <p:nvPr/>
          </p:nvSpPr>
          <p:spPr bwMode="auto">
            <a:xfrm>
              <a:off x="1681822" y="3837536"/>
              <a:ext cx="45719" cy="487490"/>
            </a:xfrm>
            <a:prstGeom prst="trapezoid">
              <a:avLst/>
            </a:prstGeom>
            <a:solidFill>
              <a:srgbClr val="FFFF00"/>
            </a:solidFill>
            <a:ln w="127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5" name="Trapezoid 44"/>
            <p:cNvSpPr/>
            <p:nvPr/>
          </p:nvSpPr>
          <p:spPr bwMode="auto">
            <a:xfrm>
              <a:off x="775041" y="3830247"/>
              <a:ext cx="138545" cy="487490"/>
            </a:xfrm>
            <a:prstGeom prst="trapezoid">
              <a:avLst/>
            </a:prstGeom>
            <a:solidFill>
              <a:srgbClr val="FFFF00"/>
            </a:solidFill>
            <a:ln w="127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6" name="Trapezoid 45"/>
            <p:cNvSpPr/>
            <p:nvPr/>
          </p:nvSpPr>
          <p:spPr bwMode="auto">
            <a:xfrm>
              <a:off x="3455890" y="3842361"/>
              <a:ext cx="367146" cy="487490"/>
            </a:xfrm>
            <a:prstGeom prst="trapezoid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7" name="Trapezoid 46"/>
            <p:cNvSpPr/>
            <p:nvPr/>
          </p:nvSpPr>
          <p:spPr bwMode="auto">
            <a:xfrm>
              <a:off x="3889537" y="3843111"/>
              <a:ext cx="367146" cy="487490"/>
            </a:xfrm>
            <a:prstGeom prst="trapezoid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8" name="Trapezoid 47"/>
            <p:cNvSpPr/>
            <p:nvPr/>
          </p:nvSpPr>
          <p:spPr bwMode="auto">
            <a:xfrm>
              <a:off x="4270538" y="3835019"/>
              <a:ext cx="367146" cy="487490"/>
            </a:xfrm>
            <a:prstGeom prst="trapezoid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9" name="Trapezoid 48"/>
            <p:cNvSpPr/>
            <p:nvPr/>
          </p:nvSpPr>
          <p:spPr bwMode="auto">
            <a:xfrm>
              <a:off x="3829964" y="3835019"/>
              <a:ext cx="45719" cy="487490"/>
            </a:xfrm>
            <a:prstGeom prst="trapezoid">
              <a:avLst/>
            </a:prstGeom>
            <a:solidFill>
              <a:srgbClr val="FFFF00"/>
            </a:solidFill>
            <a:ln w="127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0" name="Trapezoid 49"/>
            <p:cNvSpPr/>
            <p:nvPr/>
          </p:nvSpPr>
          <p:spPr bwMode="auto">
            <a:xfrm>
              <a:off x="4637684" y="3832585"/>
              <a:ext cx="138545" cy="487490"/>
            </a:xfrm>
            <a:prstGeom prst="trapezoid">
              <a:avLst/>
            </a:prstGeom>
            <a:solidFill>
              <a:srgbClr val="FFFF00"/>
            </a:solidFill>
            <a:ln w="127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939565" y="3906110"/>
              <a:ext cx="407321" cy="5304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>
                  <a:solidFill>
                    <a:schemeClr val="tx1"/>
                  </a:solidFill>
                </a:rPr>
                <a:t>1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321420" y="3913102"/>
              <a:ext cx="407321" cy="5304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>
                  <a:solidFill>
                    <a:schemeClr val="tx1"/>
                  </a:solidFill>
                </a:rPr>
                <a:t>2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475796" y="3896221"/>
              <a:ext cx="407321" cy="5304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>
                  <a:solidFill>
                    <a:schemeClr val="tx1"/>
                  </a:solidFill>
                </a:rPr>
                <a:t>7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908568" y="3912341"/>
              <a:ext cx="407321" cy="5304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4303442" y="3928056"/>
              <a:ext cx="407321" cy="5304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>
                  <a:solidFill>
                    <a:schemeClr val="tx1"/>
                  </a:solidFill>
                </a:rPr>
                <a:t>9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610250" y="3913102"/>
              <a:ext cx="407321" cy="5304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000" dirty="0">
                  <a:solidFill>
                    <a:schemeClr val="tx1"/>
                  </a:solidFill>
                </a:rPr>
                <a:t>5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2142304" y="3906110"/>
              <a:ext cx="407321" cy="5304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>
                  <a:solidFill>
                    <a:schemeClr val="tx1"/>
                  </a:solidFill>
                </a:rPr>
                <a:t>4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761301" y="3912341"/>
              <a:ext cx="407321" cy="5304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>
                  <a:solidFill>
                    <a:schemeClr val="tx1"/>
                  </a:solidFill>
                </a:rPr>
                <a:t>3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60" name="Trapezoid 59"/>
            <p:cNvSpPr/>
            <p:nvPr/>
          </p:nvSpPr>
          <p:spPr bwMode="auto">
            <a:xfrm>
              <a:off x="3086898" y="3840173"/>
              <a:ext cx="367146" cy="487490"/>
            </a:xfrm>
            <a:prstGeom prst="trapezoid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1" name="Trapezoid 60"/>
            <p:cNvSpPr/>
            <p:nvPr/>
          </p:nvSpPr>
          <p:spPr bwMode="auto">
            <a:xfrm>
              <a:off x="2494458" y="3837536"/>
              <a:ext cx="585511" cy="487490"/>
            </a:xfrm>
            <a:prstGeom prst="trapezoid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024674" y="4081282"/>
              <a:ext cx="441441" cy="2984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" dirty="0">
                  <a:solidFill>
                    <a:schemeClr val="tx1"/>
                  </a:solidFill>
                </a:rPr>
                <a:t>WUS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15196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3230200"/>
            <a:ext cx="7770813" cy="26112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To </a:t>
            </a:r>
            <a:r>
              <a:rPr lang="sv-SE" dirty="0" err="1"/>
              <a:t>improve</a:t>
            </a:r>
            <a:r>
              <a:rPr lang="sv-SE" dirty="0"/>
              <a:t> the </a:t>
            </a:r>
            <a:r>
              <a:rPr lang="sv-SE" dirty="0" err="1"/>
              <a:t>performance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the WUR, </a:t>
            </a:r>
            <a:r>
              <a:rPr lang="sv-SE" dirty="0" err="1"/>
              <a:t>we</a:t>
            </a:r>
            <a:r>
              <a:rPr lang="sv-SE" dirty="0"/>
              <a:t> </a:t>
            </a:r>
            <a:r>
              <a:rPr lang="sv-SE" dirty="0" err="1"/>
              <a:t>also</a:t>
            </a:r>
            <a:r>
              <a:rPr lang="sv-SE" dirty="0"/>
              <a:t> </a:t>
            </a:r>
            <a:r>
              <a:rPr lang="sv-SE" dirty="0" err="1"/>
              <a:t>investigate</a:t>
            </a:r>
            <a:r>
              <a:rPr lang="sv-SE" dirty="0"/>
              <a:t> the </a:t>
            </a:r>
            <a:r>
              <a:rPr lang="sv-SE" dirty="0" err="1"/>
              <a:t>impact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giving</a:t>
            </a:r>
            <a:r>
              <a:rPr lang="sv-SE" dirty="0"/>
              <a:t> the WUS a </a:t>
            </a:r>
            <a:r>
              <a:rPr lang="sv-SE" dirty="0" err="1"/>
              <a:t>power</a:t>
            </a:r>
            <a:r>
              <a:rPr lang="sv-SE" dirty="0"/>
              <a:t> </a:t>
            </a:r>
            <a:r>
              <a:rPr lang="sv-SE" dirty="0" err="1"/>
              <a:t>boost</a:t>
            </a: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r>
              <a:rPr lang="sv-SE" dirty="0" err="1"/>
              <a:t>This</a:t>
            </a:r>
            <a:r>
              <a:rPr lang="sv-SE" dirty="0"/>
              <a:t> is </a:t>
            </a:r>
            <a:r>
              <a:rPr lang="sv-SE" dirty="0" err="1"/>
              <a:t>here</a:t>
            </a:r>
            <a:r>
              <a:rPr lang="sv-SE" dirty="0"/>
              <a:t> </a:t>
            </a:r>
            <a:r>
              <a:rPr lang="sv-SE" dirty="0" err="1"/>
              <a:t>done</a:t>
            </a:r>
            <a:r>
              <a:rPr lang="sv-SE" dirty="0"/>
              <a:t> </a:t>
            </a:r>
            <a:r>
              <a:rPr lang="sv-SE" dirty="0" err="1"/>
              <a:t>increasing</a:t>
            </a:r>
            <a:r>
              <a:rPr lang="sv-SE" dirty="0"/>
              <a:t> the </a:t>
            </a:r>
            <a:r>
              <a:rPr lang="sv-SE" dirty="0" err="1"/>
              <a:t>psd</a:t>
            </a: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In </a:t>
            </a:r>
            <a:r>
              <a:rPr lang="sv-SE" dirty="0" err="1"/>
              <a:t>practice</a:t>
            </a:r>
            <a:r>
              <a:rPr lang="sv-SE" dirty="0"/>
              <a:t>, </a:t>
            </a:r>
            <a:r>
              <a:rPr lang="sv-SE" dirty="0" err="1"/>
              <a:t>due</a:t>
            </a:r>
            <a:r>
              <a:rPr lang="sv-SE" dirty="0"/>
              <a:t> to </a:t>
            </a:r>
            <a:r>
              <a:rPr lang="sv-SE" dirty="0" err="1"/>
              <a:t>regulatory</a:t>
            </a:r>
            <a:r>
              <a:rPr lang="sv-SE" dirty="0"/>
              <a:t> </a:t>
            </a:r>
            <a:r>
              <a:rPr lang="sv-SE" dirty="0" err="1"/>
              <a:t>restrictions</a:t>
            </a:r>
            <a:r>
              <a:rPr lang="sv-SE" dirty="0"/>
              <a:t> on </a:t>
            </a:r>
            <a:r>
              <a:rPr lang="sv-SE" dirty="0" err="1"/>
              <a:t>spectrum</a:t>
            </a:r>
            <a:r>
              <a:rPr lang="sv-SE" dirty="0"/>
              <a:t> </a:t>
            </a:r>
            <a:r>
              <a:rPr lang="sv-SE" dirty="0" err="1"/>
              <a:t>flatness</a:t>
            </a:r>
            <a:r>
              <a:rPr lang="sv-SE" dirty="0"/>
              <a:t>, it </a:t>
            </a:r>
            <a:r>
              <a:rPr lang="sv-SE" dirty="0" err="1"/>
              <a:t>may</a:t>
            </a:r>
            <a:r>
              <a:rPr lang="sv-SE" dirty="0"/>
              <a:t> </a:t>
            </a:r>
            <a:r>
              <a:rPr lang="sv-SE" dirty="0" err="1"/>
              <a:t>instead</a:t>
            </a:r>
            <a:r>
              <a:rPr lang="sv-SE" dirty="0"/>
              <a:t> be </a:t>
            </a:r>
            <a:r>
              <a:rPr lang="sv-SE" dirty="0" err="1"/>
              <a:t>achieved</a:t>
            </a:r>
            <a:r>
              <a:rPr lang="sv-SE" dirty="0"/>
              <a:t> by </a:t>
            </a:r>
            <a:r>
              <a:rPr lang="sv-SE" dirty="0" err="1"/>
              <a:t>allocating</a:t>
            </a:r>
            <a:r>
              <a:rPr lang="sv-SE" dirty="0"/>
              <a:t> </a:t>
            </a:r>
            <a:r>
              <a:rPr lang="sv-SE" dirty="0" err="1"/>
              <a:t>more</a:t>
            </a:r>
            <a:r>
              <a:rPr lang="sv-SE" dirty="0"/>
              <a:t> RUs to the WUS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The simulations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done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the </a:t>
            </a:r>
            <a:r>
              <a:rPr lang="sv-SE" dirty="0" err="1"/>
              <a:t>WuRX</a:t>
            </a:r>
            <a:r>
              <a:rPr lang="sv-SE" dirty="0"/>
              <a:t> </a:t>
            </a:r>
            <a:r>
              <a:rPr lang="sv-SE" dirty="0" err="1"/>
              <a:t>model</a:t>
            </a:r>
            <a:r>
              <a:rPr lang="sv-SE" dirty="0"/>
              <a:t> in [3]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Reception </a:t>
            </a:r>
            <a:r>
              <a:rPr lang="sv-SE" dirty="0" err="1"/>
              <a:t>of</a:t>
            </a:r>
            <a:r>
              <a:rPr lang="sv-SE" dirty="0"/>
              <a:t> the WUS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  <p:cxnSp>
        <p:nvCxnSpPr>
          <p:cNvPr id="64" name="Straight Arrow Connector 63"/>
          <p:cNvCxnSpPr/>
          <p:nvPr/>
        </p:nvCxnSpPr>
        <p:spPr bwMode="auto">
          <a:xfrm>
            <a:off x="2277582" y="2872443"/>
            <a:ext cx="439189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5" name="Trapezoid 64"/>
          <p:cNvSpPr/>
          <p:nvPr/>
        </p:nvSpPr>
        <p:spPr bwMode="auto">
          <a:xfrm>
            <a:off x="2513109" y="2384953"/>
            <a:ext cx="367146" cy="48749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6" name="Trapezoid 65"/>
          <p:cNvSpPr/>
          <p:nvPr/>
        </p:nvSpPr>
        <p:spPr bwMode="auto">
          <a:xfrm>
            <a:off x="2901038" y="2384953"/>
            <a:ext cx="367146" cy="48749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7" name="Trapezoid 66"/>
          <p:cNvSpPr/>
          <p:nvPr/>
        </p:nvSpPr>
        <p:spPr bwMode="auto">
          <a:xfrm>
            <a:off x="3340918" y="2384953"/>
            <a:ext cx="367146" cy="48749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8" name="Trapezoid 67"/>
          <p:cNvSpPr/>
          <p:nvPr/>
        </p:nvSpPr>
        <p:spPr bwMode="auto">
          <a:xfrm>
            <a:off x="3721919" y="2384953"/>
            <a:ext cx="367146" cy="48749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9" name="Trapezoid 68"/>
          <p:cNvSpPr/>
          <p:nvPr/>
        </p:nvSpPr>
        <p:spPr bwMode="auto">
          <a:xfrm>
            <a:off x="3281345" y="2384953"/>
            <a:ext cx="45719" cy="48749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0" name="Trapezoid 69"/>
          <p:cNvSpPr/>
          <p:nvPr/>
        </p:nvSpPr>
        <p:spPr bwMode="auto">
          <a:xfrm>
            <a:off x="2374564" y="2377664"/>
            <a:ext cx="138545" cy="48749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1" name="Trapezoid 70"/>
          <p:cNvSpPr/>
          <p:nvPr/>
        </p:nvSpPr>
        <p:spPr bwMode="auto">
          <a:xfrm>
            <a:off x="5055413" y="2389778"/>
            <a:ext cx="367146" cy="48749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2" name="Trapezoid 71"/>
          <p:cNvSpPr/>
          <p:nvPr/>
        </p:nvSpPr>
        <p:spPr bwMode="auto">
          <a:xfrm>
            <a:off x="5489060" y="2390528"/>
            <a:ext cx="367146" cy="48749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3" name="Trapezoid 72"/>
          <p:cNvSpPr/>
          <p:nvPr/>
        </p:nvSpPr>
        <p:spPr bwMode="auto">
          <a:xfrm>
            <a:off x="5870061" y="2382436"/>
            <a:ext cx="367146" cy="48749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4" name="Trapezoid 73"/>
          <p:cNvSpPr/>
          <p:nvPr/>
        </p:nvSpPr>
        <p:spPr bwMode="auto">
          <a:xfrm>
            <a:off x="5429487" y="2382436"/>
            <a:ext cx="45719" cy="48749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5" name="Trapezoid 74"/>
          <p:cNvSpPr/>
          <p:nvPr/>
        </p:nvSpPr>
        <p:spPr bwMode="auto">
          <a:xfrm>
            <a:off x="6237207" y="2380002"/>
            <a:ext cx="138545" cy="48749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2539087" y="245352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2920944" y="246051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075319" y="244363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5508091" y="245975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5902967" y="247547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209773" y="246051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3741825" y="245352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3360824" y="245975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5" name="Trapezoid 84"/>
          <p:cNvSpPr/>
          <p:nvPr/>
        </p:nvSpPr>
        <p:spPr bwMode="auto">
          <a:xfrm>
            <a:off x="4686421" y="1830388"/>
            <a:ext cx="367146" cy="1022548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6" name="Trapezoid 85"/>
          <p:cNvSpPr/>
          <p:nvPr/>
        </p:nvSpPr>
        <p:spPr bwMode="auto">
          <a:xfrm>
            <a:off x="4093981" y="2384953"/>
            <a:ext cx="585511" cy="48749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4624197" y="2628698"/>
            <a:ext cx="4988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WUS</a:t>
            </a:r>
          </a:p>
        </p:txBody>
      </p:sp>
      <p:cxnSp>
        <p:nvCxnSpPr>
          <p:cNvPr id="90" name="Straight Arrow Connector 89"/>
          <p:cNvCxnSpPr/>
          <p:nvPr/>
        </p:nvCxnSpPr>
        <p:spPr bwMode="auto">
          <a:xfrm flipV="1">
            <a:off x="5220072" y="1770520"/>
            <a:ext cx="0" cy="625303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91" name="TextBox 90"/>
          <p:cNvSpPr txBox="1"/>
          <p:nvPr/>
        </p:nvSpPr>
        <p:spPr>
          <a:xfrm>
            <a:off x="5248151" y="1826568"/>
            <a:ext cx="17155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Power </a:t>
            </a:r>
            <a:r>
              <a:rPr lang="sv-SE" dirty="0" err="1">
                <a:solidFill>
                  <a:schemeClr val="tx1"/>
                </a:solidFill>
              </a:rPr>
              <a:t>boost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158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Simulation </a:t>
            </a:r>
            <a:r>
              <a:rPr lang="sv-SE" dirty="0" err="1"/>
              <a:t>Results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13" name="Content Placeholder 1"/>
          <p:cNvSpPr txBox="1">
            <a:spLocks/>
          </p:cNvSpPr>
          <p:nvPr/>
        </p:nvSpPr>
        <p:spPr bwMode="auto">
          <a:xfrm>
            <a:off x="683568" y="4725144"/>
            <a:ext cx="7770813" cy="9022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sv-SE" sz="2000" kern="0" dirty="0" err="1"/>
              <a:t>Concurrent</a:t>
            </a:r>
            <a:r>
              <a:rPr lang="sv-SE" sz="2000" kern="0" dirty="0"/>
              <a:t> transmission </a:t>
            </a:r>
            <a:r>
              <a:rPr lang="sv-SE" sz="2000" kern="0" dirty="0" err="1"/>
              <a:t>will</a:t>
            </a:r>
            <a:r>
              <a:rPr lang="sv-SE" sz="2000" kern="0" dirty="0"/>
              <a:t> </a:t>
            </a:r>
            <a:r>
              <a:rPr lang="sv-SE" sz="2000" kern="0" dirty="0" err="1"/>
              <a:t>have</a:t>
            </a:r>
            <a:r>
              <a:rPr lang="sv-SE" sz="2000" kern="0" dirty="0"/>
              <a:t> </a:t>
            </a:r>
            <a:r>
              <a:rPr lang="sv-SE" sz="2000" kern="0" dirty="0" err="1"/>
              <a:t>worse</a:t>
            </a:r>
            <a:r>
              <a:rPr lang="sv-SE" sz="2000" kern="0" dirty="0"/>
              <a:t> </a:t>
            </a:r>
            <a:r>
              <a:rPr lang="sv-SE" sz="2000" kern="0" dirty="0" err="1"/>
              <a:t>sensitivity</a:t>
            </a:r>
            <a:r>
              <a:rPr lang="sv-SE" sz="2000" kern="0" dirty="0"/>
              <a:t>, </a:t>
            </a:r>
            <a:r>
              <a:rPr lang="sv-SE" sz="2000" kern="0" dirty="0" err="1"/>
              <a:t>but</a:t>
            </a:r>
            <a:r>
              <a:rPr lang="sv-SE" sz="2000" kern="0" dirty="0"/>
              <a:t> </a:t>
            </a:r>
            <a:r>
              <a:rPr lang="sv-SE" sz="2000" kern="0" dirty="0" err="1"/>
              <a:t>if</a:t>
            </a:r>
            <a:r>
              <a:rPr lang="sv-SE" sz="2000" kern="0" dirty="0"/>
              <a:t> the WUR is not on the </a:t>
            </a:r>
            <a:r>
              <a:rPr lang="sv-SE" sz="2000" kern="0" dirty="0" err="1"/>
              <a:t>edge</a:t>
            </a:r>
            <a:r>
              <a:rPr lang="sv-SE" sz="2000" kern="0" dirty="0"/>
              <a:t> </a:t>
            </a:r>
            <a:r>
              <a:rPr lang="sv-SE" sz="2000" kern="0" dirty="0" err="1"/>
              <a:t>of</a:t>
            </a:r>
            <a:r>
              <a:rPr lang="sv-SE" sz="2000" kern="0" dirty="0"/>
              <a:t> </a:t>
            </a:r>
            <a:r>
              <a:rPr lang="sv-SE" sz="2000" kern="0" dirty="0" err="1"/>
              <a:t>coverage</a:t>
            </a:r>
            <a:r>
              <a:rPr lang="sv-SE" sz="2000" kern="0" dirty="0"/>
              <a:t> it </a:t>
            </a:r>
            <a:r>
              <a:rPr lang="sv-SE" sz="2000" kern="0" dirty="0" err="1"/>
              <a:t>can</a:t>
            </a:r>
            <a:r>
              <a:rPr lang="sv-SE" sz="2000" kern="0" dirty="0"/>
              <a:t> still </a:t>
            </a:r>
            <a:r>
              <a:rPr lang="sv-SE" sz="2000" kern="0" dirty="0" err="1"/>
              <a:t>work</a:t>
            </a:r>
            <a:endParaRPr lang="sv-SE" sz="20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sv-SE" sz="2000" kern="0" dirty="0"/>
              <a:t>For </a:t>
            </a:r>
            <a:r>
              <a:rPr lang="sv-SE" sz="2000" kern="0" dirty="0" err="1"/>
              <a:t>good</a:t>
            </a:r>
            <a:r>
              <a:rPr lang="sv-SE" sz="2000" kern="0" dirty="0"/>
              <a:t> </a:t>
            </a:r>
            <a:r>
              <a:rPr lang="sv-SE" sz="2000" kern="0" dirty="0" err="1"/>
              <a:t>channel</a:t>
            </a:r>
            <a:r>
              <a:rPr lang="sv-SE" sz="2000" kern="0" dirty="0"/>
              <a:t> </a:t>
            </a:r>
            <a:r>
              <a:rPr lang="sv-SE" sz="2000" kern="0" dirty="0" err="1"/>
              <a:t>conditions</a:t>
            </a:r>
            <a:r>
              <a:rPr lang="sv-SE" sz="2000" kern="0" dirty="0"/>
              <a:t>, it </a:t>
            </a:r>
            <a:r>
              <a:rPr lang="sv-SE" sz="2000" kern="0" dirty="0" err="1"/>
              <a:t>may</a:t>
            </a:r>
            <a:r>
              <a:rPr lang="sv-SE" sz="2000" kern="0" dirty="0"/>
              <a:t> </a:t>
            </a:r>
            <a:r>
              <a:rPr lang="sv-SE" sz="2000" kern="0" dirty="0" err="1"/>
              <a:t>even</a:t>
            </a:r>
            <a:r>
              <a:rPr lang="sv-SE" sz="2000" kern="0" dirty="0"/>
              <a:t> </a:t>
            </a:r>
            <a:r>
              <a:rPr lang="sv-SE" sz="2000" kern="0" dirty="0" err="1"/>
              <a:t>work</a:t>
            </a:r>
            <a:r>
              <a:rPr lang="sv-SE" sz="2000" kern="0" dirty="0"/>
              <a:t> </a:t>
            </a:r>
            <a:r>
              <a:rPr lang="sv-SE" sz="2000" kern="0" dirty="0" err="1"/>
              <a:t>without</a:t>
            </a:r>
            <a:r>
              <a:rPr lang="sv-SE" sz="2000" kern="0" dirty="0"/>
              <a:t> </a:t>
            </a:r>
            <a:r>
              <a:rPr lang="sv-SE" sz="2000" kern="0" dirty="0" err="1"/>
              <a:t>power</a:t>
            </a:r>
            <a:r>
              <a:rPr lang="sv-SE" sz="2000" kern="0" dirty="0"/>
              <a:t> </a:t>
            </a:r>
            <a:r>
              <a:rPr lang="sv-SE" sz="2000" kern="0" dirty="0" err="1"/>
              <a:t>boost</a:t>
            </a:r>
            <a:endParaRPr lang="sv-SE" sz="20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sv-SE" sz="2000" kern="0" dirty="0"/>
              <a:t>For </a:t>
            </a:r>
            <a:r>
              <a:rPr lang="sv-SE" sz="2000" kern="0" dirty="0" err="1"/>
              <a:t>too</a:t>
            </a:r>
            <a:r>
              <a:rPr lang="sv-SE" sz="2000" kern="0" dirty="0"/>
              <a:t> bad </a:t>
            </a:r>
            <a:r>
              <a:rPr lang="sv-SE" sz="2000" kern="0" dirty="0" err="1"/>
              <a:t>conditions</a:t>
            </a:r>
            <a:r>
              <a:rPr lang="sv-SE" sz="2000" kern="0" dirty="0"/>
              <a:t>, </a:t>
            </a:r>
            <a:r>
              <a:rPr lang="sv-SE" sz="2000" kern="0" dirty="0" err="1"/>
              <a:t>one</a:t>
            </a:r>
            <a:r>
              <a:rPr lang="sv-SE" sz="2000" kern="0" dirty="0"/>
              <a:t> </a:t>
            </a:r>
            <a:r>
              <a:rPr lang="sv-SE" sz="2000" kern="0" dirty="0" err="1"/>
              <a:t>can</a:t>
            </a:r>
            <a:r>
              <a:rPr lang="sv-SE" sz="2000" kern="0" dirty="0"/>
              <a:t> </a:t>
            </a:r>
            <a:r>
              <a:rPr lang="sv-SE" sz="2000" kern="0" dirty="0" err="1"/>
              <a:t>send</a:t>
            </a:r>
            <a:r>
              <a:rPr lang="sv-SE" sz="2000" kern="0" dirty="0"/>
              <a:t> </a:t>
            </a:r>
            <a:r>
              <a:rPr lang="sv-SE" sz="2000" kern="0" dirty="0" err="1"/>
              <a:t>only</a:t>
            </a:r>
            <a:r>
              <a:rPr lang="sv-SE" sz="2000" kern="0" dirty="0"/>
              <a:t> the WUS…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983" y="1484784"/>
            <a:ext cx="4354346" cy="3265759"/>
          </a:xfrm>
          <a:prstGeom prst="rect">
            <a:avLst/>
          </a:prstGeom>
        </p:spPr>
      </p:pic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9306" y="1517742"/>
            <a:ext cx="4266454" cy="3199841"/>
          </a:xfrm>
        </p:spPr>
      </p:pic>
    </p:spTree>
    <p:extLst>
      <p:ext uri="{BB962C8B-B14F-4D97-AF65-F5344CB8AC3E}">
        <p14:creationId xmlns:p14="http://schemas.microsoft.com/office/powerpoint/2010/main" val="3986323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89649" y="1037036"/>
            <a:ext cx="7494588" cy="814028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The </a:t>
            </a:r>
            <a:r>
              <a:rPr lang="sv-SE" dirty="0" err="1"/>
              <a:t>feasibility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spectrum</a:t>
            </a:r>
            <a:r>
              <a:rPr lang="sv-SE" dirty="0"/>
              <a:t> </a:t>
            </a:r>
            <a:r>
              <a:rPr lang="sv-SE" dirty="0" err="1"/>
              <a:t>efficient</a:t>
            </a:r>
            <a:r>
              <a:rPr lang="sv-SE" dirty="0"/>
              <a:t> support </a:t>
            </a:r>
            <a:r>
              <a:rPr lang="sv-SE" dirty="0" err="1"/>
              <a:t>of</a:t>
            </a:r>
            <a:r>
              <a:rPr lang="sv-SE" dirty="0"/>
              <a:t> WUR in 802.11ax </a:t>
            </a:r>
            <a:r>
              <a:rPr lang="sv-SE" dirty="0" err="1"/>
              <a:t>was</a:t>
            </a:r>
            <a:r>
              <a:rPr lang="sv-SE" dirty="0"/>
              <a:t> </a:t>
            </a:r>
            <a:r>
              <a:rPr lang="sv-SE" dirty="0" err="1"/>
              <a:t>addressed</a:t>
            </a: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The </a:t>
            </a:r>
            <a:r>
              <a:rPr lang="sv-SE" dirty="0" err="1"/>
              <a:t>basic</a:t>
            </a:r>
            <a:r>
              <a:rPr lang="sv-SE" dirty="0"/>
              <a:t> </a:t>
            </a:r>
            <a:r>
              <a:rPr lang="sv-SE" dirty="0" err="1"/>
              <a:t>idea</a:t>
            </a:r>
            <a:r>
              <a:rPr lang="sv-SE" dirty="0"/>
              <a:t> is to </a:t>
            </a:r>
            <a:r>
              <a:rPr lang="sv-SE" dirty="0" err="1"/>
              <a:t>use</a:t>
            </a:r>
            <a:r>
              <a:rPr lang="sv-SE" dirty="0"/>
              <a:t> OFDMA to </a:t>
            </a:r>
            <a:r>
              <a:rPr lang="sv-SE" dirty="0" err="1"/>
              <a:t>transmit</a:t>
            </a:r>
            <a:r>
              <a:rPr lang="sv-SE" dirty="0"/>
              <a:t> the WUS in </a:t>
            </a:r>
            <a:r>
              <a:rPr lang="sv-SE" dirty="0" err="1"/>
              <a:t>one</a:t>
            </a:r>
            <a:r>
              <a:rPr lang="sv-SE" dirty="0"/>
              <a:t> or </a:t>
            </a:r>
            <a:r>
              <a:rPr lang="sv-SE" dirty="0" err="1"/>
              <a:t>more</a:t>
            </a:r>
            <a:r>
              <a:rPr lang="sv-SE" dirty="0"/>
              <a:t> RUs, </a:t>
            </a:r>
            <a:r>
              <a:rPr lang="sv-SE" dirty="0" err="1"/>
              <a:t>concurrent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data in the </a:t>
            </a:r>
            <a:r>
              <a:rPr lang="sv-SE" dirty="0" err="1"/>
              <a:t>other</a:t>
            </a:r>
            <a:r>
              <a:rPr lang="sv-SE" dirty="0"/>
              <a:t> RUs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Simulation </a:t>
            </a:r>
            <a:r>
              <a:rPr lang="sv-SE" dirty="0" err="1"/>
              <a:t>results</a:t>
            </a:r>
            <a:r>
              <a:rPr lang="sv-SE" dirty="0"/>
              <a:t> show </a:t>
            </a:r>
            <a:r>
              <a:rPr lang="sv-SE" dirty="0" err="1"/>
              <a:t>that</a:t>
            </a:r>
            <a:r>
              <a:rPr lang="sv-SE" dirty="0"/>
              <a:t> it in </a:t>
            </a:r>
            <a:r>
              <a:rPr lang="sv-SE" dirty="0" err="1"/>
              <a:t>many</a:t>
            </a:r>
            <a:r>
              <a:rPr lang="sv-SE" dirty="0"/>
              <a:t> </a:t>
            </a:r>
            <a:r>
              <a:rPr lang="sv-SE" dirty="0" err="1"/>
              <a:t>cases</a:t>
            </a:r>
            <a:r>
              <a:rPr lang="sv-SE" dirty="0"/>
              <a:t> is </a:t>
            </a:r>
            <a:r>
              <a:rPr lang="sv-SE" dirty="0" err="1"/>
              <a:t>feasible</a:t>
            </a:r>
            <a:r>
              <a:rPr lang="sv-SE" dirty="0"/>
              <a:t> to </a:t>
            </a:r>
            <a:r>
              <a:rPr lang="sv-SE" dirty="0" err="1"/>
              <a:t>demodulate</a:t>
            </a:r>
            <a:r>
              <a:rPr lang="sv-SE" dirty="0"/>
              <a:t> the WUS </a:t>
            </a:r>
            <a:r>
              <a:rPr lang="sv-SE" dirty="0" err="1"/>
              <a:t>although</a:t>
            </a:r>
            <a:r>
              <a:rPr lang="sv-SE" dirty="0"/>
              <a:t> the data is not </a:t>
            </a:r>
            <a:r>
              <a:rPr lang="sv-SE" dirty="0" err="1"/>
              <a:t>filtered</a:t>
            </a:r>
            <a:r>
              <a:rPr lang="sv-SE" dirty="0"/>
              <a:t> </a:t>
            </a:r>
            <a:r>
              <a:rPr lang="sv-SE" dirty="0" err="1"/>
              <a:t>out</a:t>
            </a:r>
            <a:r>
              <a:rPr lang="sv-SE" dirty="0"/>
              <a:t> </a:t>
            </a:r>
            <a:r>
              <a:rPr lang="sv-SE" dirty="0" err="1"/>
              <a:t>before</a:t>
            </a:r>
            <a:r>
              <a:rPr lang="sv-SE" dirty="0"/>
              <a:t> the </a:t>
            </a:r>
            <a:r>
              <a:rPr lang="sv-SE" dirty="0" err="1"/>
              <a:t>envelope</a:t>
            </a:r>
            <a:r>
              <a:rPr lang="sv-SE" dirty="0"/>
              <a:t> </a:t>
            </a:r>
            <a:r>
              <a:rPr lang="sv-SE" dirty="0" err="1"/>
              <a:t>detector</a:t>
            </a: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r>
              <a:rPr lang="sv-SE" dirty="0" err="1"/>
              <a:t>There</a:t>
            </a:r>
            <a:r>
              <a:rPr lang="sv-SE" dirty="0"/>
              <a:t> is a loss in </a:t>
            </a:r>
            <a:r>
              <a:rPr lang="sv-SE" dirty="0" err="1"/>
              <a:t>sensitivity</a:t>
            </a:r>
            <a:r>
              <a:rPr lang="sv-SE" dirty="0"/>
              <a:t> </a:t>
            </a:r>
            <a:r>
              <a:rPr lang="sv-SE" dirty="0" err="1"/>
              <a:t>performance</a:t>
            </a:r>
            <a:r>
              <a:rPr lang="sv-SE" dirty="0"/>
              <a:t>, </a:t>
            </a:r>
            <a:r>
              <a:rPr lang="sv-SE" dirty="0" err="1"/>
              <a:t>but</a:t>
            </a:r>
            <a:r>
              <a:rPr lang="sv-SE" dirty="0"/>
              <a:t> </a:t>
            </a:r>
            <a:r>
              <a:rPr lang="sv-SE" dirty="0" err="1"/>
              <a:t>this</a:t>
            </a:r>
            <a:r>
              <a:rPr lang="sv-SE" dirty="0"/>
              <a:t> is </a:t>
            </a:r>
            <a:r>
              <a:rPr lang="sv-SE" dirty="0" err="1"/>
              <a:t>known</a:t>
            </a:r>
            <a:r>
              <a:rPr lang="sv-SE" dirty="0"/>
              <a:t>, and </a:t>
            </a:r>
            <a:r>
              <a:rPr lang="sv-SE" dirty="0" err="1"/>
              <a:t>can</a:t>
            </a:r>
            <a:r>
              <a:rPr lang="sv-SE" dirty="0"/>
              <a:t> to </a:t>
            </a:r>
            <a:r>
              <a:rPr lang="sv-SE" dirty="0" err="1"/>
              <a:t>some</a:t>
            </a:r>
            <a:r>
              <a:rPr lang="sv-SE" dirty="0"/>
              <a:t> </a:t>
            </a:r>
            <a:r>
              <a:rPr lang="sv-SE" dirty="0" err="1"/>
              <a:t>extent</a:t>
            </a:r>
            <a:r>
              <a:rPr lang="sv-SE" dirty="0"/>
              <a:t> be </a:t>
            </a:r>
            <a:r>
              <a:rPr lang="sv-SE" dirty="0" err="1"/>
              <a:t>controlled</a:t>
            </a:r>
            <a:r>
              <a:rPr lang="sv-SE" dirty="0"/>
              <a:t> by </a:t>
            </a:r>
            <a:r>
              <a:rPr lang="sv-SE" dirty="0" err="1"/>
              <a:t>boosting</a:t>
            </a:r>
            <a:r>
              <a:rPr lang="sv-SE" dirty="0"/>
              <a:t> the WUS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99814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0e710d51-58b4-4530-836b-fce5679fe049" ContentTypeId="0x010100BB337192E63E44A7A744CE7393F41F4E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BB337192E63E44A7A744CE7393F41F4E00F757F2A418C8C64986192B3F5011F983" ma:contentTypeVersion="8" ma:contentTypeDescription="EriCOLL Document Content Type" ma:contentTypeScope="" ma:versionID="5a91ce9b5e691e9b62f62bb34010d603">
  <xsd:schema xmlns:xsd="http://www.w3.org/2001/XMLSchema" xmlns:xs="http://www.w3.org/2001/XMLSchema" xmlns:p="http://schemas.microsoft.com/office/2006/metadata/properties" xmlns:ns2="08b2df90-05d3-4030-90d4-c9feeb4a1cd9" xmlns:ns3="8ebea429-6d6d-4c7c-abb9-61a944d4e928" xmlns:ns4="http://schemas.microsoft.com/sharepoint/v4" targetNamespace="http://schemas.microsoft.com/office/2006/metadata/properties" ma:root="true" ma:fieldsID="2e7ab7f62523a5e0a07f48d163e01cf3" ns2:_="" ns3:_="" ns4:_="">
    <xsd:import namespace="08b2df90-05d3-4030-90d4-c9feeb4a1cd9"/>
    <xsd:import namespace="8ebea429-6d6d-4c7c-abb9-61a944d4e928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epared." minOccurs="0"/>
                <xsd:element ref="ns3:EriCOLLDate." minOccurs="0"/>
                <xsd:element ref="ns3:AbstractOrSummary." minOccurs="0"/>
                <xsd:element ref="ns2:TaxKeywordTaxHTField" minOccurs="0"/>
                <xsd:element ref="ns2:TaxCatchAll" minOccurs="0"/>
                <xsd:element ref="ns2:TaxCatchAllLabel" minOccurs="0"/>
                <xsd:element ref="ns3:EriCOLLCategoryTaxHTField0" minOccurs="0"/>
                <xsd:element ref="ns3:EriCOLLOrganizationUnitTaxHTField0" minOccurs="0"/>
                <xsd:element ref="ns3:EriCOLLCompetenceTaxHTField0" minOccurs="0"/>
                <xsd:element ref="ns3:EriCOLLCountryTaxHTField0" minOccurs="0"/>
                <xsd:element ref="ns2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df90-05d3-4030-90d4-c9feeb4a1cd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Keywords." ma:readOnly="false" ma:fieldId="{23f27201-bee3-471e-b2e7-b64fd8b7ca38}" ma:taxonomyMulti="true" ma:sspId="0e710d51-58b4-4530-836b-fce5679fe04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description="" ma:hidden="true" ma:list="{175ad886-c84a-4a7f-aa80-7a98506ac7a4}" ma:internalName="TaxCatchAll" ma:showField="CatchAllData" ma:web="8ebea429-6d6d-4c7c-abb9-61a944d4e9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description="" ma:hidden="true" ma:list="{175ad886-c84a-4a7f-aa80-7a98506ac7a4}" ma:internalName="TaxCatchAllLabel" ma:readOnly="true" ma:showField="CatchAllDataLabel" ma:web="8ebea429-6d6d-4c7c-abb9-61a944d4e9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6" nillable="true" ma:taxonomy="true" ma:internalName="EriCOLLCustomerTaxHTField0" ma:taxonomyFieldName="EriCOLLCustomer" ma:displayName="Customer." ma:readOnly="false" ma:fieldId="{8480f48b-f8b7-4c77-be55-63d41a1fdb0d}" ma:taxonomyMulti="true" ma:sspId="0e710d51-58b4-4530-836b-fce5679fe049" ma:termSetId="4e0bb0d4-0179-488a-a161-abd655dda2e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bea429-6d6d-4c7c-abb9-61a944d4e928" elementFormDefault="qualified">
    <xsd:import namespace="http://schemas.microsoft.com/office/2006/documentManagement/types"/>
    <xsd:import namespace="http://schemas.microsoft.com/office/infopath/2007/PartnerControls"/>
    <xsd:element name="Prepared." ma:index="11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12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13" nillable="true" ma:displayName="Abstract/Summary." ma:internalName="AbstractOrSummary_x002e_" ma:readOnly="false">
      <xsd:simpleType>
        <xsd:restriction base="dms:Note"/>
      </xsd:simpleType>
    </xsd:element>
    <xsd:element name="EriCOLLCategoryTaxHTField0" ma:index="18" nillable="true" ma:taxonomy="true" ma:internalName="EriCOLLCategoryTaxHTField0" ma:taxonomyFieldName="EriCOLLCategory" ma:displayName="Category." ma:default="1;#Development|053fcc88-ab49-4f69-87df-fc64cb0bf305" ma:fieldId="{e72cc46e-70aa-41d8-b11d-9bbfd769c5eb}" ma:taxonomyMulti="true" ma:sspId="0e710d51-58b4-4530-836b-fce5679fe049" ma:termSetId="f35c1d4c-78ac-4f40-bb38-8d71ec401e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OrganizationUnitTaxHTField0" ma:index="20" nillable="true" ma:taxonomy="true" ma:internalName="EriCOLLOrganizationUnitTaxHTField0" ma:taxonomyFieldName="EriCOLLOrganizationUnit" ma:displayName="Organization Unit." ma:default="2;#BNET DURA PDU WCDMA ＆ MS RAN|4005b2b9-24ae-465f-85ea-efb8c08bab8a" ma:fieldId="{7588c015-b936-47f7-bb64-663949dc467e}" ma:taxonomyMulti="true" ma:sspId="0e710d51-58b4-4530-836b-fce5679fe049" ma:termSetId="67f5b04f-38bf-47c9-889f-003f3bcd13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mpetenceTaxHTField0" ma:index="22" nillable="true" ma:taxonomy="true" ma:internalName="EriCOLLCompetenceTaxHTField0" ma:taxonomyFieldName="EriCOLLCompetence" ma:displayName="Competence." ma:default="" ma:fieldId="{ff7cf505-5048-4f7f-991c-4d426a4ce272}" ma:taxonomyMulti="true" ma:sspId="0e710d51-58b4-4530-836b-fce5679fe049" ma:termSetId="3b0c01a2-44af-4012-bd1f-a99c2b798e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untryTaxHTField0" ma:index="24" nillable="true" ma:taxonomy="true" ma:internalName="EriCOLLCountryTaxHTField0" ma:taxonomyFieldName="EriCOLLCountry" ma:displayName="Country." ma:default="" ma:fieldId="{a6c34b01-f2c2-4f05-b9ad-d4935bafeeb2}" ma:taxonomyMulti="true" ma:sspId="0e710d51-58b4-4530-836b-fce5679fe049" ma:termSetId="d4bcc4ed-3121-4db4-a523-83f3d10187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cessTaxHTField0" ma:index="28" nillable="true" ma:taxonomy="true" ma:internalName="EriCOLLProcessTaxHTField0" ma:taxonomyFieldName="EriCOLLProcess" ma:displayName="Process." ma:default="" ma:fieldId="{69b1f811-b392-4734-aa69-0125c68961bd}" ma:taxonomyMulti="true" ma:sspId="0e710d51-58b4-4530-836b-fce5679fe049" ma:termSetId="3d5773de-e402-4858-b471-2c5969a51f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ductsTaxHTField0" ma:index="30" nillable="true" ma:taxonomy="true" ma:internalName="EriCOLLProductsTaxHTField0" ma:taxonomyFieldName="EriCOLLProducts" ma:displayName="Products." ma:default="" ma:fieldId="{e7fe205b-2114-43c4-bcb7-1bbbbd16d461}" ma:taxonomyMulti="true" ma:sspId="0e710d51-58b4-4530-836b-fce5679fe049" ma:termSetId="943c8fbd-8b50-4b6a-b4b8-9342be84b8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jectsTaxHTField0" ma:index="32" nillable="true" ma:taxonomy="true" ma:internalName="EriCOLLProjectsTaxHTField0" ma:taxonomyFieldName="EriCOLLProjects" ma:displayName="Projects." ma:default="" ma:fieldId="{6d690e96-80d8-4550-9bd4-922d740a55ff}" ma:taxonomyMulti="true" ma:sspId="0e710d51-58b4-4530-836b-fce5679fe049" ma:termSetId="66ed0c52-5b15-42c7-a9e7-77fbdfe62b3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34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riCOLLCategoryTaxHTField0 xmlns="8ebea429-6d6d-4c7c-abb9-61a944d4e928">
      <Terms xmlns="http://schemas.microsoft.com/office/infopath/2007/PartnerControls">
        <TermInfo xmlns="http://schemas.microsoft.com/office/infopath/2007/PartnerControls">
          <TermName xmlns="http://schemas.microsoft.com/office/infopath/2007/PartnerControls">Development</TermName>
          <TermId xmlns="http://schemas.microsoft.com/office/infopath/2007/PartnerControls">053fcc88-ab49-4f69-87df-fc64cb0bf305</TermId>
        </TermInfo>
      </Terms>
    </EriCOLLCategoryTaxHTField0>
    <EriCOLLOrganizationUnitTaxHTField0 xmlns="8ebea429-6d6d-4c7c-abb9-61a944d4e928">
      <Terms xmlns="http://schemas.microsoft.com/office/infopath/2007/PartnerControls">
        <TermInfo xmlns="http://schemas.microsoft.com/office/infopath/2007/PartnerControls">
          <TermName xmlns="http://schemas.microsoft.com/office/infopath/2007/PartnerControls">BNET DURA PDU WCDMA ＆ MS RAN</TermName>
          <TermId xmlns="http://schemas.microsoft.com/office/infopath/2007/PartnerControls">4005b2b9-24ae-465f-85ea-efb8c08bab8a</TermId>
        </TermInfo>
      </Terms>
    </EriCOLLOrganizationUnitTaxHTField0>
    <AbstractOrSummary. xmlns="8ebea429-6d6d-4c7c-abb9-61a944d4e928" xsi:nil="true"/>
    <EriCOLLProcessTaxHTField0 xmlns="8ebea429-6d6d-4c7c-abb9-61a944d4e928">
      <Terms xmlns="http://schemas.microsoft.com/office/infopath/2007/PartnerControls"/>
    </EriCOLLProcessTaxHTField0>
    <EriCOLLCountryTaxHTField0 xmlns="8ebea429-6d6d-4c7c-abb9-61a944d4e928">
      <Terms xmlns="http://schemas.microsoft.com/office/infopath/2007/PartnerControls"/>
    </EriCOLLCountryTaxHTField0>
    <IconOverlay xmlns="http://schemas.microsoft.com/sharepoint/v4" xsi:nil="true"/>
    <TaxCatchAll xmlns="08b2df90-05d3-4030-90d4-c9feeb4a1cd9">
      <Value>2</Value>
      <Value>1</Value>
    </TaxCatchAll>
    <TaxKeywordTaxHTField xmlns="08b2df90-05d3-4030-90d4-c9feeb4a1cd9">
      <Terms xmlns="http://schemas.microsoft.com/office/infopath/2007/PartnerControls"/>
    </TaxKeywordTaxHTField>
    <EriCOLLProjectsTaxHTField0 xmlns="8ebea429-6d6d-4c7c-abb9-61a944d4e928">
      <Terms xmlns="http://schemas.microsoft.com/office/infopath/2007/PartnerControls"/>
    </EriCOLLProjectsTaxHTField0>
    <EriCOLLDate. xmlns="8ebea429-6d6d-4c7c-abb9-61a944d4e928" xsi:nil="true"/>
    <EriCOLLProductsTaxHTField0 xmlns="8ebea429-6d6d-4c7c-abb9-61a944d4e928">
      <Terms xmlns="http://schemas.microsoft.com/office/infopath/2007/PartnerControls"/>
    </EriCOLLProductsTaxHTField0>
    <Prepared. xmlns="8ebea429-6d6d-4c7c-abb9-61a944d4e928" xsi:nil="true"/>
    <EriCOLLCompetenceTaxHTField0 xmlns="8ebea429-6d6d-4c7c-abb9-61a944d4e928">
      <Terms xmlns="http://schemas.microsoft.com/office/infopath/2007/PartnerControls"/>
    </EriCOLLCompetenceTaxHTField0>
    <EriCOLLCustomerTaxHTField0 xmlns="08b2df90-05d3-4030-90d4-c9feeb4a1cd9">
      <Terms xmlns="http://schemas.microsoft.com/office/infopath/2007/PartnerControls"/>
    </EriCOLLCustomerTaxHTField0>
    <_dlc_DocId xmlns="08b2df90-05d3-4030-90d4-c9feeb4a1cd9">YEDTRNYQWVVS-1-715</_dlc_DocId>
    <_dlc_DocIdUrl xmlns="08b2df90-05d3-4030-90d4-c9feeb4a1cd9">
      <Url>https://ericoll.internal.ericsson.com/sites/Wi-Fi_Standardization/_layouts/DocIdRedir.aspx?ID=YEDTRNYQWVVS-1-715</Url>
      <Description>YEDTRNYQWVVS-1-715</Description>
    </_dlc_DocIdUrl>
  </documentManagement>
</p:properties>
</file>

<file path=customXml/itemProps1.xml><?xml version="1.0" encoding="utf-8"?>
<ds:datastoreItem xmlns:ds="http://schemas.openxmlformats.org/officeDocument/2006/customXml" ds:itemID="{AE4A12CD-373C-4822-8C3F-78FC7E160CFA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6466F4A9-33E1-4525-84D2-B2FFB59A36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b2df90-05d3-4030-90d4-c9feeb4a1cd9"/>
    <ds:schemaRef ds:uri="8ebea429-6d6d-4c7c-abb9-61a944d4e928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8596548-479A-4B67-A247-F90870942D1B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838918A6-DB74-4F8E-B32F-934CD4EBB904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75F01166-D271-4DA5-B5A2-2E6B4BD2E7C1}">
  <ds:schemaRefs>
    <ds:schemaRef ds:uri="http://www.w3.org/XML/1998/namespace"/>
    <ds:schemaRef ds:uri="http://schemas.microsoft.com/office/2006/documentManagement/types"/>
    <ds:schemaRef ds:uri="http://purl.org/dc/terms/"/>
    <ds:schemaRef ds:uri="http://purl.org/dc/elements/1.1/"/>
    <ds:schemaRef ds:uri="http://schemas.microsoft.com/office/2006/metadata/properties"/>
    <ds:schemaRef ds:uri="http://schemas.microsoft.com/office/infopath/2007/PartnerControls"/>
    <ds:schemaRef ds:uri="8ebea429-6d6d-4c7c-abb9-61a944d4e928"/>
    <ds:schemaRef ds:uri="http://purl.org/dc/dcmitype/"/>
    <ds:schemaRef ds:uri="http://schemas.openxmlformats.org/package/2006/metadata/core-properties"/>
    <ds:schemaRef ds:uri="http://schemas.microsoft.com/sharepoint/v4"/>
    <ds:schemaRef ds:uri="08b2df90-05d3-4030-90d4-c9feeb4a1cd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72819</TotalTime>
  <Words>768</Words>
  <Application>Microsoft Office PowerPoint</Application>
  <PresentationFormat>On-screen Show (4:3)</PresentationFormat>
  <Paragraphs>134</Paragraphs>
  <Slides>11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 Unicode MS</vt:lpstr>
      <vt:lpstr>MS Gothic</vt:lpstr>
      <vt:lpstr>Arial</vt:lpstr>
      <vt:lpstr>Calibri</vt:lpstr>
      <vt:lpstr>Times New Roman</vt:lpstr>
      <vt:lpstr>802-11-Submission</vt:lpstr>
      <vt:lpstr>Document</vt:lpstr>
      <vt:lpstr>Concurrent transmission of data and a wake-up signal in 802.11ax   </vt:lpstr>
      <vt:lpstr>Abstract</vt:lpstr>
      <vt:lpstr>Outline</vt:lpstr>
      <vt:lpstr>Motivation</vt:lpstr>
      <vt:lpstr>Joint transmission of a WUS  and data</vt:lpstr>
      <vt:lpstr>Reception of the WUS</vt:lpstr>
      <vt:lpstr>Reception of the WUS</vt:lpstr>
      <vt:lpstr>Simulation Results</vt:lpstr>
      <vt:lpstr>Conclusions</vt:lpstr>
      <vt:lpstr>Straw Poll</vt:lpstr>
      <vt:lpstr>References</vt:lpstr>
    </vt:vector>
  </TitlesOfParts>
  <Company>Ericsson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ACI</dc:title>
  <dc:creator>leif.r.wilhelmsson@ericsson.com</dc:creator>
  <cp:lastModifiedBy>Leif Wilhelmsson R</cp:lastModifiedBy>
  <cp:revision>727</cp:revision>
  <cp:lastPrinted>1601-01-01T00:00:00Z</cp:lastPrinted>
  <dcterms:created xsi:type="dcterms:W3CDTF">2014-09-04T15:30:18Z</dcterms:created>
  <dcterms:modified xsi:type="dcterms:W3CDTF">2017-01-19T15:29:20Z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pdateProcess">
    <vt:lpwstr>End</vt:lpwstr>
  </property>
  <property fmtid="{D5CDD505-2E9C-101B-9397-08002B2CF9AE}" pid="3" name="ContentTypeId">
    <vt:lpwstr>0x010100BB337192E63E44A7A744CE7393F41F4E00F757F2A418C8C64986192B3F5011F983</vt:lpwstr>
  </property>
  <property fmtid="{D5CDD505-2E9C-101B-9397-08002B2CF9AE}" pid="4" name="_dlc_DocIdItemGuid">
    <vt:lpwstr>e66cf3b4-fbcb-48b6-9f65-1a3ea08aec46</vt:lpwstr>
  </property>
  <property fmtid="{D5CDD505-2E9C-101B-9397-08002B2CF9AE}" pid="5" name="EriCOLLProjects">
    <vt:lpwstr/>
  </property>
  <property fmtid="{D5CDD505-2E9C-101B-9397-08002B2CF9AE}" pid="6" name="EriCOLLCategory">
    <vt:lpwstr>1;#Development|053fcc88-ab49-4f69-87df-fc64cb0bf305</vt:lpwstr>
  </property>
  <property fmtid="{D5CDD505-2E9C-101B-9397-08002B2CF9AE}" pid="7" name="TaxKeyword">
    <vt:lpwstr/>
  </property>
  <property fmtid="{D5CDD505-2E9C-101B-9397-08002B2CF9AE}" pid="8" name="EriCOLLCountry">
    <vt:lpwstr/>
  </property>
  <property fmtid="{D5CDD505-2E9C-101B-9397-08002B2CF9AE}" pid="9" name="EriCOLLCompetence">
    <vt:lpwstr/>
  </property>
  <property fmtid="{D5CDD505-2E9C-101B-9397-08002B2CF9AE}" pid="10" name="EriCOLLProcess">
    <vt:lpwstr/>
  </property>
  <property fmtid="{D5CDD505-2E9C-101B-9397-08002B2CF9AE}" pid="11" name="EriCOLLOrganizationUnit">
    <vt:lpwstr>2;#BNET DURA PDU WCDMA ＆ MS RAN|4005b2b9-24ae-465f-85ea-efb8c08bab8a</vt:lpwstr>
  </property>
  <property fmtid="{D5CDD505-2E9C-101B-9397-08002B2CF9AE}" pid="12" name="EriCOLLCustomer">
    <vt:lpwstr/>
  </property>
  <property fmtid="{D5CDD505-2E9C-101B-9397-08002B2CF9AE}" pid="13" name="EriCOLLProducts">
    <vt:lpwstr/>
  </property>
</Properties>
</file>