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30"/>
  </p:notesMasterIdLst>
  <p:handoutMasterIdLst>
    <p:handoutMasterId r:id="rId31"/>
  </p:handoutMasterIdLst>
  <p:sldIdLst>
    <p:sldId id="256" r:id="rId7"/>
    <p:sldId id="395" r:id="rId8"/>
    <p:sldId id="324" r:id="rId9"/>
    <p:sldId id="425" r:id="rId10"/>
    <p:sldId id="469" r:id="rId11"/>
    <p:sldId id="430" r:id="rId12"/>
    <p:sldId id="445" r:id="rId13"/>
    <p:sldId id="444" r:id="rId14"/>
    <p:sldId id="443" r:id="rId15"/>
    <p:sldId id="454" r:id="rId16"/>
    <p:sldId id="460" r:id="rId17"/>
    <p:sldId id="465" r:id="rId18"/>
    <p:sldId id="466" r:id="rId19"/>
    <p:sldId id="441" r:id="rId20"/>
    <p:sldId id="467" r:id="rId21"/>
    <p:sldId id="455" r:id="rId22"/>
    <p:sldId id="471" r:id="rId23"/>
    <p:sldId id="440" r:id="rId24"/>
    <p:sldId id="426" r:id="rId25"/>
    <p:sldId id="468" r:id="rId26"/>
    <p:sldId id="429" r:id="rId27"/>
    <p:sldId id="326" r:id="rId28"/>
    <p:sldId id="424" r:id="rId2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  <p:cmAuthor id="2" name="Miguel Lopez M" initials="MLM" lastIdx="7" clrIdx="2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906" autoAdjust="0"/>
    <p:restoredTop sz="86347" autoAdjust="0"/>
  </p:normalViewPr>
  <p:slideViewPr>
    <p:cSldViewPr>
      <p:cViewPr varScale="1">
        <p:scale>
          <a:sx n="72" d="100"/>
          <a:sy n="72" d="100"/>
        </p:scale>
        <p:origin x="184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1456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3630"/>
    </p:cViewPr>
  </p:sorterViewPr>
  <p:notesViewPr>
    <p:cSldViewPr>
      <p:cViewPr varScale="1">
        <p:scale>
          <a:sx n="55" d="100"/>
          <a:sy n="55" d="100"/>
        </p:scale>
        <p:origin x="-288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fsf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A0F96-A127-4F50-96F4-7DBC5F0148B5}" type="datetime1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fsf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3B2CD85-92DE-47DE-BFB9-C1DA3B978833}" type="datetime1">
              <a:rPr lang="en-US" smtClean="0"/>
              <a:t>1/19/2017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FE0EA2C1-4CE3-445C-86C1-5F65E77D3407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fsf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fsf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52F942B-0D52-4C2B-9990-844ADA00305C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fsf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D476E9E-361B-4B96-88C7-AF2340F691B9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403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19BB75D-BACE-4FD2-81BF-071C67AC337A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2AB8C-9C8E-424A-BB90-EDF45F11A838}" type="slidenum">
              <a:rPr lang="en-US" smtClean="0"/>
              <a:t>9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fsf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1920445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55EFAF0D-A290-4C63-9F89-1B3118450616}" type="datetime1">
              <a:rPr lang="en-US" smtClean="0"/>
              <a:t>1/19/2017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82AB8C-9C8E-424A-BB90-EDF45F11A838}" type="slidenum">
              <a:rPr lang="en-US" smtClean="0"/>
              <a:t>10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/>
              <a:t>doc.: fsf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/>
              <a:t>© Ericsson AB 2016 </a:t>
            </a:r>
          </a:p>
        </p:txBody>
      </p:sp>
    </p:spTree>
    <p:extLst>
      <p:ext uri="{BB962C8B-B14F-4D97-AF65-F5344CB8AC3E}">
        <p14:creationId xmlns:p14="http://schemas.microsoft.com/office/powerpoint/2010/main" val="3420904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5BB32BF-92F4-4D3C-9D57-7D368A8554A7}" type="datetime1">
              <a:rPr lang="en-US" smtClean="0"/>
              <a:t>1/19/2017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fsf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96876" y="1800000"/>
            <a:ext cx="8351839" cy="385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3701" y="239715"/>
            <a:ext cx="7494588" cy="108537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5530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2017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802.11-17/0093r1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  <p:sldLayoutId id="2147483715" r:id="rId1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20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image" Target="../media/image18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12" Type="http://schemas.openxmlformats.org/officeDocument/2006/relationships/image" Target="../media/image17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11" Type="http://schemas.openxmlformats.org/officeDocument/2006/relationships/image" Target="../media/image16.emf"/><Relationship Id="rId5" Type="http://schemas.openxmlformats.org/officeDocument/2006/relationships/image" Target="../media/image10.emf"/><Relationship Id="rId15" Type="http://schemas.openxmlformats.org/officeDocument/2006/relationships/image" Target="../media/image20.emf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Relationship Id="rId14" Type="http://schemas.openxmlformats.org/officeDocument/2006/relationships/image" Target="../media/image19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0.e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of  a Wake-Up Receiver Front-End Model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2017-01-15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2679854"/>
              </p:ext>
            </p:extLst>
          </p:nvPr>
        </p:nvGraphicFramePr>
        <p:xfrm>
          <a:off x="696912" y="3573016"/>
          <a:ext cx="7267575" cy="249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2" name="Document" r:id="rId4" imgW="8123276" imgH="2794918" progId="Word.Document.8">
                  <p:embed/>
                </p:oleObj>
              </mc:Choice>
              <mc:Fallback>
                <p:oleObj name="Document" r:id="rId4" imgW="8123276" imgH="2794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573016"/>
                        <a:ext cx="7267575" cy="249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19695" y="703687"/>
            <a:ext cx="7494588" cy="814028"/>
          </a:xfrm>
        </p:spPr>
        <p:txBody>
          <a:bodyPr/>
          <a:lstStyle/>
          <a:p>
            <a:r>
              <a:rPr lang="en-US" dirty="0"/>
              <a:t>The Envelope Detector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34" y="2495079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34" y="2495079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2642096" y="2530004"/>
            <a:ext cx="928687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96" y="2522067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96" y="2522067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826246" y="2636367"/>
            <a:ext cx="4286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65959" y="2636367"/>
            <a:ext cx="35083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34234" y="2636367"/>
            <a:ext cx="34131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196009" y="2879254"/>
            <a:ext cx="374650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2559546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34" y="2495079"/>
            <a:ext cx="7461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34" y="2495079"/>
            <a:ext cx="7445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224834" y="2530004"/>
            <a:ext cx="622300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46" y="2645892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46" y="2644304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393109" y="2728442"/>
            <a:ext cx="4206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3578721" y="2879254"/>
            <a:ext cx="5746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22"/>
          <p:cNvSpPr>
            <a:spLocks/>
          </p:cNvSpPr>
          <p:nvPr/>
        </p:nvSpPr>
        <p:spPr bwMode="auto">
          <a:xfrm>
            <a:off x="4142284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5079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2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5079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25"/>
          <p:cNvSpPr>
            <a:spLocks noChangeArrowheads="1"/>
          </p:cNvSpPr>
          <p:nvPr/>
        </p:nvSpPr>
        <p:spPr bwMode="auto">
          <a:xfrm>
            <a:off x="5493246" y="2530004"/>
            <a:ext cx="1158875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22" name="Picture 2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084" y="2645892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3" name="Picture 2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084" y="2644304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5615484" y="2728442"/>
            <a:ext cx="107791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DC blocker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>
            <a:off x="4847134" y="2879254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5410696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37"/>
          <p:cNvSpPr>
            <a:spLocks noChangeShapeType="1"/>
          </p:cNvSpPr>
          <p:nvPr/>
        </p:nvSpPr>
        <p:spPr bwMode="auto">
          <a:xfrm>
            <a:off x="6661646" y="2879254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7225209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45" name="Picture 4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46" y="2276004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6" name="Picture 50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46" y="2276004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Freeform 51"/>
          <p:cNvSpPr>
            <a:spLocks noEditPoints="1"/>
          </p:cNvSpPr>
          <p:nvPr/>
        </p:nvSpPr>
        <p:spPr bwMode="auto">
          <a:xfrm>
            <a:off x="2440484" y="2302992"/>
            <a:ext cx="2616200" cy="1095375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600821" y="1718295"/>
            <a:ext cx="2488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err="1">
                <a:solidFill>
                  <a:schemeClr val="tx1"/>
                </a:solidFill>
              </a:rPr>
              <a:t>Envelope</a:t>
            </a:r>
            <a:r>
              <a:rPr lang="sv-SE">
                <a:solidFill>
                  <a:schemeClr val="tx1"/>
                </a:solidFill>
              </a:rPr>
              <a:t>  </a:t>
            </a:r>
            <a:r>
              <a:rPr lang="sv-SE" err="1">
                <a:solidFill>
                  <a:schemeClr val="tx1"/>
                </a:solidFill>
              </a:rPr>
              <a:t>detector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ontent Placeholder 56"/>
          <p:cNvSpPr>
            <a:spLocks noGrp="1"/>
          </p:cNvSpPr>
          <p:nvPr>
            <p:ph idx="1"/>
          </p:nvPr>
        </p:nvSpPr>
        <p:spPr>
          <a:xfrm>
            <a:off x="467544" y="3590005"/>
            <a:ext cx="8351839" cy="10209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proposed</a:t>
            </a:r>
            <a:r>
              <a:rPr lang="sv-SE" dirty="0"/>
              <a:t>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consists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an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r>
              <a:rPr lang="sv-SE" dirty="0"/>
              <a:t> </a:t>
            </a:r>
            <a:r>
              <a:rPr lang="sv-SE" dirty="0" err="1"/>
              <a:t>followed</a:t>
            </a:r>
            <a:r>
              <a:rPr lang="sv-SE" dirty="0"/>
              <a:t> by a ”DC-</a:t>
            </a:r>
            <a:r>
              <a:rPr lang="sv-SE" dirty="0" err="1"/>
              <a:t>blocker</a:t>
            </a:r>
            <a:r>
              <a:rPr lang="sv-SE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choice </a:t>
            </a:r>
            <a:r>
              <a:rPr lang="sv-SE" dirty="0" err="1"/>
              <a:t>of</a:t>
            </a:r>
            <a:r>
              <a:rPr lang="sv-SE" dirty="0"/>
              <a:t> LPF in the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r>
              <a:rPr lang="sv-SE" dirty="0"/>
              <a:t> </a:t>
            </a:r>
            <a:r>
              <a:rPr lang="sv-SE" dirty="0" err="1"/>
              <a:t>depends</a:t>
            </a:r>
            <a:r>
              <a:rPr lang="sv-SE" dirty="0"/>
              <a:t> </a:t>
            </a:r>
            <a:r>
              <a:rPr lang="sv-SE" dirty="0" err="1"/>
              <a:t>e.g</a:t>
            </a:r>
            <a:r>
              <a:rPr lang="sv-SE" dirty="0"/>
              <a:t>. on the symbol rate and </a:t>
            </a:r>
            <a:r>
              <a:rPr lang="sv-SE" dirty="0" err="1"/>
              <a:t>will</a:t>
            </a:r>
            <a:r>
              <a:rPr lang="sv-SE" dirty="0"/>
              <a:t> be </a:t>
            </a:r>
            <a:r>
              <a:rPr lang="sv-SE" dirty="0" err="1"/>
              <a:t>discussed</a:t>
            </a:r>
            <a:r>
              <a:rPr lang="sv-SE" dirty="0"/>
              <a:t> in </a:t>
            </a:r>
            <a:r>
              <a:rPr lang="sv-SE" dirty="0" err="1"/>
              <a:t>detail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DC-</a:t>
            </a:r>
            <a:r>
              <a:rPr lang="sv-SE" dirty="0" err="1"/>
              <a:t>blocker</a:t>
            </a:r>
            <a:r>
              <a:rPr lang="sv-SE" dirty="0"/>
              <a:t> just </a:t>
            </a:r>
            <a:r>
              <a:rPr lang="sv-SE" dirty="0" err="1"/>
              <a:t>subtracts</a:t>
            </a:r>
            <a:r>
              <a:rPr lang="sv-SE" dirty="0"/>
              <a:t> the </a:t>
            </a:r>
            <a:r>
              <a:rPr lang="sv-SE" dirty="0" err="1"/>
              <a:t>average</a:t>
            </a:r>
            <a:r>
              <a:rPr lang="sv-SE" dirty="0"/>
              <a:t> </a:t>
            </a:r>
            <a:r>
              <a:rPr lang="sv-SE" dirty="0" err="1"/>
              <a:t>value</a:t>
            </a:r>
            <a:r>
              <a:rPr lang="sv-SE" dirty="0"/>
              <a:t>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means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the decision </a:t>
            </a:r>
            <a:r>
              <a:rPr lang="sv-SE" dirty="0" err="1"/>
              <a:t>boundary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set to </a:t>
            </a:r>
            <a:r>
              <a:rPr lang="sv-SE" dirty="0" err="1"/>
              <a:t>zero</a:t>
            </a:r>
            <a:r>
              <a:rPr lang="sv-SE" dirty="0"/>
              <a:t>, i.e., independent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received</a:t>
            </a:r>
            <a:r>
              <a:rPr lang="sv-SE" dirty="0"/>
              <a:t> signal </a:t>
            </a:r>
            <a:r>
              <a:rPr lang="sv-SE" dirty="0" err="1"/>
              <a:t>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645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purpose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LPF is to </a:t>
            </a:r>
            <a:r>
              <a:rPr lang="sv-SE" dirty="0" err="1"/>
              <a:t>extract</a:t>
            </a:r>
            <a:r>
              <a:rPr lang="sv-SE" dirty="0"/>
              <a:t> the </a:t>
            </a:r>
            <a:r>
              <a:rPr lang="sv-SE" dirty="0" err="1"/>
              <a:t>slowly</a:t>
            </a:r>
            <a:r>
              <a:rPr lang="sv-SE" dirty="0"/>
              <a:t> </a:t>
            </a:r>
            <a:r>
              <a:rPr lang="sv-SE" dirty="0" err="1"/>
              <a:t>varying</a:t>
            </a:r>
            <a:r>
              <a:rPr lang="sv-SE" dirty="0"/>
              <a:t> </a:t>
            </a:r>
            <a:r>
              <a:rPr lang="sv-SE" dirty="0" err="1"/>
              <a:t>wake-up</a:t>
            </a:r>
            <a:r>
              <a:rPr lang="sv-SE" dirty="0"/>
              <a:t> signal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</a:t>
            </a:r>
            <a:r>
              <a:rPr lang="sv-SE" dirty="0" err="1"/>
              <a:t>follow</a:t>
            </a:r>
            <a:r>
              <a:rPr lang="sv-SE" dirty="0"/>
              <a:t> [2] and </a:t>
            </a:r>
            <a:r>
              <a:rPr lang="sv-SE" dirty="0" err="1"/>
              <a:t>assume</a:t>
            </a:r>
            <a:r>
              <a:rPr lang="sv-SE" dirty="0"/>
              <a:t> 250 kb/s.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To start </a:t>
            </a:r>
            <a:r>
              <a:rPr lang="sv-SE" dirty="0" err="1"/>
              <a:t>with</a:t>
            </a:r>
            <a:r>
              <a:rPr lang="sv-SE" dirty="0"/>
              <a:t>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assume</a:t>
            </a:r>
            <a:r>
              <a:rPr lang="sv-SE" dirty="0"/>
              <a:t> ideal OOK, i.e., no </a:t>
            </a:r>
            <a:r>
              <a:rPr lang="sv-SE" dirty="0" err="1"/>
              <a:t>amplitude</a:t>
            </a:r>
            <a:r>
              <a:rPr lang="sv-SE" dirty="0"/>
              <a:t> variations. </a:t>
            </a:r>
            <a:r>
              <a:rPr lang="sv-SE" dirty="0" err="1"/>
              <a:t>We</a:t>
            </a:r>
            <a:r>
              <a:rPr lang="sv-SE" dirty="0"/>
              <a:t> later </a:t>
            </a:r>
            <a:r>
              <a:rPr lang="sv-SE" dirty="0" err="1"/>
              <a:t>varify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is OK </a:t>
            </a:r>
            <a:r>
              <a:rPr lang="sv-SE" dirty="0" err="1"/>
              <a:t>e.g</a:t>
            </a:r>
            <a:r>
              <a:rPr lang="sv-SE" dirty="0"/>
              <a:t>. for a </a:t>
            </a:r>
            <a:r>
              <a:rPr lang="sv-SE" dirty="0" err="1"/>
              <a:t>waveform</a:t>
            </a:r>
            <a:r>
              <a:rPr lang="sv-SE" dirty="0"/>
              <a:t> </a:t>
            </a:r>
            <a:r>
              <a:rPr lang="sv-SE" dirty="0" err="1"/>
              <a:t>proposed</a:t>
            </a:r>
            <a:r>
              <a:rPr lang="sv-SE" dirty="0"/>
              <a:t> in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performance</a:t>
            </a:r>
            <a:r>
              <a:rPr lang="sv-SE" dirty="0"/>
              <a:t> is </a:t>
            </a:r>
            <a:r>
              <a:rPr lang="sv-SE" dirty="0" err="1"/>
              <a:t>detemined</a:t>
            </a:r>
            <a:r>
              <a:rPr lang="sv-SE" dirty="0"/>
              <a:t> by </a:t>
            </a:r>
            <a:r>
              <a:rPr lang="sv-SE" dirty="0" err="1"/>
              <a:t>estimating</a:t>
            </a:r>
            <a:r>
              <a:rPr lang="sv-SE" dirty="0"/>
              <a:t> the BER at the output </a:t>
            </a:r>
            <a:r>
              <a:rPr lang="sv-SE" dirty="0" err="1"/>
              <a:t>of</a:t>
            </a:r>
            <a:r>
              <a:rPr lang="sv-SE" dirty="0"/>
              <a:t> the DC </a:t>
            </a:r>
            <a:r>
              <a:rPr lang="sv-SE" dirty="0" err="1"/>
              <a:t>blocker</a:t>
            </a:r>
            <a:r>
              <a:rPr lang="sv-SE" dirty="0"/>
              <a:t>, </a:t>
            </a:r>
            <a:r>
              <a:rPr lang="sv-SE" dirty="0" err="1"/>
              <a:t>where</a:t>
            </a:r>
            <a:r>
              <a:rPr lang="sv-SE" dirty="0"/>
              <a:t> the down-sampling </a:t>
            </a:r>
            <a:r>
              <a:rPr lang="sv-SE" dirty="0" err="1"/>
              <a:t>phase</a:t>
            </a:r>
            <a:r>
              <a:rPr lang="sv-SE" dirty="0"/>
              <a:t> is set by </a:t>
            </a:r>
            <a:r>
              <a:rPr lang="sv-SE" dirty="0" err="1"/>
              <a:t>looking</a:t>
            </a:r>
            <a:r>
              <a:rPr lang="sv-SE" dirty="0"/>
              <a:t> </a:t>
            </a:r>
            <a:r>
              <a:rPr lang="sv-SE" dirty="0">
                <a:solidFill>
                  <a:schemeClr val="tx1"/>
                </a:solidFill>
              </a:rPr>
              <a:t>at</a:t>
            </a:r>
            <a:r>
              <a:rPr lang="sv-SE" dirty="0"/>
              <a:t> the </a:t>
            </a:r>
            <a:r>
              <a:rPr lang="sv-SE" dirty="0" err="1"/>
              <a:t>eye</a:t>
            </a:r>
            <a:r>
              <a:rPr lang="sv-SE" dirty="0"/>
              <a:t>-diagram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LPF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772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First</a:t>
            </a:r>
            <a:r>
              <a:rPr lang="sv-SE" dirty="0"/>
              <a:t> order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11560" y="3729282"/>
            <a:ext cx="7930778" cy="248663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kern="0"/>
              <a:t>The BW </a:t>
            </a:r>
            <a:r>
              <a:rPr lang="sv-SE" kern="0" err="1"/>
              <a:t>of</a:t>
            </a:r>
            <a:r>
              <a:rPr lang="sv-SE" kern="0"/>
              <a:t> the LPF is a </a:t>
            </a:r>
            <a:r>
              <a:rPr lang="sv-SE" kern="0" err="1"/>
              <a:t>trade</a:t>
            </a:r>
            <a:r>
              <a:rPr lang="sv-SE" kern="0"/>
              <a:t>-off </a:t>
            </a:r>
            <a:r>
              <a:rPr lang="sv-SE" kern="0" err="1"/>
              <a:t>between</a:t>
            </a:r>
            <a:r>
              <a:rPr lang="sv-SE" kern="0"/>
              <a:t> </a:t>
            </a:r>
            <a:r>
              <a:rPr lang="en-US" kern="0"/>
              <a:t>suppressing noise and introducing ISI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kern="0"/>
              <a:t>F</a:t>
            </a:r>
            <a:r>
              <a:rPr lang="en-US" kern="0"/>
              <a:t>or a first order filter, around 100 kHz seems to give the best result, although performance is not very sensitive to some variations around this value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kern="0"/>
              <a:t>A</a:t>
            </a:r>
            <a:r>
              <a:rPr lang="en-US" kern="0"/>
              <a:t> C/N of about -2dB is required to obtain a BER = 0.1%</a:t>
            </a:r>
            <a:endParaRPr lang="sv-SE" kern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519" y="1563119"/>
            <a:ext cx="2588094" cy="194107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77" y="1553911"/>
            <a:ext cx="2554501" cy="19158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036" y="1666348"/>
            <a:ext cx="2542224" cy="190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171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Third</a:t>
            </a:r>
            <a:r>
              <a:rPr lang="sv-SE" dirty="0"/>
              <a:t> order filter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685800" y="4077072"/>
            <a:ext cx="7856538" cy="201622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kern="0"/>
              <a:t>If </a:t>
            </a:r>
            <a:r>
              <a:rPr lang="sv-SE" kern="0" err="1"/>
              <a:t>instead</a:t>
            </a:r>
            <a:r>
              <a:rPr lang="sv-SE" kern="0"/>
              <a:t> a 3rd order (</a:t>
            </a:r>
            <a:r>
              <a:rPr lang="sv-SE" kern="0" err="1"/>
              <a:t>Butterworh</a:t>
            </a:r>
            <a:r>
              <a:rPr lang="sv-SE" kern="0"/>
              <a:t>) filter is </a:t>
            </a:r>
            <a:r>
              <a:rPr lang="sv-SE" kern="0" err="1"/>
              <a:t>used</a:t>
            </a:r>
            <a:r>
              <a:rPr lang="sv-SE" kern="0"/>
              <a:t>, the optimum BW is </a:t>
            </a:r>
            <a:r>
              <a:rPr lang="sv-SE" kern="0" err="1"/>
              <a:t>somewhat</a:t>
            </a:r>
            <a:r>
              <a:rPr lang="sv-SE" kern="0"/>
              <a:t> </a:t>
            </a:r>
            <a:r>
              <a:rPr lang="sv-SE" kern="0" err="1"/>
              <a:t>increased</a:t>
            </a:r>
            <a:r>
              <a:rPr lang="sv-SE" kern="0"/>
              <a:t>, to </a:t>
            </a:r>
            <a:r>
              <a:rPr lang="sv-SE" kern="0" err="1"/>
              <a:t>around</a:t>
            </a:r>
            <a:r>
              <a:rPr lang="sv-SE" kern="0"/>
              <a:t> 150 kHz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kern="0"/>
              <a:t>The </a:t>
            </a:r>
            <a:r>
              <a:rPr lang="sv-SE" kern="0" err="1"/>
              <a:t>performance</a:t>
            </a:r>
            <a:r>
              <a:rPr lang="sv-SE" kern="0"/>
              <a:t> is </a:t>
            </a:r>
            <a:r>
              <a:rPr lang="sv-SE" kern="0" err="1"/>
              <a:t>also</a:t>
            </a:r>
            <a:r>
              <a:rPr lang="sv-SE" kern="0"/>
              <a:t> </a:t>
            </a:r>
            <a:r>
              <a:rPr lang="sv-SE" kern="0" err="1"/>
              <a:t>improved</a:t>
            </a:r>
            <a:r>
              <a:rPr lang="sv-SE" kern="0"/>
              <a:t> </a:t>
            </a:r>
            <a:r>
              <a:rPr lang="sv-SE" kern="0" err="1"/>
              <a:t>with</a:t>
            </a:r>
            <a:r>
              <a:rPr lang="sv-SE" kern="0"/>
              <a:t> </a:t>
            </a:r>
            <a:r>
              <a:rPr lang="sv-SE" kern="0" err="1"/>
              <a:t>about</a:t>
            </a:r>
            <a:r>
              <a:rPr lang="sv-SE" kern="0"/>
              <a:t> 1 dB to a </a:t>
            </a:r>
            <a:r>
              <a:rPr lang="sv-SE" kern="0" err="1"/>
              <a:t>required</a:t>
            </a:r>
            <a:r>
              <a:rPr lang="sv-SE" kern="0"/>
              <a:t> </a:t>
            </a:r>
            <a:r>
              <a:rPr lang="en-US" kern="0"/>
              <a:t>C/N of about -3dB to obtain a BER = 0.1%</a:t>
            </a:r>
            <a:endParaRPr lang="sv-SE" ker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022" y="1692185"/>
            <a:ext cx="2554623" cy="19159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21" y="1659389"/>
            <a:ext cx="2610828" cy="195812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040" y="1639693"/>
            <a:ext cx="2637090" cy="197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269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If the signal is </a:t>
            </a:r>
            <a:r>
              <a:rPr lang="sv-SE" dirty="0" err="1"/>
              <a:t>generated</a:t>
            </a:r>
            <a:r>
              <a:rPr lang="sv-SE" dirty="0"/>
              <a:t> by </a:t>
            </a:r>
            <a:r>
              <a:rPr lang="sv-SE" dirty="0" err="1"/>
              <a:t>means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an IFFT, the signal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not be </a:t>
            </a:r>
            <a:r>
              <a:rPr lang="sv-SE" dirty="0" err="1"/>
              <a:t>perfectly</a:t>
            </a:r>
            <a:r>
              <a:rPr lang="sv-SE" dirty="0"/>
              <a:t> </a:t>
            </a:r>
            <a:r>
              <a:rPr lang="sv-SE" dirty="0" err="1"/>
              <a:t>constant</a:t>
            </a:r>
            <a:r>
              <a:rPr lang="sv-SE" dirty="0"/>
              <a:t>, </a:t>
            </a:r>
            <a:r>
              <a:rPr lang="sv-SE" dirty="0" err="1"/>
              <a:t>thus</a:t>
            </a:r>
            <a:r>
              <a:rPr lang="sv-SE" dirty="0"/>
              <a:t> </a:t>
            </a:r>
            <a:r>
              <a:rPr lang="sv-SE" dirty="0" err="1"/>
              <a:t>worse</a:t>
            </a:r>
            <a:r>
              <a:rPr lang="sv-SE" dirty="0"/>
              <a:t> </a:t>
            </a:r>
            <a:r>
              <a:rPr lang="sv-SE" dirty="0" err="1"/>
              <a:t>performance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the ideal OOK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expected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Here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compare</a:t>
            </a:r>
            <a:r>
              <a:rPr lang="sv-SE" dirty="0"/>
              <a:t> the </a:t>
            </a:r>
            <a:r>
              <a:rPr lang="sv-SE" dirty="0" err="1"/>
              <a:t>performance</a:t>
            </a:r>
            <a:r>
              <a:rPr lang="sv-SE" dirty="0"/>
              <a:t> for different </a:t>
            </a:r>
            <a:r>
              <a:rPr lang="sv-SE" dirty="0" err="1"/>
              <a:t>number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used</a:t>
            </a:r>
            <a:r>
              <a:rPr lang="sv-SE" dirty="0"/>
              <a:t> </a:t>
            </a:r>
            <a:r>
              <a:rPr lang="sv-SE" dirty="0" err="1"/>
              <a:t>sub-carriers</a:t>
            </a:r>
            <a:r>
              <a:rPr lang="sv-SE" dirty="0"/>
              <a:t> and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compare</a:t>
            </a:r>
            <a:r>
              <a:rPr lang="sv-SE" dirty="0"/>
              <a:t> it </a:t>
            </a:r>
            <a:r>
              <a:rPr lang="sv-SE" dirty="0" err="1"/>
              <a:t>wit</a:t>
            </a:r>
            <a:r>
              <a:rPr lang="sv-SE" dirty="0" err="1">
                <a:solidFill>
                  <a:schemeClr val="tx1"/>
                </a:solidFill>
              </a:rPr>
              <a:t>h</a:t>
            </a:r>
            <a:r>
              <a:rPr lang="sv-SE" dirty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chemeClr val="tx1"/>
                </a:solidFill>
              </a:rPr>
              <a:t>t</a:t>
            </a:r>
            <a:r>
              <a:rPr lang="sv-SE" dirty="0"/>
              <a:t>he </a:t>
            </a:r>
            <a:r>
              <a:rPr lang="sv-SE" dirty="0" err="1"/>
              <a:t>case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ideal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Random</a:t>
            </a:r>
            <a:r>
              <a:rPr lang="sv-SE" dirty="0"/>
              <a:t> data is sent on the </a:t>
            </a:r>
            <a:r>
              <a:rPr lang="sv-SE" dirty="0" err="1"/>
              <a:t>sub-carriers</a:t>
            </a:r>
            <a:r>
              <a:rPr lang="sv-SE" dirty="0"/>
              <a:t>, so </a:t>
            </a:r>
            <a:r>
              <a:rPr lang="sv-SE" dirty="0" err="1"/>
              <a:t>possibly</a:t>
            </a:r>
            <a:r>
              <a:rPr lang="sv-SE" dirty="0"/>
              <a:t> </a:t>
            </a:r>
            <a:r>
              <a:rPr lang="sv-SE" dirty="0" err="1"/>
              <a:t>this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improved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proper signal design…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Impact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#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sub-carriers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70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Impact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#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sub-carriers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681037" y="4077072"/>
            <a:ext cx="7856538" cy="172819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kern="0" dirty="0" err="1"/>
              <a:t>Here</a:t>
            </a:r>
            <a:r>
              <a:rPr lang="sv-SE" kern="0" dirty="0"/>
              <a:t> the </a:t>
            </a:r>
            <a:r>
              <a:rPr lang="sv-SE" kern="0" dirty="0" err="1"/>
              <a:t>impact</a:t>
            </a:r>
            <a:r>
              <a:rPr lang="sv-SE" kern="0" dirty="0"/>
              <a:t> </a:t>
            </a:r>
            <a:r>
              <a:rPr lang="sv-SE" kern="0" dirty="0" err="1"/>
              <a:t>of</a:t>
            </a:r>
            <a:r>
              <a:rPr lang="sv-SE" kern="0" dirty="0"/>
              <a:t> # </a:t>
            </a:r>
            <a:r>
              <a:rPr lang="sv-SE" kern="0" dirty="0" err="1"/>
              <a:t>of</a:t>
            </a:r>
            <a:r>
              <a:rPr lang="sv-SE" kern="0" dirty="0"/>
              <a:t> </a:t>
            </a:r>
            <a:r>
              <a:rPr lang="sv-SE" kern="0" dirty="0" err="1"/>
              <a:t>sub-carriers</a:t>
            </a:r>
            <a:r>
              <a:rPr lang="sv-SE" kern="0" dirty="0"/>
              <a:t> is </a:t>
            </a:r>
            <a:r>
              <a:rPr lang="sv-SE" kern="0" dirty="0" err="1"/>
              <a:t>studied</a:t>
            </a:r>
            <a:r>
              <a:rPr lang="sv-SE" kern="0" dirty="0"/>
              <a:t> by </a:t>
            </a:r>
            <a:r>
              <a:rPr lang="sv-SE" kern="0" dirty="0" err="1"/>
              <a:t>sending</a:t>
            </a:r>
            <a:r>
              <a:rPr lang="sv-SE" kern="0" dirty="0"/>
              <a:t> </a:t>
            </a:r>
            <a:r>
              <a:rPr lang="sv-SE" kern="0" dirty="0" err="1"/>
              <a:t>random</a:t>
            </a:r>
            <a:r>
              <a:rPr lang="sv-SE" kern="0" dirty="0"/>
              <a:t> QPSK data on a </a:t>
            </a:r>
            <a:r>
              <a:rPr lang="sv-SE" kern="0" dirty="0" err="1"/>
              <a:t>specific</a:t>
            </a:r>
            <a:r>
              <a:rPr lang="sv-SE" kern="0" dirty="0"/>
              <a:t> </a:t>
            </a:r>
            <a:r>
              <a:rPr lang="sv-SE" kern="0" dirty="0" err="1"/>
              <a:t>number</a:t>
            </a:r>
            <a:r>
              <a:rPr lang="sv-SE" kern="0" dirty="0"/>
              <a:t> </a:t>
            </a:r>
            <a:r>
              <a:rPr lang="sv-SE" kern="0" dirty="0" err="1"/>
              <a:t>of</a:t>
            </a:r>
            <a:r>
              <a:rPr lang="sv-SE" kern="0" dirty="0"/>
              <a:t> </a:t>
            </a:r>
            <a:r>
              <a:rPr lang="sv-SE" kern="0" dirty="0" err="1"/>
              <a:t>sub-carriers</a:t>
            </a:r>
            <a:r>
              <a:rPr lang="sv-SE" kern="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kern="0" dirty="0"/>
              <a:t>For a 3rd order filter, </a:t>
            </a:r>
            <a:r>
              <a:rPr lang="sv-SE" kern="0" dirty="0" err="1"/>
              <a:t>there</a:t>
            </a:r>
            <a:r>
              <a:rPr lang="sv-SE" kern="0" dirty="0"/>
              <a:t> is </a:t>
            </a:r>
            <a:r>
              <a:rPr lang="sv-SE" kern="0" dirty="0" err="1"/>
              <a:t>very</a:t>
            </a:r>
            <a:r>
              <a:rPr lang="sv-SE" kern="0" dirty="0"/>
              <a:t> </a:t>
            </a:r>
            <a:r>
              <a:rPr lang="sv-SE" kern="0" dirty="0" err="1"/>
              <a:t>little</a:t>
            </a:r>
            <a:r>
              <a:rPr lang="sv-SE" kern="0" dirty="0"/>
              <a:t> </a:t>
            </a:r>
            <a:r>
              <a:rPr lang="sv-SE" kern="0" dirty="0" err="1"/>
              <a:t>difference</a:t>
            </a:r>
            <a:r>
              <a:rPr lang="sv-SE" kern="0" dirty="0"/>
              <a:t>, </a:t>
            </a:r>
            <a:r>
              <a:rPr lang="sv-SE" kern="0" dirty="0" err="1"/>
              <a:t>but</a:t>
            </a:r>
            <a:r>
              <a:rPr lang="sv-SE" kern="0" dirty="0"/>
              <a:t> for the 1st order filter a loss </a:t>
            </a:r>
            <a:r>
              <a:rPr lang="sv-SE" kern="0" dirty="0" err="1"/>
              <a:t>of</a:t>
            </a:r>
            <a:r>
              <a:rPr lang="sv-SE" kern="0" dirty="0"/>
              <a:t> </a:t>
            </a:r>
            <a:r>
              <a:rPr lang="sv-SE" kern="0" dirty="0" err="1"/>
              <a:t>about</a:t>
            </a:r>
            <a:r>
              <a:rPr lang="sv-SE" kern="0" dirty="0"/>
              <a:t> 2 dB is </a:t>
            </a:r>
            <a:r>
              <a:rPr lang="sv-SE" kern="0" dirty="0" err="1"/>
              <a:t>seen</a:t>
            </a:r>
            <a:r>
              <a:rPr lang="sv-SE" kern="0" dirty="0"/>
              <a:t> </a:t>
            </a:r>
            <a:r>
              <a:rPr lang="sv-SE" kern="0" dirty="0" err="1"/>
              <a:t>with</a:t>
            </a:r>
            <a:r>
              <a:rPr lang="sv-SE" kern="0" dirty="0"/>
              <a:t> </a:t>
            </a:r>
            <a:r>
              <a:rPr lang="sv-SE" kern="0" dirty="0" err="1"/>
              <a:t>only</a:t>
            </a:r>
            <a:r>
              <a:rPr lang="sv-SE" kern="0" dirty="0"/>
              <a:t> 16 </a:t>
            </a:r>
            <a:r>
              <a:rPr lang="sv-SE" kern="0" dirty="0" err="1"/>
              <a:t>sub-carriers</a:t>
            </a:r>
            <a:r>
              <a:rPr lang="sv-SE" kern="0" dirty="0"/>
              <a:t> (</a:t>
            </a:r>
            <a:r>
              <a:rPr lang="sv-SE" kern="0" dirty="0" err="1"/>
              <a:t>again</a:t>
            </a:r>
            <a:r>
              <a:rPr lang="sv-SE" kern="0" dirty="0"/>
              <a:t>, </a:t>
            </a:r>
            <a:r>
              <a:rPr lang="sv-SE" kern="0" dirty="0" err="1"/>
              <a:t>random</a:t>
            </a:r>
            <a:r>
              <a:rPr lang="sv-SE" kern="0" dirty="0"/>
              <a:t> data)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10" y="1432459"/>
            <a:ext cx="3302650" cy="247698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844" y="1476506"/>
            <a:ext cx="3355672" cy="2516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159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3706342"/>
            <a:ext cx="7770813" cy="23880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To </a:t>
            </a:r>
            <a:r>
              <a:rPr lang="sv-SE" sz="2000" err="1"/>
              <a:t>see</a:t>
            </a:r>
            <a:r>
              <a:rPr lang="sv-SE" sz="2000"/>
              <a:t> the </a:t>
            </a:r>
            <a:r>
              <a:rPr lang="sv-SE" sz="2000" err="1"/>
              <a:t>impact</a:t>
            </a:r>
            <a:r>
              <a:rPr lang="sv-SE" sz="2000"/>
              <a:t> </a:t>
            </a:r>
            <a:r>
              <a:rPr lang="sv-SE" sz="2000" err="1"/>
              <a:t>of</a:t>
            </a:r>
            <a:r>
              <a:rPr lang="sv-SE" sz="2000"/>
              <a:t> signal </a:t>
            </a:r>
            <a:r>
              <a:rPr lang="sv-SE" sz="2000" err="1"/>
              <a:t>bandwidth</a:t>
            </a:r>
            <a:r>
              <a:rPr lang="sv-SE" sz="2000"/>
              <a:t> at the input </a:t>
            </a:r>
            <a:r>
              <a:rPr lang="sv-SE" sz="2000" err="1"/>
              <a:t>of</a:t>
            </a:r>
            <a:r>
              <a:rPr lang="sv-SE" sz="2000"/>
              <a:t> the </a:t>
            </a:r>
            <a:r>
              <a:rPr lang="sv-SE" sz="2000" err="1"/>
              <a:t>envelope</a:t>
            </a:r>
            <a:r>
              <a:rPr lang="sv-SE" sz="2000"/>
              <a:t> </a:t>
            </a:r>
            <a:r>
              <a:rPr lang="sv-SE" sz="2000" err="1"/>
              <a:t>detector</a:t>
            </a:r>
            <a:r>
              <a:rPr lang="sv-SE" sz="2000"/>
              <a:t>, the </a:t>
            </a:r>
            <a:r>
              <a:rPr lang="sv-SE" sz="2000" err="1"/>
              <a:t>detector</a:t>
            </a:r>
            <a:r>
              <a:rPr lang="sv-SE" sz="2000"/>
              <a:t> is </a:t>
            </a:r>
            <a:r>
              <a:rPr lang="sv-SE" sz="2000" err="1"/>
              <a:t>simulated</a:t>
            </a:r>
            <a:r>
              <a:rPr lang="sv-SE" sz="2000"/>
              <a:t> at different sampling rates, i.e.,  20, 40, 80, and 160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The OOK is still 250 kb/s, and the LPF is </a:t>
            </a:r>
            <a:r>
              <a:rPr lang="sv-SE" sz="2000" err="1"/>
              <a:t>kept</a:t>
            </a:r>
            <a:r>
              <a:rPr lang="sv-SE" sz="2000"/>
              <a:t> the same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For </a:t>
            </a:r>
            <a:r>
              <a:rPr lang="sv-SE" sz="2000" err="1"/>
              <a:t>linear</a:t>
            </a:r>
            <a:r>
              <a:rPr lang="sv-SE" sz="2000"/>
              <a:t> </a:t>
            </a:r>
            <a:r>
              <a:rPr lang="sv-SE" sz="2000" err="1"/>
              <a:t>processing</a:t>
            </a:r>
            <a:r>
              <a:rPr lang="sv-SE" sz="2000"/>
              <a:t> the sampling rate </a:t>
            </a:r>
            <a:r>
              <a:rPr lang="sv-SE" sz="2000" err="1"/>
              <a:t>should</a:t>
            </a:r>
            <a:r>
              <a:rPr lang="sv-SE" sz="2000"/>
              <a:t> not </a:t>
            </a:r>
            <a:r>
              <a:rPr lang="sv-SE" sz="2000" err="1"/>
              <a:t>matter</a:t>
            </a:r>
            <a:r>
              <a:rPr lang="sv-SE" sz="2000"/>
              <a:t>, </a:t>
            </a:r>
            <a:r>
              <a:rPr lang="sv-SE" sz="2000" err="1"/>
              <a:t>but</a:t>
            </a:r>
            <a:r>
              <a:rPr lang="sv-SE" sz="2000"/>
              <a:t> </a:t>
            </a:r>
            <a:r>
              <a:rPr lang="sv-SE" sz="2000" err="1"/>
              <a:t>here</a:t>
            </a:r>
            <a:r>
              <a:rPr lang="sv-SE" sz="2000"/>
              <a:t> </a:t>
            </a:r>
            <a:r>
              <a:rPr lang="sv-SE" sz="2000" err="1"/>
              <a:t>one</a:t>
            </a:r>
            <a:r>
              <a:rPr lang="sv-SE" sz="2000"/>
              <a:t> </a:t>
            </a:r>
            <a:r>
              <a:rPr lang="sv-SE" sz="2000" err="1"/>
              <a:t>can</a:t>
            </a:r>
            <a:r>
              <a:rPr lang="sv-SE" sz="2000"/>
              <a:t> </a:t>
            </a:r>
            <a:r>
              <a:rPr lang="sv-SE" sz="2000" err="1"/>
              <a:t>expect</a:t>
            </a:r>
            <a:r>
              <a:rPr lang="sv-SE" sz="2000"/>
              <a:t> a degradation </a:t>
            </a:r>
            <a:r>
              <a:rPr lang="sv-SE" sz="2000" err="1"/>
              <a:t>with</a:t>
            </a:r>
            <a:r>
              <a:rPr lang="sv-SE" sz="2000"/>
              <a:t> </a:t>
            </a:r>
            <a:r>
              <a:rPr lang="sv-SE" sz="2000" err="1"/>
              <a:t>increased</a:t>
            </a:r>
            <a:r>
              <a:rPr lang="sv-SE" sz="2000"/>
              <a:t> sampling rate as </a:t>
            </a:r>
            <a:r>
              <a:rPr lang="sv-SE" sz="2000" err="1"/>
              <a:t>effectively</a:t>
            </a:r>
            <a:r>
              <a:rPr lang="sv-SE" sz="2000"/>
              <a:t> the summation (</a:t>
            </a:r>
            <a:r>
              <a:rPr lang="sv-SE" sz="2000" err="1"/>
              <a:t>filtering</a:t>
            </a:r>
            <a:r>
              <a:rPr lang="sv-SE" sz="2000"/>
              <a:t>) is </a:t>
            </a:r>
            <a:r>
              <a:rPr lang="sv-SE" sz="2000" err="1"/>
              <a:t>after</a:t>
            </a:r>
            <a:r>
              <a:rPr lang="sv-SE" sz="2000"/>
              <a:t> the non-</a:t>
            </a:r>
            <a:r>
              <a:rPr lang="sv-SE" sz="2000" err="1"/>
              <a:t>linear</a:t>
            </a:r>
            <a:r>
              <a:rPr lang="sv-SE" sz="2000"/>
              <a:t> </a:t>
            </a:r>
            <a:r>
              <a:rPr lang="sv-SE" sz="2000" err="1"/>
              <a:t>device</a:t>
            </a:r>
            <a:endParaRPr lang="sv-SE" sz="20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Impact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 </a:t>
            </a:r>
            <a:r>
              <a:rPr lang="sv-SE" dirty="0" err="1"/>
              <a:t>bandwidth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34" y="2495079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534" y="2495079"/>
            <a:ext cx="1052512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642096" y="2530004"/>
            <a:ext cx="928687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96" y="2522067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996" y="2522067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826246" y="2636367"/>
            <a:ext cx="4286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065959" y="2636367"/>
            <a:ext cx="350837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234234" y="2636367"/>
            <a:ext cx="341312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196009" y="2879254"/>
            <a:ext cx="374650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4"/>
          <p:cNvSpPr>
            <a:spLocks/>
          </p:cNvSpPr>
          <p:nvPr/>
        </p:nvSpPr>
        <p:spPr bwMode="auto">
          <a:xfrm>
            <a:off x="2559546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34" y="2495079"/>
            <a:ext cx="74612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034" y="2495079"/>
            <a:ext cx="74453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4224834" y="2530004"/>
            <a:ext cx="622300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" name="Picture 1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46" y="2645892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5946" y="2644304"/>
            <a:ext cx="6127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4393109" y="2728442"/>
            <a:ext cx="420687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LPF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3578721" y="2879254"/>
            <a:ext cx="5746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22"/>
          <p:cNvSpPr>
            <a:spLocks/>
          </p:cNvSpPr>
          <p:nvPr/>
        </p:nvSpPr>
        <p:spPr bwMode="auto">
          <a:xfrm>
            <a:off x="4142284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5" name="Picture 2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5079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4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495079"/>
            <a:ext cx="12890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5493246" y="2530004"/>
            <a:ext cx="1158875" cy="665163"/>
          </a:xfrm>
          <a:prstGeom prst="rect">
            <a:avLst/>
          </a:prstGeom>
          <a:noFill/>
          <a:ln w="1746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8" name="Picture 2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084" y="2645892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084" y="2644304"/>
            <a:ext cx="12366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5615484" y="2728442"/>
            <a:ext cx="107791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DC blocker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4847134" y="2879254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Freeform 30"/>
          <p:cNvSpPr>
            <a:spLocks/>
          </p:cNvSpPr>
          <p:nvPr/>
        </p:nvSpPr>
        <p:spPr bwMode="auto">
          <a:xfrm>
            <a:off x="5410696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6661646" y="2879254"/>
            <a:ext cx="573087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38"/>
          <p:cNvSpPr>
            <a:spLocks/>
          </p:cNvSpPr>
          <p:nvPr/>
        </p:nvSpPr>
        <p:spPr bwMode="auto">
          <a:xfrm>
            <a:off x="7225209" y="2837979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5" name="Picture 4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46" y="2276004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446" y="2276004"/>
            <a:ext cx="2727325" cy="120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Freeform 51"/>
          <p:cNvSpPr>
            <a:spLocks noEditPoints="1"/>
          </p:cNvSpPr>
          <p:nvPr/>
        </p:nvSpPr>
        <p:spPr bwMode="auto">
          <a:xfrm>
            <a:off x="2440484" y="2302992"/>
            <a:ext cx="2616200" cy="1095375"/>
          </a:xfrm>
          <a:custGeom>
            <a:avLst/>
            <a:gdLst>
              <a:gd name="T0" fmla="*/ 145 w 1648"/>
              <a:gd name="T1" fmla="*/ 690 h 690"/>
              <a:gd name="T2" fmla="*/ 256 w 1648"/>
              <a:gd name="T3" fmla="*/ 681 h 690"/>
              <a:gd name="T4" fmla="*/ 366 w 1648"/>
              <a:gd name="T5" fmla="*/ 681 h 690"/>
              <a:gd name="T6" fmla="*/ 477 w 1648"/>
              <a:gd name="T7" fmla="*/ 681 h 690"/>
              <a:gd name="T8" fmla="*/ 587 w 1648"/>
              <a:gd name="T9" fmla="*/ 681 h 690"/>
              <a:gd name="T10" fmla="*/ 697 w 1648"/>
              <a:gd name="T11" fmla="*/ 681 h 690"/>
              <a:gd name="T12" fmla="*/ 808 w 1648"/>
              <a:gd name="T13" fmla="*/ 681 h 690"/>
              <a:gd name="T14" fmla="*/ 918 w 1648"/>
              <a:gd name="T15" fmla="*/ 681 h 690"/>
              <a:gd name="T16" fmla="*/ 1029 w 1648"/>
              <a:gd name="T17" fmla="*/ 681 h 690"/>
              <a:gd name="T18" fmla="*/ 1139 w 1648"/>
              <a:gd name="T19" fmla="*/ 681 h 690"/>
              <a:gd name="T20" fmla="*/ 1250 w 1648"/>
              <a:gd name="T21" fmla="*/ 681 h 690"/>
              <a:gd name="T22" fmla="*/ 1360 w 1648"/>
              <a:gd name="T23" fmla="*/ 681 h 690"/>
              <a:gd name="T24" fmla="*/ 1471 w 1648"/>
              <a:gd name="T25" fmla="*/ 681 h 690"/>
              <a:gd name="T26" fmla="*/ 1560 w 1648"/>
              <a:gd name="T27" fmla="*/ 681 h 690"/>
              <a:gd name="T28" fmla="*/ 1582 w 1648"/>
              <a:gd name="T29" fmla="*/ 687 h 690"/>
              <a:gd name="T30" fmla="*/ 1610 w 1648"/>
              <a:gd name="T31" fmla="*/ 662 h 690"/>
              <a:gd name="T32" fmla="*/ 1633 w 1648"/>
              <a:gd name="T33" fmla="*/ 632 h 690"/>
              <a:gd name="T34" fmla="*/ 1639 w 1648"/>
              <a:gd name="T35" fmla="*/ 602 h 690"/>
              <a:gd name="T36" fmla="*/ 1642 w 1648"/>
              <a:gd name="T37" fmla="*/ 636 h 690"/>
              <a:gd name="T38" fmla="*/ 1639 w 1648"/>
              <a:gd name="T39" fmla="*/ 565 h 690"/>
              <a:gd name="T40" fmla="*/ 1639 w 1648"/>
              <a:gd name="T41" fmla="*/ 454 h 690"/>
              <a:gd name="T42" fmla="*/ 1639 w 1648"/>
              <a:gd name="T43" fmla="*/ 343 h 690"/>
              <a:gd name="T44" fmla="*/ 1639 w 1648"/>
              <a:gd name="T45" fmla="*/ 232 h 690"/>
              <a:gd name="T46" fmla="*/ 1639 w 1648"/>
              <a:gd name="T47" fmla="*/ 121 h 690"/>
              <a:gd name="T48" fmla="*/ 1633 w 1648"/>
              <a:gd name="T49" fmla="*/ 57 h 690"/>
              <a:gd name="T50" fmla="*/ 1647 w 1648"/>
              <a:gd name="T51" fmla="*/ 71 h 690"/>
              <a:gd name="T52" fmla="*/ 1604 w 1648"/>
              <a:gd name="T53" fmla="*/ 23 h 690"/>
              <a:gd name="T54" fmla="*/ 1577 w 1648"/>
              <a:gd name="T55" fmla="*/ 11 h 690"/>
              <a:gd name="T56" fmla="*/ 1560 w 1648"/>
              <a:gd name="T57" fmla="*/ 0 h 690"/>
              <a:gd name="T58" fmla="*/ 1607 w 1648"/>
              <a:gd name="T59" fmla="*/ 25 h 690"/>
              <a:gd name="T60" fmla="*/ 1503 w 1648"/>
              <a:gd name="T61" fmla="*/ 9 h 690"/>
              <a:gd name="T62" fmla="*/ 1392 w 1648"/>
              <a:gd name="T63" fmla="*/ 9 h 690"/>
              <a:gd name="T64" fmla="*/ 1282 w 1648"/>
              <a:gd name="T65" fmla="*/ 9 h 690"/>
              <a:gd name="T66" fmla="*/ 1171 w 1648"/>
              <a:gd name="T67" fmla="*/ 9 h 690"/>
              <a:gd name="T68" fmla="*/ 1061 w 1648"/>
              <a:gd name="T69" fmla="*/ 9 h 690"/>
              <a:gd name="T70" fmla="*/ 950 w 1648"/>
              <a:gd name="T71" fmla="*/ 9 h 690"/>
              <a:gd name="T72" fmla="*/ 840 w 1648"/>
              <a:gd name="T73" fmla="*/ 9 h 690"/>
              <a:gd name="T74" fmla="*/ 730 w 1648"/>
              <a:gd name="T75" fmla="*/ 9 h 690"/>
              <a:gd name="T76" fmla="*/ 619 w 1648"/>
              <a:gd name="T77" fmla="*/ 9 h 690"/>
              <a:gd name="T78" fmla="*/ 509 w 1648"/>
              <a:gd name="T79" fmla="*/ 9 h 690"/>
              <a:gd name="T80" fmla="*/ 398 w 1648"/>
              <a:gd name="T81" fmla="*/ 9 h 690"/>
              <a:gd name="T82" fmla="*/ 288 w 1648"/>
              <a:gd name="T83" fmla="*/ 9 h 690"/>
              <a:gd name="T84" fmla="*/ 177 w 1648"/>
              <a:gd name="T85" fmla="*/ 9 h 690"/>
              <a:gd name="T86" fmla="*/ 45 w 1648"/>
              <a:gd name="T87" fmla="*/ 23 h 690"/>
              <a:gd name="T88" fmla="*/ 17 w 1648"/>
              <a:gd name="T89" fmla="*/ 56 h 690"/>
              <a:gd name="T90" fmla="*/ 54 w 1648"/>
              <a:gd name="T91" fmla="*/ 7 h 690"/>
              <a:gd name="T92" fmla="*/ 0 w 1648"/>
              <a:gd name="T93" fmla="*/ 164 h 690"/>
              <a:gd name="T94" fmla="*/ 0 w 1648"/>
              <a:gd name="T95" fmla="*/ 274 h 690"/>
              <a:gd name="T96" fmla="*/ 0 w 1648"/>
              <a:gd name="T97" fmla="*/ 385 h 690"/>
              <a:gd name="T98" fmla="*/ 0 w 1648"/>
              <a:gd name="T99" fmla="*/ 496 h 690"/>
              <a:gd name="T100" fmla="*/ 9 w 1648"/>
              <a:gd name="T101" fmla="*/ 601 h 690"/>
              <a:gd name="T102" fmla="*/ 9 w 1648"/>
              <a:gd name="T103" fmla="*/ 533 h 690"/>
              <a:gd name="T104" fmla="*/ 32 w 1648"/>
              <a:gd name="T105" fmla="*/ 657 h 690"/>
              <a:gd name="T106" fmla="*/ 73 w 1648"/>
              <a:gd name="T107" fmla="*/ 680 h 690"/>
              <a:gd name="T108" fmla="*/ 15 w 1648"/>
              <a:gd name="T109" fmla="*/ 651 h 6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648" h="690">
                <a:moveTo>
                  <a:pt x="72" y="679"/>
                </a:moveTo>
                <a:lnTo>
                  <a:pt x="89" y="681"/>
                </a:lnTo>
                <a:lnTo>
                  <a:pt x="88" y="681"/>
                </a:lnTo>
                <a:lnTo>
                  <a:pt x="145" y="681"/>
                </a:lnTo>
                <a:lnTo>
                  <a:pt x="145" y="690"/>
                </a:lnTo>
                <a:lnTo>
                  <a:pt x="88" y="690"/>
                </a:lnTo>
                <a:lnTo>
                  <a:pt x="71" y="689"/>
                </a:lnTo>
                <a:lnTo>
                  <a:pt x="72" y="679"/>
                </a:lnTo>
                <a:close/>
                <a:moveTo>
                  <a:pt x="182" y="681"/>
                </a:moveTo>
                <a:lnTo>
                  <a:pt x="256" y="681"/>
                </a:lnTo>
                <a:lnTo>
                  <a:pt x="256" y="690"/>
                </a:lnTo>
                <a:lnTo>
                  <a:pt x="182" y="690"/>
                </a:lnTo>
                <a:lnTo>
                  <a:pt x="182" y="681"/>
                </a:lnTo>
                <a:close/>
                <a:moveTo>
                  <a:pt x="292" y="681"/>
                </a:moveTo>
                <a:lnTo>
                  <a:pt x="366" y="681"/>
                </a:lnTo>
                <a:lnTo>
                  <a:pt x="366" y="690"/>
                </a:lnTo>
                <a:lnTo>
                  <a:pt x="292" y="690"/>
                </a:lnTo>
                <a:lnTo>
                  <a:pt x="292" y="681"/>
                </a:lnTo>
                <a:close/>
                <a:moveTo>
                  <a:pt x="403" y="681"/>
                </a:moveTo>
                <a:lnTo>
                  <a:pt x="477" y="681"/>
                </a:lnTo>
                <a:lnTo>
                  <a:pt x="477" y="690"/>
                </a:lnTo>
                <a:lnTo>
                  <a:pt x="403" y="690"/>
                </a:lnTo>
                <a:lnTo>
                  <a:pt x="403" y="681"/>
                </a:lnTo>
                <a:close/>
                <a:moveTo>
                  <a:pt x="513" y="681"/>
                </a:moveTo>
                <a:lnTo>
                  <a:pt x="587" y="681"/>
                </a:lnTo>
                <a:lnTo>
                  <a:pt x="587" y="690"/>
                </a:lnTo>
                <a:lnTo>
                  <a:pt x="513" y="690"/>
                </a:lnTo>
                <a:lnTo>
                  <a:pt x="513" y="681"/>
                </a:lnTo>
                <a:close/>
                <a:moveTo>
                  <a:pt x="624" y="681"/>
                </a:moveTo>
                <a:lnTo>
                  <a:pt x="697" y="681"/>
                </a:lnTo>
                <a:lnTo>
                  <a:pt x="697" y="690"/>
                </a:lnTo>
                <a:lnTo>
                  <a:pt x="624" y="690"/>
                </a:lnTo>
                <a:lnTo>
                  <a:pt x="624" y="681"/>
                </a:lnTo>
                <a:close/>
                <a:moveTo>
                  <a:pt x="734" y="681"/>
                </a:moveTo>
                <a:lnTo>
                  <a:pt x="808" y="681"/>
                </a:lnTo>
                <a:lnTo>
                  <a:pt x="808" y="690"/>
                </a:lnTo>
                <a:lnTo>
                  <a:pt x="734" y="690"/>
                </a:lnTo>
                <a:lnTo>
                  <a:pt x="734" y="681"/>
                </a:lnTo>
                <a:close/>
                <a:moveTo>
                  <a:pt x="845" y="681"/>
                </a:moveTo>
                <a:lnTo>
                  <a:pt x="918" y="681"/>
                </a:lnTo>
                <a:lnTo>
                  <a:pt x="918" y="690"/>
                </a:lnTo>
                <a:lnTo>
                  <a:pt x="845" y="690"/>
                </a:lnTo>
                <a:lnTo>
                  <a:pt x="845" y="681"/>
                </a:lnTo>
                <a:close/>
                <a:moveTo>
                  <a:pt x="955" y="681"/>
                </a:moveTo>
                <a:lnTo>
                  <a:pt x="1029" y="681"/>
                </a:lnTo>
                <a:lnTo>
                  <a:pt x="1029" y="690"/>
                </a:lnTo>
                <a:lnTo>
                  <a:pt x="955" y="690"/>
                </a:lnTo>
                <a:lnTo>
                  <a:pt x="955" y="681"/>
                </a:lnTo>
                <a:close/>
                <a:moveTo>
                  <a:pt x="1065" y="681"/>
                </a:moveTo>
                <a:lnTo>
                  <a:pt x="1139" y="681"/>
                </a:lnTo>
                <a:lnTo>
                  <a:pt x="1139" y="690"/>
                </a:lnTo>
                <a:lnTo>
                  <a:pt x="1065" y="690"/>
                </a:lnTo>
                <a:lnTo>
                  <a:pt x="1065" y="681"/>
                </a:lnTo>
                <a:close/>
                <a:moveTo>
                  <a:pt x="1176" y="681"/>
                </a:moveTo>
                <a:lnTo>
                  <a:pt x="1250" y="681"/>
                </a:lnTo>
                <a:lnTo>
                  <a:pt x="1250" y="690"/>
                </a:lnTo>
                <a:lnTo>
                  <a:pt x="1176" y="690"/>
                </a:lnTo>
                <a:lnTo>
                  <a:pt x="1176" y="681"/>
                </a:lnTo>
                <a:close/>
                <a:moveTo>
                  <a:pt x="1286" y="681"/>
                </a:moveTo>
                <a:lnTo>
                  <a:pt x="1360" y="681"/>
                </a:lnTo>
                <a:lnTo>
                  <a:pt x="1360" y="690"/>
                </a:lnTo>
                <a:lnTo>
                  <a:pt x="1286" y="690"/>
                </a:lnTo>
                <a:lnTo>
                  <a:pt x="1286" y="681"/>
                </a:lnTo>
                <a:close/>
                <a:moveTo>
                  <a:pt x="1397" y="681"/>
                </a:moveTo>
                <a:lnTo>
                  <a:pt x="1471" y="681"/>
                </a:lnTo>
                <a:lnTo>
                  <a:pt x="1471" y="690"/>
                </a:lnTo>
                <a:lnTo>
                  <a:pt x="1397" y="690"/>
                </a:lnTo>
                <a:lnTo>
                  <a:pt x="1397" y="681"/>
                </a:lnTo>
                <a:close/>
                <a:moveTo>
                  <a:pt x="1507" y="681"/>
                </a:moveTo>
                <a:lnTo>
                  <a:pt x="1560" y="681"/>
                </a:lnTo>
                <a:lnTo>
                  <a:pt x="1560" y="681"/>
                </a:lnTo>
                <a:lnTo>
                  <a:pt x="1577" y="679"/>
                </a:lnTo>
                <a:lnTo>
                  <a:pt x="1576" y="680"/>
                </a:lnTo>
                <a:lnTo>
                  <a:pt x="1579" y="679"/>
                </a:lnTo>
                <a:lnTo>
                  <a:pt x="1582" y="687"/>
                </a:lnTo>
                <a:lnTo>
                  <a:pt x="1578" y="689"/>
                </a:lnTo>
                <a:lnTo>
                  <a:pt x="1560" y="690"/>
                </a:lnTo>
                <a:lnTo>
                  <a:pt x="1507" y="690"/>
                </a:lnTo>
                <a:lnTo>
                  <a:pt x="1507" y="681"/>
                </a:lnTo>
                <a:close/>
                <a:moveTo>
                  <a:pt x="1610" y="662"/>
                </a:moveTo>
                <a:lnTo>
                  <a:pt x="1616" y="657"/>
                </a:lnTo>
                <a:lnTo>
                  <a:pt x="1616" y="658"/>
                </a:lnTo>
                <a:lnTo>
                  <a:pt x="1626" y="646"/>
                </a:lnTo>
                <a:lnTo>
                  <a:pt x="1625" y="646"/>
                </a:lnTo>
                <a:lnTo>
                  <a:pt x="1633" y="632"/>
                </a:lnTo>
                <a:lnTo>
                  <a:pt x="1633" y="633"/>
                </a:lnTo>
                <a:lnTo>
                  <a:pt x="1638" y="618"/>
                </a:lnTo>
                <a:lnTo>
                  <a:pt x="1637" y="618"/>
                </a:lnTo>
                <a:lnTo>
                  <a:pt x="1639" y="601"/>
                </a:lnTo>
                <a:lnTo>
                  <a:pt x="1639" y="602"/>
                </a:lnTo>
                <a:lnTo>
                  <a:pt x="1639" y="602"/>
                </a:lnTo>
                <a:lnTo>
                  <a:pt x="1648" y="602"/>
                </a:lnTo>
                <a:lnTo>
                  <a:pt x="1648" y="602"/>
                </a:lnTo>
                <a:lnTo>
                  <a:pt x="1647" y="620"/>
                </a:lnTo>
                <a:lnTo>
                  <a:pt x="1642" y="636"/>
                </a:lnTo>
                <a:lnTo>
                  <a:pt x="1633" y="651"/>
                </a:lnTo>
                <a:lnTo>
                  <a:pt x="1623" y="664"/>
                </a:lnTo>
                <a:lnTo>
                  <a:pt x="1616" y="670"/>
                </a:lnTo>
                <a:lnTo>
                  <a:pt x="1610" y="662"/>
                </a:lnTo>
                <a:close/>
                <a:moveTo>
                  <a:pt x="1639" y="565"/>
                </a:moveTo>
                <a:lnTo>
                  <a:pt x="1639" y="491"/>
                </a:lnTo>
                <a:lnTo>
                  <a:pt x="1648" y="491"/>
                </a:lnTo>
                <a:lnTo>
                  <a:pt x="1648" y="565"/>
                </a:lnTo>
                <a:lnTo>
                  <a:pt x="1639" y="565"/>
                </a:lnTo>
                <a:close/>
                <a:moveTo>
                  <a:pt x="1639" y="454"/>
                </a:moveTo>
                <a:lnTo>
                  <a:pt x="1639" y="380"/>
                </a:lnTo>
                <a:lnTo>
                  <a:pt x="1648" y="380"/>
                </a:lnTo>
                <a:lnTo>
                  <a:pt x="1648" y="454"/>
                </a:lnTo>
                <a:lnTo>
                  <a:pt x="1639" y="454"/>
                </a:lnTo>
                <a:close/>
                <a:moveTo>
                  <a:pt x="1639" y="343"/>
                </a:moveTo>
                <a:lnTo>
                  <a:pt x="1639" y="269"/>
                </a:lnTo>
                <a:lnTo>
                  <a:pt x="1648" y="269"/>
                </a:lnTo>
                <a:lnTo>
                  <a:pt x="1648" y="343"/>
                </a:lnTo>
                <a:lnTo>
                  <a:pt x="1639" y="343"/>
                </a:lnTo>
                <a:close/>
                <a:moveTo>
                  <a:pt x="1639" y="232"/>
                </a:moveTo>
                <a:lnTo>
                  <a:pt x="1639" y="158"/>
                </a:lnTo>
                <a:lnTo>
                  <a:pt x="1648" y="158"/>
                </a:lnTo>
                <a:lnTo>
                  <a:pt x="1648" y="232"/>
                </a:lnTo>
                <a:lnTo>
                  <a:pt x="1639" y="232"/>
                </a:lnTo>
                <a:close/>
                <a:moveTo>
                  <a:pt x="1639" y="121"/>
                </a:moveTo>
                <a:lnTo>
                  <a:pt x="1639" y="88"/>
                </a:lnTo>
                <a:lnTo>
                  <a:pt x="1639" y="89"/>
                </a:lnTo>
                <a:lnTo>
                  <a:pt x="1637" y="72"/>
                </a:lnTo>
                <a:lnTo>
                  <a:pt x="1638" y="73"/>
                </a:lnTo>
                <a:lnTo>
                  <a:pt x="1633" y="57"/>
                </a:lnTo>
                <a:lnTo>
                  <a:pt x="1633" y="58"/>
                </a:lnTo>
                <a:lnTo>
                  <a:pt x="1629" y="51"/>
                </a:lnTo>
                <a:lnTo>
                  <a:pt x="1637" y="47"/>
                </a:lnTo>
                <a:lnTo>
                  <a:pt x="1642" y="54"/>
                </a:lnTo>
                <a:lnTo>
                  <a:pt x="1647" y="71"/>
                </a:lnTo>
                <a:lnTo>
                  <a:pt x="1648" y="88"/>
                </a:lnTo>
                <a:lnTo>
                  <a:pt x="1648" y="121"/>
                </a:lnTo>
                <a:lnTo>
                  <a:pt x="1639" y="121"/>
                </a:lnTo>
                <a:close/>
                <a:moveTo>
                  <a:pt x="1607" y="25"/>
                </a:moveTo>
                <a:lnTo>
                  <a:pt x="1604" y="23"/>
                </a:lnTo>
                <a:lnTo>
                  <a:pt x="1605" y="23"/>
                </a:lnTo>
                <a:lnTo>
                  <a:pt x="1590" y="15"/>
                </a:lnTo>
                <a:lnTo>
                  <a:pt x="1592" y="16"/>
                </a:lnTo>
                <a:lnTo>
                  <a:pt x="1576" y="11"/>
                </a:lnTo>
                <a:lnTo>
                  <a:pt x="1577" y="11"/>
                </a:lnTo>
                <a:lnTo>
                  <a:pt x="1560" y="9"/>
                </a:lnTo>
                <a:lnTo>
                  <a:pt x="1560" y="9"/>
                </a:lnTo>
                <a:lnTo>
                  <a:pt x="1540" y="9"/>
                </a:lnTo>
                <a:lnTo>
                  <a:pt x="1540" y="0"/>
                </a:lnTo>
                <a:lnTo>
                  <a:pt x="1560" y="0"/>
                </a:lnTo>
                <a:lnTo>
                  <a:pt x="1578" y="2"/>
                </a:lnTo>
                <a:lnTo>
                  <a:pt x="1595" y="7"/>
                </a:lnTo>
                <a:lnTo>
                  <a:pt x="1609" y="15"/>
                </a:lnTo>
                <a:lnTo>
                  <a:pt x="1613" y="18"/>
                </a:lnTo>
                <a:lnTo>
                  <a:pt x="1607" y="25"/>
                </a:lnTo>
                <a:close/>
                <a:moveTo>
                  <a:pt x="1503" y="9"/>
                </a:moveTo>
                <a:lnTo>
                  <a:pt x="1429" y="9"/>
                </a:lnTo>
                <a:lnTo>
                  <a:pt x="1429" y="0"/>
                </a:lnTo>
                <a:lnTo>
                  <a:pt x="1503" y="0"/>
                </a:lnTo>
                <a:lnTo>
                  <a:pt x="1503" y="9"/>
                </a:lnTo>
                <a:close/>
                <a:moveTo>
                  <a:pt x="1392" y="9"/>
                </a:moveTo>
                <a:lnTo>
                  <a:pt x="1319" y="9"/>
                </a:lnTo>
                <a:lnTo>
                  <a:pt x="1319" y="0"/>
                </a:lnTo>
                <a:lnTo>
                  <a:pt x="1392" y="0"/>
                </a:lnTo>
                <a:lnTo>
                  <a:pt x="1392" y="9"/>
                </a:lnTo>
                <a:close/>
                <a:moveTo>
                  <a:pt x="1282" y="9"/>
                </a:moveTo>
                <a:lnTo>
                  <a:pt x="1208" y="9"/>
                </a:lnTo>
                <a:lnTo>
                  <a:pt x="1208" y="0"/>
                </a:lnTo>
                <a:lnTo>
                  <a:pt x="1282" y="0"/>
                </a:lnTo>
                <a:lnTo>
                  <a:pt x="1282" y="9"/>
                </a:lnTo>
                <a:close/>
                <a:moveTo>
                  <a:pt x="1171" y="9"/>
                </a:moveTo>
                <a:lnTo>
                  <a:pt x="1098" y="9"/>
                </a:lnTo>
                <a:lnTo>
                  <a:pt x="1098" y="0"/>
                </a:lnTo>
                <a:lnTo>
                  <a:pt x="1171" y="0"/>
                </a:lnTo>
                <a:lnTo>
                  <a:pt x="1171" y="9"/>
                </a:lnTo>
                <a:close/>
                <a:moveTo>
                  <a:pt x="1061" y="9"/>
                </a:moveTo>
                <a:lnTo>
                  <a:pt x="987" y="9"/>
                </a:lnTo>
                <a:lnTo>
                  <a:pt x="987" y="0"/>
                </a:lnTo>
                <a:lnTo>
                  <a:pt x="1061" y="0"/>
                </a:lnTo>
                <a:lnTo>
                  <a:pt x="1061" y="9"/>
                </a:lnTo>
                <a:close/>
                <a:moveTo>
                  <a:pt x="950" y="9"/>
                </a:moveTo>
                <a:lnTo>
                  <a:pt x="877" y="9"/>
                </a:lnTo>
                <a:lnTo>
                  <a:pt x="877" y="0"/>
                </a:lnTo>
                <a:lnTo>
                  <a:pt x="950" y="0"/>
                </a:lnTo>
                <a:lnTo>
                  <a:pt x="950" y="9"/>
                </a:lnTo>
                <a:close/>
                <a:moveTo>
                  <a:pt x="840" y="9"/>
                </a:moveTo>
                <a:lnTo>
                  <a:pt x="767" y="9"/>
                </a:lnTo>
                <a:lnTo>
                  <a:pt x="767" y="0"/>
                </a:lnTo>
                <a:lnTo>
                  <a:pt x="840" y="0"/>
                </a:lnTo>
                <a:lnTo>
                  <a:pt x="840" y="9"/>
                </a:lnTo>
                <a:close/>
                <a:moveTo>
                  <a:pt x="730" y="9"/>
                </a:moveTo>
                <a:lnTo>
                  <a:pt x="656" y="9"/>
                </a:lnTo>
                <a:lnTo>
                  <a:pt x="656" y="0"/>
                </a:lnTo>
                <a:lnTo>
                  <a:pt x="730" y="0"/>
                </a:lnTo>
                <a:lnTo>
                  <a:pt x="730" y="9"/>
                </a:lnTo>
                <a:close/>
                <a:moveTo>
                  <a:pt x="619" y="9"/>
                </a:moveTo>
                <a:lnTo>
                  <a:pt x="546" y="9"/>
                </a:lnTo>
                <a:lnTo>
                  <a:pt x="546" y="0"/>
                </a:lnTo>
                <a:lnTo>
                  <a:pt x="619" y="0"/>
                </a:lnTo>
                <a:lnTo>
                  <a:pt x="619" y="9"/>
                </a:lnTo>
                <a:close/>
                <a:moveTo>
                  <a:pt x="509" y="9"/>
                </a:moveTo>
                <a:lnTo>
                  <a:pt x="435" y="9"/>
                </a:lnTo>
                <a:lnTo>
                  <a:pt x="435" y="0"/>
                </a:lnTo>
                <a:lnTo>
                  <a:pt x="509" y="0"/>
                </a:lnTo>
                <a:lnTo>
                  <a:pt x="509" y="9"/>
                </a:lnTo>
                <a:close/>
                <a:moveTo>
                  <a:pt x="398" y="9"/>
                </a:moveTo>
                <a:lnTo>
                  <a:pt x="325" y="9"/>
                </a:lnTo>
                <a:lnTo>
                  <a:pt x="325" y="0"/>
                </a:lnTo>
                <a:lnTo>
                  <a:pt x="398" y="0"/>
                </a:lnTo>
                <a:lnTo>
                  <a:pt x="398" y="9"/>
                </a:lnTo>
                <a:close/>
                <a:moveTo>
                  <a:pt x="288" y="9"/>
                </a:moveTo>
                <a:lnTo>
                  <a:pt x="214" y="9"/>
                </a:lnTo>
                <a:lnTo>
                  <a:pt x="214" y="0"/>
                </a:lnTo>
                <a:lnTo>
                  <a:pt x="288" y="0"/>
                </a:lnTo>
                <a:lnTo>
                  <a:pt x="288" y="9"/>
                </a:lnTo>
                <a:close/>
                <a:moveTo>
                  <a:pt x="177" y="9"/>
                </a:moveTo>
                <a:lnTo>
                  <a:pt x="104" y="9"/>
                </a:lnTo>
                <a:lnTo>
                  <a:pt x="104" y="0"/>
                </a:lnTo>
                <a:lnTo>
                  <a:pt x="177" y="0"/>
                </a:lnTo>
                <a:lnTo>
                  <a:pt x="177" y="9"/>
                </a:lnTo>
                <a:close/>
                <a:moveTo>
                  <a:pt x="69" y="12"/>
                </a:moveTo>
                <a:lnTo>
                  <a:pt x="57" y="16"/>
                </a:lnTo>
                <a:lnTo>
                  <a:pt x="58" y="15"/>
                </a:lnTo>
                <a:lnTo>
                  <a:pt x="44" y="23"/>
                </a:lnTo>
                <a:lnTo>
                  <a:pt x="45" y="23"/>
                </a:lnTo>
                <a:lnTo>
                  <a:pt x="32" y="33"/>
                </a:lnTo>
                <a:lnTo>
                  <a:pt x="33" y="32"/>
                </a:lnTo>
                <a:lnTo>
                  <a:pt x="23" y="45"/>
                </a:lnTo>
                <a:lnTo>
                  <a:pt x="23" y="44"/>
                </a:lnTo>
                <a:lnTo>
                  <a:pt x="17" y="56"/>
                </a:lnTo>
                <a:lnTo>
                  <a:pt x="8" y="52"/>
                </a:lnTo>
                <a:lnTo>
                  <a:pt x="15" y="39"/>
                </a:lnTo>
                <a:lnTo>
                  <a:pt x="26" y="26"/>
                </a:lnTo>
                <a:lnTo>
                  <a:pt x="39" y="15"/>
                </a:lnTo>
                <a:lnTo>
                  <a:pt x="54" y="7"/>
                </a:lnTo>
                <a:lnTo>
                  <a:pt x="66" y="3"/>
                </a:lnTo>
                <a:lnTo>
                  <a:pt x="69" y="12"/>
                </a:lnTo>
                <a:close/>
                <a:moveTo>
                  <a:pt x="9" y="90"/>
                </a:moveTo>
                <a:lnTo>
                  <a:pt x="9" y="164"/>
                </a:lnTo>
                <a:lnTo>
                  <a:pt x="0" y="164"/>
                </a:lnTo>
                <a:lnTo>
                  <a:pt x="0" y="90"/>
                </a:lnTo>
                <a:lnTo>
                  <a:pt x="9" y="90"/>
                </a:lnTo>
                <a:close/>
                <a:moveTo>
                  <a:pt x="9" y="201"/>
                </a:moveTo>
                <a:lnTo>
                  <a:pt x="9" y="274"/>
                </a:lnTo>
                <a:lnTo>
                  <a:pt x="0" y="274"/>
                </a:lnTo>
                <a:lnTo>
                  <a:pt x="0" y="201"/>
                </a:lnTo>
                <a:lnTo>
                  <a:pt x="9" y="201"/>
                </a:lnTo>
                <a:close/>
                <a:moveTo>
                  <a:pt x="9" y="311"/>
                </a:moveTo>
                <a:lnTo>
                  <a:pt x="9" y="385"/>
                </a:lnTo>
                <a:lnTo>
                  <a:pt x="0" y="385"/>
                </a:lnTo>
                <a:lnTo>
                  <a:pt x="0" y="311"/>
                </a:lnTo>
                <a:lnTo>
                  <a:pt x="9" y="311"/>
                </a:lnTo>
                <a:close/>
                <a:moveTo>
                  <a:pt x="9" y="422"/>
                </a:moveTo>
                <a:lnTo>
                  <a:pt x="9" y="496"/>
                </a:lnTo>
                <a:lnTo>
                  <a:pt x="0" y="496"/>
                </a:lnTo>
                <a:lnTo>
                  <a:pt x="0" y="422"/>
                </a:lnTo>
                <a:lnTo>
                  <a:pt x="9" y="422"/>
                </a:lnTo>
                <a:close/>
                <a:moveTo>
                  <a:pt x="9" y="533"/>
                </a:moveTo>
                <a:lnTo>
                  <a:pt x="9" y="602"/>
                </a:lnTo>
                <a:lnTo>
                  <a:pt x="9" y="601"/>
                </a:lnTo>
                <a:lnTo>
                  <a:pt x="10" y="606"/>
                </a:lnTo>
                <a:lnTo>
                  <a:pt x="1" y="607"/>
                </a:lnTo>
                <a:lnTo>
                  <a:pt x="0" y="602"/>
                </a:lnTo>
                <a:lnTo>
                  <a:pt x="0" y="533"/>
                </a:lnTo>
                <a:lnTo>
                  <a:pt x="9" y="533"/>
                </a:lnTo>
                <a:close/>
                <a:moveTo>
                  <a:pt x="20" y="639"/>
                </a:moveTo>
                <a:lnTo>
                  <a:pt x="23" y="646"/>
                </a:lnTo>
                <a:lnTo>
                  <a:pt x="23" y="646"/>
                </a:lnTo>
                <a:lnTo>
                  <a:pt x="33" y="658"/>
                </a:lnTo>
                <a:lnTo>
                  <a:pt x="32" y="657"/>
                </a:lnTo>
                <a:lnTo>
                  <a:pt x="45" y="668"/>
                </a:lnTo>
                <a:lnTo>
                  <a:pt x="44" y="667"/>
                </a:lnTo>
                <a:lnTo>
                  <a:pt x="58" y="675"/>
                </a:lnTo>
                <a:lnTo>
                  <a:pt x="57" y="675"/>
                </a:lnTo>
                <a:lnTo>
                  <a:pt x="73" y="680"/>
                </a:lnTo>
                <a:lnTo>
                  <a:pt x="70" y="688"/>
                </a:lnTo>
                <a:lnTo>
                  <a:pt x="54" y="683"/>
                </a:lnTo>
                <a:lnTo>
                  <a:pt x="39" y="675"/>
                </a:lnTo>
                <a:lnTo>
                  <a:pt x="26" y="664"/>
                </a:lnTo>
                <a:lnTo>
                  <a:pt x="15" y="651"/>
                </a:lnTo>
                <a:lnTo>
                  <a:pt x="12" y="644"/>
                </a:lnTo>
                <a:lnTo>
                  <a:pt x="20" y="639"/>
                </a:lnTo>
                <a:close/>
              </a:path>
            </a:pathLst>
          </a:cu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Freeform 52"/>
          <p:cNvSpPr>
            <a:spLocks/>
          </p:cNvSpPr>
          <p:nvPr/>
        </p:nvSpPr>
        <p:spPr bwMode="auto">
          <a:xfrm>
            <a:off x="2095996" y="1633067"/>
            <a:ext cx="100012" cy="1246188"/>
          </a:xfrm>
          <a:custGeom>
            <a:avLst/>
            <a:gdLst>
              <a:gd name="T0" fmla="*/ 63 w 63"/>
              <a:gd name="T1" fmla="*/ 785 h 785"/>
              <a:gd name="T2" fmla="*/ 63 w 63"/>
              <a:gd name="T3" fmla="*/ 115 h 785"/>
              <a:gd name="T4" fmla="*/ 0 w 63"/>
              <a:gd name="T5" fmla="*/ 0 h 7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3" h="785">
                <a:moveTo>
                  <a:pt x="63" y="785"/>
                </a:moveTo>
                <a:lnTo>
                  <a:pt x="63" y="115"/>
                </a:lnTo>
                <a:lnTo>
                  <a:pt x="0" y="0"/>
                </a:lnTo>
              </a:path>
            </a:pathLst>
          </a:custGeom>
          <a:noFill/>
          <a:ln w="11113" cap="sq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53"/>
          <p:cNvSpPr>
            <a:spLocks noChangeShapeType="1"/>
          </p:cNvSpPr>
          <p:nvPr/>
        </p:nvSpPr>
        <p:spPr bwMode="auto">
          <a:xfrm flipH="1">
            <a:off x="2196009" y="1639417"/>
            <a:ext cx="104775" cy="176213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2600821" y="1718295"/>
            <a:ext cx="2488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err="1">
                <a:solidFill>
                  <a:schemeClr val="tx1"/>
                </a:solidFill>
              </a:rPr>
              <a:t>Envelope</a:t>
            </a:r>
            <a:r>
              <a:rPr lang="sv-SE">
                <a:solidFill>
                  <a:schemeClr val="tx1"/>
                </a:solidFill>
              </a:rPr>
              <a:t>  </a:t>
            </a:r>
            <a:r>
              <a:rPr lang="sv-SE" err="1">
                <a:solidFill>
                  <a:schemeClr val="tx1"/>
                </a:solidFill>
              </a:rPr>
              <a:t>detector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91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Impact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 </a:t>
            </a:r>
            <a:r>
              <a:rPr lang="sv-SE" dirty="0" err="1"/>
              <a:t>bandwidth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685800" y="4653136"/>
            <a:ext cx="7770813" cy="1728192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The </a:t>
            </a:r>
            <a:r>
              <a:rPr lang="sv-SE" sz="2000" kern="0" dirty="0" err="1"/>
              <a:t>increased</a:t>
            </a:r>
            <a:r>
              <a:rPr lang="sv-SE" sz="2000" kern="0" dirty="0"/>
              <a:t> </a:t>
            </a:r>
            <a:r>
              <a:rPr lang="sv-SE" sz="2000" kern="0" dirty="0" err="1"/>
              <a:t>noise</a:t>
            </a:r>
            <a:r>
              <a:rPr lang="sv-SE" sz="2000" kern="0" dirty="0"/>
              <a:t> </a:t>
            </a:r>
            <a:r>
              <a:rPr lang="sv-SE" sz="2000" kern="0" dirty="0" err="1"/>
              <a:t>power</a:t>
            </a:r>
            <a:r>
              <a:rPr lang="sv-SE" sz="2000" kern="0" dirty="0"/>
              <a:t> at the input to the </a:t>
            </a:r>
            <a:r>
              <a:rPr lang="sv-SE" sz="2000" kern="0" dirty="0" err="1"/>
              <a:t>envelope</a:t>
            </a:r>
            <a:r>
              <a:rPr lang="sv-SE" sz="2000" kern="0" dirty="0"/>
              <a:t> </a:t>
            </a:r>
            <a:r>
              <a:rPr lang="sv-SE" sz="2000" kern="0" dirty="0" err="1"/>
              <a:t>detector</a:t>
            </a:r>
            <a:r>
              <a:rPr lang="sv-SE" sz="2000" kern="0" dirty="0"/>
              <a:t> </a:t>
            </a:r>
            <a:r>
              <a:rPr lang="sv-SE" sz="2000" kern="0" dirty="0" err="1"/>
              <a:t>will</a:t>
            </a:r>
            <a:r>
              <a:rPr lang="sv-SE" sz="2000" kern="0" dirty="0"/>
              <a:t> </a:t>
            </a:r>
            <a:r>
              <a:rPr lang="sv-SE" sz="2000" kern="0" dirty="0" err="1"/>
              <a:t>results</a:t>
            </a:r>
            <a:r>
              <a:rPr lang="sv-SE" sz="2000" kern="0" dirty="0"/>
              <a:t> in </a:t>
            </a:r>
            <a:r>
              <a:rPr lang="sv-SE" sz="2000" kern="0" dirty="0" err="1"/>
              <a:t>degraded</a:t>
            </a:r>
            <a:endParaRPr lang="sv-SE" sz="20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000" kern="0" dirty="0" err="1"/>
              <a:t>Doubling</a:t>
            </a:r>
            <a:r>
              <a:rPr lang="sv-SE" sz="2000" kern="0" dirty="0"/>
              <a:t> the </a:t>
            </a:r>
            <a:r>
              <a:rPr lang="sv-SE" sz="2000" kern="0" dirty="0" err="1"/>
              <a:t>bandwidth</a:t>
            </a:r>
            <a:r>
              <a:rPr lang="sv-SE" sz="2000" kern="0" dirty="0"/>
              <a:t> </a:t>
            </a:r>
            <a:r>
              <a:rPr lang="sv-SE" sz="2000" kern="0" dirty="0" err="1"/>
              <a:t>causes</a:t>
            </a:r>
            <a:r>
              <a:rPr lang="sv-SE" sz="2000" kern="0" dirty="0"/>
              <a:t> </a:t>
            </a:r>
            <a:r>
              <a:rPr lang="sv-SE" sz="2000" kern="0" dirty="0" err="1"/>
              <a:t>about</a:t>
            </a:r>
            <a:r>
              <a:rPr lang="sv-SE" sz="2000" kern="0" dirty="0"/>
              <a:t> 1 dB </a:t>
            </a:r>
            <a:r>
              <a:rPr lang="sv-SE" sz="2000" kern="0" dirty="0" err="1"/>
              <a:t>additional</a:t>
            </a:r>
            <a:r>
              <a:rPr lang="sv-SE" sz="2000" kern="0" dirty="0"/>
              <a:t> degradation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kern="0" dirty="0"/>
              <a:t>Note: For the </a:t>
            </a:r>
            <a:r>
              <a:rPr lang="sv-SE" sz="2000" kern="0" dirty="0" err="1"/>
              <a:t>idea</a:t>
            </a:r>
            <a:r>
              <a:rPr lang="sv-SE" sz="2000" kern="0" dirty="0"/>
              <a:t> </a:t>
            </a:r>
            <a:r>
              <a:rPr lang="sv-SE" sz="2000" kern="0" dirty="0" err="1"/>
              <a:t>of</a:t>
            </a:r>
            <a:r>
              <a:rPr lang="sv-SE" sz="2000" kern="0" dirty="0"/>
              <a:t> </a:t>
            </a:r>
            <a:r>
              <a:rPr lang="sv-SE" sz="2000" kern="0" dirty="0" err="1"/>
              <a:t>protecting</a:t>
            </a:r>
            <a:r>
              <a:rPr lang="sv-SE" sz="2000" kern="0" dirty="0"/>
              <a:t> the </a:t>
            </a:r>
            <a:r>
              <a:rPr lang="sv-SE" sz="2000" kern="0" dirty="0" err="1"/>
              <a:t>wake-up</a:t>
            </a:r>
            <a:r>
              <a:rPr lang="sv-SE" sz="2000" kern="0" dirty="0"/>
              <a:t> signal </a:t>
            </a:r>
            <a:r>
              <a:rPr lang="sv-SE" sz="2000" kern="0" dirty="0" err="1"/>
              <a:t>with</a:t>
            </a:r>
            <a:r>
              <a:rPr lang="sv-SE" sz="2000" kern="0" dirty="0"/>
              <a:t> a </a:t>
            </a:r>
            <a:r>
              <a:rPr lang="sv-SE" sz="2000" kern="0" dirty="0" err="1"/>
              <a:t>legacy</a:t>
            </a:r>
            <a:r>
              <a:rPr lang="sv-SE" sz="2000" kern="0" dirty="0"/>
              <a:t> </a:t>
            </a:r>
            <a:r>
              <a:rPr lang="sv-SE" sz="2000" kern="0" dirty="0" err="1"/>
              <a:t>preamble</a:t>
            </a:r>
            <a:r>
              <a:rPr lang="sv-SE" sz="2000" kern="0" dirty="0"/>
              <a:t> to </a:t>
            </a:r>
            <a:r>
              <a:rPr lang="sv-SE" sz="2000" kern="0" dirty="0" err="1"/>
              <a:t>work</a:t>
            </a:r>
            <a:r>
              <a:rPr lang="sv-SE" sz="2000" kern="0" dirty="0"/>
              <a:t>, the BW </a:t>
            </a:r>
            <a:r>
              <a:rPr lang="sv-SE" sz="2000" kern="0" dirty="0" err="1"/>
              <a:t>should</a:t>
            </a:r>
            <a:r>
              <a:rPr lang="sv-SE" sz="2000" kern="0" dirty="0"/>
              <a:t> not be </a:t>
            </a:r>
            <a:r>
              <a:rPr lang="sv-SE" sz="2000" kern="0" dirty="0" err="1"/>
              <a:t>more</a:t>
            </a:r>
            <a:r>
              <a:rPr lang="sv-SE" sz="2000" kern="0" dirty="0"/>
              <a:t> </a:t>
            </a:r>
            <a:r>
              <a:rPr lang="sv-SE" sz="2000" kern="0" dirty="0" err="1"/>
              <a:t>than</a:t>
            </a:r>
            <a:r>
              <a:rPr lang="sv-SE" sz="2000" kern="0" dirty="0"/>
              <a:t> 20 MHz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12" y="1577263"/>
            <a:ext cx="4109504" cy="255112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865" y="1393246"/>
            <a:ext cx="3510473" cy="26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5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70080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A </a:t>
            </a:r>
            <a:r>
              <a:rPr lang="sv-SE" sz="2000" err="1"/>
              <a:t>suitable</a:t>
            </a:r>
            <a:r>
              <a:rPr lang="sv-SE" sz="2000"/>
              <a:t> BW </a:t>
            </a:r>
            <a:r>
              <a:rPr lang="sv-SE" sz="2000" err="1"/>
              <a:t>of</a:t>
            </a:r>
            <a:r>
              <a:rPr lang="sv-SE" sz="2000"/>
              <a:t> the LPF is 100-150 kHz for a symbol rate </a:t>
            </a:r>
            <a:r>
              <a:rPr lang="sv-SE" sz="2000" err="1"/>
              <a:t>of</a:t>
            </a:r>
            <a:r>
              <a:rPr lang="sv-SE" sz="2000"/>
              <a:t> 250 kb/s (BW 40-60% </a:t>
            </a:r>
            <a:r>
              <a:rPr lang="sv-SE" sz="2000" err="1"/>
              <a:t>of</a:t>
            </a:r>
            <a:r>
              <a:rPr lang="sv-SE" sz="2000"/>
              <a:t> the data rate),  </a:t>
            </a:r>
            <a:r>
              <a:rPr lang="sv-SE" sz="2000" err="1"/>
              <a:t>dependent</a:t>
            </a:r>
            <a:r>
              <a:rPr lang="sv-SE" sz="2000"/>
              <a:t> on filter order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A </a:t>
            </a:r>
            <a:r>
              <a:rPr lang="sv-SE" sz="2000" err="1"/>
              <a:t>sensitivity</a:t>
            </a:r>
            <a:r>
              <a:rPr lang="sv-SE" sz="2000"/>
              <a:t> </a:t>
            </a:r>
            <a:r>
              <a:rPr lang="sv-SE" sz="2000" err="1"/>
              <a:t>of</a:t>
            </a:r>
            <a:r>
              <a:rPr lang="sv-SE" sz="2000"/>
              <a:t> -2 – (-3) dB @ BER= 0.1% is </a:t>
            </a:r>
            <a:r>
              <a:rPr lang="sv-SE" sz="2000" err="1"/>
              <a:t>achieved</a:t>
            </a:r>
            <a:r>
              <a:rPr lang="sv-SE" sz="2000"/>
              <a:t> </a:t>
            </a:r>
            <a:r>
              <a:rPr lang="sv-SE" sz="2000" err="1"/>
              <a:t>with</a:t>
            </a:r>
            <a:r>
              <a:rPr lang="sv-SE" sz="2000"/>
              <a:t> an ideal OOK signal and a 20 MHz IF </a:t>
            </a:r>
            <a:r>
              <a:rPr lang="sv-SE" sz="2000" err="1"/>
              <a:t>bandwidth</a:t>
            </a:r>
            <a:endParaRPr lang="sv-SE" sz="2000"/>
          </a:p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”</a:t>
            </a:r>
            <a:r>
              <a:rPr lang="sv-SE" sz="2000" err="1"/>
              <a:t>Theory</a:t>
            </a:r>
            <a:r>
              <a:rPr lang="sv-SE" sz="2000"/>
              <a:t>”: 11dB – 19dB(80 </a:t>
            </a:r>
            <a:r>
              <a:rPr lang="sv-SE" sz="2000" err="1"/>
              <a:t>samples</a:t>
            </a:r>
            <a:r>
              <a:rPr lang="sv-SE" sz="2000"/>
              <a:t>) = -8dB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 err="1"/>
              <a:t>But</a:t>
            </a:r>
            <a:r>
              <a:rPr lang="sv-SE" sz="1800"/>
              <a:t> </a:t>
            </a:r>
            <a:r>
              <a:rPr lang="sv-SE" sz="1800" err="1"/>
              <a:t>this</a:t>
            </a:r>
            <a:r>
              <a:rPr lang="sv-SE" sz="1800"/>
              <a:t> </a:t>
            </a:r>
            <a:r>
              <a:rPr lang="sv-SE" sz="1800" err="1"/>
              <a:t>assumes</a:t>
            </a:r>
            <a:r>
              <a:rPr lang="sv-SE" sz="1800"/>
              <a:t> summation </a:t>
            </a:r>
            <a:r>
              <a:rPr lang="sv-SE" sz="1800" err="1"/>
              <a:t>before</a:t>
            </a:r>
            <a:r>
              <a:rPr lang="sv-SE" sz="1800"/>
              <a:t> non-</a:t>
            </a:r>
            <a:r>
              <a:rPr lang="sv-SE" sz="1800" err="1"/>
              <a:t>linear</a:t>
            </a:r>
            <a:r>
              <a:rPr lang="sv-SE" sz="1800"/>
              <a:t>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1800"/>
              <a:t>5-6 dB loss, </a:t>
            </a:r>
            <a:r>
              <a:rPr lang="sv-SE" sz="1800" err="1"/>
              <a:t>compared</a:t>
            </a:r>
            <a:r>
              <a:rPr lang="sv-SE" sz="1800"/>
              <a:t> to </a:t>
            </a:r>
            <a:r>
              <a:rPr lang="sv-SE" sz="1800" err="1"/>
              <a:t>this</a:t>
            </a:r>
            <a:r>
              <a:rPr lang="sv-SE" sz="1800"/>
              <a:t> </a:t>
            </a:r>
            <a:r>
              <a:rPr lang="sv-SE" sz="1800" err="1"/>
              <a:t>seems</a:t>
            </a:r>
            <a:r>
              <a:rPr lang="sv-SE" sz="1800"/>
              <a:t> to be </a:t>
            </a:r>
            <a:r>
              <a:rPr lang="sv-SE" sz="1800" err="1"/>
              <a:t>reasonable</a:t>
            </a:r>
            <a:r>
              <a:rPr lang="sv-SE" sz="1800"/>
              <a:t> (?)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err="1"/>
              <a:t>With</a:t>
            </a:r>
            <a:r>
              <a:rPr lang="sv-SE" sz="2000"/>
              <a:t> an OOK signal </a:t>
            </a:r>
            <a:r>
              <a:rPr lang="sv-SE" sz="2000" err="1"/>
              <a:t>generated</a:t>
            </a:r>
            <a:r>
              <a:rPr lang="sv-SE" sz="2000"/>
              <a:t> by an IFFT, the loss </a:t>
            </a:r>
            <a:r>
              <a:rPr lang="sv-SE" sz="2000" err="1"/>
              <a:t>can</a:t>
            </a:r>
            <a:r>
              <a:rPr lang="sv-SE" sz="2000"/>
              <a:t> </a:t>
            </a:r>
            <a:r>
              <a:rPr lang="sv-SE" sz="2000" err="1"/>
              <a:t>likely</a:t>
            </a:r>
            <a:r>
              <a:rPr lang="sv-SE" sz="2000"/>
              <a:t> be </a:t>
            </a:r>
            <a:r>
              <a:rPr lang="sv-SE" sz="2000" err="1"/>
              <a:t>kept</a:t>
            </a:r>
            <a:r>
              <a:rPr lang="sv-SE" sz="2000"/>
              <a:t> </a:t>
            </a:r>
            <a:r>
              <a:rPr lang="sv-SE" sz="2000" err="1"/>
              <a:t>within</a:t>
            </a:r>
            <a:r>
              <a:rPr lang="sv-SE" sz="2000"/>
              <a:t> 1 dB </a:t>
            </a:r>
            <a:r>
              <a:rPr lang="sv-SE" sz="2000" err="1"/>
              <a:t>compared</a:t>
            </a:r>
            <a:r>
              <a:rPr lang="sv-SE" sz="2000"/>
              <a:t> to ideal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 err="1"/>
              <a:t>Increasing</a:t>
            </a:r>
            <a:r>
              <a:rPr lang="sv-SE" sz="2000"/>
              <a:t> signal BW to the </a:t>
            </a:r>
            <a:r>
              <a:rPr lang="sv-SE" sz="2000" err="1"/>
              <a:t>envelope</a:t>
            </a:r>
            <a:r>
              <a:rPr lang="sv-SE" sz="2000"/>
              <a:t> </a:t>
            </a:r>
            <a:r>
              <a:rPr lang="sv-SE" sz="2000" err="1"/>
              <a:t>detector</a:t>
            </a:r>
            <a:r>
              <a:rPr lang="sv-SE" sz="2000"/>
              <a:t> </a:t>
            </a:r>
            <a:r>
              <a:rPr lang="sv-SE" sz="2000" err="1"/>
              <a:t>will</a:t>
            </a:r>
            <a:r>
              <a:rPr lang="sv-SE" sz="2000"/>
              <a:t> </a:t>
            </a:r>
            <a:r>
              <a:rPr lang="sv-SE" sz="2000" err="1"/>
              <a:t>also</a:t>
            </a:r>
            <a:r>
              <a:rPr lang="sv-SE" sz="2000"/>
              <a:t> not make </a:t>
            </a:r>
            <a:r>
              <a:rPr lang="sv-SE" sz="2000" err="1"/>
              <a:t>more</a:t>
            </a:r>
            <a:r>
              <a:rPr lang="sv-SE" sz="2000"/>
              <a:t> </a:t>
            </a:r>
            <a:r>
              <a:rPr lang="sv-SE" sz="2000" err="1"/>
              <a:t>than</a:t>
            </a:r>
            <a:r>
              <a:rPr lang="sv-SE" sz="2000"/>
              <a:t> 1 dB </a:t>
            </a:r>
            <a:r>
              <a:rPr lang="sv-SE" sz="2000" err="1"/>
              <a:t>difference</a:t>
            </a:r>
            <a:r>
              <a:rPr lang="sv-SE" sz="2000"/>
              <a:t> in </a:t>
            </a:r>
            <a:r>
              <a:rPr lang="sv-SE" sz="2000" err="1"/>
              <a:t>sensitivity</a:t>
            </a:r>
            <a:r>
              <a:rPr lang="sv-SE" sz="2000"/>
              <a:t> for </a:t>
            </a:r>
            <a:r>
              <a:rPr lang="sv-SE" sz="2000" err="1"/>
              <a:t>what</a:t>
            </a:r>
            <a:r>
              <a:rPr lang="sv-SE" sz="2000"/>
              <a:t> is </a:t>
            </a:r>
            <a:r>
              <a:rPr lang="sv-SE" sz="2000" err="1"/>
              <a:t>believed</a:t>
            </a:r>
            <a:r>
              <a:rPr lang="sv-SE" sz="2000"/>
              <a:t> to be a </a:t>
            </a:r>
            <a:r>
              <a:rPr lang="sv-SE" sz="2000" err="1"/>
              <a:t>reasonable</a:t>
            </a:r>
            <a:r>
              <a:rPr lang="sv-SE" sz="2000"/>
              <a:t> BW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0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r>
              <a:rPr lang="sv-SE" dirty="0"/>
              <a:t>: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r>
              <a:rPr lang="sv-SE" dirty="0"/>
              <a:t>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8819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/>
              <a:t>Bryant and Sjöland[7]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/>
              <a:t>Front-end </a:t>
            </a:r>
            <a:r>
              <a:rPr lang="sv-SE" err="1"/>
              <a:t>within</a:t>
            </a:r>
            <a:r>
              <a:rPr lang="sv-SE"/>
              <a:t> an order </a:t>
            </a:r>
            <a:r>
              <a:rPr lang="sv-SE" err="1"/>
              <a:t>of</a:t>
            </a:r>
            <a:r>
              <a:rPr lang="sv-SE"/>
              <a:t> </a:t>
            </a:r>
            <a:r>
              <a:rPr lang="sv-SE" err="1"/>
              <a:t>magnitude</a:t>
            </a:r>
            <a:r>
              <a:rPr lang="sv-SE"/>
              <a:t> </a:t>
            </a:r>
            <a:r>
              <a:rPr lang="sv-SE" err="1"/>
              <a:t>of</a:t>
            </a:r>
            <a:r>
              <a:rPr lang="sv-SE"/>
              <a:t> </a:t>
            </a:r>
            <a:r>
              <a:rPr lang="sv-SE" err="1"/>
              <a:t>that</a:t>
            </a:r>
            <a:r>
              <a:rPr lang="sv-SE"/>
              <a:t> </a:t>
            </a:r>
            <a:r>
              <a:rPr lang="sv-SE" err="1"/>
              <a:t>of</a:t>
            </a:r>
            <a:r>
              <a:rPr lang="sv-SE"/>
              <a:t> the </a:t>
            </a:r>
            <a:r>
              <a:rPr lang="sv-SE" err="1"/>
              <a:t>main</a:t>
            </a:r>
            <a:r>
              <a:rPr lang="sv-SE"/>
              <a:t> receiver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err="1"/>
              <a:t>Noise</a:t>
            </a:r>
            <a:r>
              <a:rPr lang="sv-SE"/>
              <a:t> </a:t>
            </a:r>
            <a:r>
              <a:rPr lang="sv-SE" err="1"/>
              <a:t>figure</a:t>
            </a:r>
            <a:r>
              <a:rPr lang="sv-SE"/>
              <a:t> </a:t>
            </a:r>
            <a:r>
              <a:rPr lang="sv-SE" err="1"/>
              <a:t>below</a:t>
            </a:r>
            <a:r>
              <a:rPr lang="sv-SE"/>
              <a:t> 15 dB at IF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/>
              <a:t>-3 dB BW </a:t>
            </a:r>
            <a:r>
              <a:rPr lang="sv-SE" err="1"/>
              <a:t>of</a:t>
            </a:r>
            <a:r>
              <a:rPr lang="sv-SE"/>
              <a:t> 54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/>
              <a:t>-88dBm </a:t>
            </a:r>
            <a:r>
              <a:rPr lang="sv-SE" err="1"/>
              <a:t>with</a:t>
            </a:r>
            <a:r>
              <a:rPr lang="sv-SE"/>
              <a:t> Manchester </a:t>
            </a:r>
            <a:r>
              <a:rPr lang="sv-SE" err="1"/>
              <a:t>coding</a:t>
            </a:r>
            <a:r>
              <a:rPr lang="sv-SE"/>
              <a:t> and data rate </a:t>
            </a:r>
            <a:r>
              <a:rPr lang="sv-SE" err="1"/>
              <a:t>of</a:t>
            </a:r>
            <a:r>
              <a:rPr lang="sv-SE"/>
              <a:t> 250 kb/s, -71 </a:t>
            </a:r>
            <a:r>
              <a:rPr lang="sv-SE" err="1"/>
              <a:t>dBm</a:t>
            </a:r>
            <a:r>
              <a:rPr lang="sv-SE"/>
              <a:t> at data rate </a:t>
            </a:r>
            <a:r>
              <a:rPr lang="sv-SE" err="1"/>
              <a:t>of</a:t>
            </a:r>
            <a:r>
              <a:rPr lang="sv-SE"/>
              <a:t> 650 kb/s</a:t>
            </a:r>
          </a:p>
          <a:p>
            <a:pPr marL="0" indent="0"/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NF - </a:t>
            </a:r>
            <a:r>
              <a:rPr lang="sv-SE" dirty="0" err="1"/>
              <a:t>What</a:t>
            </a:r>
            <a:r>
              <a:rPr lang="sv-SE" dirty="0"/>
              <a:t> has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reported</a:t>
            </a:r>
            <a:r>
              <a:rPr lang="sv-SE" dirty="0"/>
              <a:t> in the </a:t>
            </a:r>
            <a:r>
              <a:rPr lang="sv-SE" dirty="0" err="1"/>
              <a:t>literature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123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This contribution addresses the need for a front-end model for evaluation of WUR sensitivity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a model based for an envelope detector that can be used for e.g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/>
              <a:t>evaluating </a:t>
            </a:r>
            <a:r>
              <a:rPr lang="en-US" sz="2000" dirty="0" err="1"/>
              <a:t>syncwords</a:t>
            </a:r>
            <a:r>
              <a:rPr lang="en-US" sz="2000" dirty="0"/>
              <a:t>, coding schemes,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Various simulations are done to address the impact of some key parameters and thereby the feasibility of a simple 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Based on the envelope detector model, a (required) value for the noise figure to obtain sufficient sensitivity is also briefly discussed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/>
              <a:t>Leif Wilhelmsson,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988840"/>
            <a:ext cx="7027870" cy="312055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published</a:t>
            </a:r>
            <a:r>
              <a:rPr lang="sv-SE" dirty="0"/>
              <a:t> </a:t>
            </a:r>
            <a:r>
              <a:rPr lang="sv-SE" dirty="0" err="1"/>
              <a:t>results</a:t>
            </a:r>
            <a:r>
              <a:rPr lang="sv-SE" dirty="0"/>
              <a:t> [7]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813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rough</a:t>
            </a:r>
            <a:r>
              <a:rPr lang="sv-SE" dirty="0"/>
              <a:t> </a:t>
            </a:r>
            <a:r>
              <a:rPr lang="sv-SE" dirty="0" err="1"/>
              <a:t>estimation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Say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target</a:t>
            </a:r>
            <a:r>
              <a:rPr lang="sv-SE" dirty="0"/>
              <a:t> a </a:t>
            </a:r>
            <a:r>
              <a:rPr lang="sv-SE" dirty="0" err="1"/>
              <a:t>sensitivity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-82 </a:t>
            </a:r>
            <a:r>
              <a:rPr lang="sv-SE" dirty="0" err="1"/>
              <a:t>dBm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Uncoded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need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-2 dB. </a:t>
            </a:r>
            <a:r>
              <a:rPr lang="sv-SE" dirty="0" err="1"/>
              <a:t>Say</a:t>
            </a:r>
            <a:r>
              <a:rPr lang="sv-SE" dirty="0"/>
              <a:t> </a:t>
            </a:r>
            <a:r>
              <a:rPr lang="sv-SE" dirty="0" err="1"/>
              <a:t>coding</a:t>
            </a:r>
            <a:r>
              <a:rPr lang="sv-SE" dirty="0"/>
              <a:t> gives 3 dB,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then</a:t>
            </a:r>
            <a:r>
              <a:rPr lang="sv-SE" dirty="0"/>
              <a:t> at -5dB (</a:t>
            </a:r>
            <a:r>
              <a:rPr lang="sv-SE" dirty="0" err="1"/>
              <a:t>coding</a:t>
            </a:r>
            <a:r>
              <a:rPr lang="sv-SE" dirty="0"/>
              <a:t> </a:t>
            </a:r>
            <a:r>
              <a:rPr lang="sv-SE" dirty="0" err="1"/>
              <a:t>gain</a:t>
            </a:r>
            <a:r>
              <a:rPr lang="sv-SE" dirty="0"/>
              <a:t> </a:t>
            </a:r>
            <a:r>
              <a:rPr lang="sv-SE" dirty="0" err="1"/>
              <a:t>after</a:t>
            </a:r>
            <a:r>
              <a:rPr lang="sv-SE" dirty="0"/>
              <a:t> a non-</a:t>
            </a:r>
            <a:r>
              <a:rPr lang="sv-SE" dirty="0" err="1"/>
              <a:t>linearity</a:t>
            </a:r>
            <a:r>
              <a:rPr lang="sv-SE" dirty="0"/>
              <a:t> </a:t>
            </a:r>
            <a:r>
              <a:rPr lang="sv-SE" dirty="0" err="1"/>
              <a:t>may</a:t>
            </a:r>
            <a:r>
              <a:rPr lang="sv-SE" dirty="0"/>
              <a:t> be </a:t>
            </a:r>
            <a:r>
              <a:rPr lang="sv-SE" dirty="0" err="1"/>
              <a:t>harder</a:t>
            </a:r>
            <a:r>
              <a:rPr lang="sv-SE" dirty="0"/>
              <a:t> to get)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Noise</a:t>
            </a:r>
            <a:r>
              <a:rPr lang="sv-SE" dirty="0"/>
              <a:t> </a:t>
            </a:r>
            <a:r>
              <a:rPr lang="sv-SE" dirty="0" err="1"/>
              <a:t>level</a:t>
            </a:r>
            <a:r>
              <a:rPr lang="sv-SE" dirty="0"/>
              <a:t> at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be at -77dBm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Suppose</a:t>
            </a:r>
            <a:r>
              <a:rPr lang="sv-SE" dirty="0"/>
              <a:t> 20 MHz =&gt; NF = -77- (-114 + 13) = 24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Reasonable</a:t>
            </a:r>
            <a:r>
              <a:rPr lang="sv-SE" dirty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Would</a:t>
            </a:r>
            <a:r>
              <a:rPr lang="sv-SE" dirty="0"/>
              <a:t> be </a:t>
            </a:r>
            <a:r>
              <a:rPr lang="sv-SE" dirty="0" err="1"/>
              <a:t>beneficial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different </a:t>
            </a:r>
            <a:r>
              <a:rPr lang="sv-SE" dirty="0" err="1"/>
              <a:t>companies</a:t>
            </a:r>
            <a:r>
              <a:rPr lang="sv-SE" dirty="0"/>
              <a:t> </a:t>
            </a:r>
            <a:r>
              <a:rPr lang="sv-SE" dirty="0" err="1"/>
              <a:t>could</a:t>
            </a:r>
            <a:r>
              <a:rPr lang="sv-SE" dirty="0"/>
              <a:t> </a:t>
            </a:r>
            <a:r>
              <a:rPr lang="sv-SE" dirty="0" err="1"/>
              <a:t>provide</a:t>
            </a:r>
            <a:r>
              <a:rPr lang="sv-SE" dirty="0"/>
              <a:t> </a:t>
            </a:r>
            <a:r>
              <a:rPr lang="sv-SE" dirty="0" err="1"/>
              <a:t>numbers</a:t>
            </a:r>
            <a:r>
              <a:rPr lang="sv-SE" dirty="0"/>
              <a:t> for </a:t>
            </a:r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they</a:t>
            </a:r>
            <a:r>
              <a:rPr lang="sv-SE" dirty="0"/>
              <a:t> </a:t>
            </a:r>
            <a:r>
              <a:rPr lang="sv-SE" dirty="0" err="1"/>
              <a:t>see</a:t>
            </a:r>
            <a:r>
              <a:rPr lang="sv-SE" dirty="0"/>
              <a:t> as a </a:t>
            </a:r>
            <a:r>
              <a:rPr lang="sv-SE" dirty="0" err="1"/>
              <a:t>reasonable</a:t>
            </a:r>
            <a:r>
              <a:rPr lang="sv-SE" dirty="0"/>
              <a:t> NF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r>
              <a:rPr lang="sv-SE" dirty="0"/>
              <a:t>: </a:t>
            </a:r>
            <a:r>
              <a:rPr lang="sv-SE" dirty="0" err="1"/>
              <a:t>Noise</a:t>
            </a:r>
            <a:r>
              <a:rPr lang="sv-SE" dirty="0"/>
              <a:t> </a:t>
            </a:r>
            <a:r>
              <a:rPr lang="sv-SE" dirty="0" err="1"/>
              <a:t>Figure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8706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464496"/>
          </a:xfrm>
          <a:ln/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/>
              <a:t>S. </a:t>
            </a:r>
            <a:r>
              <a:rPr lang="en-GB" sz="2000" b="0" err="1"/>
              <a:t>Azizi</a:t>
            </a:r>
            <a:r>
              <a:rPr lang="en-GB" sz="2000" b="0"/>
              <a:t> </a:t>
            </a:r>
            <a:r>
              <a:rPr lang="en-GB" sz="2000" b="0" i="1"/>
              <a:t>et al., “</a:t>
            </a:r>
            <a:r>
              <a:rPr lang="en-GB" sz="2000" b="0"/>
              <a:t>A PAR proposal for wake-up radio,” </a:t>
            </a:r>
            <a:r>
              <a:rPr lang="en-US" sz="2000" b="0"/>
              <a:t>IEEE 802.11-16/1045r9</a:t>
            </a:r>
            <a:r>
              <a:rPr lang="en-GB" sz="2000" b="0" i="1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/>
              <a:t>M. Park </a:t>
            </a:r>
            <a:r>
              <a:rPr lang="en-US" sz="2000" b="0" i="1"/>
              <a:t>et al.,</a:t>
            </a:r>
            <a:r>
              <a:rPr lang="en-US" sz="2000" b="0"/>
              <a:t> “LP-WUR (Low-Power Wake-Up Receiver) follow-up”, IEEE 802.11-16/0341r0</a:t>
            </a:r>
            <a:endParaRPr lang="en-GB" sz="2000" b="0"/>
          </a:p>
          <a:p>
            <a:pPr marL="457200" indent="-457200">
              <a:buFont typeface="+mj-lt"/>
              <a:buAutoNum type="arabicPeriod"/>
            </a:pPr>
            <a:r>
              <a:rPr lang="en-GB" sz="2000" b="0"/>
              <a:t>S. S. Qu </a:t>
            </a:r>
            <a:r>
              <a:rPr lang="en-GB" sz="2000" b="0" i="1"/>
              <a:t>et al., </a:t>
            </a:r>
            <a:r>
              <a:rPr lang="en-GB" sz="2000" b="0"/>
              <a:t>“On error rate performance of OOK in AWGN”, IEEE 802.11-16/1379r2.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/>
              <a:t>M. </a:t>
            </a:r>
            <a:r>
              <a:rPr lang="en-GB" sz="2000" b="0" err="1"/>
              <a:t>Schartz</a:t>
            </a:r>
            <a:r>
              <a:rPr lang="en-GB" sz="2000" b="0"/>
              <a:t> </a:t>
            </a:r>
            <a:r>
              <a:rPr lang="en-GB" sz="2000" b="0" i="1"/>
              <a:t>et al., </a:t>
            </a:r>
            <a:r>
              <a:rPr lang="en-GB" sz="2000" b="0"/>
              <a:t>“Communication Systems and Techniques”, IEEE Press, 1996.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/>
              <a:t>S. </a:t>
            </a:r>
            <a:r>
              <a:rPr lang="en-GB" sz="2000" b="0" err="1"/>
              <a:t>Shellhammer</a:t>
            </a:r>
            <a:r>
              <a:rPr lang="en-GB" sz="2000" b="0"/>
              <a:t>, “Wake-up receiver: Power savings and thoughts on PHY and MAC design,” </a:t>
            </a:r>
            <a:r>
              <a:rPr lang="en-GB" sz="2000" b="0" err="1"/>
              <a:t>Globecom</a:t>
            </a:r>
            <a:r>
              <a:rPr lang="en-GB" sz="2000" b="0"/>
              <a:t> 2016.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000" b="0"/>
              <a:t>N. M. P</a:t>
            </a:r>
            <a:r>
              <a:rPr lang="en-US" sz="2000" b="0" err="1"/>
              <a:t>letcher</a:t>
            </a:r>
            <a:r>
              <a:rPr lang="en-US" sz="2000" b="0"/>
              <a:t> </a:t>
            </a:r>
            <a:r>
              <a:rPr lang="en-US" sz="2000" b="0" i="1"/>
              <a:t>et al., “A </a:t>
            </a:r>
            <a:r>
              <a:rPr lang="en-US" sz="2000" b="0"/>
              <a:t>2 GHz 50 </a:t>
            </a:r>
            <a:r>
              <a:rPr lang="en-US" sz="2000" b="0" err="1"/>
              <a:t>uW</a:t>
            </a:r>
            <a:r>
              <a:rPr lang="en-US" sz="2000" b="0"/>
              <a:t> wake-up receiver with -72 </a:t>
            </a:r>
            <a:r>
              <a:rPr lang="en-US" sz="2000" b="0" err="1"/>
              <a:t>dBm</a:t>
            </a:r>
            <a:r>
              <a:rPr lang="en-US" sz="2000" b="0"/>
              <a:t> sensitivity using uncertain IF architecture,” </a:t>
            </a:r>
            <a:r>
              <a:rPr lang="en-US" sz="2000" b="0" i="1"/>
              <a:t>IEEE J. Solid-State Circuits</a:t>
            </a:r>
            <a:r>
              <a:rPr lang="en-US" sz="2000" b="0"/>
              <a:t>, vol. 44, no.1 pp. 269-280, Jan. 2009.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/>
              <a:t>C. Bryant and H. </a:t>
            </a:r>
            <a:r>
              <a:rPr lang="en-US" sz="2000" b="0" err="1"/>
              <a:t>Sjöland</a:t>
            </a:r>
            <a:r>
              <a:rPr lang="en-US" sz="2000" b="0"/>
              <a:t> “A 2.45 GHz, 50uW wake-up receiver front-end with -88dBm sensitivity and 250kbps data rate,” </a:t>
            </a:r>
            <a:r>
              <a:rPr lang="en-US" sz="2000" b="0" i="1"/>
              <a:t>Eur. Solid State Circuits Conf</a:t>
            </a:r>
            <a:r>
              <a:rPr lang="en-US" sz="2000" b="0"/>
              <a:t>., Sept. 2014, pp. 235-238. </a:t>
            </a:r>
          </a:p>
          <a:p>
            <a:pPr marL="457200" indent="-457200">
              <a:buFont typeface="+mj-lt"/>
              <a:buAutoNum type="arabicPeriod"/>
            </a:pPr>
            <a:endParaRPr lang="en-US" altLang="ko-KR" sz="2000" b="0"/>
          </a:p>
          <a:p>
            <a:pPr marL="0" indent="0"/>
            <a:endParaRPr lang="en-GB" b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96912" y="185678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</a:t>
            </a:r>
            <a:r>
              <a:rPr lang="en-US" dirty="0"/>
              <a:t>o you support using the proposed </a:t>
            </a:r>
            <a:r>
              <a:rPr lang="en-US" dirty="0" err="1"/>
              <a:t>WuRX</a:t>
            </a:r>
            <a:r>
              <a:rPr lang="en-US" dirty="0"/>
              <a:t> model for the (envelope detector + DC-blocker) for performance evaluations (parameters TBD)? </a:t>
            </a:r>
          </a:p>
          <a:p>
            <a:endParaRPr lang="en-US" dirty="0"/>
          </a:p>
          <a:p>
            <a:r>
              <a:rPr lang="en-US" dirty="0"/>
              <a:t>Y/N/A: Straw Poll withdrawn</a:t>
            </a:r>
          </a:p>
        </p:txBody>
      </p:sp>
    </p:spTree>
    <p:extLst>
      <p:ext uri="{BB962C8B-B14F-4D97-AF65-F5344CB8AC3E}">
        <p14:creationId xmlns:p14="http://schemas.microsoft.com/office/powerpoint/2010/main" val="1327204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6259"/>
            <a:ext cx="7770813" cy="106521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theory</a:t>
            </a:r>
            <a:r>
              <a:rPr lang="sv-SE" dirty="0"/>
              <a:t> for ideal OOK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detection</a:t>
            </a:r>
            <a:r>
              <a:rPr lang="sv-SE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a </a:t>
            </a:r>
            <a:r>
              <a:rPr lang="sv-SE" dirty="0" err="1"/>
              <a:t>realistic</a:t>
            </a:r>
            <a:r>
              <a:rPr lang="sv-SE" dirty="0"/>
              <a:t> </a:t>
            </a:r>
            <a:r>
              <a:rPr lang="sv-SE" dirty="0" err="1"/>
              <a:t>WuRX</a:t>
            </a:r>
            <a:r>
              <a:rPr lang="sv-SE" dirty="0"/>
              <a:t> </a:t>
            </a:r>
            <a:r>
              <a:rPr lang="sv-SE" dirty="0" err="1"/>
              <a:t>model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findings</a:t>
            </a:r>
            <a:r>
              <a:rPr lang="sv-SE" dirty="0"/>
              <a:t> </a:t>
            </a:r>
            <a:r>
              <a:rPr lang="sv-SE" dirty="0" err="1"/>
              <a:t>based</a:t>
            </a:r>
            <a:r>
              <a:rPr lang="sv-SE" dirty="0"/>
              <a:t> on simulations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Proposed</a:t>
            </a:r>
            <a:r>
              <a:rPr lang="sv-SE" dirty="0"/>
              <a:t> </a:t>
            </a:r>
            <a:r>
              <a:rPr lang="sv-SE" dirty="0" err="1"/>
              <a:t>model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Noise</a:t>
            </a:r>
            <a:r>
              <a:rPr lang="sv-SE" dirty="0"/>
              <a:t> </a:t>
            </a:r>
            <a:r>
              <a:rPr lang="sv-SE" dirty="0" err="1"/>
              <a:t>Figure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What</a:t>
            </a:r>
            <a:r>
              <a:rPr lang="sv-SE" dirty="0"/>
              <a:t> has </a:t>
            </a:r>
            <a:r>
              <a:rPr lang="en-US" dirty="0"/>
              <a:t>been</a:t>
            </a:r>
            <a:r>
              <a:rPr lang="sv-SE" dirty="0"/>
              <a:t> </a:t>
            </a:r>
            <a:r>
              <a:rPr lang="sv-SE" dirty="0" err="1"/>
              <a:t>reported</a:t>
            </a:r>
            <a:r>
              <a:rPr lang="sv-SE" dirty="0"/>
              <a:t> in the </a:t>
            </a:r>
            <a:r>
              <a:rPr lang="sv-SE" dirty="0" err="1"/>
              <a:t>literature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Brief</a:t>
            </a:r>
            <a:r>
              <a:rPr lang="sv-SE" dirty="0"/>
              <a:t> </a:t>
            </a:r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NF </a:t>
            </a:r>
            <a:r>
              <a:rPr lang="sv-SE" dirty="0" err="1"/>
              <a:t>requirement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</a:t>
            </a:r>
            <a:r>
              <a:rPr lang="en-US" dirty="0" err="1"/>
              <a:t>traw</a:t>
            </a:r>
            <a:r>
              <a:rPr lang="en-US" dirty="0"/>
              <a:t> poll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To </a:t>
            </a:r>
            <a:r>
              <a:rPr lang="sv-SE" dirty="0" err="1"/>
              <a:t>determine</a:t>
            </a:r>
            <a:r>
              <a:rPr lang="sv-SE" dirty="0"/>
              <a:t> </a:t>
            </a:r>
            <a:r>
              <a:rPr lang="sv-SE" dirty="0" err="1"/>
              <a:t>whether</a:t>
            </a:r>
            <a:r>
              <a:rPr lang="sv-SE" dirty="0"/>
              <a:t> the WUR </a:t>
            </a:r>
            <a:r>
              <a:rPr lang="sv-SE" dirty="0" err="1"/>
              <a:t>concept</a:t>
            </a:r>
            <a:r>
              <a:rPr lang="sv-SE" dirty="0"/>
              <a:t> </a:t>
            </a:r>
            <a:r>
              <a:rPr lang="sv-SE" dirty="0" err="1"/>
              <a:t>meets</a:t>
            </a:r>
            <a:r>
              <a:rPr lang="sv-SE" dirty="0"/>
              <a:t> the </a:t>
            </a:r>
            <a:r>
              <a:rPr lang="sv-SE" dirty="0" err="1"/>
              <a:t>requirement</a:t>
            </a:r>
            <a:r>
              <a:rPr lang="sv-SE" dirty="0"/>
              <a:t> in [1] on </a:t>
            </a:r>
            <a:r>
              <a:rPr lang="sv-SE" dirty="0" err="1"/>
              <a:t>sensitivity</a:t>
            </a:r>
            <a:r>
              <a:rPr lang="sv-SE" dirty="0"/>
              <a:t>, it </a:t>
            </a:r>
            <a:r>
              <a:rPr lang="sv-SE" dirty="0" err="1"/>
              <a:t>seems</a:t>
            </a:r>
            <a:r>
              <a:rPr lang="sv-SE" dirty="0"/>
              <a:t> </a:t>
            </a:r>
            <a:r>
              <a:rPr lang="sv-SE" dirty="0" err="1"/>
              <a:t>we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agree</a:t>
            </a:r>
            <a:r>
              <a:rPr lang="sv-SE" dirty="0"/>
              <a:t> on a receiver </a:t>
            </a:r>
            <a:r>
              <a:rPr lang="sv-SE" dirty="0" err="1"/>
              <a:t>model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 </a:t>
            </a:r>
            <a:r>
              <a:rPr lang="sv-SE" dirty="0" err="1"/>
              <a:t>model</a:t>
            </a:r>
            <a:r>
              <a:rPr lang="sv-SE" dirty="0"/>
              <a:t> is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needed</a:t>
            </a:r>
            <a:r>
              <a:rPr lang="sv-SE" dirty="0"/>
              <a:t> to </a:t>
            </a:r>
            <a:r>
              <a:rPr lang="sv-SE" dirty="0" err="1"/>
              <a:t>evaluate</a:t>
            </a:r>
            <a:r>
              <a:rPr lang="sv-SE" dirty="0"/>
              <a:t> different alternatives for </a:t>
            </a:r>
            <a:r>
              <a:rPr lang="sv-SE" dirty="0" err="1"/>
              <a:t>syncwords</a:t>
            </a:r>
            <a:r>
              <a:rPr lang="sv-SE" dirty="0"/>
              <a:t>, FEC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 simple </a:t>
            </a:r>
            <a:r>
              <a:rPr lang="sv-SE" dirty="0" err="1"/>
              <a:t>model</a:t>
            </a:r>
            <a:r>
              <a:rPr lang="sv-SE" dirty="0"/>
              <a:t> is </a:t>
            </a:r>
            <a:r>
              <a:rPr lang="sv-SE" dirty="0" err="1"/>
              <a:t>proposed</a:t>
            </a:r>
            <a:r>
              <a:rPr lang="sv-SE" dirty="0"/>
              <a:t> </a:t>
            </a:r>
            <a:r>
              <a:rPr lang="sv-SE" dirty="0" err="1"/>
              <a:t>because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The </a:t>
            </a:r>
            <a:r>
              <a:rPr lang="sv-SE" dirty="0" err="1"/>
              <a:t>sensitivity</a:t>
            </a:r>
            <a:r>
              <a:rPr lang="sv-SE" dirty="0"/>
              <a:t> is </a:t>
            </a:r>
            <a:r>
              <a:rPr lang="sv-SE" dirty="0" err="1"/>
              <a:t>expected</a:t>
            </a:r>
            <a:r>
              <a:rPr lang="sv-SE" dirty="0"/>
              <a:t> to </a:t>
            </a:r>
            <a:r>
              <a:rPr lang="sv-SE" dirty="0" err="1"/>
              <a:t>largely</a:t>
            </a:r>
            <a:r>
              <a:rPr lang="sv-SE" dirty="0"/>
              <a:t> </a:t>
            </a:r>
            <a:r>
              <a:rPr lang="sv-SE" dirty="0" err="1"/>
              <a:t>depend</a:t>
            </a:r>
            <a:r>
              <a:rPr lang="sv-SE" dirty="0"/>
              <a:t> on the </a:t>
            </a:r>
            <a:r>
              <a:rPr lang="sv-SE" dirty="0" err="1"/>
              <a:t>noise</a:t>
            </a:r>
            <a:r>
              <a:rPr lang="sv-SE" dirty="0"/>
              <a:t> </a:t>
            </a:r>
            <a:r>
              <a:rPr lang="sv-SE" dirty="0" err="1"/>
              <a:t>figure</a:t>
            </a:r>
            <a:endParaRPr lang="sv-S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 err="1"/>
              <a:t>When</a:t>
            </a:r>
            <a:r>
              <a:rPr lang="sv-SE" dirty="0"/>
              <a:t> </a:t>
            </a:r>
            <a:r>
              <a:rPr lang="sv-SE" dirty="0" err="1"/>
              <a:t>comparing</a:t>
            </a:r>
            <a:r>
              <a:rPr lang="sv-SE" dirty="0"/>
              <a:t> </a:t>
            </a:r>
            <a:r>
              <a:rPr lang="sv-SE" dirty="0" err="1"/>
              <a:t>e.g</a:t>
            </a:r>
            <a:r>
              <a:rPr lang="sv-SE" dirty="0"/>
              <a:t>. </a:t>
            </a:r>
            <a:r>
              <a:rPr lang="sv-SE" dirty="0" err="1"/>
              <a:t>syncwords</a:t>
            </a:r>
            <a:r>
              <a:rPr lang="sv-SE" dirty="0"/>
              <a:t> and </a:t>
            </a:r>
            <a:r>
              <a:rPr lang="sv-SE" dirty="0" err="1"/>
              <a:t>coding</a:t>
            </a:r>
            <a:r>
              <a:rPr lang="sv-SE" dirty="0"/>
              <a:t> </a:t>
            </a:r>
            <a:r>
              <a:rPr lang="sv-SE" dirty="0" err="1"/>
              <a:t>schemes</a:t>
            </a:r>
            <a:r>
              <a:rPr lang="sv-SE" dirty="0"/>
              <a:t> it is a relative </a:t>
            </a:r>
            <a:r>
              <a:rPr lang="sv-SE" dirty="0" err="1"/>
              <a:t>comparison</a:t>
            </a:r>
            <a:r>
              <a:rPr lang="sv-SE" dirty="0"/>
              <a:t>, in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case</a:t>
            </a:r>
            <a:r>
              <a:rPr lang="sv-SE" dirty="0"/>
              <a:t> a simple </a:t>
            </a:r>
            <a:r>
              <a:rPr lang="sv-SE" dirty="0" err="1"/>
              <a:t>model</a:t>
            </a:r>
            <a:r>
              <a:rPr lang="sv-SE" dirty="0"/>
              <a:t> </a:t>
            </a:r>
            <a:r>
              <a:rPr lang="sv-SE" dirty="0" err="1"/>
              <a:t>should</a:t>
            </a:r>
            <a:r>
              <a:rPr lang="sv-SE" dirty="0"/>
              <a:t> </a:t>
            </a:r>
            <a:r>
              <a:rPr lang="sv-SE" dirty="0" err="1"/>
              <a:t>suffice</a:t>
            </a:r>
            <a:endParaRPr lang="sv-S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Motivation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171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Motivation, </a:t>
            </a:r>
            <a:r>
              <a:rPr lang="sv-SE" dirty="0" err="1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149080"/>
            <a:ext cx="8305800" cy="21602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In [2], it is proposed to generate the OOK signal reusing the OFDM transmitter (64-points FFT and 0.8 us CP), using 13 sub-carriers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000"/>
              <a:t>H</a:t>
            </a:r>
            <a:r>
              <a:rPr lang="en-US" sz="2000"/>
              <a:t>ere we also evaluate the impact of the number of carriers, to verify that the proposed model is not limited to a very specific signal design</a:t>
            </a:r>
          </a:p>
          <a:p>
            <a:pPr marL="0" indent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732378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27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0596" y="1509765"/>
            <a:ext cx="7786017" cy="2423831"/>
          </a:xfrm>
        </p:spPr>
        <p:txBody>
          <a:bodyPr/>
          <a:lstStyle/>
          <a:p>
            <a:pPr marL="0" indent="0"/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For OOK the </a:t>
            </a:r>
            <a:r>
              <a:rPr lang="sv-SE" dirty="0" err="1"/>
              <a:t>threshold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be SNR </a:t>
            </a:r>
            <a:r>
              <a:rPr lang="sv-SE" dirty="0" err="1"/>
              <a:t>dependent</a:t>
            </a:r>
            <a:r>
              <a:rPr lang="sv-SE" dirty="0"/>
              <a:t>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was</a:t>
            </a:r>
            <a:r>
              <a:rPr lang="sv-SE" dirty="0"/>
              <a:t> </a:t>
            </a:r>
            <a:r>
              <a:rPr lang="sv-SE" dirty="0" err="1"/>
              <a:t>also</a:t>
            </a:r>
            <a:r>
              <a:rPr lang="sv-SE" dirty="0"/>
              <a:t> </a:t>
            </a:r>
            <a:r>
              <a:rPr lang="sv-SE" dirty="0" err="1"/>
              <a:t>pointed</a:t>
            </a:r>
            <a:r>
              <a:rPr lang="sv-SE" dirty="0"/>
              <a:t> </a:t>
            </a:r>
            <a:r>
              <a:rPr lang="sv-SE" dirty="0" err="1"/>
              <a:t>out</a:t>
            </a:r>
            <a:r>
              <a:rPr lang="sv-SE" dirty="0"/>
              <a:t> in 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With</a:t>
            </a:r>
            <a:r>
              <a:rPr lang="sv-SE" dirty="0"/>
              <a:t> the </a:t>
            </a:r>
            <a:r>
              <a:rPr lang="sv-SE" dirty="0" err="1"/>
              <a:t>noise</a:t>
            </a:r>
            <a:r>
              <a:rPr lang="sv-SE" dirty="0"/>
              <a:t> </a:t>
            </a:r>
            <a:r>
              <a:rPr lang="sv-SE" dirty="0" err="1"/>
              <a:t>normalized</a:t>
            </a:r>
            <a:r>
              <a:rPr lang="sv-SE" dirty="0"/>
              <a:t> to </a:t>
            </a:r>
            <a:r>
              <a:rPr lang="sv-SE" dirty="0" err="1"/>
              <a:t>unity</a:t>
            </a:r>
            <a:r>
              <a:rPr lang="sv-SE" dirty="0"/>
              <a:t>, the optimum </a:t>
            </a:r>
            <a:r>
              <a:rPr lang="sv-SE" dirty="0" err="1"/>
              <a:t>threshold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accurately</a:t>
            </a:r>
            <a:r>
              <a:rPr lang="sv-SE" dirty="0"/>
              <a:t>  </a:t>
            </a:r>
            <a:r>
              <a:rPr lang="sv-SE" dirty="0" err="1"/>
              <a:t>approximated</a:t>
            </a:r>
            <a:r>
              <a:rPr lang="sv-SE" dirty="0"/>
              <a:t> by [4]: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 marL="0" indent="0"/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Theory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22750" y="3593974"/>
                <a:ext cx="4024820" cy="539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𝑻𝒉𝒓𝒆𝒔𝒉𝒐𝒍𝒅</m:t>
                      </m:r>
                      <m:r>
                        <a:rPr lang="sv-SE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𝑺𝑵𝑹</m:t>
                          </m:r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sv-SE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sv-SE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750" y="3593974"/>
                <a:ext cx="4024820" cy="5395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7570" y="3861048"/>
            <a:ext cx="3103477" cy="23234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40152" y="4581128"/>
                <a:ext cx="2717202" cy="315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v-SE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𝑻𝒉𝒓𝒆𝒔𝒉𝒐𝒍𝒅</m:t>
                      </m:r>
                      <m:r>
                        <a:rPr lang="sv-SE" sz="12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𝑺𝑵𝑹</m:t>
                          </m:r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sv-SE" sz="12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  <m:r>
                        <a:rPr lang="sv-SE" sz="12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20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4581128"/>
                <a:ext cx="2717202" cy="315984"/>
              </a:xfrm>
              <a:prstGeom prst="rect">
                <a:avLst/>
              </a:prstGeom>
              <a:blipFill>
                <a:blip r:embed="rId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4716016" y="5354972"/>
            <a:ext cx="2736304" cy="30627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Content Placeholder 1"/>
          <p:cNvSpPr txBox="1">
            <a:spLocks/>
          </p:cNvSpPr>
          <p:nvPr/>
        </p:nvSpPr>
        <p:spPr bwMode="auto">
          <a:xfrm>
            <a:off x="664916" y="3892615"/>
            <a:ext cx="4670666" cy="24238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sv-SE" kern="0"/>
          </a:p>
          <a:p>
            <a:pPr>
              <a:buFont typeface="Arial" panose="020B0604020202020204" pitchFamily="34" charset="0"/>
              <a:buChar char="•"/>
            </a:pPr>
            <a:r>
              <a:rPr lang="sv-SE">
                <a:solidFill>
                  <a:schemeClr val="tx1"/>
                </a:solidFill>
              </a:rPr>
              <a:t>In [3], a </a:t>
            </a:r>
            <a:r>
              <a:rPr lang="sv-SE" err="1">
                <a:solidFill>
                  <a:schemeClr val="tx1"/>
                </a:solidFill>
              </a:rPr>
              <a:t>threshold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of</a:t>
            </a:r>
            <a:r>
              <a:rPr lang="sv-SE">
                <a:solidFill>
                  <a:schemeClr val="tx1"/>
                </a:solidFill>
              </a:rPr>
              <a:t> t = 0.55*</a:t>
            </a:r>
            <a:r>
              <a:rPr lang="sv-SE" err="1">
                <a:solidFill>
                  <a:schemeClr val="tx1"/>
                </a:solidFill>
              </a:rPr>
              <a:t>Amplitude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was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proposed</a:t>
            </a:r>
            <a:r>
              <a:rPr lang="sv-SE">
                <a:solidFill>
                  <a:schemeClr val="tx1"/>
                </a:solidFill>
              </a:rPr>
              <a:t> at a SNR </a:t>
            </a:r>
            <a:r>
              <a:rPr lang="sv-SE" err="1">
                <a:solidFill>
                  <a:schemeClr val="tx1"/>
                </a:solidFill>
              </a:rPr>
              <a:t>of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roughly</a:t>
            </a:r>
            <a:r>
              <a:rPr lang="sv-SE">
                <a:solidFill>
                  <a:schemeClr val="tx1"/>
                </a:solidFill>
              </a:rPr>
              <a:t> 10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err="1">
                <a:solidFill>
                  <a:schemeClr val="tx1"/>
                </a:solidFill>
              </a:rPr>
              <a:t>This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agrees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well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with</a:t>
            </a:r>
            <a:r>
              <a:rPr lang="sv-SE">
                <a:solidFill>
                  <a:schemeClr val="tx1"/>
                </a:solidFill>
              </a:rPr>
              <a:t> the </a:t>
            </a:r>
            <a:r>
              <a:rPr lang="sv-SE" err="1">
                <a:solidFill>
                  <a:schemeClr val="tx1"/>
                </a:solidFill>
              </a:rPr>
              <a:t>theory</a:t>
            </a:r>
            <a:r>
              <a:rPr lang="sv-SE">
                <a:solidFill>
                  <a:schemeClr val="tx1"/>
                </a:solidFill>
              </a:rPr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sv-SE" kern="0"/>
          </a:p>
          <a:p>
            <a:pPr marL="0" indent="0"/>
            <a:endParaRPr lang="sv-SE" kern="0"/>
          </a:p>
          <a:p>
            <a:pPr>
              <a:buFont typeface="Arial" panose="020B0604020202020204" pitchFamily="34" charset="0"/>
              <a:buChar char="•"/>
            </a:pP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277622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0596" y="1509765"/>
            <a:ext cx="7645819" cy="1572879"/>
          </a:xfrm>
        </p:spPr>
        <p:txBody>
          <a:bodyPr/>
          <a:lstStyle/>
          <a:p>
            <a:pPr marL="0" indent="0"/>
            <a:endParaRPr lang="sv-SE"/>
          </a:p>
          <a:p>
            <a:pPr>
              <a:buFont typeface="Arial" panose="020B0604020202020204" pitchFamily="34" charset="0"/>
              <a:buChar char="•"/>
            </a:pPr>
            <a:r>
              <a:rPr lang="sv-SE"/>
              <a:t>For small SNR, the </a:t>
            </a:r>
            <a:r>
              <a:rPr lang="sv-SE" err="1"/>
              <a:t>average</a:t>
            </a:r>
            <a:r>
              <a:rPr lang="sv-SE"/>
              <a:t> </a:t>
            </a:r>
            <a:r>
              <a:rPr lang="sv-SE" err="1"/>
              <a:t>threshold</a:t>
            </a:r>
            <a:r>
              <a:rPr lang="sv-SE"/>
              <a:t> </a:t>
            </a:r>
            <a:r>
              <a:rPr lang="sv-SE" err="1"/>
              <a:t>value</a:t>
            </a:r>
            <a:r>
              <a:rPr lang="sv-SE"/>
              <a:t> is far from </a:t>
            </a:r>
            <a:r>
              <a:rPr lang="sv-SE" err="1"/>
              <a:t>being</a:t>
            </a:r>
            <a:r>
              <a:rPr lang="sv-SE"/>
              <a:t> 0.5*</a:t>
            </a:r>
            <a:r>
              <a:rPr lang="sv-SE" err="1"/>
              <a:t>Amplitude</a:t>
            </a:r>
            <a:endParaRPr lang="sv-SE"/>
          </a:p>
          <a:p>
            <a:pPr>
              <a:buFont typeface="Arial" panose="020B0604020202020204" pitchFamily="34" charset="0"/>
              <a:buChar char="•"/>
            </a:pPr>
            <a:endParaRPr lang="sv-SE"/>
          </a:p>
          <a:p>
            <a:pPr>
              <a:buFont typeface="Arial" panose="020B0604020202020204" pitchFamily="34" charset="0"/>
              <a:buChar char="•"/>
            </a:pPr>
            <a:endParaRPr lang="sv-SE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Theory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0441" y="3212976"/>
            <a:ext cx="4183597" cy="3132105"/>
          </a:xfrm>
          <a:prstGeom prst="rect">
            <a:avLst/>
          </a:prstGeom>
        </p:spPr>
      </p:pic>
      <p:sp>
        <p:nvSpPr>
          <p:cNvPr id="11" name="Content Placeholder 1"/>
          <p:cNvSpPr txBox="1">
            <a:spLocks/>
          </p:cNvSpPr>
          <p:nvPr/>
        </p:nvSpPr>
        <p:spPr bwMode="auto">
          <a:xfrm>
            <a:off x="685800" y="2998652"/>
            <a:ext cx="4407369" cy="15728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sv-SE" kern="0"/>
          </a:p>
          <a:p>
            <a:pPr>
              <a:buFont typeface="Arial" panose="020B0604020202020204" pitchFamily="34" charset="0"/>
              <a:buChar char="•"/>
            </a:pPr>
            <a:r>
              <a:rPr lang="sv-SE" err="1">
                <a:solidFill>
                  <a:schemeClr val="tx1"/>
                </a:solidFill>
              </a:rPr>
              <a:t>However</a:t>
            </a:r>
            <a:r>
              <a:rPr lang="sv-SE">
                <a:solidFill>
                  <a:schemeClr val="tx1"/>
                </a:solidFill>
              </a:rPr>
              <a:t>, </a:t>
            </a:r>
            <a:r>
              <a:rPr lang="sv-SE" err="1">
                <a:solidFill>
                  <a:schemeClr val="tx1"/>
                </a:solidFill>
              </a:rPr>
              <a:t>selecting</a:t>
            </a:r>
            <a:r>
              <a:rPr lang="sv-SE">
                <a:solidFill>
                  <a:schemeClr val="tx1"/>
                </a:solidFill>
              </a:rPr>
              <a:t> the </a:t>
            </a:r>
            <a:r>
              <a:rPr lang="sv-SE" err="1">
                <a:solidFill>
                  <a:schemeClr val="tx1"/>
                </a:solidFill>
              </a:rPr>
              <a:t>threshold</a:t>
            </a:r>
            <a:r>
              <a:rPr lang="sv-SE">
                <a:solidFill>
                  <a:schemeClr val="tx1"/>
                </a:solidFill>
              </a:rPr>
              <a:t> as </a:t>
            </a:r>
            <a:r>
              <a:rPr lang="sv-SE"/>
              <a:t>0.5*</a:t>
            </a:r>
            <a:r>
              <a:rPr lang="sv-SE" err="1"/>
              <a:t>Amplitude</a:t>
            </a:r>
            <a:r>
              <a:rPr lang="sv-SE">
                <a:solidFill>
                  <a:schemeClr val="tx1"/>
                </a:solidFill>
              </a:rPr>
              <a:t>, </a:t>
            </a:r>
            <a:r>
              <a:rPr lang="sv-SE" err="1">
                <a:solidFill>
                  <a:schemeClr val="tx1"/>
                </a:solidFill>
              </a:rPr>
              <a:t>only</a:t>
            </a:r>
            <a:r>
              <a:rPr lang="sv-SE">
                <a:solidFill>
                  <a:schemeClr val="tx1"/>
                </a:solidFill>
              </a:rPr>
              <a:t> gives a loss </a:t>
            </a:r>
            <a:r>
              <a:rPr lang="sv-SE" err="1">
                <a:solidFill>
                  <a:schemeClr val="tx1"/>
                </a:solidFill>
              </a:rPr>
              <a:t>of</a:t>
            </a:r>
            <a:r>
              <a:rPr lang="sv-SE">
                <a:solidFill>
                  <a:schemeClr val="tx1"/>
                </a:solidFill>
              </a:rPr>
              <a:t> a </a:t>
            </a:r>
            <a:r>
              <a:rPr lang="sv-SE" err="1">
                <a:solidFill>
                  <a:schemeClr val="tx1"/>
                </a:solidFill>
              </a:rPr>
              <a:t>few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tenths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of</a:t>
            </a:r>
            <a:r>
              <a:rPr lang="sv-SE">
                <a:solidFill>
                  <a:schemeClr val="tx1"/>
                </a:solidFill>
              </a:rPr>
              <a:t> a dB. </a:t>
            </a:r>
            <a:r>
              <a:rPr lang="sv-SE" err="1">
                <a:solidFill>
                  <a:schemeClr val="tx1"/>
                </a:solidFill>
              </a:rPr>
              <a:t>Becasue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of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this</a:t>
            </a:r>
            <a:r>
              <a:rPr lang="sv-SE">
                <a:solidFill>
                  <a:schemeClr val="tx1"/>
                </a:solidFill>
              </a:rPr>
              <a:t>, </a:t>
            </a:r>
            <a:r>
              <a:rPr lang="sv-SE" err="1">
                <a:solidFill>
                  <a:schemeClr val="tx1"/>
                </a:solidFill>
              </a:rPr>
              <a:t>we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propose</a:t>
            </a:r>
            <a:r>
              <a:rPr lang="sv-SE">
                <a:solidFill>
                  <a:schemeClr val="tx1"/>
                </a:solidFill>
              </a:rPr>
              <a:t> to </a:t>
            </a:r>
            <a:r>
              <a:rPr lang="sv-SE" err="1">
                <a:solidFill>
                  <a:schemeClr val="tx1"/>
                </a:solidFill>
              </a:rPr>
              <a:t>use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this</a:t>
            </a:r>
            <a:r>
              <a:rPr lang="sv-SE">
                <a:solidFill>
                  <a:schemeClr val="tx1"/>
                </a:solidFill>
              </a:rPr>
              <a:t> </a:t>
            </a:r>
            <a:r>
              <a:rPr lang="sv-SE" err="1">
                <a:solidFill>
                  <a:schemeClr val="tx1"/>
                </a:solidFill>
              </a:rPr>
              <a:t>threshold</a:t>
            </a:r>
            <a:r>
              <a:rPr lang="sv-SE">
                <a:solidFill>
                  <a:schemeClr val="tx1"/>
                </a:solidFill>
              </a:rPr>
              <a:t> in the </a:t>
            </a:r>
            <a:r>
              <a:rPr lang="sv-SE" err="1">
                <a:solidFill>
                  <a:schemeClr val="tx1"/>
                </a:solidFill>
              </a:rPr>
              <a:t>model</a:t>
            </a:r>
            <a:r>
              <a:rPr lang="sv-SE">
                <a:solidFill>
                  <a:schemeClr val="tx1"/>
                </a:solidFill>
              </a:rPr>
              <a:t> </a:t>
            </a:r>
            <a:endParaRPr lang="en-US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sv-SE" kern="0"/>
          </a:p>
          <a:p>
            <a:pPr>
              <a:buFont typeface="Arial" panose="020B0604020202020204" pitchFamily="34" charset="0"/>
              <a:buChar char="•"/>
            </a:pPr>
            <a:endParaRPr lang="sv-SE" kern="0"/>
          </a:p>
          <a:p>
            <a:pPr>
              <a:buFont typeface="Arial" panose="020B0604020202020204" pitchFamily="34" charset="0"/>
              <a:buChar char="•"/>
            </a:pP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490633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For the ideal </a:t>
            </a:r>
            <a:r>
              <a:rPr lang="sv-SE" dirty="0" err="1"/>
              <a:t>case</a:t>
            </a:r>
            <a:r>
              <a:rPr lang="sv-SE" dirty="0"/>
              <a:t>, </a:t>
            </a:r>
            <a:r>
              <a:rPr lang="sv-SE" dirty="0" err="1"/>
              <a:t>about</a:t>
            </a:r>
            <a:r>
              <a:rPr lang="sv-SE" dirty="0"/>
              <a:t> 11dB SNR is </a:t>
            </a:r>
            <a:r>
              <a:rPr lang="sv-SE" dirty="0" err="1"/>
              <a:t>required</a:t>
            </a:r>
            <a:r>
              <a:rPr lang="sv-SE" dirty="0"/>
              <a:t> to </a:t>
            </a:r>
            <a:r>
              <a:rPr lang="sv-SE" dirty="0" err="1"/>
              <a:t>obtain</a:t>
            </a:r>
            <a:r>
              <a:rPr lang="sv-SE" dirty="0"/>
              <a:t> 0.1% BER, </a:t>
            </a:r>
            <a:r>
              <a:rPr lang="sv-SE" dirty="0" err="1"/>
              <a:t>which</a:t>
            </a:r>
            <a:r>
              <a:rPr lang="sv-SE" dirty="0"/>
              <a:t> </a:t>
            </a:r>
            <a:r>
              <a:rPr lang="sv-SE" dirty="0" err="1"/>
              <a:t>here</a:t>
            </a:r>
            <a:r>
              <a:rPr lang="sv-SE" dirty="0"/>
              <a:t> is taken as a </a:t>
            </a:r>
            <a:r>
              <a:rPr lang="sv-SE" dirty="0" err="1"/>
              <a:t>reasonable</a:t>
            </a:r>
            <a:r>
              <a:rPr lang="sv-SE" dirty="0"/>
              <a:t> operating </a:t>
            </a:r>
            <a:r>
              <a:rPr lang="sv-SE" dirty="0" err="1"/>
              <a:t>point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To </a:t>
            </a:r>
            <a:r>
              <a:rPr lang="sv-SE" dirty="0" err="1"/>
              <a:t>operate</a:t>
            </a:r>
            <a:r>
              <a:rPr lang="sv-SE" dirty="0"/>
              <a:t> at </a:t>
            </a:r>
            <a:r>
              <a:rPr lang="sv-SE" dirty="0" err="1"/>
              <a:t>lower</a:t>
            </a:r>
            <a:r>
              <a:rPr lang="sv-SE" dirty="0"/>
              <a:t> SNR, the data rate is </a:t>
            </a:r>
            <a:r>
              <a:rPr lang="sv-SE" dirty="0" err="1"/>
              <a:t>decreased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If the receiver </a:t>
            </a:r>
            <a:r>
              <a:rPr lang="sv-SE" dirty="0" err="1"/>
              <a:t>processing</a:t>
            </a:r>
            <a:r>
              <a:rPr lang="sv-SE" dirty="0"/>
              <a:t> </a:t>
            </a:r>
            <a:r>
              <a:rPr lang="sv-SE" dirty="0" err="1"/>
              <a:t>would</a:t>
            </a:r>
            <a:r>
              <a:rPr lang="sv-SE" dirty="0"/>
              <a:t> </a:t>
            </a:r>
            <a:r>
              <a:rPr lang="sv-SE" dirty="0" err="1"/>
              <a:t>have</a:t>
            </a:r>
            <a:r>
              <a:rPr lang="sv-SE" dirty="0"/>
              <a:t> </a:t>
            </a:r>
            <a:r>
              <a:rPr lang="sv-SE" dirty="0" err="1"/>
              <a:t>been</a:t>
            </a:r>
            <a:r>
              <a:rPr lang="sv-SE" dirty="0"/>
              <a:t> </a:t>
            </a:r>
            <a:r>
              <a:rPr lang="sv-SE" dirty="0" err="1"/>
              <a:t>linear</a:t>
            </a:r>
            <a:r>
              <a:rPr lang="sv-SE" dirty="0"/>
              <a:t>, </a:t>
            </a:r>
            <a:r>
              <a:rPr lang="sv-SE" dirty="0" err="1"/>
              <a:t>one</a:t>
            </a:r>
            <a:r>
              <a:rPr lang="sv-SE" dirty="0"/>
              <a:t> </a:t>
            </a:r>
            <a:r>
              <a:rPr lang="sv-SE" dirty="0" err="1"/>
              <a:t>could</a:t>
            </a:r>
            <a:r>
              <a:rPr lang="sv-SE" dirty="0"/>
              <a:t> get a </a:t>
            </a:r>
            <a:r>
              <a:rPr lang="sv-SE" dirty="0" err="1"/>
              <a:t>linear</a:t>
            </a:r>
            <a:r>
              <a:rPr lang="sv-SE" dirty="0"/>
              <a:t> </a:t>
            </a:r>
            <a:r>
              <a:rPr lang="sv-SE" dirty="0" err="1"/>
              <a:t>improvement</a:t>
            </a:r>
            <a:r>
              <a:rPr lang="sv-SE" dirty="0"/>
              <a:t> in </a:t>
            </a:r>
            <a:r>
              <a:rPr lang="sv-SE" dirty="0" err="1"/>
              <a:t>sensitivity</a:t>
            </a:r>
            <a:r>
              <a:rPr lang="sv-SE" dirty="0"/>
              <a:t>, i.e., 3dB </a:t>
            </a:r>
            <a:r>
              <a:rPr lang="sv-SE" dirty="0" err="1"/>
              <a:t>better</a:t>
            </a:r>
            <a:r>
              <a:rPr lang="sv-SE" dirty="0"/>
              <a:t> </a:t>
            </a:r>
            <a:r>
              <a:rPr lang="sv-SE" dirty="0" err="1"/>
              <a:t>sensitivity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the data rate is </a:t>
            </a:r>
            <a:r>
              <a:rPr lang="sv-SE" dirty="0" err="1"/>
              <a:t>reduced</a:t>
            </a:r>
            <a:r>
              <a:rPr lang="sv-SE" dirty="0"/>
              <a:t> by 50%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As an </a:t>
            </a:r>
            <a:r>
              <a:rPr lang="sv-SE" dirty="0" err="1"/>
              <a:t>envelope</a:t>
            </a:r>
            <a:r>
              <a:rPr lang="sv-SE" dirty="0"/>
              <a:t> </a:t>
            </a:r>
            <a:r>
              <a:rPr lang="sv-SE" dirty="0" err="1"/>
              <a:t>detector</a:t>
            </a:r>
            <a:r>
              <a:rPr lang="sv-SE" dirty="0"/>
              <a:t> is non-</a:t>
            </a:r>
            <a:r>
              <a:rPr lang="sv-SE" dirty="0" err="1"/>
              <a:t>linear</a:t>
            </a:r>
            <a:r>
              <a:rPr lang="sv-SE" dirty="0"/>
              <a:t>, a </a:t>
            </a:r>
            <a:r>
              <a:rPr lang="sv-SE" dirty="0" err="1"/>
              <a:t>somewhat</a:t>
            </a:r>
            <a:r>
              <a:rPr lang="sv-SE" dirty="0"/>
              <a:t> </a:t>
            </a:r>
            <a:r>
              <a:rPr lang="sv-SE" dirty="0" err="1"/>
              <a:t>smaller</a:t>
            </a:r>
            <a:r>
              <a:rPr lang="sv-SE" dirty="0"/>
              <a:t> </a:t>
            </a:r>
            <a:r>
              <a:rPr lang="sv-SE" dirty="0" err="1"/>
              <a:t>gain</a:t>
            </a:r>
            <a:r>
              <a:rPr lang="sv-SE" dirty="0"/>
              <a:t> by </a:t>
            </a:r>
            <a:r>
              <a:rPr lang="sv-SE" dirty="0" err="1"/>
              <a:t>reducing</a:t>
            </a:r>
            <a:r>
              <a:rPr lang="sv-SE" dirty="0"/>
              <a:t> the rate is </a:t>
            </a:r>
            <a:r>
              <a:rPr lang="sv-SE" dirty="0" err="1"/>
              <a:t>expected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Theory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01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703687"/>
            <a:ext cx="7848871" cy="814028"/>
          </a:xfrm>
        </p:spPr>
        <p:txBody>
          <a:bodyPr/>
          <a:lstStyle/>
          <a:p>
            <a:r>
              <a:rPr lang="en-US" dirty="0"/>
              <a:t>Discussion of the Wake-up Receiver Chain</a:t>
            </a:r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9214445" y="2827294"/>
            <a:ext cx="82550" cy="82550"/>
          </a:xfrm>
          <a:custGeom>
            <a:avLst/>
            <a:gdLst>
              <a:gd name="T0" fmla="*/ 0 w 52"/>
              <a:gd name="T1" fmla="*/ 0 h 52"/>
              <a:gd name="T2" fmla="*/ 52 w 52"/>
              <a:gd name="T3" fmla="*/ 26 h 52"/>
              <a:gd name="T4" fmla="*/ 0 w 52"/>
              <a:gd name="T5" fmla="*/ 52 h 52"/>
              <a:gd name="T6" fmla="*/ 0 w 52"/>
              <a:gd name="T7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2" h="52">
                <a:moveTo>
                  <a:pt x="0" y="0"/>
                </a:moveTo>
                <a:lnTo>
                  <a:pt x="52" y="26"/>
                </a:lnTo>
                <a:lnTo>
                  <a:pt x="0" y="5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Isosceles Triangle 89"/>
          <p:cNvSpPr/>
          <p:nvPr/>
        </p:nvSpPr>
        <p:spPr bwMode="auto">
          <a:xfrm rot="5400000">
            <a:off x="1625942" y="2378294"/>
            <a:ext cx="504056" cy="504056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2706062" y="2359829"/>
            <a:ext cx="576064" cy="52252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" name="Straight Connector 91"/>
          <p:cNvCxnSpPr>
            <a:cxnSpLocks/>
            <a:stCxn id="91" idx="3"/>
            <a:endCxn id="91" idx="7"/>
          </p:cNvCxnSpPr>
          <p:nvPr/>
        </p:nvCxnSpPr>
        <p:spPr bwMode="auto">
          <a:xfrm flipV="1">
            <a:off x="2790425" y="2436350"/>
            <a:ext cx="407338" cy="36947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>
            <a:cxnSpLocks/>
            <a:stCxn id="91" idx="1"/>
            <a:endCxn id="91" idx="5"/>
          </p:cNvCxnSpPr>
          <p:nvPr/>
        </p:nvCxnSpPr>
        <p:spPr bwMode="auto">
          <a:xfrm>
            <a:off x="2790425" y="2436350"/>
            <a:ext cx="407338" cy="369479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4" name="Isosceles Triangle 93"/>
          <p:cNvSpPr/>
          <p:nvPr/>
        </p:nvSpPr>
        <p:spPr bwMode="auto">
          <a:xfrm rot="5400000">
            <a:off x="3861289" y="2400259"/>
            <a:ext cx="504056" cy="504056"/>
          </a:xfrm>
          <a:prstGeom prst="triangl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932040" y="2378294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4945798" y="2504484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BPF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97" name="Isosceles Triangle 96"/>
          <p:cNvSpPr/>
          <p:nvPr/>
        </p:nvSpPr>
        <p:spPr bwMode="auto">
          <a:xfrm rot="5400000">
            <a:off x="6084168" y="2400259"/>
            <a:ext cx="504056" cy="504056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8" name="Straight Connector 97"/>
          <p:cNvCxnSpPr>
            <a:cxnSpLocks/>
          </p:cNvCxnSpPr>
          <p:nvPr/>
        </p:nvCxnSpPr>
        <p:spPr bwMode="auto">
          <a:xfrm>
            <a:off x="6588224" y="2400259"/>
            <a:ext cx="0" cy="504056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/>
          <p:cNvSpPr/>
          <p:nvPr/>
        </p:nvSpPr>
        <p:spPr bwMode="auto">
          <a:xfrm>
            <a:off x="7180021" y="2359829"/>
            <a:ext cx="576064" cy="576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60116" y="2478584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ADC</a:t>
            </a:r>
            <a:endParaRPr lang="en-US" sz="1600">
              <a:solidFill>
                <a:schemeClr val="tx1"/>
              </a:solidFill>
            </a:endParaRPr>
          </a:p>
        </p:txBody>
      </p:sp>
      <p:cxnSp>
        <p:nvCxnSpPr>
          <p:cNvPr id="101" name="Straight Arrow Connector 100"/>
          <p:cNvCxnSpPr>
            <a:endCxn id="90" idx="3"/>
          </p:cNvCxnSpPr>
          <p:nvPr/>
        </p:nvCxnSpPr>
        <p:spPr bwMode="auto">
          <a:xfrm>
            <a:off x="1049878" y="2630322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>
            <a:off x="2132339" y="2633684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>
            <a:off x="3282126" y="2647861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3822507" y="2530564"/>
            <a:ext cx="5325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>
                <a:solidFill>
                  <a:schemeClr val="tx1"/>
                </a:solidFill>
              </a:rPr>
              <a:t>IF </a:t>
            </a:r>
            <a:r>
              <a:rPr lang="sv-SE" sz="800" err="1">
                <a:solidFill>
                  <a:schemeClr val="tx1"/>
                </a:solidFill>
              </a:rPr>
              <a:t>Amp</a:t>
            </a:r>
            <a:r>
              <a:rPr lang="sv-SE" sz="800">
                <a:solidFill>
                  <a:schemeClr val="tx1"/>
                </a:solidFill>
              </a:rPr>
              <a:t>.</a:t>
            </a:r>
            <a:endParaRPr lang="en-US" sz="800">
              <a:solidFill>
                <a:schemeClr val="tx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586773" y="2502288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LNA</a:t>
            </a:r>
            <a:endParaRPr lang="en-US" sz="1100">
              <a:solidFill>
                <a:schemeClr val="tx1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>
            <a:off x="4362246" y="2666326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>
            <a:off x="5508104" y="2666326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>
            <a:off x="7756085" y="2647861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>
            <a:off x="6588224" y="2666326"/>
            <a:ext cx="576064" cy="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6019771" y="2540139"/>
            <a:ext cx="5741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err="1">
                <a:solidFill>
                  <a:schemeClr val="tx1"/>
                </a:solidFill>
              </a:rPr>
              <a:t>Env</a:t>
            </a:r>
            <a:r>
              <a:rPr lang="sv-SE" sz="800">
                <a:solidFill>
                  <a:schemeClr val="tx1"/>
                </a:solidFill>
              </a:rPr>
              <a:t>. Det.</a:t>
            </a:r>
            <a:endParaRPr lang="en-US" sz="800">
              <a:solidFill>
                <a:schemeClr val="tx1"/>
              </a:solidFill>
            </a:endParaRPr>
          </a:p>
        </p:txBody>
      </p:sp>
      <p:cxnSp>
        <p:nvCxnSpPr>
          <p:cNvPr id="111" name="Straight Arrow Connector 110"/>
          <p:cNvCxnSpPr>
            <a:cxnSpLocks/>
            <a:endCxn id="91" idx="4"/>
          </p:cNvCxnSpPr>
          <p:nvPr/>
        </p:nvCxnSpPr>
        <p:spPr bwMode="auto">
          <a:xfrm flipV="1">
            <a:off x="2994094" y="2882350"/>
            <a:ext cx="0" cy="526022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2" name="Oval 111"/>
          <p:cNvSpPr/>
          <p:nvPr/>
        </p:nvSpPr>
        <p:spPr bwMode="auto">
          <a:xfrm>
            <a:off x="2706062" y="3407840"/>
            <a:ext cx="576064" cy="522521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771800" y="3490883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>
                <a:solidFill>
                  <a:schemeClr val="tx1"/>
                </a:solidFill>
              </a:rPr>
              <a:t>LO</a:t>
            </a:r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114" name="Group 113"/>
          <p:cNvGrpSpPr/>
          <p:nvPr/>
        </p:nvGrpSpPr>
        <p:grpSpPr>
          <a:xfrm>
            <a:off x="4562448" y="4012956"/>
            <a:ext cx="3198879" cy="640180"/>
            <a:chOff x="3581475" y="4437112"/>
            <a:chExt cx="5111750" cy="1204913"/>
          </a:xfrm>
        </p:grpSpPr>
        <p:pic>
          <p:nvPicPr>
            <p:cNvPr id="115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2000" y="4656187"/>
              <a:ext cx="1052512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2000" y="4656187"/>
              <a:ext cx="1052512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" name="Rectangle 7"/>
            <p:cNvSpPr>
              <a:spLocks noChangeArrowheads="1"/>
            </p:cNvSpPr>
            <p:nvPr/>
          </p:nvSpPr>
          <p:spPr bwMode="auto">
            <a:xfrm>
              <a:off x="4027562" y="4691112"/>
              <a:ext cx="928687" cy="665163"/>
            </a:xfrm>
            <a:prstGeom prst="rect">
              <a:avLst/>
            </a:prstGeom>
            <a:noFill/>
            <a:ln w="174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pic>
          <p:nvPicPr>
            <p:cNvPr id="118" name="Picture 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9462" y="4683175"/>
              <a:ext cx="1027112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" name="Picture 9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9462" y="4683175"/>
              <a:ext cx="1027112" cy="800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0" name="Rectangle 119"/>
            <p:cNvSpPr>
              <a:spLocks noChangeArrowheads="1"/>
            </p:cNvSpPr>
            <p:nvPr/>
          </p:nvSpPr>
          <p:spPr bwMode="auto">
            <a:xfrm>
              <a:off x="4211713" y="4797475"/>
              <a:ext cx="197242" cy="40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| </a:t>
              </a:r>
              <a:endParaRPr kumimoji="0" lang="en-US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1" name="Rectangle 120"/>
            <p:cNvSpPr>
              <a:spLocks noChangeArrowheads="1"/>
            </p:cNvSpPr>
            <p:nvPr/>
          </p:nvSpPr>
          <p:spPr bwMode="auto">
            <a:xfrm>
              <a:off x="4451424" y="4797475"/>
              <a:ext cx="135765" cy="40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. </a:t>
              </a:r>
              <a:endParaRPr kumimoji="0" lang="en-US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2" name="Rectangle 121"/>
            <p:cNvSpPr>
              <a:spLocks noChangeArrowheads="1"/>
            </p:cNvSpPr>
            <p:nvPr/>
          </p:nvSpPr>
          <p:spPr bwMode="auto">
            <a:xfrm>
              <a:off x="4619700" y="4797475"/>
              <a:ext cx="133201" cy="40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|</a:t>
              </a:r>
              <a:endParaRPr kumimoji="0" lang="en-US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3" name="Line 13"/>
            <p:cNvSpPr>
              <a:spLocks noChangeShapeType="1"/>
            </p:cNvSpPr>
            <p:nvPr/>
          </p:nvSpPr>
          <p:spPr bwMode="auto">
            <a:xfrm>
              <a:off x="3581475" y="5040362"/>
              <a:ext cx="374650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24" name="Freeform 14"/>
            <p:cNvSpPr>
              <a:spLocks/>
            </p:cNvSpPr>
            <p:nvPr/>
          </p:nvSpPr>
          <p:spPr bwMode="auto">
            <a:xfrm>
              <a:off x="3945012" y="4999087"/>
              <a:ext cx="82550" cy="82550"/>
            </a:xfrm>
            <a:custGeom>
              <a:avLst/>
              <a:gdLst>
                <a:gd name="T0" fmla="*/ 0 w 52"/>
                <a:gd name="T1" fmla="*/ 0 h 52"/>
                <a:gd name="T2" fmla="*/ 52 w 52"/>
                <a:gd name="T3" fmla="*/ 26 h 52"/>
                <a:gd name="T4" fmla="*/ 0 w 52"/>
                <a:gd name="T5" fmla="*/ 52 h 52"/>
                <a:gd name="T6" fmla="*/ 0 w 52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0" y="0"/>
                  </a:moveTo>
                  <a:lnTo>
                    <a:pt x="52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pic>
          <p:nvPicPr>
            <p:cNvPr id="125" name="Picture 15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9500" y="4656187"/>
              <a:ext cx="746125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6" name="Picture 16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9500" y="4656187"/>
              <a:ext cx="744537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7" name="Rectangle 17"/>
            <p:cNvSpPr>
              <a:spLocks noChangeArrowheads="1"/>
            </p:cNvSpPr>
            <p:nvPr/>
          </p:nvSpPr>
          <p:spPr bwMode="auto">
            <a:xfrm>
              <a:off x="5610300" y="4691112"/>
              <a:ext cx="622300" cy="665163"/>
            </a:xfrm>
            <a:prstGeom prst="rect">
              <a:avLst/>
            </a:prstGeom>
            <a:noFill/>
            <a:ln w="174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pic>
          <p:nvPicPr>
            <p:cNvPr id="128" name="Picture 18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1412" y="4807000"/>
              <a:ext cx="61277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9" name="Picture 1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1412" y="4805412"/>
              <a:ext cx="612775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0" name="Rectangle 20"/>
            <p:cNvSpPr>
              <a:spLocks noChangeArrowheads="1"/>
            </p:cNvSpPr>
            <p:nvPr/>
          </p:nvSpPr>
          <p:spPr bwMode="auto">
            <a:xfrm>
              <a:off x="5778575" y="4889550"/>
              <a:ext cx="299705" cy="304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LPF</a:t>
              </a:r>
              <a:endParaRPr kumimoji="0" lang="en-US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1" name="Line 21"/>
            <p:cNvSpPr>
              <a:spLocks noChangeShapeType="1"/>
            </p:cNvSpPr>
            <p:nvPr/>
          </p:nvSpPr>
          <p:spPr bwMode="auto">
            <a:xfrm>
              <a:off x="4964187" y="5040362"/>
              <a:ext cx="574675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32" name="Freeform 22"/>
            <p:cNvSpPr>
              <a:spLocks/>
            </p:cNvSpPr>
            <p:nvPr/>
          </p:nvSpPr>
          <p:spPr bwMode="auto">
            <a:xfrm>
              <a:off x="5527750" y="4999087"/>
              <a:ext cx="82550" cy="82550"/>
            </a:xfrm>
            <a:custGeom>
              <a:avLst/>
              <a:gdLst>
                <a:gd name="T0" fmla="*/ 0 w 52"/>
                <a:gd name="T1" fmla="*/ 0 h 52"/>
                <a:gd name="T2" fmla="*/ 52 w 52"/>
                <a:gd name="T3" fmla="*/ 26 h 52"/>
                <a:gd name="T4" fmla="*/ 0 w 52"/>
                <a:gd name="T5" fmla="*/ 52 h 52"/>
                <a:gd name="T6" fmla="*/ 0 w 52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0" y="0"/>
                  </a:moveTo>
                  <a:lnTo>
                    <a:pt x="52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pic>
          <p:nvPicPr>
            <p:cNvPr id="133" name="Picture 2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1562" y="4656187"/>
              <a:ext cx="1289050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4" name="Picture 24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21562" y="4656187"/>
              <a:ext cx="1289050" cy="792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5" name="Rectangle 25"/>
            <p:cNvSpPr>
              <a:spLocks noChangeArrowheads="1"/>
            </p:cNvSpPr>
            <p:nvPr/>
          </p:nvSpPr>
          <p:spPr bwMode="auto">
            <a:xfrm>
              <a:off x="6878712" y="4691112"/>
              <a:ext cx="1158875" cy="665163"/>
            </a:xfrm>
            <a:prstGeom prst="rect">
              <a:avLst/>
            </a:prstGeom>
            <a:noFill/>
            <a:ln w="17463" cap="sq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pic>
          <p:nvPicPr>
            <p:cNvPr id="136" name="Picture 26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8550" y="4807000"/>
              <a:ext cx="1236662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7" name="Picture 27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48550" y="4805412"/>
              <a:ext cx="1236662" cy="519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8" name="Rectangle 28"/>
            <p:cNvSpPr>
              <a:spLocks noChangeArrowheads="1"/>
            </p:cNvSpPr>
            <p:nvPr/>
          </p:nvSpPr>
          <p:spPr bwMode="auto">
            <a:xfrm>
              <a:off x="7000950" y="4889550"/>
              <a:ext cx="942657" cy="304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5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DC blocker</a:t>
              </a:r>
              <a:endParaRPr kumimoji="0" lang="en-US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9" name="Line 29"/>
            <p:cNvSpPr>
              <a:spLocks noChangeShapeType="1"/>
            </p:cNvSpPr>
            <p:nvPr/>
          </p:nvSpPr>
          <p:spPr bwMode="auto">
            <a:xfrm>
              <a:off x="6232600" y="5040362"/>
              <a:ext cx="573087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0" name="Freeform 30"/>
            <p:cNvSpPr>
              <a:spLocks/>
            </p:cNvSpPr>
            <p:nvPr/>
          </p:nvSpPr>
          <p:spPr bwMode="auto">
            <a:xfrm>
              <a:off x="6796162" y="4999087"/>
              <a:ext cx="82550" cy="82550"/>
            </a:xfrm>
            <a:custGeom>
              <a:avLst/>
              <a:gdLst>
                <a:gd name="T0" fmla="*/ 0 w 52"/>
                <a:gd name="T1" fmla="*/ 0 h 52"/>
                <a:gd name="T2" fmla="*/ 52 w 52"/>
                <a:gd name="T3" fmla="*/ 26 h 52"/>
                <a:gd name="T4" fmla="*/ 0 w 52"/>
                <a:gd name="T5" fmla="*/ 52 h 52"/>
                <a:gd name="T6" fmla="*/ 0 w 52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0" y="0"/>
                  </a:moveTo>
                  <a:lnTo>
                    <a:pt x="52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1" name="Line 37"/>
            <p:cNvSpPr>
              <a:spLocks noChangeShapeType="1"/>
            </p:cNvSpPr>
            <p:nvPr/>
          </p:nvSpPr>
          <p:spPr bwMode="auto">
            <a:xfrm>
              <a:off x="8047112" y="5040362"/>
              <a:ext cx="573087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42" name="Freeform 38"/>
            <p:cNvSpPr>
              <a:spLocks/>
            </p:cNvSpPr>
            <p:nvPr/>
          </p:nvSpPr>
          <p:spPr bwMode="auto">
            <a:xfrm>
              <a:off x="8610675" y="4999087"/>
              <a:ext cx="82550" cy="82550"/>
            </a:xfrm>
            <a:custGeom>
              <a:avLst/>
              <a:gdLst>
                <a:gd name="T0" fmla="*/ 0 w 52"/>
                <a:gd name="T1" fmla="*/ 0 h 52"/>
                <a:gd name="T2" fmla="*/ 52 w 52"/>
                <a:gd name="T3" fmla="*/ 26 h 52"/>
                <a:gd name="T4" fmla="*/ 0 w 52"/>
                <a:gd name="T5" fmla="*/ 52 h 52"/>
                <a:gd name="T6" fmla="*/ 0 w 52"/>
                <a:gd name="T7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52">
                  <a:moveTo>
                    <a:pt x="0" y="0"/>
                  </a:moveTo>
                  <a:lnTo>
                    <a:pt x="52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pic>
          <p:nvPicPr>
            <p:cNvPr id="143" name="Picture 49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4437112"/>
              <a:ext cx="2727325" cy="1204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4" name="Picture 50"/>
            <p:cNvPicPr>
              <a:picLocks noChangeAspect="1" noChangeArrowheads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79912" y="4437112"/>
              <a:ext cx="2727325" cy="1204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5" name="Freeform 51"/>
            <p:cNvSpPr>
              <a:spLocks noEditPoints="1"/>
            </p:cNvSpPr>
            <p:nvPr/>
          </p:nvSpPr>
          <p:spPr bwMode="auto">
            <a:xfrm>
              <a:off x="3825950" y="4464100"/>
              <a:ext cx="2616200" cy="1095375"/>
            </a:xfrm>
            <a:custGeom>
              <a:avLst/>
              <a:gdLst>
                <a:gd name="T0" fmla="*/ 145 w 1648"/>
                <a:gd name="T1" fmla="*/ 690 h 690"/>
                <a:gd name="T2" fmla="*/ 256 w 1648"/>
                <a:gd name="T3" fmla="*/ 681 h 690"/>
                <a:gd name="T4" fmla="*/ 366 w 1648"/>
                <a:gd name="T5" fmla="*/ 681 h 690"/>
                <a:gd name="T6" fmla="*/ 477 w 1648"/>
                <a:gd name="T7" fmla="*/ 681 h 690"/>
                <a:gd name="T8" fmla="*/ 587 w 1648"/>
                <a:gd name="T9" fmla="*/ 681 h 690"/>
                <a:gd name="T10" fmla="*/ 697 w 1648"/>
                <a:gd name="T11" fmla="*/ 681 h 690"/>
                <a:gd name="T12" fmla="*/ 808 w 1648"/>
                <a:gd name="T13" fmla="*/ 681 h 690"/>
                <a:gd name="T14" fmla="*/ 918 w 1648"/>
                <a:gd name="T15" fmla="*/ 681 h 690"/>
                <a:gd name="T16" fmla="*/ 1029 w 1648"/>
                <a:gd name="T17" fmla="*/ 681 h 690"/>
                <a:gd name="T18" fmla="*/ 1139 w 1648"/>
                <a:gd name="T19" fmla="*/ 681 h 690"/>
                <a:gd name="T20" fmla="*/ 1250 w 1648"/>
                <a:gd name="T21" fmla="*/ 681 h 690"/>
                <a:gd name="T22" fmla="*/ 1360 w 1648"/>
                <a:gd name="T23" fmla="*/ 681 h 690"/>
                <a:gd name="T24" fmla="*/ 1471 w 1648"/>
                <a:gd name="T25" fmla="*/ 681 h 690"/>
                <a:gd name="T26" fmla="*/ 1560 w 1648"/>
                <a:gd name="T27" fmla="*/ 681 h 690"/>
                <a:gd name="T28" fmla="*/ 1582 w 1648"/>
                <a:gd name="T29" fmla="*/ 687 h 690"/>
                <a:gd name="T30" fmla="*/ 1610 w 1648"/>
                <a:gd name="T31" fmla="*/ 662 h 690"/>
                <a:gd name="T32" fmla="*/ 1633 w 1648"/>
                <a:gd name="T33" fmla="*/ 632 h 690"/>
                <a:gd name="T34" fmla="*/ 1639 w 1648"/>
                <a:gd name="T35" fmla="*/ 602 h 690"/>
                <a:gd name="T36" fmla="*/ 1642 w 1648"/>
                <a:gd name="T37" fmla="*/ 636 h 690"/>
                <a:gd name="T38" fmla="*/ 1639 w 1648"/>
                <a:gd name="T39" fmla="*/ 565 h 690"/>
                <a:gd name="T40" fmla="*/ 1639 w 1648"/>
                <a:gd name="T41" fmla="*/ 454 h 690"/>
                <a:gd name="T42" fmla="*/ 1639 w 1648"/>
                <a:gd name="T43" fmla="*/ 343 h 690"/>
                <a:gd name="T44" fmla="*/ 1639 w 1648"/>
                <a:gd name="T45" fmla="*/ 232 h 690"/>
                <a:gd name="T46" fmla="*/ 1639 w 1648"/>
                <a:gd name="T47" fmla="*/ 121 h 690"/>
                <a:gd name="T48" fmla="*/ 1633 w 1648"/>
                <a:gd name="T49" fmla="*/ 57 h 690"/>
                <a:gd name="T50" fmla="*/ 1647 w 1648"/>
                <a:gd name="T51" fmla="*/ 71 h 690"/>
                <a:gd name="T52" fmla="*/ 1604 w 1648"/>
                <a:gd name="T53" fmla="*/ 23 h 690"/>
                <a:gd name="T54" fmla="*/ 1577 w 1648"/>
                <a:gd name="T55" fmla="*/ 11 h 690"/>
                <a:gd name="T56" fmla="*/ 1560 w 1648"/>
                <a:gd name="T57" fmla="*/ 0 h 690"/>
                <a:gd name="T58" fmla="*/ 1607 w 1648"/>
                <a:gd name="T59" fmla="*/ 25 h 690"/>
                <a:gd name="T60" fmla="*/ 1503 w 1648"/>
                <a:gd name="T61" fmla="*/ 9 h 690"/>
                <a:gd name="T62" fmla="*/ 1392 w 1648"/>
                <a:gd name="T63" fmla="*/ 9 h 690"/>
                <a:gd name="T64" fmla="*/ 1282 w 1648"/>
                <a:gd name="T65" fmla="*/ 9 h 690"/>
                <a:gd name="T66" fmla="*/ 1171 w 1648"/>
                <a:gd name="T67" fmla="*/ 9 h 690"/>
                <a:gd name="T68" fmla="*/ 1061 w 1648"/>
                <a:gd name="T69" fmla="*/ 9 h 690"/>
                <a:gd name="T70" fmla="*/ 950 w 1648"/>
                <a:gd name="T71" fmla="*/ 9 h 690"/>
                <a:gd name="T72" fmla="*/ 840 w 1648"/>
                <a:gd name="T73" fmla="*/ 9 h 690"/>
                <a:gd name="T74" fmla="*/ 730 w 1648"/>
                <a:gd name="T75" fmla="*/ 9 h 690"/>
                <a:gd name="T76" fmla="*/ 619 w 1648"/>
                <a:gd name="T77" fmla="*/ 9 h 690"/>
                <a:gd name="T78" fmla="*/ 509 w 1648"/>
                <a:gd name="T79" fmla="*/ 9 h 690"/>
                <a:gd name="T80" fmla="*/ 398 w 1648"/>
                <a:gd name="T81" fmla="*/ 9 h 690"/>
                <a:gd name="T82" fmla="*/ 288 w 1648"/>
                <a:gd name="T83" fmla="*/ 9 h 690"/>
                <a:gd name="T84" fmla="*/ 177 w 1648"/>
                <a:gd name="T85" fmla="*/ 9 h 690"/>
                <a:gd name="T86" fmla="*/ 45 w 1648"/>
                <a:gd name="T87" fmla="*/ 23 h 690"/>
                <a:gd name="T88" fmla="*/ 17 w 1648"/>
                <a:gd name="T89" fmla="*/ 56 h 690"/>
                <a:gd name="T90" fmla="*/ 54 w 1648"/>
                <a:gd name="T91" fmla="*/ 7 h 690"/>
                <a:gd name="T92" fmla="*/ 0 w 1648"/>
                <a:gd name="T93" fmla="*/ 164 h 690"/>
                <a:gd name="T94" fmla="*/ 0 w 1648"/>
                <a:gd name="T95" fmla="*/ 274 h 690"/>
                <a:gd name="T96" fmla="*/ 0 w 1648"/>
                <a:gd name="T97" fmla="*/ 385 h 690"/>
                <a:gd name="T98" fmla="*/ 0 w 1648"/>
                <a:gd name="T99" fmla="*/ 496 h 690"/>
                <a:gd name="T100" fmla="*/ 9 w 1648"/>
                <a:gd name="T101" fmla="*/ 601 h 690"/>
                <a:gd name="T102" fmla="*/ 9 w 1648"/>
                <a:gd name="T103" fmla="*/ 533 h 690"/>
                <a:gd name="T104" fmla="*/ 32 w 1648"/>
                <a:gd name="T105" fmla="*/ 657 h 690"/>
                <a:gd name="T106" fmla="*/ 73 w 1648"/>
                <a:gd name="T107" fmla="*/ 680 h 690"/>
                <a:gd name="T108" fmla="*/ 15 w 1648"/>
                <a:gd name="T109" fmla="*/ 651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648" h="690">
                  <a:moveTo>
                    <a:pt x="72" y="679"/>
                  </a:moveTo>
                  <a:lnTo>
                    <a:pt x="89" y="681"/>
                  </a:lnTo>
                  <a:lnTo>
                    <a:pt x="88" y="681"/>
                  </a:lnTo>
                  <a:lnTo>
                    <a:pt x="145" y="681"/>
                  </a:lnTo>
                  <a:lnTo>
                    <a:pt x="145" y="690"/>
                  </a:lnTo>
                  <a:lnTo>
                    <a:pt x="88" y="690"/>
                  </a:lnTo>
                  <a:lnTo>
                    <a:pt x="71" y="689"/>
                  </a:lnTo>
                  <a:lnTo>
                    <a:pt x="72" y="679"/>
                  </a:lnTo>
                  <a:close/>
                  <a:moveTo>
                    <a:pt x="182" y="681"/>
                  </a:moveTo>
                  <a:lnTo>
                    <a:pt x="256" y="681"/>
                  </a:lnTo>
                  <a:lnTo>
                    <a:pt x="256" y="690"/>
                  </a:lnTo>
                  <a:lnTo>
                    <a:pt x="182" y="690"/>
                  </a:lnTo>
                  <a:lnTo>
                    <a:pt x="182" y="681"/>
                  </a:lnTo>
                  <a:close/>
                  <a:moveTo>
                    <a:pt x="292" y="681"/>
                  </a:moveTo>
                  <a:lnTo>
                    <a:pt x="366" y="681"/>
                  </a:lnTo>
                  <a:lnTo>
                    <a:pt x="366" y="690"/>
                  </a:lnTo>
                  <a:lnTo>
                    <a:pt x="292" y="690"/>
                  </a:lnTo>
                  <a:lnTo>
                    <a:pt x="292" y="681"/>
                  </a:lnTo>
                  <a:close/>
                  <a:moveTo>
                    <a:pt x="403" y="681"/>
                  </a:moveTo>
                  <a:lnTo>
                    <a:pt x="477" y="681"/>
                  </a:lnTo>
                  <a:lnTo>
                    <a:pt x="477" y="690"/>
                  </a:lnTo>
                  <a:lnTo>
                    <a:pt x="403" y="690"/>
                  </a:lnTo>
                  <a:lnTo>
                    <a:pt x="403" y="681"/>
                  </a:lnTo>
                  <a:close/>
                  <a:moveTo>
                    <a:pt x="513" y="681"/>
                  </a:moveTo>
                  <a:lnTo>
                    <a:pt x="587" y="681"/>
                  </a:lnTo>
                  <a:lnTo>
                    <a:pt x="587" y="690"/>
                  </a:lnTo>
                  <a:lnTo>
                    <a:pt x="513" y="690"/>
                  </a:lnTo>
                  <a:lnTo>
                    <a:pt x="513" y="681"/>
                  </a:lnTo>
                  <a:close/>
                  <a:moveTo>
                    <a:pt x="624" y="681"/>
                  </a:moveTo>
                  <a:lnTo>
                    <a:pt x="697" y="681"/>
                  </a:lnTo>
                  <a:lnTo>
                    <a:pt x="697" y="690"/>
                  </a:lnTo>
                  <a:lnTo>
                    <a:pt x="624" y="690"/>
                  </a:lnTo>
                  <a:lnTo>
                    <a:pt x="624" y="681"/>
                  </a:lnTo>
                  <a:close/>
                  <a:moveTo>
                    <a:pt x="734" y="681"/>
                  </a:moveTo>
                  <a:lnTo>
                    <a:pt x="808" y="681"/>
                  </a:lnTo>
                  <a:lnTo>
                    <a:pt x="808" y="690"/>
                  </a:lnTo>
                  <a:lnTo>
                    <a:pt x="734" y="690"/>
                  </a:lnTo>
                  <a:lnTo>
                    <a:pt x="734" y="681"/>
                  </a:lnTo>
                  <a:close/>
                  <a:moveTo>
                    <a:pt x="845" y="681"/>
                  </a:moveTo>
                  <a:lnTo>
                    <a:pt x="918" y="681"/>
                  </a:lnTo>
                  <a:lnTo>
                    <a:pt x="918" y="690"/>
                  </a:lnTo>
                  <a:lnTo>
                    <a:pt x="845" y="690"/>
                  </a:lnTo>
                  <a:lnTo>
                    <a:pt x="845" y="681"/>
                  </a:lnTo>
                  <a:close/>
                  <a:moveTo>
                    <a:pt x="955" y="681"/>
                  </a:moveTo>
                  <a:lnTo>
                    <a:pt x="1029" y="681"/>
                  </a:lnTo>
                  <a:lnTo>
                    <a:pt x="1029" y="690"/>
                  </a:lnTo>
                  <a:lnTo>
                    <a:pt x="955" y="690"/>
                  </a:lnTo>
                  <a:lnTo>
                    <a:pt x="955" y="681"/>
                  </a:lnTo>
                  <a:close/>
                  <a:moveTo>
                    <a:pt x="1065" y="681"/>
                  </a:moveTo>
                  <a:lnTo>
                    <a:pt x="1139" y="681"/>
                  </a:lnTo>
                  <a:lnTo>
                    <a:pt x="1139" y="690"/>
                  </a:lnTo>
                  <a:lnTo>
                    <a:pt x="1065" y="690"/>
                  </a:lnTo>
                  <a:lnTo>
                    <a:pt x="1065" y="681"/>
                  </a:lnTo>
                  <a:close/>
                  <a:moveTo>
                    <a:pt x="1176" y="681"/>
                  </a:moveTo>
                  <a:lnTo>
                    <a:pt x="1250" y="681"/>
                  </a:lnTo>
                  <a:lnTo>
                    <a:pt x="1250" y="690"/>
                  </a:lnTo>
                  <a:lnTo>
                    <a:pt x="1176" y="690"/>
                  </a:lnTo>
                  <a:lnTo>
                    <a:pt x="1176" y="681"/>
                  </a:lnTo>
                  <a:close/>
                  <a:moveTo>
                    <a:pt x="1286" y="681"/>
                  </a:moveTo>
                  <a:lnTo>
                    <a:pt x="1360" y="681"/>
                  </a:lnTo>
                  <a:lnTo>
                    <a:pt x="1360" y="690"/>
                  </a:lnTo>
                  <a:lnTo>
                    <a:pt x="1286" y="690"/>
                  </a:lnTo>
                  <a:lnTo>
                    <a:pt x="1286" y="681"/>
                  </a:lnTo>
                  <a:close/>
                  <a:moveTo>
                    <a:pt x="1397" y="681"/>
                  </a:moveTo>
                  <a:lnTo>
                    <a:pt x="1471" y="681"/>
                  </a:lnTo>
                  <a:lnTo>
                    <a:pt x="1471" y="690"/>
                  </a:lnTo>
                  <a:lnTo>
                    <a:pt x="1397" y="690"/>
                  </a:lnTo>
                  <a:lnTo>
                    <a:pt x="1397" y="681"/>
                  </a:lnTo>
                  <a:close/>
                  <a:moveTo>
                    <a:pt x="1507" y="681"/>
                  </a:moveTo>
                  <a:lnTo>
                    <a:pt x="1560" y="681"/>
                  </a:lnTo>
                  <a:lnTo>
                    <a:pt x="1560" y="681"/>
                  </a:lnTo>
                  <a:lnTo>
                    <a:pt x="1577" y="679"/>
                  </a:lnTo>
                  <a:lnTo>
                    <a:pt x="1576" y="680"/>
                  </a:lnTo>
                  <a:lnTo>
                    <a:pt x="1579" y="679"/>
                  </a:lnTo>
                  <a:lnTo>
                    <a:pt x="1582" y="687"/>
                  </a:lnTo>
                  <a:lnTo>
                    <a:pt x="1578" y="689"/>
                  </a:lnTo>
                  <a:lnTo>
                    <a:pt x="1560" y="690"/>
                  </a:lnTo>
                  <a:lnTo>
                    <a:pt x="1507" y="690"/>
                  </a:lnTo>
                  <a:lnTo>
                    <a:pt x="1507" y="681"/>
                  </a:lnTo>
                  <a:close/>
                  <a:moveTo>
                    <a:pt x="1610" y="662"/>
                  </a:moveTo>
                  <a:lnTo>
                    <a:pt x="1616" y="657"/>
                  </a:lnTo>
                  <a:lnTo>
                    <a:pt x="1616" y="658"/>
                  </a:lnTo>
                  <a:lnTo>
                    <a:pt x="1626" y="646"/>
                  </a:lnTo>
                  <a:lnTo>
                    <a:pt x="1625" y="646"/>
                  </a:lnTo>
                  <a:lnTo>
                    <a:pt x="1633" y="632"/>
                  </a:lnTo>
                  <a:lnTo>
                    <a:pt x="1633" y="633"/>
                  </a:lnTo>
                  <a:lnTo>
                    <a:pt x="1638" y="618"/>
                  </a:lnTo>
                  <a:lnTo>
                    <a:pt x="1637" y="618"/>
                  </a:lnTo>
                  <a:lnTo>
                    <a:pt x="1639" y="601"/>
                  </a:lnTo>
                  <a:lnTo>
                    <a:pt x="1639" y="602"/>
                  </a:lnTo>
                  <a:lnTo>
                    <a:pt x="1639" y="602"/>
                  </a:lnTo>
                  <a:lnTo>
                    <a:pt x="1648" y="602"/>
                  </a:lnTo>
                  <a:lnTo>
                    <a:pt x="1648" y="602"/>
                  </a:lnTo>
                  <a:lnTo>
                    <a:pt x="1647" y="620"/>
                  </a:lnTo>
                  <a:lnTo>
                    <a:pt x="1642" y="636"/>
                  </a:lnTo>
                  <a:lnTo>
                    <a:pt x="1633" y="651"/>
                  </a:lnTo>
                  <a:lnTo>
                    <a:pt x="1623" y="664"/>
                  </a:lnTo>
                  <a:lnTo>
                    <a:pt x="1616" y="670"/>
                  </a:lnTo>
                  <a:lnTo>
                    <a:pt x="1610" y="662"/>
                  </a:lnTo>
                  <a:close/>
                  <a:moveTo>
                    <a:pt x="1639" y="565"/>
                  </a:moveTo>
                  <a:lnTo>
                    <a:pt x="1639" y="491"/>
                  </a:lnTo>
                  <a:lnTo>
                    <a:pt x="1648" y="491"/>
                  </a:lnTo>
                  <a:lnTo>
                    <a:pt x="1648" y="565"/>
                  </a:lnTo>
                  <a:lnTo>
                    <a:pt x="1639" y="565"/>
                  </a:lnTo>
                  <a:close/>
                  <a:moveTo>
                    <a:pt x="1639" y="454"/>
                  </a:moveTo>
                  <a:lnTo>
                    <a:pt x="1639" y="380"/>
                  </a:lnTo>
                  <a:lnTo>
                    <a:pt x="1648" y="380"/>
                  </a:lnTo>
                  <a:lnTo>
                    <a:pt x="1648" y="454"/>
                  </a:lnTo>
                  <a:lnTo>
                    <a:pt x="1639" y="454"/>
                  </a:lnTo>
                  <a:close/>
                  <a:moveTo>
                    <a:pt x="1639" y="343"/>
                  </a:moveTo>
                  <a:lnTo>
                    <a:pt x="1639" y="269"/>
                  </a:lnTo>
                  <a:lnTo>
                    <a:pt x="1648" y="269"/>
                  </a:lnTo>
                  <a:lnTo>
                    <a:pt x="1648" y="343"/>
                  </a:lnTo>
                  <a:lnTo>
                    <a:pt x="1639" y="343"/>
                  </a:lnTo>
                  <a:close/>
                  <a:moveTo>
                    <a:pt x="1639" y="232"/>
                  </a:moveTo>
                  <a:lnTo>
                    <a:pt x="1639" y="158"/>
                  </a:lnTo>
                  <a:lnTo>
                    <a:pt x="1648" y="158"/>
                  </a:lnTo>
                  <a:lnTo>
                    <a:pt x="1648" y="232"/>
                  </a:lnTo>
                  <a:lnTo>
                    <a:pt x="1639" y="232"/>
                  </a:lnTo>
                  <a:close/>
                  <a:moveTo>
                    <a:pt x="1639" y="121"/>
                  </a:moveTo>
                  <a:lnTo>
                    <a:pt x="1639" y="88"/>
                  </a:lnTo>
                  <a:lnTo>
                    <a:pt x="1639" y="89"/>
                  </a:lnTo>
                  <a:lnTo>
                    <a:pt x="1637" y="72"/>
                  </a:lnTo>
                  <a:lnTo>
                    <a:pt x="1638" y="73"/>
                  </a:lnTo>
                  <a:lnTo>
                    <a:pt x="1633" y="57"/>
                  </a:lnTo>
                  <a:lnTo>
                    <a:pt x="1633" y="58"/>
                  </a:lnTo>
                  <a:lnTo>
                    <a:pt x="1629" y="51"/>
                  </a:lnTo>
                  <a:lnTo>
                    <a:pt x="1637" y="47"/>
                  </a:lnTo>
                  <a:lnTo>
                    <a:pt x="1642" y="54"/>
                  </a:lnTo>
                  <a:lnTo>
                    <a:pt x="1647" y="71"/>
                  </a:lnTo>
                  <a:lnTo>
                    <a:pt x="1648" y="88"/>
                  </a:lnTo>
                  <a:lnTo>
                    <a:pt x="1648" y="121"/>
                  </a:lnTo>
                  <a:lnTo>
                    <a:pt x="1639" y="121"/>
                  </a:lnTo>
                  <a:close/>
                  <a:moveTo>
                    <a:pt x="1607" y="25"/>
                  </a:moveTo>
                  <a:lnTo>
                    <a:pt x="1604" y="23"/>
                  </a:lnTo>
                  <a:lnTo>
                    <a:pt x="1605" y="23"/>
                  </a:lnTo>
                  <a:lnTo>
                    <a:pt x="1590" y="15"/>
                  </a:lnTo>
                  <a:lnTo>
                    <a:pt x="1592" y="16"/>
                  </a:lnTo>
                  <a:lnTo>
                    <a:pt x="1576" y="11"/>
                  </a:lnTo>
                  <a:lnTo>
                    <a:pt x="1577" y="11"/>
                  </a:lnTo>
                  <a:lnTo>
                    <a:pt x="1560" y="9"/>
                  </a:lnTo>
                  <a:lnTo>
                    <a:pt x="1560" y="9"/>
                  </a:lnTo>
                  <a:lnTo>
                    <a:pt x="1540" y="9"/>
                  </a:lnTo>
                  <a:lnTo>
                    <a:pt x="1540" y="0"/>
                  </a:lnTo>
                  <a:lnTo>
                    <a:pt x="1560" y="0"/>
                  </a:lnTo>
                  <a:lnTo>
                    <a:pt x="1578" y="2"/>
                  </a:lnTo>
                  <a:lnTo>
                    <a:pt x="1595" y="7"/>
                  </a:lnTo>
                  <a:lnTo>
                    <a:pt x="1609" y="15"/>
                  </a:lnTo>
                  <a:lnTo>
                    <a:pt x="1613" y="18"/>
                  </a:lnTo>
                  <a:lnTo>
                    <a:pt x="1607" y="25"/>
                  </a:lnTo>
                  <a:close/>
                  <a:moveTo>
                    <a:pt x="1503" y="9"/>
                  </a:moveTo>
                  <a:lnTo>
                    <a:pt x="1429" y="9"/>
                  </a:lnTo>
                  <a:lnTo>
                    <a:pt x="1429" y="0"/>
                  </a:lnTo>
                  <a:lnTo>
                    <a:pt x="1503" y="0"/>
                  </a:lnTo>
                  <a:lnTo>
                    <a:pt x="1503" y="9"/>
                  </a:lnTo>
                  <a:close/>
                  <a:moveTo>
                    <a:pt x="1392" y="9"/>
                  </a:moveTo>
                  <a:lnTo>
                    <a:pt x="1319" y="9"/>
                  </a:lnTo>
                  <a:lnTo>
                    <a:pt x="1319" y="0"/>
                  </a:lnTo>
                  <a:lnTo>
                    <a:pt x="1392" y="0"/>
                  </a:lnTo>
                  <a:lnTo>
                    <a:pt x="1392" y="9"/>
                  </a:lnTo>
                  <a:close/>
                  <a:moveTo>
                    <a:pt x="1282" y="9"/>
                  </a:moveTo>
                  <a:lnTo>
                    <a:pt x="1208" y="9"/>
                  </a:lnTo>
                  <a:lnTo>
                    <a:pt x="1208" y="0"/>
                  </a:lnTo>
                  <a:lnTo>
                    <a:pt x="1282" y="0"/>
                  </a:lnTo>
                  <a:lnTo>
                    <a:pt x="1282" y="9"/>
                  </a:lnTo>
                  <a:close/>
                  <a:moveTo>
                    <a:pt x="1171" y="9"/>
                  </a:moveTo>
                  <a:lnTo>
                    <a:pt x="1098" y="9"/>
                  </a:lnTo>
                  <a:lnTo>
                    <a:pt x="1098" y="0"/>
                  </a:lnTo>
                  <a:lnTo>
                    <a:pt x="1171" y="0"/>
                  </a:lnTo>
                  <a:lnTo>
                    <a:pt x="1171" y="9"/>
                  </a:lnTo>
                  <a:close/>
                  <a:moveTo>
                    <a:pt x="1061" y="9"/>
                  </a:moveTo>
                  <a:lnTo>
                    <a:pt x="987" y="9"/>
                  </a:lnTo>
                  <a:lnTo>
                    <a:pt x="987" y="0"/>
                  </a:lnTo>
                  <a:lnTo>
                    <a:pt x="1061" y="0"/>
                  </a:lnTo>
                  <a:lnTo>
                    <a:pt x="1061" y="9"/>
                  </a:lnTo>
                  <a:close/>
                  <a:moveTo>
                    <a:pt x="950" y="9"/>
                  </a:moveTo>
                  <a:lnTo>
                    <a:pt x="877" y="9"/>
                  </a:lnTo>
                  <a:lnTo>
                    <a:pt x="877" y="0"/>
                  </a:lnTo>
                  <a:lnTo>
                    <a:pt x="950" y="0"/>
                  </a:lnTo>
                  <a:lnTo>
                    <a:pt x="950" y="9"/>
                  </a:lnTo>
                  <a:close/>
                  <a:moveTo>
                    <a:pt x="840" y="9"/>
                  </a:moveTo>
                  <a:lnTo>
                    <a:pt x="767" y="9"/>
                  </a:lnTo>
                  <a:lnTo>
                    <a:pt x="767" y="0"/>
                  </a:lnTo>
                  <a:lnTo>
                    <a:pt x="840" y="0"/>
                  </a:lnTo>
                  <a:lnTo>
                    <a:pt x="840" y="9"/>
                  </a:lnTo>
                  <a:close/>
                  <a:moveTo>
                    <a:pt x="730" y="9"/>
                  </a:moveTo>
                  <a:lnTo>
                    <a:pt x="656" y="9"/>
                  </a:lnTo>
                  <a:lnTo>
                    <a:pt x="656" y="0"/>
                  </a:lnTo>
                  <a:lnTo>
                    <a:pt x="730" y="0"/>
                  </a:lnTo>
                  <a:lnTo>
                    <a:pt x="730" y="9"/>
                  </a:lnTo>
                  <a:close/>
                  <a:moveTo>
                    <a:pt x="619" y="9"/>
                  </a:moveTo>
                  <a:lnTo>
                    <a:pt x="546" y="9"/>
                  </a:lnTo>
                  <a:lnTo>
                    <a:pt x="546" y="0"/>
                  </a:lnTo>
                  <a:lnTo>
                    <a:pt x="619" y="0"/>
                  </a:lnTo>
                  <a:lnTo>
                    <a:pt x="619" y="9"/>
                  </a:lnTo>
                  <a:close/>
                  <a:moveTo>
                    <a:pt x="509" y="9"/>
                  </a:moveTo>
                  <a:lnTo>
                    <a:pt x="435" y="9"/>
                  </a:lnTo>
                  <a:lnTo>
                    <a:pt x="435" y="0"/>
                  </a:lnTo>
                  <a:lnTo>
                    <a:pt x="509" y="0"/>
                  </a:lnTo>
                  <a:lnTo>
                    <a:pt x="509" y="9"/>
                  </a:lnTo>
                  <a:close/>
                  <a:moveTo>
                    <a:pt x="398" y="9"/>
                  </a:moveTo>
                  <a:lnTo>
                    <a:pt x="325" y="9"/>
                  </a:lnTo>
                  <a:lnTo>
                    <a:pt x="325" y="0"/>
                  </a:lnTo>
                  <a:lnTo>
                    <a:pt x="398" y="0"/>
                  </a:lnTo>
                  <a:lnTo>
                    <a:pt x="398" y="9"/>
                  </a:lnTo>
                  <a:close/>
                  <a:moveTo>
                    <a:pt x="288" y="9"/>
                  </a:moveTo>
                  <a:lnTo>
                    <a:pt x="214" y="9"/>
                  </a:lnTo>
                  <a:lnTo>
                    <a:pt x="214" y="0"/>
                  </a:lnTo>
                  <a:lnTo>
                    <a:pt x="288" y="0"/>
                  </a:lnTo>
                  <a:lnTo>
                    <a:pt x="288" y="9"/>
                  </a:lnTo>
                  <a:close/>
                  <a:moveTo>
                    <a:pt x="177" y="9"/>
                  </a:moveTo>
                  <a:lnTo>
                    <a:pt x="104" y="9"/>
                  </a:lnTo>
                  <a:lnTo>
                    <a:pt x="104" y="0"/>
                  </a:lnTo>
                  <a:lnTo>
                    <a:pt x="177" y="0"/>
                  </a:lnTo>
                  <a:lnTo>
                    <a:pt x="177" y="9"/>
                  </a:lnTo>
                  <a:close/>
                  <a:moveTo>
                    <a:pt x="69" y="12"/>
                  </a:moveTo>
                  <a:lnTo>
                    <a:pt x="57" y="16"/>
                  </a:lnTo>
                  <a:lnTo>
                    <a:pt x="58" y="15"/>
                  </a:lnTo>
                  <a:lnTo>
                    <a:pt x="44" y="23"/>
                  </a:lnTo>
                  <a:lnTo>
                    <a:pt x="45" y="23"/>
                  </a:lnTo>
                  <a:lnTo>
                    <a:pt x="32" y="33"/>
                  </a:lnTo>
                  <a:lnTo>
                    <a:pt x="33" y="32"/>
                  </a:lnTo>
                  <a:lnTo>
                    <a:pt x="23" y="45"/>
                  </a:lnTo>
                  <a:lnTo>
                    <a:pt x="23" y="44"/>
                  </a:lnTo>
                  <a:lnTo>
                    <a:pt x="17" y="56"/>
                  </a:lnTo>
                  <a:lnTo>
                    <a:pt x="8" y="52"/>
                  </a:lnTo>
                  <a:lnTo>
                    <a:pt x="15" y="39"/>
                  </a:lnTo>
                  <a:lnTo>
                    <a:pt x="26" y="26"/>
                  </a:lnTo>
                  <a:lnTo>
                    <a:pt x="39" y="15"/>
                  </a:lnTo>
                  <a:lnTo>
                    <a:pt x="54" y="7"/>
                  </a:lnTo>
                  <a:lnTo>
                    <a:pt x="66" y="3"/>
                  </a:lnTo>
                  <a:lnTo>
                    <a:pt x="69" y="12"/>
                  </a:lnTo>
                  <a:close/>
                  <a:moveTo>
                    <a:pt x="9" y="90"/>
                  </a:moveTo>
                  <a:lnTo>
                    <a:pt x="9" y="164"/>
                  </a:lnTo>
                  <a:lnTo>
                    <a:pt x="0" y="164"/>
                  </a:lnTo>
                  <a:lnTo>
                    <a:pt x="0" y="90"/>
                  </a:lnTo>
                  <a:lnTo>
                    <a:pt x="9" y="90"/>
                  </a:lnTo>
                  <a:close/>
                  <a:moveTo>
                    <a:pt x="9" y="201"/>
                  </a:moveTo>
                  <a:lnTo>
                    <a:pt x="9" y="274"/>
                  </a:lnTo>
                  <a:lnTo>
                    <a:pt x="0" y="274"/>
                  </a:lnTo>
                  <a:lnTo>
                    <a:pt x="0" y="201"/>
                  </a:lnTo>
                  <a:lnTo>
                    <a:pt x="9" y="201"/>
                  </a:lnTo>
                  <a:close/>
                  <a:moveTo>
                    <a:pt x="9" y="311"/>
                  </a:moveTo>
                  <a:lnTo>
                    <a:pt x="9" y="385"/>
                  </a:lnTo>
                  <a:lnTo>
                    <a:pt x="0" y="385"/>
                  </a:lnTo>
                  <a:lnTo>
                    <a:pt x="0" y="311"/>
                  </a:lnTo>
                  <a:lnTo>
                    <a:pt x="9" y="311"/>
                  </a:lnTo>
                  <a:close/>
                  <a:moveTo>
                    <a:pt x="9" y="422"/>
                  </a:moveTo>
                  <a:lnTo>
                    <a:pt x="9" y="496"/>
                  </a:lnTo>
                  <a:lnTo>
                    <a:pt x="0" y="496"/>
                  </a:lnTo>
                  <a:lnTo>
                    <a:pt x="0" y="422"/>
                  </a:lnTo>
                  <a:lnTo>
                    <a:pt x="9" y="422"/>
                  </a:lnTo>
                  <a:close/>
                  <a:moveTo>
                    <a:pt x="9" y="533"/>
                  </a:moveTo>
                  <a:lnTo>
                    <a:pt x="9" y="602"/>
                  </a:lnTo>
                  <a:lnTo>
                    <a:pt x="9" y="601"/>
                  </a:lnTo>
                  <a:lnTo>
                    <a:pt x="10" y="606"/>
                  </a:lnTo>
                  <a:lnTo>
                    <a:pt x="1" y="607"/>
                  </a:lnTo>
                  <a:lnTo>
                    <a:pt x="0" y="602"/>
                  </a:lnTo>
                  <a:lnTo>
                    <a:pt x="0" y="533"/>
                  </a:lnTo>
                  <a:lnTo>
                    <a:pt x="9" y="533"/>
                  </a:lnTo>
                  <a:close/>
                  <a:moveTo>
                    <a:pt x="20" y="639"/>
                  </a:moveTo>
                  <a:lnTo>
                    <a:pt x="23" y="646"/>
                  </a:lnTo>
                  <a:lnTo>
                    <a:pt x="23" y="646"/>
                  </a:lnTo>
                  <a:lnTo>
                    <a:pt x="33" y="658"/>
                  </a:lnTo>
                  <a:lnTo>
                    <a:pt x="32" y="657"/>
                  </a:lnTo>
                  <a:lnTo>
                    <a:pt x="45" y="668"/>
                  </a:lnTo>
                  <a:lnTo>
                    <a:pt x="44" y="667"/>
                  </a:lnTo>
                  <a:lnTo>
                    <a:pt x="58" y="675"/>
                  </a:lnTo>
                  <a:lnTo>
                    <a:pt x="57" y="675"/>
                  </a:lnTo>
                  <a:lnTo>
                    <a:pt x="73" y="680"/>
                  </a:lnTo>
                  <a:lnTo>
                    <a:pt x="70" y="688"/>
                  </a:lnTo>
                  <a:lnTo>
                    <a:pt x="54" y="683"/>
                  </a:lnTo>
                  <a:lnTo>
                    <a:pt x="39" y="675"/>
                  </a:lnTo>
                  <a:lnTo>
                    <a:pt x="26" y="664"/>
                  </a:lnTo>
                  <a:lnTo>
                    <a:pt x="15" y="651"/>
                  </a:lnTo>
                  <a:lnTo>
                    <a:pt x="12" y="644"/>
                  </a:lnTo>
                  <a:lnTo>
                    <a:pt x="20" y="639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</p:grpSp>
      <p:cxnSp>
        <p:nvCxnSpPr>
          <p:cNvPr id="146" name="Straight Connector 145"/>
          <p:cNvCxnSpPr>
            <a:cxnSpLocks/>
          </p:cNvCxnSpPr>
          <p:nvPr/>
        </p:nvCxnSpPr>
        <p:spPr bwMode="auto">
          <a:xfrm flipH="1">
            <a:off x="4532727" y="2666326"/>
            <a:ext cx="1245849" cy="16117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>
            <a:cxnSpLocks/>
            <a:endCxn id="141" idx="1"/>
          </p:cNvCxnSpPr>
          <p:nvPr/>
        </p:nvCxnSpPr>
        <p:spPr bwMode="auto">
          <a:xfrm>
            <a:off x="6878712" y="2666326"/>
            <a:ext cx="836916" cy="16671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8" name="Left Brace 147"/>
          <p:cNvSpPr/>
          <p:nvPr/>
        </p:nvSpPr>
        <p:spPr bwMode="auto">
          <a:xfrm rot="5400000">
            <a:off x="3418300" y="-122600"/>
            <a:ext cx="438318" cy="4320480"/>
          </a:xfrm>
          <a:prstGeom prst="leftBrace">
            <a:avLst>
              <a:gd name="adj1" fmla="val 13184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347956" y="1375717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>
                <a:solidFill>
                  <a:schemeClr val="tx1"/>
                </a:solidFill>
              </a:rPr>
              <a:t>”NF”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50" name="Left Brace 149"/>
          <p:cNvSpPr/>
          <p:nvPr/>
        </p:nvSpPr>
        <p:spPr bwMode="auto">
          <a:xfrm rot="5400000">
            <a:off x="6100119" y="1479891"/>
            <a:ext cx="478748" cy="1078437"/>
          </a:xfrm>
          <a:prstGeom prst="leftBrace">
            <a:avLst>
              <a:gd name="adj1" fmla="val 833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1" name="Content Placeholder 56"/>
          <p:cNvSpPr txBox="1">
            <a:spLocks/>
          </p:cNvSpPr>
          <p:nvPr/>
        </p:nvSpPr>
        <p:spPr>
          <a:xfrm>
            <a:off x="620980" y="4854610"/>
            <a:ext cx="8351839" cy="102094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sv-SE" kern="0" err="1"/>
              <a:t>Starting</a:t>
            </a:r>
            <a:r>
              <a:rPr lang="sv-SE" kern="0"/>
              <a:t> </a:t>
            </a:r>
            <a:r>
              <a:rPr lang="sv-SE" kern="0" err="1"/>
              <a:t>with</a:t>
            </a:r>
            <a:r>
              <a:rPr lang="sv-SE" kern="0"/>
              <a:t> a </a:t>
            </a:r>
            <a:r>
              <a:rPr lang="sv-SE" kern="0" err="1"/>
              <a:t>rather</a:t>
            </a:r>
            <a:r>
              <a:rPr lang="sv-SE" kern="0"/>
              <a:t> </a:t>
            </a:r>
            <a:r>
              <a:rPr lang="sv-SE" kern="0" err="1"/>
              <a:t>generic</a:t>
            </a:r>
            <a:r>
              <a:rPr lang="sv-SE" kern="0"/>
              <a:t> </a:t>
            </a:r>
            <a:r>
              <a:rPr lang="sv-SE" kern="0" err="1"/>
              <a:t>WuRX</a:t>
            </a:r>
            <a:r>
              <a:rPr lang="sv-SE" kern="0"/>
              <a:t> </a:t>
            </a:r>
            <a:r>
              <a:rPr lang="sv-SE" kern="0" err="1"/>
              <a:t>architecture</a:t>
            </a:r>
            <a:r>
              <a:rPr lang="sv-SE" kern="0"/>
              <a:t> [5] [6], the </a:t>
            </a:r>
            <a:r>
              <a:rPr lang="sv-SE" kern="0" err="1"/>
              <a:t>idea</a:t>
            </a:r>
            <a:r>
              <a:rPr lang="sv-SE" kern="0"/>
              <a:t> is to </a:t>
            </a:r>
            <a:r>
              <a:rPr lang="sv-SE" kern="0" err="1"/>
              <a:t>model</a:t>
            </a:r>
            <a:r>
              <a:rPr lang="sv-SE" kern="0"/>
              <a:t> </a:t>
            </a:r>
            <a:r>
              <a:rPr lang="sv-SE" kern="0" err="1"/>
              <a:t>its</a:t>
            </a:r>
            <a:r>
              <a:rPr lang="sv-SE" kern="0"/>
              <a:t> </a:t>
            </a:r>
            <a:r>
              <a:rPr lang="sv-SE" kern="0" err="1"/>
              <a:t>performance</a:t>
            </a:r>
            <a:r>
              <a:rPr lang="sv-SE" kern="0"/>
              <a:t> </a:t>
            </a:r>
            <a:r>
              <a:rPr lang="sv-SE" kern="0" err="1"/>
              <a:t>with</a:t>
            </a:r>
            <a:endParaRPr lang="sv-SE" ker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kern="0"/>
              <a:t>The </a:t>
            </a:r>
            <a:r>
              <a:rPr lang="sv-SE" kern="0" err="1"/>
              <a:t>performance</a:t>
            </a:r>
            <a:r>
              <a:rPr lang="sv-SE" kern="0"/>
              <a:t> </a:t>
            </a:r>
            <a:r>
              <a:rPr lang="sv-SE" kern="0" err="1"/>
              <a:t>of</a:t>
            </a:r>
            <a:r>
              <a:rPr lang="sv-SE" kern="0"/>
              <a:t> a simple </a:t>
            </a:r>
            <a:r>
              <a:rPr lang="sv-SE" kern="0" err="1"/>
              <a:t>model</a:t>
            </a:r>
            <a:r>
              <a:rPr lang="sv-SE" kern="0"/>
              <a:t> for an </a:t>
            </a:r>
            <a:r>
              <a:rPr lang="sv-SE" kern="0" err="1"/>
              <a:t>envelope</a:t>
            </a:r>
            <a:r>
              <a:rPr lang="sv-SE" kern="0"/>
              <a:t> </a:t>
            </a:r>
            <a:r>
              <a:rPr lang="sv-SE" kern="0" err="1"/>
              <a:t>detector</a:t>
            </a:r>
            <a:endParaRPr lang="sv-SE" ker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kern="0"/>
              <a:t>A </a:t>
            </a:r>
            <a:r>
              <a:rPr lang="sv-SE" kern="0" err="1"/>
              <a:t>noise</a:t>
            </a:r>
            <a:r>
              <a:rPr lang="sv-SE" kern="0"/>
              <a:t> </a:t>
            </a:r>
            <a:r>
              <a:rPr lang="sv-SE" kern="0" err="1"/>
              <a:t>figure</a:t>
            </a:r>
            <a:r>
              <a:rPr lang="sv-SE" kern="0"/>
              <a:t> (NF)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5917106" y="1381813"/>
            <a:ext cx="1213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>
                <a:solidFill>
                  <a:schemeClr val="tx1"/>
                </a:solidFill>
              </a:rPr>
              <a:t>”</a:t>
            </a:r>
            <a:r>
              <a:rPr lang="sv-SE" err="1">
                <a:solidFill>
                  <a:schemeClr val="tx1"/>
                </a:solidFill>
              </a:rPr>
              <a:t>model</a:t>
            </a:r>
            <a:r>
              <a:rPr lang="sv-SE">
                <a:solidFill>
                  <a:schemeClr val="tx1"/>
                </a:solidFill>
              </a:rPr>
              <a:t>”</a:t>
            </a: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569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75F01166-D271-4DA5-B5A2-2E6B4BD2E7C1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4"/>
    <ds:schemaRef ds:uri="8ebea429-6d6d-4c7c-abb9-61a944d4e928"/>
    <ds:schemaRef ds:uri="08b2df90-05d3-4030-90d4-c9feeb4a1cd9"/>
  </ds:schemaRefs>
</ds:datastoreItem>
</file>

<file path=customXml/itemProps3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73062</TotalTime>
  <Words>1839</Words>
  <Application>Microsoft Office PowerPoint</Application>
  <PresentationFormat>On-screen Show (4:3)</PresentationFormat>
  <Paragraphs>234</Paragraphs>
  <Slides>23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 Unicode MS</vt:lpstr>
      <vt:lpstr>MS Gothic</vt:lpstr>
      <vt:lpstr>Arial</vt:lpstr>
      <vt:lpstr>Calibri</vt:lpstr>
      <vt:lpstr>Cambria Math</vt:lpstr>
      <vt:lpstr>Times New Roman</vt:lpstr>
      <vt:lpstr>802-11-Submission</vt:lpstr>
      <vt:lpstr>Document</vt:lpstr>
      <vt:lpstr>Discussion of  a Wake-Up Receiver Front-End Model   </vt:lpstr>
      <vt:lpstr>Abstract</vt:lpstr>
      <vt:lpstr>Outline</vt:lpstr>
      <vt:lpstr>Motivation</vt:lpstr>
      <vt:lpstr>Motivation, cont’d</vt:lpstr>
      <vt:lpstr>Some Theory</vt:lpstr>
      <vt:lpstr>Some Theory</vt:lpstr>
      <vt:lpstr>Some Theory</vt:lpstr>
      <vt:lpstr>Discussion of the Wake-up Receiver Chain</vt:lpstr>
      <vt:lpstr>The Envelope Detector</vt:lpstr>
      <vt:lpstr>The LPF</vt:lpstr>
      <vt:lpstr>First order filter</vt:lpstr>
      <vt:lpstr>Third order filter</vt:lpstr>
      <vt:lpstr>Impact of # of sub-carriers</vt:lpstr>
      <vt:lpstr>Impact of # of sub-carriers</vt:lpstr>
      <vt:lpstr>Impact of  bandwidth</vt:lpstr>
      <vt:lpstr>Impact of  bandwidth</vt:lpstr>
      <vt:lpstr>Summary: Envelope detector:</vt:lpstr>
      <vt:lpstr>NF - What has been reported in the literature</vt:lpstr>
      <vt:lpstr>Some published results [7]</vt:lpstr>
      <vt:lpstr>Summary: Noise Figure</vt:lpstr>
      <vt:lpstr>References</vt:lpstr>
      <vt:lpstr>Straw Poll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Leif Wilhelmsson R</cp:lastModifiedBy>
  <cp:revision>734</cp:revision>
  <cp:lastPrinted>1601-01-01T00:00:00Z</cp:lastPrinted>
  <dcterms:created xsi:type="dcterms:W3CDTF">2014-09-04T15:30:18Z</dcterms:created>
  <dcterms:modified xsi:type="dcterms:W3CDTF">2017-01-19T15:24:53Z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