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6" r:id="rId5"/>
    <p:sldId id="267" r:id="rId6"/>
    <p:sldId id="265" r:id="rId7"/>
    <p:sldId id="263" r:id="rId8"/>
    <p:sldId id="264" r:id="rId9"/>
    <p:sldId id="268" r:id="rId1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97829" autoAdjust="0"/>
  </p:normalViewPr>
  <p:slideViewPr>
    <p:cSldViewPr>
      <p:cViewPr varScale="1">
        <p:scale>
          <a:sx n="73" d="100"/>
          <a:sy n="73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\\takasaki\narendar\11ax%20PAR%20analysis\11axdemo\Analysis_20161227_All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'Huawei NSTAs new test'!$S$68</c:f>
              <c:strCache>
                <c:ptCount val="1"/>
                <c:pt idx="0">
                  <c:v>5 STAs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test'!$T$68:$W$68</c:f>
              <c:numCache>
                <c:formatCode>General</c:formatCode>
                <c:ptCount val="4"/>
                <c:pt idx="0">
                  <c:v>74.39</c:v>
                </c:pt>
                <c:pt idx="1">
                  <c:v>289.14</c:v>
                </c:pt>
                <c:pt idx="2">
                  <c:v>72.3</c:v>
                </c:pt>
                <c:pt idx="3">
                  <c:v>293.3</c:v>
                </c:pt>
              </c:numCache>
            </c:numRef>
          </c:val>
        </c:ser>
        <c:ser>
          <c:idx val="1"/>
          <c:order val="1"/>
          <c:tx>
            <c:strRef>
              <c:f>'Huawei NSTAs new test'!$S$69</c:f>
              <c:strCache>
                <c:ptCount val="1"/>
                <c:pt idx="0">
                  <c:v>15 STAs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test'!$T$69:$W$69</c:f>
              <c:numCache>
                <c:formatCode>General</c:formatCode>
                <c:ptCount val="4"/>
                <c:pt idx="0">
                  <c:v>63.05</c:v>
                </c:pt>
                <c:pt idx="1">
                  <c:v>291.42277479251555</c:v>
                </c:pt>
                <c:pt idx="2">
                  <c:v>65.8</c:v>
                </c:pt>
                <c:pt idx="3">
                  <c:v>291.60000000000002</c:v>
                </c:pt>
              </c:numCache>
            </c:numRef>
          </c:val>
        </c:ser>
        <c:ser>
          <c:idx val="2"/>
          <c:order val="2"/>
          <c:tx>
            <c:strRef>
              <c:f>'Huawei NSTAs new test'!$S$70</c:f>
              <c:strCache>
                <c:ptCount val="1"/>
                <c:pt idx="0">
                  <c:v>50 STAs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test'!$T$70:$W$70</c:f>
              <c:numCache>
                <c:formatCode>General</c:formatCode>
                <c:ptCount val="4"/>
                <c:pt idx="0">
                  <c:v>52.64</c:v>
                </c:pt>
                <c:pt idx="1">
                  <c:v>291.09535272418395</c:v>
                </c:pt>
                <c:pt idx="2">
                  <c:v>57.5</c:v>
                </c:pt>
                <c:pt idx="3">
                  <c:v>293.3</c:v>
                </c:pt>
              </c:numCache>
            </c:numRef>
          </c:val>
        </c:ser>
        <c:ser>
          <c:idx val="3"/>
          <c:order val="3"/>
          <c:tx>
            <c:strRef>
              <c:f>'Huawei NSTAs new test'!$S$71</c:f>
              <c:strCache>
                <c:ptCount val="1"/>
                <c:pt idx="0">
                  <c:v>100 STAs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test'!$T$71:$W$71</c:f>
              <c:numCache>
                <c:formatCode>General</c:formatCode>
                <c:ptCount val="4"/>
                <c:pt idx="0">
                  <c:v>46.89</c:v>
                </c:pt>
                <c:pt idx="1">
                  <c:v>289.19006637071402</c:v>
                </c:pt>
                <c:pt idx="2">
                  <c:v>48.7</c:v>
                </c:pt>
                <c:pt idx="3">
                  <c:v>292.39999999999998</c:v>
                </c:pt>
              </c:numCache>
            </c:numRef>
          </c:val>
        </c:ser>
        <c:ser>
          <c:idx val="4"/>
          <c:order val="4"/>
          <c:tx>
            <c:strRef>
              <c:f>'Huawei NSTAs new test'!$S$72</c:f>
              <c:strCache>
                <c:ptCount val="1"/>
                <c:pt idx="0">
                  <c:v>200 STAs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test'!$T$72:$W$72</c:f>
              <c:numCache>
                <c:formatCode>General</c:formatCode>
                <c:ptCount val="4"/>
                <c:pt idx="0">
                  <c:v>40.229999999999997</c:v>
                </c:pt>
                <c:pt idx="1">
                  <c:v>289.88392576850231</c:v>
                </c:pt>
                <c:pt idx="2">
                  <c:v>41.5</c:v>
                </c:pt>
                <c:pt idx="3">
                  <c:v>292.39999999999998</c:v>
                </c:pt>
              </c:numCache>
            </c:numRef>
          </c:val>
        </c:ser>
        <c:ser>
          <c:idx val="5"/>
          <c:order val="5"/>
          <c:tx>
            <c:strRef>
              <c:f>'Huawei NSTAs new test'!$S$73</c:f>
              <c:strCache>
                <c:ptCount val="1"/>
                <c:pt idx="0">
                  <c:v>500 STAs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'Huawei NSTAs new test'!$T$66:$W$67</c:f>
              <c:multiLvlStrCache>
                <c:ptCount val="4"/>
                <c:lvl>
                  <c:pt idx="0">
                    <c:v>11ac</c:v>
                  </c:pt>
                  <c:pt idx="1">
                    <c:v>11ax</c:v>
                  </c:pt>
                  <c:pt idx="2">
                    <c:v>11ac</c:v>
                  </c:pt>
                  <c:pt idx="3">
                    <c:v>11ax</c:v>
                  </c:pt>
                </c:lvl>
                <c:lvl>
                  <c:pt idx="0">
                    <c:v>TOSHIBA</c:v>
                  </c:pt>
                  <c:pt idx="2">
                    <c:v>HUAWEI</c:v>
                  </c:pt>
                </c:lvl>
              </c:multiLvlStrCache>
            </c:multiLvlStrRef>
          </c:cat>
          <c:val>
            <c:numRef>
              <c:f>'Huawei NSTAs new test'!$T$73:$W$73</c:f>
              <c:numCache>
                <c:formatCode>General</c:formatCode>
                <c:ptCount val="4"/>
                <c:pt idx="0">
                  <c:v>31.72</c:v>
                </c:pt>
                <c:pt idx="1">
                  <c:v>289.19006637071402</c:v>
                </c:pt>
                <c:pt idx="2">
                  <c:v>33.1</c:v>
                </c:pt>
                <c:pt idx="3">
                  <c:v>292.39999999999998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678208"/>
        <c:axId val="93696384"/>
      </c:barChart>
      <c:catAx>
        <c:axId val="936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93696384"/>
        <c:crosses val="autoZero"/>
        <c:auto val="1"/>
        <c:lblAlgn val="ctr"/>
        <c:lblOffset val="100"/>
        <c:noMultiLvlLbl val="0"/>
      </c:catAx>
      <c:valAx>
        <c:axId val="93696384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200"/>
                  <a:t>System Throughput in Mbps</a:t>
                </a:r>
                <a:endParaRPr lang="ja-JP" alt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9367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ja-JP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Throughput improvement </a:t>
            </a:r>
            <a:r>
              <a:rPr lang="en-US" altLang="ja-JP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Density for UL MU MIMO </a:t>
            </a:r>
            <a:endParaRPr lang="ja-JP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550581637413403"/>
          <c:y val="3.18686811402116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BSS Range =10m (Agg OFF)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test'!$K$57:$K$63</c:f>
              <c:numCache>
                <c:formatCode>General</c:formatCode>
                <c:ptCount val="7"/>
                <c:pt idx="0">
                  <c:v>5.0150886577956566</c:v>
                </c:pt>
                <c:pt idx="1">
                  <c:v>5.4291948259314919</c:v>
                </c:pt>
                <c:pt idx="2">
                  <c:v>6.9664785868707888</c:v>
                </c:pt>
                <c:pt idx="3">
                  <c:v>8.6265092416276143</c:v>
                </c:pt>
                <c:pt idx="4">
                  <c:v>10.594961616026314</c:v>
                </c:pt>
                <c:pt idx="5">
                  <c:v>20.820212543718032</c:v>
                </c:pt>
                <c:pt idx="6">
                  <c:v>19.193702624126999</c:v>
                </c:pt>
              </c:numCache>
            </c:numRef>
          </c:val>
          <c:smooth val="0"/>
        </c:ser>
        <c:ser>
          <c:idx val="1"/>
          <c:order val="1"/>
          <c:tx>
            <c:v>BSS Range = 40m (Agg OFF)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test'!$Q$56:$Q$62</c:f>
              <c:numCache>
                <c:formatCode>General</c:formatCode>
                <c:ptCount val="7"/>
                <c:pt idx="0">
                  <c:v>3.1902110224892888</c:v>
                </c:pt>
                <c:pt idx="1">
                  <c:v>3.5060628277802226</c:v>
                </c:pt>
                <c:pt idx="2">
                  <c:v>4.4252705927410627</c:v>
                </c:pt>
                <c:pt idx="3">
                  <c:v>5.7787130274502614</c:v>
                </c:pt>
                <c:pt idx="4">
                  <c:v>7.2484852503785735</c:v>
                </c:pt>
                <c:pt idx="5">
                  <c:v>13.476957212822439</c:v>
                </c:pt>
                <c:pt idx="6">
                  <c:v>16.532962682255999</c:v>
                </c:pt>
              </c:numCache>
            </c:numRef>
          </c:val>
          <c:smooth val="0"/>
        </c:ser>
        <c:ser>
          <c:idx val="2"/>
          <c:order val="2"/>
          <c:tx>
            <c:v>BSS Range = 10m (Agg ON)</c:v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triangle"/>
            <c:size val="12"/>
            <c:spPr>
              <a:solidFill>
                <a:schemeClr val="accent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test'!$N$47:$N$53</c:f>
              <c:numCache>
                <c:formatCode>General</c:formatCode>
                <c:ptCount val="7"/>
                <c:pt idx="0">
                  <c:v>3.8868127436483397</c:v>
                </c:pt>
                <c:pt idx="1">
                  <c:v>4.6220900046394222</c:v>
                </c:pt>
                <c:pt idx="2">
                  <c:v>5.5299269134533429</c:v>
                </c:pt>
                <c:pt idx="3">
                  <c:v>6.0821084745300418</c:v>
                </c:pt>
                <c:pt idx="4">
                  <c:v>7.2056655672011516</c:v>
                </c:pt>
                <c:pt idx="5">
                  <c:v>8.9908595955458281</c:v>
                </c:pt>
                <c:pt idx="6">
                  <c:v>11.839048195190458</c:v>
                </c:pt>
              </c:numCache>
            </c:numRef>
          </c:val>
          <c:smooth val="0"/>
        </c:ser>
        <c:ser>
          <c:idx val="3"/>
          <c:order val="3"/>
          <c:tx>
            <c:v>BSS Range = 40m (Agg ON)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'Huawei NSTAs new test'!$J$57:$J$63</c:f>
              <c:numCache>
                <c:formatCode>General</c:formatCode>
                <c:ptCount val="7"/>
                <c:pt idx="0">
                  <c:v>1.5915507752443827</c:v>
                </c:pt>
                <c:pt idx="1">
                  <c:v>4.7746523257331477</c:v>
                </c:pt>
                <c:pt idx="2">
                  <c:v>15.915507752443826</c:v>
                </c:pt>
                <c:pt idx="3">
                  <c:v>31.831015504887652</c:v>
                </c:pt>
                <c:pt idx="4">
                  <c:v>63.662031009775305</c:v>
                </c:pt>
                <c:pt idx="5">
                  <c:v>159.15507752443827</c:v>
                </c:pt>
                <c:pt idx="6">
                  <c:v>212.20677003258444</c:v>
                </c:pt>
              </c:numCache>
            </c:numRef>
          </c:cat>
          <c:val>
            <c:numRef>
              <c:f>'Huawei NSTAs new test'!$N$56:$N$62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4.63</c:v>
                </c:pt>
                <c:pt idx="2">
                  <c:v>2.98</c:v>
                </c:pt>
                <c:pt idx="3">
                  <c:v>2.19</c:v>
                </c:pt>
                <c:pt idx="4">
                  <c:v>2.09</c:v>
                </c:pt>
                <c:pt idx="5">
                  <c:v>2.77</c:v>
                </c:pt>
                <c:pt idx="6">
                  <c:v>3.03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79616"/>
        <c:axId val="110568192"/>
      </c:lineChart>
      <c:catAx>
        <c:axId val="11047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STAs</a:t>
                </a:r>
                <a:r>
                  <a:rPr lang="en-US" altLang="ja-JP" sz="14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100 m^2</a:t>
                </a:r>
                <a:endParaRPr lang="ja-JP" alt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10568192"/>
        <c:crosses val="autoZero"/>
        <c:auto val="1"/>
        <c:lblAlgn val="ctr"/>
        <c:lblOffset val="100"/>
        <c:noMultiLvlLbl val="0"/>
      </c:catAx>
      <c:valAx>
        <c:axId val="110568192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4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times</a:t>
                </a:r>
                <a:r>
                  <a:rPr lang="en-US" altLang="ja-JP" sz="1400" b="1" baseline="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4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Throughput Improvement</a:t>
                </a:r>
                <a:endParaRPr lang="ja-JP" altLang="en-US" sz="1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1047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0.33025</cdr:x>
      <cdr:y>0.61173</cdr:y>
    </cdr:from>
    <cdr:to>
      <cdr:x>0.6686</cdr:x>
      <cdr:y>0.73297</cdr:y>
    </cdr:to>
    <cdr:sp macro="" textlink="">
      <cdr:nvSpPr>
        <cdr:cNvPr id="4" name="円/楕円 3"/>
        <cdr:cNvSpPr/>
      </cdr:nvSpPr>
      <cdr:spPr bwMode="auto">
        <a:xfrm xmlns:a="http://schemas.openxmlformats.org/drawingml/2006/main" rot="414781">
          <a:off x="2896785" y="2691269"/>
          <a:ext cx="2967841" cy="533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0.11293</cdr:x>
      <cdr:y>0.53693</cdr:y>
    </cdr:from>
    <cdr:to>
      <cdr:x>0.28668</cdr:x>
      <cdr:y>0.6755</cdr:y>
    </cdr:to>
    <cdr:sp macro="" textlink="">
      <cdr:nvSpPr>
        <cdr:cNvPr id="5" name="円/楕円 4"/>
        <cdr:cNvSpPr/>
      </cdr:nvSpPr>
      <cdr:spPr bwMode="auto">
        <a:xfrm xmlns:a="http://schemas.openxmlformats.org/drawingml/2006/main">
          <a:off x="990599" y="2362200"/>
          <a:ext cx="1524001" cy="609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0.6863</cdr:x>
      <cdr:y>0.30777</cdr:y>
    </cdr:from>
    <cdr:to>
      <cdr:x>0.96525</cdr:x>
      <cdr:y>0.41169</cdr:y>
    </cdr:to>
    <cdr:sp macro="" textlink="">
      <cdr:nvSpPr>
        <cdr:cNvPr id="6" name="円/楕円 5"/>
        <cdr:cNvSpPr/>
      </cdr:nvSpPr>
      <cdr:spPr bwMode="auto">
        <a:xfrm xmlns:a="http://schemas.openxmlformats.org/drawingml/2006/main">
          <a:off x="6019800" y="1447800"/>
          <a:ext cx="2446794" cy="48886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802.11-17/0090r1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Narendar Madhavan, Toshiba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802.11-17/0090r1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Narendar Madhavan, Toshiba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Narendar Madhavan, Toshiba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Narendar Madhavan, Toshiba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Narendar Madhavan, Toshiba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2017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Narendar Madhavan, Toshiba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802.11-17/0090r1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-2003___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January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11ax PAR Verification using </a:t>
            </a:r>
            <a:br>
              <a:rPr lang="en-GB" dirty="0" smtClean="0"/>
            </a:br>
            <a:r>
              <a:rPr lang="en-GB" dirty="0" smtClean="0"/>
              <a:t>UL MU-MIMO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534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2017-01-15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49160"/>
              </p:ext>
            </p:extLst>
          </p:nvPr>
        </p:nvGraphicFramePr>
        <p:xfrm>
          <a:off x="522288" y="2278063"/>
          <a:ext cx="81565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Document" r:id="rId5" imgW="8236743" imgH="2747211" progId="Word.Document.8">
                  <p:embed/>
                </p:oleObj>
              </mc:Choice>
              <mc:Fallback>
                <p:oleObj name="Document" r:id="rId5" imgW="8236743" imgH="27472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8063"/>
                        <a:ext cx="8156575" cy="2714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96912" y="267494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4109" y="1219200"/>
            <a:ext cx="8230394" cy="480060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PAR of 11ax promises Four times throughput gain over 11ac.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Many companies have provided simulation results for 4 times throughput improvement in PAR[1-5], using some </a:t>
            </a:r>
            <a:r>
              <a:rPr lang="en-GB" altLang="zh-CN" dirty="0" smtClean="0"/>
              <a:t>features in </a:t>
            </a:r>
            <a:r>
              <a:rPr lang="en-GB" dirty="0" smtClean="0"/>
              <a:t>802.11ax, specifically, OFDMA, MU-MIMO and spatial reuse.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is to verify the four times throughput gain using UL MU-MIMO, similar to [5]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Align the results with other companies’ for PAR verification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Simulation Assumptions [5]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419600" cy="4572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Scenario: Indoor, single BSS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Channel model: Channel-D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Bandwidth: 20MHz @ 5GHz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Antenna number: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 smtClean="0"/>
              <a:t>AP: 4 ; non-AP STA: 1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Transmit Power: </a:t>
            </a:r>
          </a:p>
          <a:p>
            <a:pPr marL="742950" lvl="2" indent="-342900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altLang="zh-CN" sz="1600" dirty="0" smtClean="0"/>
              <a:t>AP: 20dBm ; non-AP STA: 15dBm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Traffic model: full buffer, UL only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Packet size: 1460 bytes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Access protocol: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u="sng" dirty="0" smtClean="0"/>
              <a:t>802.11ac: EDCA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u="sng" dirty="0" smtClean="0"/>
              <a:t>802.11ax: Trigger + </a:t>
            </a:r>
            <a:r>
              <a:rPr lang="en-GB" sz="1600" b="1" u="sng" dirty="0" smtClean="0">
                <a:solidFill>
                  <a:srgbClr val="FF0000"/>
                </a:solidFill>
              </a:rPr>
              <a:t>UL MU-MIMO </a:t>
            </a:r>
            <a:r>
              <a:rPr lang="en-GB" sz="1600" u="sng" dirty="0" smtClean="0"/>
              <a:t>+ M-BA (EDCA disabled)</a:t>
            </a:r>
            <a:endParaRPr lang="en-GB" sz="1600" u="sng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48200" y="1828800"/>
            <a:ext cx="4419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 position: random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(uniform distribution) within a certain BSS range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b="1" kern="0" baseline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Simulation variable:</a:t>
            </a:r>
          </a:p>
          <a:p>
            <a:pPr marL="1085850" lvl="1" indent="-342900" eaLnBrk="1" hangingPunct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sz="1600" b="1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STA</a:t>
            </a:r>
            <a:r>
              <a:rPr lang="en-GB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 number; BSS Range;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5257800" y="2819400"/>
            <a:ext cx="2819400" cy="2667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6553200" y="3581400"/>
          <a:ext cx="314325" cy="93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6" name="Visio" r:id="rId4" imgW="470630" imgH="1381315" progId="">
                  <p:embed/>
                </p:oleObj>
              </mc:Choice>
              <mc:Fallback>
                <p:oleObj name="Visio" r:id="rId4" imgW="470630" imgH="138131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581400"/>
                        <a:ext cx="314325" cy="930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019800" y="46482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7" name="Visio" r:id="rId6" imgW="478346" imgH="870109" progId="">
                  <p:embed/>
                </p:oleObj>
              </mc:Choice>
              <mc:Fallback>
                <p:oleObj name="Visio" r:id="rId6" imgW="478346" imgH="87010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562600" y="40386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8" name="Visio" r:id="rId8" imgW="478346" imgH="870109" progId="">
                  <p:embed/>
                </p:oleObj>
              </mc:Choice>
              <mc:Fallback>
                <p:oleObj name="Visio" r:id="rId8" imgW="478346" imgH="87010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791200" y="34290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9" name="Visio" r:id="rId9" imgW="478346" imgH="870109" progId="">
                  <p:embed/>
                </p:oleObj>
              </mc:Choice>
              <mc:Fallback>
                <p:oleObj name="Visio" r:id="rId9" imgW="478346" imgH="87010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248400" y="39624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" name="Visio" r:id="rId10" imgW="478346" imgH="870109" progId="">
                  <p:embed/>
                </p:oleObj>
              </mc:Choice>
              <mc:Fallback>
                <p:oleObj name="Visio" r:id="rId10" imgW="478346" imgH="87010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7010400" y="44196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1" name="Visio" r:id="rId11" imgW="478346" imgH="870109" progId="">
                  <p:embed/>
                </p:oleObj>
              </mc:Choice>
              <mc:Fallback>
                <p:oleObj name="Visio" r:id="rId11" imgW="478346" imgH="870109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196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7391400" y="38100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2" name="Visio" r:id="rId12" imgW="478346" imgH="870109" progId="">
                  <p:embed/>
                </p:oleObj>
              </mc:Choice>
              <mc:Fallback>
                <p:oleObj name="Visio" r:id="rId12" imgW="478346" imgH="870109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100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705600" y="50292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3" name="Visio" r:id="rId13" imgW="478346" imgH="870109" progId="">
                  <p:embed/>
                </p:oleObj>
              </mc:Choice>
              <mc:Fallback>
                <p:oleObj name="Visio" r:id="rId13" imgW="478346" imgH="87010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0292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934200" y="2895600"/>
          <a:ext cx="247649" cy="4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4" name="Visio" r:id="rId14" imgW="478346" imgH="870109" progId="">
                  <p:embed/>
                </p:oleObj>
              </mc:Choice>
              <mc:Fallback>
                <p:oleObj name="Visio" r:id="rId14" imgW="478346" imgH="87010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95600"/>
                        <a:ext cx="247649" cy="45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箭头连接符 20"/>
          <p:cNvCxnSpPr>
            <a:endCxn id="8" idx="7"/>
          </p:cNvCxnSpPr>
          <p:nvPr/>
        </p:nvCxnSpPr>
        <p:spPr bwMode="auto">
          <a:xfrm flipV="1">
            <a:off x="6705600" y="3209973"/>
            <a:ext cx="958708" cy="9048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086600" y="3505200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chemeClr val="tx1"/>
                </a:solidFill>
              </a:rPr>
              <a:t>BSS Range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UL-MU-MIMO Results Comparison with Huawei’s Results [5]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dirty="0" smtClean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769"/>
              </p:ext>
            </p:extLst>
          </p:nvPr>
        </p:nvGraphicFramePr>
        <p:xfrm>
          <a:off x="-76200" y="1905000"/>
          <a:ext cx="6019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638800" y="1830388"/>
            <a:ext cx="3352800" cy="137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Setting: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BSS range = 10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Number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of STAs range from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5 to 500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Random scheduling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Packet Aggregation (Max AMPDU 64)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638800" y="3970073"/>
            <a:ext cx="3336920" cy="137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Conclusion: </a:t>
            </a:r>
          </a:p>
          <a:p>
            <a:pPr lvl="1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All the STAs close to AP</a:t>
            </a:r>
          </a:p>
          <a:p>
            <a:pPr marL="896938" lvl="2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400" kern="0" dirty="0" smtClean="0">
                <a:solidFill>
                  <a:srgbClr val="000000"/>
                </a:solidFill>
                <a:latin typeface="+mn-lt"/>
                <a:ea typeface="+mn-ea"/>
              </a:rPr>
              <a:t>Use high MCS to transmit </a:t>
            </a:r>
          </a:p>
          <a:p>
            <a:pPr marL="896938" lvl="2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400" kern="0" dirty="0" smtClean="0">
                <a:solidFill>
                  <a:srgbClr val="000000"/>
                </a:solidFill>
                <a:latin typeface="+mn-lt"/>
                <a:ea typeface="+mn-ea"/>
              </a:rPr>
              <a:t>11ac: Aggregate as many packets and send when channel accessed</a:t>
            </a:r>
          </a:p>
          <a:p>
            <a:pPr marL="896938" lvl="2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zh-CN" sz="1400" kern="0" dirty="0" smtClean="0">
                <a:solidFill>
                  <a:srgbClr val="000000"/>
                </a:solidFill>
                <a:latin typeface="+mn-lt"/>
                <a:ea typeface="+mn-ea"/>
              </a:rPr>
              <a:t>11ax: UL MU Padding overhead, Trigger frame +M-BA overhead </a:t>
            </a: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lvl="1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457200" lvl="1" indent="0" eaLnBrk="1" hangingPunct="1">
              <a:spcBef>
                <a:spcPts val="500"/>
              </a:spcBef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5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11ax = Improvement in Dense Scenarios?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85006" y="1713052"/>
            <a:ext cx="8458994" cy="137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11ax is envisaged to improve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throughput in dense scenarios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altLang="zh-CN" sz="1800" b="1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“Density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+mn-ea"/>
              </a:rPr>
              <a:t>” as a parameter needs to be used to verify this claim 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Setting: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BSS range = 10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 &amp; 40 m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Vary Density (randomly) by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varying number of STAs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sz="16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r>
              <a:rPr kumimoji="0" lang="en-US" altLang="zh-CN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and BSS range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Random scheduling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Packet Aggregation ON and OFF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Plot the throughput improvement of 11ax over 11ac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sz="16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    averaged over a few ranges of Density, for 2 different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     BSS ranges , 10m and 40m respectively.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 bwMode="auto">
              <a:xfrm>
                <a:off x="820737" y="2436951"/>
                <a:ext cx="7721601" cy="72469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/>
              <a:p>
                <a:pPr marL="457200" lvl="1" indent="0" eaLnBrk="1" hangingPunct="1">
                  <a:spcBef>
                    <a:spcPts val="5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𝐷𝑒𝑛𝑠𝑖𝑡𝑦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𝑆𝑇𝐴𝑠</m:t>
                          </m:r>
                          <m:r>
                            <m:rPr>
                              <m:nor/>
                            </m:rPr>
                            <a:rPr lang="en-US" altLang="zh-CN" sz="1800" kern="0" dirty="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pt-BR" altLang="zh-CN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altLang="zh-CN" sz="180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𝐵𝑆𝑆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𝑅𝑎𝑛𝑔𝑒</m:t>
                              </m:r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∗100           (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𝐵𝑆𝑆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𝑅𝑎𝑛𝑔𝑒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𝑖𝑛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𝑚</m:t>
                      </m:r>
                      <m:r>
                        <a:rPr lang="en-US" altLang="zh-CN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 </m:t>
                      </m:r>
                    </m:oMath>
                  </m:oMathPara>
                </a14:m>
                <a:endParaRPr lang="en-US" altLang="zh-CN" sz="1800" b="0" kern="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737" y="2436951"/>
                <a:ext cx="7721601" cy="7246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6248400" y="3756164"/>
            <a:ext cx="2819400" cy="2667000"/>
            <a:chOff x="6324600" y="3756164"/>
            <a:chExt cx="2819400" cy="2667000"/>
          </a:xfrm>
        </p:grpSpPr>
        <p:sp>
          <p:nvSpPr>
            <p:cNvPr id="10" name="椭圆 7"/>
            <p:cNvSpPr/>
            <p:nvPr/>
          </p:nvSpPr>
          <p:spPr bwMode="auto">
            <a:xfrm>
              <a:off x="6324600" y="3756164"/>
              <a:ext cx="2819400" cy="2667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4420743"/>
                </p:ext>
              </p:extLst>
            </p:nvPr>
          </p:nvGraphicFramePr>
          <p:xfrm>
            <a:off x="7620000" y="4518164"/>
            <a:ext cx="314325" cy="930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6" name="Visio" r:id="rId4" imgW="470630" imgH="1381315" progId="">
                    <p:embed/>
                  </p:oleObj>
                </mc:Choice>
                <mc:Fallback>
                  <p:oleObj name="Visio" r:id="rId4" imgW="470630" imgH="13813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4518164"/>
                          <a:ext cx="314325" cy="9301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3490647"/>
                </p:ext>
              </p:extLst>
            </p:nvPr>
          </p:nvGraphicFramePr>
          <p:xfrm>
            <a:off x="7086600" y="55849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7" name="Visio" r:id="rId6" imgW="478346" imgH="870109" progId="">
                    <p:embed/>
                  </p:oleObj>
                </mc:Choice>
                <mc:Fallback>
                  <p:oleObj name="Visio" r:id="rId6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5849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0582042"/>
                </p:ext>
              </p:extLst>
            </p:nvPr>
          </p:nvGraphicFramePr>
          <p:xfrm>
            <a:off x="6629400" y="49753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8" name="Visio" r:id="rId8" imgW="478346" imgH="870109" progId="">
                    <p:embed/>
                  </p:oleObj>
                </mc:Choice>
                <mc:Fallback>
                  <p:oleObj name="Visio" r:id="rId8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49753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075429"/>
                </p:ext>
              </p:extLst>
            </p:nvPr>
          </p:nvGraphicFramePr>
          <p:xfrm>
            <a:off x="6858000" y="43657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9" name="Visio" r:id="rId9" imgW="478346" imgH="870109" progId="">
                    <p:embed/>
                  </p:oleObj>
                </mc:Choice>
                <mc:Fallback>
                  <p:oleObj name="Visio" r:id="rId9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43657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857120"/>
                </p:ext>
              </p:extLst>
            </p:nvPr>
          </p:nvGraphicFramePr>
          <p:xfrm>
            <a:off x="7315200" y="48991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0" name="Visio" r:id="rId10" imgW="478346" imgH="870109" progId="">
                    <p:embed/>
                  </p:oleObj>
                </mc:Choice>
                <mc:Fallback>
                  <p:oleObj name="Visio" r:id="rId10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48991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304447"/>
                </p:ext>
              </p:extLst>
            </p:nvPr>
          </p:nvGraphicFramePr>
          <p:xfrm>
            <a:off x="8077200" y="53563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1" name="Visio" r:id="rId11" imgW="478346" imgH="870109" progId="">
                    <p:embed/>
                  </p:oleObj>
                </mc:Choice>
                <mc:Fallback>
                  <p:oleObj name="Visio" r:id="rId11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53563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225125"/>
                </p:ext>
              </p:extLst>
            </p:nvPr>
          </p:nvGraphicFramePr>
          <p:xfrm>
            <a:off x="8458200" y="47467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2" name="Visio" r:id="rId12" imgW="478346" imgH="870109" progId="">
                    <p:embed/>
                  </p:oleObj>
                </mc:Choice>
                <mc:Fallback>
                  <p:oleObj name="Visio" r:id="rId12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0" y="47467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9092990"/>
                </p:ext>
              </p:extLst>
            </p:nvPr>
          </p:nvGraphicFramePr>
          <p:xfrm>
            <a:off x="7772400" y="59659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3" name="Visio" r:id="rId13" imgW="478346" imgH="870109" progId="">
                    <p:embed/>
                  </p:oleObj>
                </mc:Choice>
                <mc:Fallback>
                  <p:oleObj name="Visio" r:id="rId13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59659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215912"/>
                </p:ext>
              </p:extLst>
            </p:nvPr>
          </p:nvGraphicFramePr>
          <p:xfrm>
            <a:off x="8001000" y="3832364"/>
            <a:ext cx="247649" cy="450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4" name="Visio" r:id="rId14" imgW="478346" imgH="870109" progId="">
                    <p:embed/>
                  </p:oleObj>
                </mc:Choice>
                <mc:Fallback>
                  <p:oleObj name="Visio" r:id="rId14" imgW="478346" imgH="87010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832364"/>
                          <a:ext cx="247649" cy="450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直接箭头连接符 20"/>
            <p:cNvCxnSpPr>
              <a:endCxn id="10" idx="7"/>
            </p:cNvCxnSpPr>
            <p:nvPr/>
          </p:nvCxnSpPr>
          <p:spPr bwMode="auto">
            <a:xfrm flipV="1">
              <a:off x="7772400" y="4146737"/>
              <a:ext cx="958708" cy="90482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1"/>
            <p:cNvSpPr txBox="1"/>
            <p:nvPr/>
          </p:nvSpPr>
          <p:spPr>
            <a:xfrm>
              <a:off x="8153400" y="4441964"/>
              <a:ext cx="8322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BSS Range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61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912" y="485775"/>
            <a:ext cx="7770813" cy="1065213"/>
          </a:xfrm>
        </p:spPr>
        <p:txBody>
          <a:bodyPr/>
          <a:lstStyle/>
          <a:p>
            <a:r>
              <a:rPr lang="en-US" altLang="zh-CN" dirty="0" smtClean="0"/>
              <a:t>11ax = Improvement in Dense Scenarios?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72001"/>
              </p:ext>
            </p:extLst>
          </p:nvPr>
        </p:nvGraphicFramePr>
        <p:xfrm>
          <a:off x="228600" y="1447800"/>
          <a:ext cx="8771444" cy="470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We demonstrate 4 times throughput gain using UL MU-MIMO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AP deployments with high-density small cell size has the best performance of 11ax over 11ac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The denser the STAs are deployed, more the gain of 11ax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Heavy Collisions in 11ac causing channel access delays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The throughput gain is more when the STAs are deployed closer to the AP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Higher MCS and aggregation gain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Future work: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Focus on aligning the results for OFDMA with other companies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Consider a more realistic traffic(DL/UL) and simulation scenario (multiple BSS)</a:t>
            </a:r>
          </a:p>
          <a:p>
            <a:pPr marL="457200" lvl="1" indent="0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[1] 11-15-1095-10-00ax-ofdma-performance-in-11ax</a:t>
            </a:r>
          </a:p>
          <a:p>
            <a:r>
              <a:rPr lang="en-US" altLang="zh-CN" dirty="0" smtClean="0"/>
              <a:t>[2] 11-16-1143-01-00ax-11ax-par-verification</a:t>
            </a:r>
          </a:p>
          <a:p>
            <a:r>
              <a:rPr lang="en-US" altLang="zh-CN" dirty="0" smtClean="0"/>
              <a:t>[3] 11-16-1198-03-00ax-preliminary-11ax-par-verification</a:t>
            </a:r>
          </a:p>
          <a:p>
            <a:r>
              <a:rPr lang="en-US" altLang="zh-CN" dirty="0" smtClean="0"/>
              <a:t>[4] 11-16-1166-00-00ax-meeting-par-requirements-with-ul-ofdma</a:t>
            </a:r>
          </a:p>
          <a:p>
            <a:r>
              <a:rPr lang="en-US" altLang="zh-CN" dirty="0" smtClean="0"/>
              <a:t>[5] 11-16-1414-00-00ax-Verifying PAR using UL MU MIMO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smtClean="0"/>
              <a:t>Narendar Madhavan, Toshiba Corporation</a:t>
            </a:r>
            <a:endParaRPr lang="en-GB" altLang="zh-CN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2017</a:t>
            </a:r>
            <a:endParaRPr lang="en-GB" dirty="0" smtClean="0"/>
          </a:p>
        </p:txBody>
      </p:sp>
      <p:sp>
        <p:nvSpPr>
          <p:cNvPr id="7" name="内容占位符 2"/>
          <p:cNvSpPr txBox="1">
            <a:spLocks noGrp="1"/>
          </p:cNvSpPr>
          <p:nvPr>
            <p:ph idx="1"/>
          </p:nvPr>
        </p:nvSpPr>
        <p:spPr bwMode="auto">
          <a:xfrm>
            <a:off x="685800" y="1524000"/>
            <a:ext cx="77708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285750" lvl="1" eaLnBrk="1" hangingPunct="1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When Aggregation OFF, 11ac’s performance is poor, owing to the channel access overhead by the STAs each time while 11ax </a:t>
            </a:r>
            <a:r>
              <a:rPr lang="en-US" altLang="zh-CN" sz="1600" dirty="0" smtClean="0"/>
              <a:t>ULMUMIMO has</a:t>
            </a: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 multiplexing gain, this reflects as improved throughput gain as compared to when </a:t>
            </a:r>
            <a:r>
              <a:rPr lang="en-US" altLang="zh-CN" sz="1600" dirty="0" smtClean="0"/>
              <a:t>Aggregation is ON. </a:t>
            </a:r>
          </a:p>
          <a:p>
            <a:pPr marL="685800" lvl="2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400" dirty="0" smtClean="0"/>
              <a:t>For high dense scenarios (high density), 11ac fails miserably with collisions, 11ax uses Trigger for UL, hence no collisions , therefore there is an increase in the throughput gain as density increase</a:t>
            </a:r>
          </a:p>
          <a:p>
            <a:pPr marL="685800" lvl="2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400" dirty="0" smtClean="0"/>
              <a:t>For BSS range =40m, 11ax and 11ac performance is lower than the case of 10m. In addition when the density increase,  the gap increases as well</a:t>
            </a:r>
          </a:p>
          <a:p>
            <a:pPr marL="685800" lvl="2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endParaRPr lang="en-US" altLang="zh-CN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lvl="1" eaLnBrk="1" hangingPunct="1">
              <a:spcBef>
                <a:spcPts val="500"/>
              </a:spcBef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+mn-lt"/>
                <a:ea typeface="+mn-ea"/>
              </a:rPr>
              <a:t>Throughput gain can be more than 4 times</a:t>
            </a:r>
          </a:p>
          <a:p>
            <a:pPr lvl="1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457200" lvl="1" indent="0" eaLnBrk="1" hangingPunct="1">
              <a:spcBef>
                <a:spcPts val="500"/>
              </a:spcBef>
              <a:defRPr/>
            </a:pPr>
            <a:endParaRPr lang="en-US" altLang="zh-CN" sz="1600" kern="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130504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16947</TotalTime>
  <Words>740</Words>
  <Application>Microsoft Office PowerPoint</Application>
  <PresentationFormat>画面に合わせる (4:3)</PresentationFormat>
  <Paragraphs>128</Paragraphs>
  <Slides>9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802-11-Submission</vt:lpstr>
      <vt:lpstr>Document</vt:lpstr>
      <vt:lpstr>Visio</vt:lpstr>
      <vt:lpstr>11ax PAR Verification using  UL MU-MIMO</vt:lpstr>
      <vt:lpstr>Introduction</vt:lpstr>
      <vt:lpstr>Simulation Assumptions [5]</vt:lpstr>
      <vt:lpstr>UL-MU-MIMO Results Comparison with Huawei’s Results [5]</vt:lpstr>
      <vt:lpstr>11ax = Improvement in Dense Scenarios?</vt:lpstr>
      <vt:lpstr>11ax = Improvement in Dense Scenarios?</vt:lpstr>
      <vt:lpstr>Conclusion</vt:lpstr>
      <vt:lpstr>References</vt:lpstr>
      <vt:lpstr>Observations</vt:lpstr>
    </vt:vector>
  </TitlesOfParts>
  <Company>HP Enterprise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11ax PAR verification using UL MU-MIMO</dc:title>
  <dc:creator>ナレンダ</dc:creator>
  <cp:lastModifiedBy>Narendar</cp:lastModifiedBy>
  <cp:revision>275</cp:revision>
  <cp:lastPrinted>1601-01-01T00:00:00Z</cp:lastPrinted>
  <dcterms:created xsi:type="dcterms:W3CDTF">2016-03-24T22:14:52Z</dcterms:created>
  <dcterms:modified xsi:type="dcterms:W3CDTF">2017-01-16T15:32:48Z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(2)yJx6i8Hn9eN6dEkwP9BVm/FOBVc3tq6eyhp8oN3Sk3qvJbA4DwmPU3aPnd68wXVs4BYMg/4z
dMwUsMMXQn8TK8QrRunJpSZAX/rkLbI8+OGiaVruITKYTtbb+oHvRzAoHyoOK9XP/LPuo3Wm
erHA8nlxvmES4z8VytRuSztxyzNDXkR4KfC0H0iJuYmoDLiAG0QA595W784aPgF+4bd2Q1zY
RtfWInqa1p/z4CC03m</vt:lpwstr>
  </property>
  <property fmtid="{D5CDD505-2E9C-101B-9397-08002B2CF9AE}" pid="3" name="_2015_ms_pID_7253431">
    <vt:lpwstr>MaAf36p6OkwGweVh28K3BRu7l8Emy/aaItmYxvua2st9p3KoYzxcmJ
XU2qxtnuHOkbBh4KQbGAsOwj2SF1pGN3W1CTM9EvVebNgId71N8Dmz2hSswnhheDquU5KCB4
hwZsn1NNqKmrSGGmJgUG40OBBOISX0kgc040wte1fPSsqg==</vt:lpwstr>
  </property>
</Properties>
</file>