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422" r:id="rId2"/>
    <p:sldId id="715" r:id="rId3"/>
    <p:sldId id="717" r:id="rId4"/>
    <p:sldId id="722" r:id="rId5"/>
    <p:sldId id="718" r:id="rId6"/>
    <p:sldId id="720" r:id="rId7"/>
    <p:sldId id="723" r:id="rId8"/>
    <p:sldId id="724" r:id="rId9"/>
    <p:sldId id="725" r:id="rId10"/>
  </p:sldIdLst>
  <p:sldSz cx="9144000" cy="6858000" type="screen4x3"/>
  <p:notesSz cx="6934200" cy="928052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5pPr>
    <a:lvl6pPr marL="22860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6pPr>
    <a:lvl7pPr marL="27432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7pPr>
    <a:lvl8pPr marL="32004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8pPr>
    <a:lvl9pPr marL="36576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C31"/>
    <a:srgbClr val="00863D"/>
    <a:srgbClr val="168420"/>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3559" autoAdjust="0"/>
  </p:normalViewPr>
  <p:slideViewPr>
    <p:cSldViewPr>
      <p:cViewPr varScale="1">
        <p:scale>
          <a:sx n="54" d="100"/>
          <a:sy n="54" d="100"/>
        </p:scale>
        <p:origin x="161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86"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kumimoji="0">
                <a:ea typeface="굴림" panose="020B0600000101010101" pitchFamily="50" charset="-127"/>
                <a:cs typeface="Arial" panose="020B0604020202020204" pitchFamily="34" charset="0"/>
              </a:defRPr>
            </a:lvl1pPr>
          </a:lstStyle>
          <a:p>
            <a:pPr>
              <a:defRPr/>
            </a:pPr>
            <a:r>
              <a:rPr lang="en-US" altLang="ko-KR"/>
              <a:t>Page </a:t>
            </a:r>
            <a:fld id="{FF2B341A-C8CD-4475-BCBC-8117CADD3261}" type="slidenum">
              <a:rPr lang="en-US" altLang="ko-KR"/>
              <a:pPr>
                <a:defRPr/>
              </a:pPr>
              <a:t>‹#›</a:t>
            </a:fld>
            <a:endParaRPr lang="en-US" altLang="ko-KR"/>
          </a:p>
        </p:txBody>
      </p:sp>
      <p:sp>
        <p:nvSpPr>
          <p:cNvPr id="410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2711" name="Rectangle 7"/>
          <p:cNvSpPr>
            <a:spLocks noChangeArrowheads="1"/>
          </p:cNvSpPr>
          <p:nvPr/>
        </p:nvSpPr>
        <p:spPr bwMode="auto">
          <a:xfrm>
            <a:off x="693738" y="8982075"/>
            <a:ext cx="711200" cy="182563"/>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charset="-127"/>
              </a:defRPr>
            </a:lvl1pPr>
            <a:lvl2pPr marL="742950" indent="-285750" defTabSz="933450" eaLnBrk="0" hangingPunct="0">
              <a:defRPr kumimoji="1" sz="1200">
                <a:solidFill>
                  <a:schemeClr val="tx1"/>
                </a:solidFill>
                <a:latin typeface="Times New Roman" pitchFamily="18" charset="0"/>
                <a:ea typeface="굴림" charset="-127"/>
              </a:defRPr>
            </a:lvl2pPr>
            <a:lvl3pPr marL="1143000" indent="-228600" defTabSz="933450" eaLnBrk="0" hangingPunct="0">
              <a:defRPr kumimoji="1" sz="1200">
                <a:solidFill>
                  <a:schemeClr val="tx1"/>
                </a:solidFill>
                <a:latin typeface="Times New Roman" pitchFamily="18" charset="0"/>
                <a:ea typeface="굴림" charset="-127"/>
              </a:defRPr>
            </a:lvl3pPr>
            <a:lvl4pPr marL="1600200" indent="-228600" defTabSz="933450" eaLnBrk="0" hangingPunct="0">
              <a:defRPr kumimoji="1" sz="1200">
                <a:solidFill>
                  <a:schemeClr val="tx1"/>
                </a:solidFill>
                <a:latin typeface="Times New Roman" pitchFamily="18" charset="0"/>
                <a:ea typeface="굴림" charset="-127"/>
              </a:defRPr>
            </a:lvl4pPr>
            <a:lvl5pPr marL="2057400" indent="-228600" defTabSz="933450" eaLnBrk="0" hangingPunct="0">
              <a:defRPr kumimoji="1" sz="1200">
                <a:solidFill>
                  <a:schemeClr val="tx1"/>
                </a:solidFill>
                <a:latin typeface="Times New Roman" pitchFamily="18" charset="0"/>
                <a:ea typeface="굴림"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410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769370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kumimoji="0">
                <a:ea typeface="굴림" panose="020B0600000101010101" pitchFamily="50" charset="-127"/>
                <a:cs typeface="Arial" panose="020B0604020202020204" pitchFamily="34" charset="0"/>
              </a:defRPr>
            </a:lvl1pPr>
          </a:lstStyle>
          <a:p>
            <a:pPr>
              <a:defRPr/>
            </a:pPr>
            <a:r>
              <a:rPr lang="en-US" altLang="ko-KR"/>
              <a:t>Page </a:t>
            </a:r>
            <a:fld id="{E9F3B14E-D7C1-4433-89EB-A9F654DEDB39}" type="slidenum">
              <a:rPr lang="en-US" altLang="ko-KR"/>
              <a:pPr>
                <a:defRPr/>
              </a:pPr>
              <a:t>‹#›</a:t>
            </a:fld>
            <a:endParaRPr lang="en-US" altLang="ko-KR"/>
          </a:p>
        </p:txBody>
      </p:sp>
      <p:sp>
        <p:nvSpPr>
          <p:cNvPr id="71688" name="Rectangle 8"/>
          <p:cNvSpPr>
            <a:spLocks noChangeArrowheads="1"/>
          </p:cNvSpPr>
          <p:nvPr/>
        </p:nvSpPr>
        <p:spPr bwMode="auto">
          <a:xfrm>
            <a:off x="723900" y="8985250"/>
            <a:ext cx="711200" cy="182563"/>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30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01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154113" y="701675"/>
            <a:ext cx="4625975"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kumimoji="1" sz="1200">
                <a:solidFill>
                  <a:schemeClr val="tx1"/>
                </a:solidFill>
                <a:latin typeface="Times New Roman" panose="02020603050405020304" pitchFamily="18" charset="0"/>
                <a:ea typeface="굴림" panose="020B0600000101010101" pitchFamily="34" charset="-127"/>
              </a:defRPr>
            </a:lvl1pPr>
            <a:lvl2pPr marL="742950" indent="-285750" defTabSz="933450">
              <a:defRPr kumimoji="1" sz="1200">
                <a:solidFill>
                  <a:schemeClr val="tx1"/>
                </a:solidFill>
                <a:latin typeface="Times New Roman" panose="02020603050405020304" pitchFamily="18" charset="0"/>
                <a:ea typeface="굴림" panose="020B0600000101010101" pitchFamily="34" charset="-127"/>
              </a:defRPr>
            </a:lvl2pPr>
            <a:lvl3pPr marL="1143000" indent="-228600" defTabSz="933450">
              <a:defRPr kumimoji="1" sz="1200">
                <a:solidFill>
                  <a:schemeClr val="tx1"/>
                </a:solidFill>
                <a:latin typeface="Times New Roman" panose="02020603050405020304" pitchFamily="18" charset="0"/>
                <a:ea typeface="굴림" panose="020B0600000101010101" pitchFamily="34" charset="-127"/>
              </a:defRPr>
            </a:lvl3pPr>
            <a:lvl4pPr marL="1600200" indent="-228600" defTabSz="933450">
              <a:defRPr kumimoji="1" sz="1200">
                <a:solidFill>
                  <a:schemeClr val="tx1"/>
                </a:solidFill>
                <a:latin typeface="Times New Roman" panose="02020603050405020304" pitchFamily="18" charset="0"/>
                <a:ea typeface="굴림" panose="020B0600000101010101" pitchFamily="34" charset="-127"/>
              </a:defRPr>
            </a:lvl4pPr>
            <a:lvl5pPr marL="2057400" indent="-228600" defTabSz="933450">
              <a:defRPr kumimoji="1" sz="1200">
                <a:solidFill>
                  <a:schemeClr val="tx1"/>
                </a:solidFill>
                <a:latin typeface="Times New Roman" panose="02020603050405020304" pitchFamily="18" charset="0"/>
                <a:ea typeface="굴림" panose="020B0600000101010101" pitchFamily="34" charset="-127"/>
              </a:defRPr>
            </a:lvl5pPr>
            <a:lvl6pPr marL="25146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fld id="{0FC9639C-1376-4E7B-9AC8-CB083B01E263}" type="slidenum">
              <a:rPr kumimoji="0" lang="en-US" altLang="en-US" smtClean="0"/>
              <a:pPr/>
              <a:t>2</a:t>
            </a:fld>
            <a:endParaRPr kumimoji="0" lang="en-US" altLang="en-US" smtClean="0"/>
          </a:p>
        </p:txBody>
      </p:sp>
    </p:spTree>
    <p:extLst>
      <p:ext uri="{BB962C8B-B14F-4D97-AF65-F5344CB8AC3E}">
        <p14:creationId xmlns:p14="http://schemas.microsoft.com/office/powerpoint/2010/main" val="2295711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ko-KR"/>
              <a:t>Intel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ko-KR"/>
              <a:t>Slide </a:t>
            </a:r>
            <a:fld id="{1B425257-8DEA-4E81-B8A3-CD41B5862D65}" type="slidenum">
              <a:rPr lang="en-US" altLang="ko-KR"/>
              <a:pPr>
                <a:defRPr/>
              </a:pPr>
              <a:t>‹#›</a:t>
            </a:fld>
            <a:endParaRPr lang="en-US" altLang="ko-KR"/>
          </a:p>
        </p:txBody>
      </p:sp>
      <p:sp>
        <p:nvSpPr>
          <p:cNvPr id="6" name="Rectangle 4"/>
          <p:cNvSpPr>
            <a:spLocks noGrp="1" noChangeArrowheads="1"/>
          </p:cNvSpPr>
          <p:nvPr>
            <p:ph type="dt" sz="quarter" idx="12"/>
          </p:nvPr>
        </p:nvSpPr>
        <p:spPr/>
        <p:txBody>
          <a:bodyPr/>
          <a:lstStyle>
            <a:lvl1pPr>
              <a:defRPr/>
            </a:lvl1pPr>
          </a:lstStyle>
          <a:p>
            <a:pPr>
              <a:defRPr/>
            </a:pPr>
            <a:r>
              <a:rPr lang="en-US" altLang="ko-KR" dirty="0" smtClean="0"/>
              <a:t>March 2017</a:t>
            </a:r>
            <a:endParaRPr lang="en-US" altLang="ko-KR" dirty="0"/>
          </a:p>
        </p:txBody>
      </p:sp>
    </p:spTree>
    <p:extLst>
      <p:ext uri="{BB962C8B-B14F-4D97-AF65-F5344CB8AC3E}">
        <p14:creationId xmlns:p14="http://schemas.microsoft.com/office/powerpoint/2010/main" val="362090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3716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ko-KR"/>
              <a:t>Intel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ko-KR"/>
              <a:t>Slide </a:t>
            </a:r>
            <a:fld id="{D076E754-2467-4B8D-B63A-B1C8EF04B177}" type="slidenum">
              <a:rPr lang="en-US" altLang="ko-KR"/>
              <a:pPr>
                <a:defRPr/>
              </a:pPr>
              <a:t>‹#›</a:t>
            </a:fld>
            <a:endParaRPr lang="en-US" altLang="ko-KR"/>
          </a:p>
        </p:txBody>
      </p:sp>
      <p:sp>
        <p:nvSpPr>
          <p:cNvPr id="6" name="Rectangle 4"/>
          <p:cNvSpPr>
            <a:spLocks noGrp="1" noChangeArrowheads="1"/>
          </p:cNvSpPr>
          <p:nvPr>
            <p:ph type="dt" sz="quarter" idx="12"/>
          </p:nvPr>
        </p:nvSpPr>
        <p:spPr/>
        <p:txBody>
          <a:bodyPr/>
          <a:lstStyle>
            <a:lvl1pPr>
              <a:defRPr/>
            </a:lvl1pPr>
          </a:lstStyle>
          <a:p>
            <a:pPr>
              <a:defRPr/>
            </a:pPr>
            <a:r>
              <a:rPr lang="en-US" altLang="ko-KR" dirty="0" smtClean="0"/>
              <a:t>March 2017</a:t>
            </a:r>
            <a:endParaRPr lang="en-US" altLang="ko-KR" dirty="0"/>
          </a:p>
        </p:txBody>
      </p:sp>
    </p:spTree>
    <p:extLst>
      <p:ext uri="{BB962C8B-B14F-4D97-AF65-F5344CB8AC3E}">
        <p14:creationId xmlns:p14="http://schemas.microsoft.com/office/powerpoint/2010/main" val="162492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Bulleted Text">
    <p:spTree>
      <p:nvGrpSpPr>
        <p:cNvPr id="1" name=""/>
        <p:cNvGrpSpPr/>
        <p:nvPr/>
      </p:nvGrpSpPr>
      <p:grpSpPr>
        <a:xfrm>
          <a:off x="0" y="0"/>
          <a:ext cx="0" cy="0"/>
          <a:chOff x="0" y="0"/>
          <a:chExt cx="0" cy="0"/>
        </a:xfrm>
      </p:grpSpPr>
      <p:sp>
        <p:nvSpPr>
          <p:cNvPr id="7" name="Title 6"/>
          <p:cNvSpPr>
            <a:spLocks noGrp="1"/>
          </p:cNvSpPr>
          <p:nvPr>
            <p:ph type="title"/>
          </p:nvPr>
        </p:nvSpPr>
        <p:spPr>
          <a:xfrm>
            <a:off x="455613" y="411797"/>
            <a:ext cx="8229600" cy="1158240"/>
          </a:xfrm>
        </p:spPr>
        <p:txBody>
          <a:bodyPr/>
          <a:lstStyle>
            <a:lvl1pPr>
              <a:defRPr b="0" i="0" baseline="0">
                <a:solidFill>
                  <a:schemeClr val="tx2"/>
                </a:solidFill>
                <a:latin typeface="+mj-lt"/>
                <a:cs typeface="Arial" panose="020B0604020202020204" pitchFamily="34" charset="0"/>
              </a:defRPr>
            </a:lvl1pPr>
          </a:lstStyle>
          <a:p>
            <a:r>
              <a:rPr lang="en-US" smtClean="0"/>
              <a:t>Click to edit Master title style</a:t>
            </a:r>
            <a:endParaRPr lang="en-US" dirty="0"/>
          </a:p>
        </p:txBody>
      </p:sp>
      <p:sp>
        <p:nvSpPr>
          <p:cNvPr id="9" name="Content Placeholder 8"/>
          <p:cNvSpPr>
            <a:spLocks noGrp="1"/>
          </p:cNvSpPr>
          <p:nvPr>
            <p:ph sz="quarter" idx="13"/>
          </p:nvPr>
        </p:nvSpPr>
        <p:spPr>
          <a:xfrm>
            <a:off x="455613" y="1604434"/>
            <a:ext cx="8228012" cy="4567767"/>
          </a:xfrm>
        </p:spPr>
        <p:txBody>
          <a:bodyPr/>
          <a:lstStyle>
            <a:lvl1pPr>
              <a:defRPr>
                <a:solidFill>
                  <a:srgbClr val="0071C5"/>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4"/>
          </p:nvPr>
        </p:nvSpPr>
        <p:spPr>
          <a:xfrm>
            <a:off x="4519613" y="6475413"/>
            <a:ext cx="180975" cy="184150"/>
          </a:xfrm>
        </p:spPr>
        <p:txBody>
          <a:bodyPr/>
          <a:lstStyle>
            <a:lvl1pPr>
              <a:defRPr smtClean="0"/>
            </a:lvl1pPr>
          </a:lstStyle>
          <a:p>
            <a:pPr>
              <a:defRPr/>
            </a:pPr>
            <a:fld id="{B1CCBE2A-F26A-40B1-BD7C-A618CA0C467C}" type="slidenum">
              <a:rPr lang="en-US"/>
              <a:pPr>
                <a:defRPr/>
              </a:pPr>
              <a:t>‹#›</a:t>
            </a:fld>
            <a:endParaRPr lang="en-US" dirty="0"/>
          </a:p>
        </p:txBody>
      </p:sp>
      <p:sp>
        <p:nvSpPr>
          <p:cNvPr id="5" name="Rectangle 4"/>
          <p:cNvSpPr>
            <a:spLocks noGrp="1" noChangeArrowheads="1"/>
          </p:cNvSpPr>
          <p:nvPr>
            <p:ph type="dt" sz="quarter" idx="15"/>
          </p:nvPr>
        </p:nvSpPr>
        <p:spPr/>
        <p:txBody>
          <a:bodyPr/>
          <a:lstStyle>
            <a:lvl1pPr>
              <a:defRPr dirty="0" smtClean="0"/>
            </a:lvl1pPr>
          </a:lstStyle>
          <a:p>
            <a:pPr>
              <a:defRPr/>
            </a:pPr>
            <a:r>
              <a:rPr lang="en-US" altLang="ko-KR" dirty="0" smtClean="0"/>
              <a:t>March 2017</a:t>
            </a:r>
            <a:endParaRPr lang="en-US" altLang="ko-KR" dirty="0"/>
          </a:p>
        </p:txBody>
      </p:sp>
    </p:spTree>
    <p:extLst>
      <p:ext uri="{BB962C8B-B14F-4D97-AF65-F5344CB8AC3E}">
        <p14:creationId xmlns:p14="http://schemas.microsoft.com/office/powerpoint/2010/main" val="1934231255"/>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8259763" y="6475413"/>
            <a:ext cx="2841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dirty="0" smtClean="0">
                <a:ea typeface="+mn-ea"/>
                <a:cs typeface="+mn-cs"/>
              </a:defRPr>
            </a:lvl1pPr>
          </a:lstStyle>
          <a:p>
            <a:pPr>
              <a:defRPr/>
            </a:pPr>
            <a:r>
              <a:rPr lang="en-US" altLang="ko-KR"/>
              <a:t>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ea typeface="굴림" panose="020B0600000101010101" pitchFamily="50" charset="-127"/>
                <a:cs typeface="Arial" panose="020B0604020202020204" pitchFamily="34" charset="0"/>
              </a:defRPr>
            </a:lvl1pPr>
          </a:lstStyle>
          <a:p>
            <a:pPr>
              <a:defRPr/>
            </a:pPr>
            <a:r>
              <a:rPr lang="en-US" altLang="ko-KR"/>
              <a:t>Slide </a:t>
            </a:r>
            <a:fld id="{4DD68C8A-B077-40F5-83AD-C481AF96BAC9}" type="slidenum">
              <a:rPr lang="en-US" altLang="ko-KR"/>
              <a:pPr>
                <a:defRPr/>
              </a:pPr>
              <a:t>‹#›</a:t>
            </a:fld>
            <a:endParaRPr lang="en-US" altLang="ko-KR"/>
          </a:p>
        </p:txBody>
      </p:sp>
      <p:sp>
        <p:nvSpPr>
          <p:cNvPr id="2" name="Rectangle 7"/>
          <p:cNvSpPr>
            <a:spLocks noChangeArrowheads="1"/>
          </p:cNvSpPr>
          <p:nvPr/>
        </p:nvSpPr>
        <p:spPr bwMode="auto">
          <a:xfrm>
            <a:off x="5162550" y="333375"/>
            <a:ext cx="3282950" cy="276225"/>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457200" eaLnBrk="0" hangingPunct="0">
              <a:defRPr kumimoji="1" sz="1200">
                <a:solidFill>
                  <a:schemeClr val="tx1"/>
                </a:solidFill>
                <a:latin typeface="Times New Roman" pitchFamily="18" charset="0"/>
                <a:ea typeface="굴림"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vl="4" algn="r">
              <a:defRPr/>
            </a:pPr>
            <a:r>
              <a:rPr kumimoji="0" lang="en-US" altLang="ko-KR" sz="1800" b="1" dirty="0" smtClean="0"/>
              <a:t>doc.: IEEE 802.11-17/</a:t>
            </a:r>
            <a:r>
              <a:rPr lang="en-US" altLang="ko-KR" sz="1800" b="1" dirty="0" smtClean="0"/>
              <a:t>0078</a:t>
            </a:r>
            <a:r>
              <a:rPr kumimoji="0" lang="en-US" altLang="ko-KR" sz="1800" b="1" dirty="0" smtClean="0"/>
              <a:t>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4"/>
          <p:cNvSpPr>
            <a:spLocks noGrp="1" noChangeArrowheads="1"/>
          </p:cNvSpPr>
          <p:nvPr>
            <p:ph type="dt" sz="quarter" idx="2"/>
          </p:nvPr>
        </p:nvSpPr>
        <p:spPr bwMode="auto">
          <a:xfrm>
            <a:off x="696913" y="333375"/>
            <a:ext cx="1579562" cy="2762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tabLst>
                <a:tab pos="358775" algn="l"/>
              </a:tabLst>
              <a:defRPr kumimoji="1" sz="1600" dirty="0" smtClean="0">
                <a:solidFill>
                  <a:schemeClr val="tx1"/>
                </a:solidFill>
                <a:latin typeface="Times New Roman" panose="02020603050405020304" pitchFamily="18" charset="0"/>
                <a:ea typeface="굴림" panose="020B0600000101010101" pitchFamily="50" charset="-127"/>
              </a:defRPr>
            </a:lvl1pPr>
            <a:lvl2pPr marL="742950" indent="-285750" eaLnBrk="0" hangingPunct="0">
              <a:tabLst>
                <a:tab pos="358775" algn="l"/>
              </a:tabLst>
              <a:defRPr kumimoji="1" sz="1200">
                <a:solidFill>
                  <a:schemeClr val="tx1"/>
                </a:solidFill>
                <a:latin typeface="Times New Roman" panose="02020603050405020304" pitchFamily="18" charset="0"/>
                <a:ea typeface="굴림" panose="020B0600000101010101" pitchFamily="50" charset="-127"/>
              </a:defRPr>
            </a:lvl2pPr>
            <a:lvl3pPr marL="1143000" indent="-228600" eaLnBrk="0" hangingPunct="0">
              <a:tabLst>
                <a:tab pos="358775" algn="l"/>
              </a:tabLst>
              <a:defRPr kumimoji="1" sz="1200">
                <a:solidFill>
                  <a:schemeClr val="tx1"/>
                </a:solidFill>
                <a:latin typeface="Times New Roman" panose="02020603050405020304" pitchFamily="18" charset="0"/>
                <a:ea typeface="굴림" panose="020B0600000101010101" pitchFamily="50" charset="-127"/>
              </a:defRPr>
            </a:lvl3pPr>
            <a:lvl4pPr marL="1600200" indent="-228600" eaLnBrk="0" hangingPunct="0">
              <a:tabLst>
                <a:tab pos="358775" algn="l"/>
              </a:tabLst>
              <a:defRPr kumimoji="1" sz="1200">
                <a:solidFill>
                  <a:schemeClr val="tx1"/>
                </a:solidFill>
                <a:latin typeface="Times New Roman" panose="02020603050405020304" pitchFamily="18" charset="0"/>
                <a:ea typeface="굴림" panose="020B0600000101010101" pitchFamily="50" charset="-127"/>
              </a:defRPr>
            </a:lvl4pPr>
            <a:lvl5pPr marL="2057400" indent="-228600" eaLnBrk="0" hangingPunct="0">
              <a:tabLst>
                <a:tab pos="358775" algn="l"/>
              </a:tabLst>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tabLst>
                <a:tab pos="358775" algn="l"/>
              </a:tabLs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tabLst>
                <a:tab pos="358775" algn="l"/>
              </a:tabLs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tabLst>
                <a:tab pos="358775" algn="l"/>
              </a:tabLs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tabLst>
                <a:tab pos="358775" algn="l"/>
              </a:tabLst>
              <a:defRPr kumimoji="1" sz="1200">
                <a:solidFill>
                  <a:schemeClr val="tx1"/>
                </a:solidFill>
                <a:latin typeface="Times New Roman" panose="02020603050405020304" pitchFamily="18" charset="0"/>
                <a:ea typeface="굴림" panose="020B0600000101010101" pitchFamily="50" charset="-127"/>
              </a:defRPr>
            </a:lvl9pPr>
          </a:lstStyle>
          <a:p>
            <a:pPr>
              <a:defRPr/>
            </a:pPr>
            <a:r>
              <a:rPr lang="en-US" altLang="ko-KR" dirty="0" smtClean="0"/>
              <a:t>March 2017</a:t>
            </a:r>
            <a:endParaRPr lang="en-US" altLang="ko-KR" dirty="0"/>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cdn.rohde-schwarz.com/pws/dl_downloads/dl_application/application_notes/1ez62/1EZ62_0e.pdf"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바닥글 개체 틀 3"/>
          <p:cNvSpPr>
            <a:spLocks noGrp="1"/>
          </p:cNvSpPr>
          <p:nvPr>
            <p:ph type="ftr" sz="quarter" idx="10"/>
          </p:nvPr>
        </p:nvSpPr>
        <p:spPr/>
        <p:txBody>
          <a:bodyPr/>
          <a:lstStyle/>
          <a:p>
            <a:pPr>
              <a:defRPr/>
            </a:pPr>
            <a:r>
              <a:rPr lang="en-US" altLang="ko-KR"/>
              <a:t>Intel</a:t>
            </a:r>
          </a:p>
        </p:txBody>
      </p:sp>
      <p:sp>
        <p:nvSpPr>
          <p:cNvPr id="5123" name="슬라이드 번호 개체 틀 4"/>
          <p:cNvSpPr>
            <a:spLocks noGrp="1"/>
          </p:cNvSpPr>
          <p:nvPr>
            <p:ph type="sldNum" sz="quarter" idx="11"/>
          </p:nvPr>
        </p:nvSpPr>
        <p:spPr>
          <a:xfrm>
            <a:off x="4572000" y="6475413"/>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fld id="{D02EC74B-CC01-4725-8E42-8FC62B8091EF}" type="slidenum">
              <a:rPr lang="en-US" altLang="ko-KR" sz="1200" b="0" smtClean="0">
                <a:ea typeface="굴림" panose="020B0600000101010101" pitchFamily="34" charset="-127"/>
              </a:rPr>
              <a:pPr>
                <a:spcBef>
                  <a:spcPct val="0"/>
                </a:spcBef>
                <a:buFontTx/>
                <a:buNone/>
              </a:pPr>
              <a:t>1</a:t>
            </a:fld>
            <a:endParaRPr lang="en-US" altLang="ko-KR" sz="1200" b="0" smtClean="0">
              <a:ea typeface="굴림" panose="020B0600000101010101" pitchFamily="34" charset="-127"/>
            </a:endParaRPr>
          </a:p>
        </p:txBody>
      </p:sp>
      <p:sp>
        <p:nvSpPr>
          <p:cNvPr id="9" name="Rectangle 2"/>
          <p:cNvSpPr txBox="1">
            <a:spLocks noChangeArrowheads="1"/>
          </p:cNvSpPr>
          <p:nvPr/>
        </p:nvSpPr>
        <p:spPr bwMode="auto">
          <a:xfrm>
            <a:off x="381000" y="685800"/>
            <a:ext cx="8305800" cy="1981200"/>
          </a:xfrm>
          <a:prstGeom prst="rect">
            <a:avLst/>
          </a:prstGeom>
          <a:noFill/>
          <a:ln w="9525">
            <a:noFill/>
            <a:miter lim="800000"/>
            <a:headEnd/>
            <a:tailEnd/>
          </a:ln>
        </p:spPr>
        <p:txBody>
          <a:bodyPr lIns="92075" tIns="46038" rIns="92075" bIns="46038" anchor="ctr"/>
          <a:lstStyle/>
          <a:p>
            <a:pPr algn="ctr">
              <a:defRPr/>
            </a:pPr>
            <a:r>
              <a:rPr kumimoji="0" lang="en-US" altLang="zh-CN" sz="4000" b="1" kern="0" dirty="0" smtClean="0">
                <a:latin typeface="+mj-lt"/>
                <a:ea typeface="굴림" panose="020B0600000101010101" pitchFamily="50" charset="-127"/>
                <a:cs typeface="+mj-cs"/>
              </a:rPr>
              <a:t>Resolution to CID 7547</a:t>
            </a:r>
            <a:endParaRPr kumimoji="0" lang="en-US" altLang="ko-KR" sz="4000" b="1" kern="0" dirty="0">
              <a:latin typeface="+mj-lt"/>
              <a:ea typeface="굴림" panose="020B0600000101010101" pitchFamily="50" charset="-127"/>
              <a:cs typeface="+mj-cs"/>
            </a:endParaRPr>
          </a:p>
        </p:txBody>
      </p:sp>
      <p:sp>
        <p:nvSpPr>
          <p:cNvPr id="10" name="Rectangle 6"/>
          <p:cNvSpPr txBox="1">
            <a:spLocks noChangeArrowheads="1"/>
          </p:cNvSpPr>
          <p:nvPr/>
        </p:nvSpPr>
        <p:spPr bwMode="auto">
          <a:xfrm>
            <a:off x="569010" y="2182266"/>
            <a:ext cx="7772400" cy="381000"/>
          </a:xfrm>
          <a:prstGeom prst="rect">
            <a:avLst/>
          </a:prstGeom>
          <a:noFill/>
          <a:ln w="9525">
            <a:noFill/>
            <a:miter lim="800000"/>
            <a:headEnd/>
            <a:tailEnd/>
          </a:ln>
        </p:spPr>
        <p:txBody>
          <a:bodyPr lIns="92075" tIns="46038" rIns="92075" bIns="46038"/>
          <a:lstStyle/>
          <a:p>
            <a:pPr algn="ctr">
              <a:spcBef>
                <a:spcPct val="20000"/>
              </a:spcBef>
              <a:defRPr/>
            </a:pPr>
            <a:r>
              <a:rPr kumimoji="0" lang="en-US" altLang="ko-KR" sz="2000" b="1" kern="0" dirty="0">
                <a:latin typeface="+mn-lt"/>
                <a:ea typeface="굴림" panose="020B0600000101010101" pitchFamily="50" charset="-127"/>
              </a:rPr>
              <a:t>Date:</a:t>
            </a:r>
            <a:r>
              <a:rPr kumimoji="0" lang="en-US" altLang="ko-KR" sz="2000" kern="0" dirty="0">
                <a:latin typeface="+mn-lt"/>
                <a:ea typeface="굴림" panose="020B0600000101010101" pitchFamily="50" charset="-127"/>
              </a:rPr>
              <a:t> </a:t>
            </a:r>
            <a:r>
              <a:rPr kumimoji="0" lang="en-US" altLang="ko-KR" sz="2000" kern="0" dirty="0" smtClean="0">
                <a:latin typeface="+mn-lt"/>
                <a:ea typeface="굴림" panose="020B0600000101010101" pitchFamily="50" charset="-127"/>
              </a:rPr>
              <a:t>2017-03-02</a:t>
            </a:r>
            <a:endParaRPr kumimoji="0" lang="en-US" altLang="ko-KR" sz="2000" kern="0" dirty="0">
              <a:latin typeface="+mn-lt"/>
              <a:ea typeface="굴림" panose="020B0600000101010101" pitchFamily="50" charset="-127"/>
            </a:endParaRPr>
          </a:p>
        </p:txBody>
      </p:sp>
      <p:sp>
        <p:nvSpPr>
          <p:cNvPr id="5126" name="Rectangle 12"/>
          <p:cNvSpPr>
            <a:spLocks noChangeArrowheads="1"/>
          </p:cNvSpPr>
          <p:nvPr/>
        </p:nvSpPr>
        <p:spPr bwMode="auto">
          <a:xfrm>
            <a:off x="553244" y="2618444"/>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12" name="Table 55"/>
          <p:cNvGraphicFramePr>
            <a:graphicFrameLocks noGrp="1"/>
          </p:cNvGraphicFramePr>
          <p:nvPr>
            <p:extLst>
              <p:ext uri="{D42A27DB-BD31-4B8C-83A1-F6EECF244321}">
                <p14:modId xmlns:p14="http://schemas.microsoft.com/office/powerpoint/2010/main" val="1302279896"/>
              </p:ext>
            </p:extLst>
          </p:nvPr>
        </p:nvGraphicFramePr>
        <p:xfrm>
          <a:off x="681038" y="3081151"/>
          <a:ext cx="7862887" cy="3036985"/>
        </p:xfrm>
        <a:graphic>
          <a:graphicData uri="http://schemas.openxmlformats.org/drawingml/2006/table">
            <a:tbl>
              <a:tblPr/>
              <a:tblGrid>
                <a:gridCol w="1605595"/>
                <a:gridCol w="2013652"/>
                <a:gridCol w="1904163"/>
                <a:gridCol w="2339477"/>
              </a:tblGrid>
              <a:tr h="433855">
                <a:tc>
                  <a:txBody>
                    <a:bodyPr/>
                    <a:lstStyle/>
                    <a:p>
                      <a:pPr marL="0" marR="0" algn="ctr">
                        <a:lnSpc>
                          <a:spcPct val="100000"/>
                        </a:lnSpc>
                        <a:spcBef>
                          <a:spcPts val="600"/>
                        </a:spcBef>
                        <a:spcAft>
                          <a:spcPts val="0"/>
                        </a:spcAft>
                      </a:pPr>
                      <a:r>
                        <a:rPr lang="en-US" sz="18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800" b="1" dirty="0">
                          <a:latin typeface="+mj-lt"/>
                          <a:ea typeface="Malgun Gothic"/>
                        </a:rPr>
                        <a:t>Affiliations</a:t>
                      </a:r>
                      <a:endParaRPr lang="en-US" sz="18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800" b="1" dirty="0">
                          <a:latin typeface="+mj-lt"/>
                          <a:ea typeface="Malgun Gothic"/>
                        </a:rPr>
                        <a:t>Address</a:t>
                      </a:r>
                      <a:endParaRPr lang="en-US" sz="18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800" b="1" dirty="0" smtClean="0">
                          <a:latin typeface="+mj-lt"/>
                          <a:ea typeface="Malgun Gothic"/>
                        </a:rPr>
                        <a:t>Email</a:t>
                      </a:r>
                      <a:endParaRPr lang="en-US" sz="18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855">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800" kern="1200" dirty="0" smtClean="0">
                          <a:solidFill>
                            <a:schemeClr val="tx1"/>
                          </a:solidFill>
                          <a:latin typeface="+mn-lt"/>
                          <a:ea typeface="Malgun Gothic"/>
                          <a:cs typeface="+mn-cs"/>
                        </a:rPr>
                        <a:t>Xiaogang Chen</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800" kern="1200" dirty="0" smtClean="0">
                          <a:solidFill>
                            <a:schemeClr val="tx1"/>
                          </a:solidFill>
                          <a:latin typeface="+mn-lt"/>
                          <a:ea typeface="Malgun Gothic"/>
                          <a:cs typeface="+mn-cs"/>
                        </a:rPr>
                        <a:t>Intel</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2000" b="1"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400" dirty="0" smtClean="0">
                          <a:latin typeface="+mj-lt"/>
                          <a:ea typeface="Malgun Gothic"/>
                        </a:rPr>
                        <a:t>Xiaogang.c.chen@intel.com</a:t>
                      </a:r>
                      <a:endParaRPr lang="en-US" sz="14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855">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dirty="0" smtClean="0"/>
                        <a:t>Ilan Sutskover</a:t>
                      </a:r>
                      <a:r>
                        <a:rPr lang="en-US" altLang="ko-KR" sz="1800" kern="1200" dirty="0" smtClean="0">
                          <a:solidFill>
                            <a:schemeClr val="tx1"/>
                          </a:solidFill>
                          <a:latin typeface="+mn-lt"/>
                          <a:ea typeface="Malgun Gothic"/>
                          <a:cs typeface="+mn-cs"/>
                        </a:rPr>
                        <a:t>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800" kern="1200" dirty="0" smtClean="0">
                          <a:solidFill>
                            <a:schemeClr val="tx1"/>
                          </a:solidFill>
                          <a:latin typeface="+mn-lt"/>
                          <a:ea typeface="Malgun Gothic"/>
                          <a:cs typeface="+mn-cs"/>
                        </a:rPr>
                        <a:t>Intel</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2000" b="1"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8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855">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sz="1800" kern="1200" dirty="0" smtClean="0">
                          <a:solidFill>
                            <a:schemeClr val="tx1"/>
                          </a:solidFill>
                          <a:effectLst/>
                          <a:latin typeface="+mn-lt"/>
                          <a:ea typeface="+mn-ea"/>
                          <a:cs typeface="+mn-cs"/>
                        </a:rPr>
                        <a:t>Michael Simon</a:t>
                      </a:r>
                      <a:endParaRPr lang="en-US" altLang="ko-KR" sz="18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800" kern="1200" dirty="0" smtClean="0">
                          <a:solidFill>
                            <a:schemeClr val="tx1"/>
                          </a:solidFill>
                          <a:latin typeface="+mn-lt"/>
                          <a:ea typeface="Malgun Gothic"/>
                          <a:cs typeface="+mn-cs"/>
                        </a:rPr>
                        <a:t>Rohde-</a:t>
                      </a:r>
                      <a:r>
                        <a:rPr lang="en-US" altLang="ko-KR" sz="1800" kern="1200" dirty="0" err="1" smtClean="0">
                          <a:solidFill>
                            <a:schemeClr val="tx1"/>
                          </a:solidFill>
                          <a:latin typeface="+mn-lt"/>
                          <a:ea typeface="Malgun Gothic"/>
                          <a:cs typeface="+mn-cs"/>
                        </a:rPr>
                        <a:t>schwarz</a:t>
                      </a:r>
                      <a:endParaRPr lang="en-US" altLang="ko-KR" sz="18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2000" b="1"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8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855">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sz="1800" kern="1200" dirty="0" smtClean="0">
                          <a:solidFill>
                            <a:schemeClr val="tx1"/>
                          </a:solidFill>
                          <a:effectLst/>
                          <a:latin typeface="+mn-lt"/>
                          <a:ea typeface="+mn-ea"/>
                          <a:cs typeface="+mn-cs"/>
                        </a:rPr>
                        <a:t>Lisa</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Ward</a:t>
                      </a:r>
                      <a:endParaRPr lang="en-US" altLang="ko-KR" sz="18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800" kern="1200" dirty="0" smtClean="0">
                          <a:solidFill>
                            <a:schemeClr val="tx1"/>
                          </a:solidFill>
                          <a:latin typeface="+mn-lt"/>
                          <a:ea typeface="Malgun Gothic"/>
                          <a:cs typeface="+mn-cs"/>
                        </a:rPr>
                        <a:t>Rohde-</a:t>
                      </a:r>
                      <a:r>
                        <a:rPr lang="en-US" altLang="ko-KR" sz="1800" kern="1200" dirty="0" err="1" smtClean="0">
                          <a:solidFill>
                            <a:schemeClr val="tx1"/>
                          </a:solidFill>
                          <a:latin typeface="+mn-lt"/>
                          <a:ea typeface="Malgun Gothic"/>
                          <a:cs typeface="+mn-cs"/>
                        </a:rPr>
                        <a:t>schwarz</a:t>
                      </a:r>
                      <a:endParaRPr lang="en-US" altLang="ko-KR" sz="18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2000" b="1"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8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855">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8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8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2000" b="1"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8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855">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8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8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2000" b="1"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8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159" name="Rectangle 4"/>
          <p:cNvSpPr>
            <a:spLocks noGrp="1" noChangeArrowheads="1"/>
          </p:cNvSpPr>
          <p:nvPr>
            <p:ph type="dt" sz="quarter" idx="12"/>
          </p:nvPr>
        </p:nvSpPr>
        <p:spPr>
          <a:noFill/>
        </p:spPr>
        <p:txBody>
          <a:bodyPr/>
          <a:lstStyle>
            <a:lvl1pPr>
              <a:spcBef>
                <a:spcPct val="20000"/>
              </a:spcBef>
              <a:buChar char="•"/>
              <a:tabLst>
                <a:tab pos="358775" algn="l"/>
              </a:tabLst>
              <a:defRPr sz="2400" b="1">
                <a:solidFill>
                  <a:schemeClr val="tx1"/>
                </a:solidFill>
                <a:latin typeface="Times New Roman" panose="02020603050405020304" pitchFamily="18" charset="0"/>
              </a:defRPr>
            </a:lvl1pPr>
            <a:lvl2pPr marL="742950" indent="-285750">
              <a:spcBef>
                <a:spcPct val="20000"/>
              </a:spcBef>
              <a:buChar char="–"/>
              <a:tabLst>
                <a:tab pos="358775" algn="l"/>
              </a:tabLst>
              <a:defRPr sz="2000">
                <a:solidFill>
                  <a:schemeClr val="tx1"/>
                </a:solidFill>
                <a:latin typeface="Times New Roman" panose="02020603050405020304" pitchFamily="18" charset="0"/>
              </a:defRPr>
            </a:lvl2pPr>
            <a:lvl3pPr marL="1143000" indent="-228600">
              <a:spcBef>
                <a:spcPct val="20000"/>
              </a:spcBef>
              <a:buChar char="•"/>
              <a:tabLst>
                <a:tab pos="358775" algn="l"/>
              </a:tabLst>
              <a:defRPr>
                <a:solidFill>
                  <a:schemeClr val="tx1"/>
                </a:solidFill>
                <a:latin typeface="Times New Roman" panose="02020603050405020304" pitchFamily="18" charset="0"/>
              </a:defRPr>
            </a:lvl3pPr>
            <a:lvl4pPr marL="1600200" indent="-228600">
              <a:spcBef>
                <a:spcPct val="20000"/>
              </a:spcBef>
              <a:buChar char="–"/>
              <a:tabLst>
                <a:tab pos="358775" algn="l"/>
              </a:tabLst>
              <a:defRPr sz="1600">
                <a:solidFill>
                  <a:schemeClr val="tx1"/>
                </a:solidFill>
                <a:latin typeface="Times New Roman" panose="02020603050405020304" pitchFamily="18" charset="0"/>
              </a:defRPr>
            </a:lvl4pPr>
            <a:lvl5pPr marL="2057400" indent="-228600">
              <a:spcBef>
                <a:spcPct val="20000"/>
              </a:spcBef>
              <a:buChar char="•"/>
              <a:tabLst>
                <a:tab pos="358775"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9pPr>
          </a:lstStyle>
          <a:p>
            <a:pPr>
              <a:buNone/>
              <a:defRPr/>
            </a:pPr>
            <a:r>
              <a:rPr lang="en-US" altLang="ko-KR" sz="1600" b="0" dirty="0"/>
              <a:t>March 2017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455613" y="411163"/>
            <a:ext cx="8229600" cy="1158875"/>
          </a:xfrm>
        </p:spPr>
        <p:txBody>
          <a:bodyPr/>
          <a:lstStyle/>
          <a:p>
            <a:r>
              <a:rPr lang="en-US" altLang="en-US" smtClean="0"/>
              <a:t>Statement of Problem</a:t>
            </a:r>
          </a:p>
        </p:txBody>
      </p:sp>
      <p:sp>
        <p:nvSpPr>
          <p:cNvPr id="6147" name="Content Placeholder 4"/>
          <p:cNvSpPr>
            <a:spLocks noGrp="1"/>
          </p:cNvSpPr>
          <p:nvPr>
            <p:ph sz="quarter" idx="13"/>
          </p:nvPr>
        </p:nvSpPr>
        <p:spPr>
          <a:xfrm>
            <a:off x="457200" y="1636713"/>
            <a:ext cx="8615363" cy="4840287"/>
          </a:xfrm>
        </p:spPr>
        <p:txBody>
          <a:bodyPr/>
          <a:lstStyle/>
          <a:p>
            <a:pPr marL="285750" indent="-285750">
              <a:spcBef>
                <a:spcPts val="600"/>
              </a:spcBef>
              <a:spcAft>
                <a:spcPts val="600"/>
              </a:spcAft>
            </a:pPr>
            <a:r>
              <a:rPr lang="en-US" altLang="en-US" sz="1800" dirty="0" smtClean="0">
                <a:solidFill>
                  <a:schemeClr val="tx1"/>
                </a:solidFill>
              </a:rPr>
              <a:t>Draft 1.0 defines that masks of HE PPDUs are measured with RBW=25kHz and VBW=7.5kHz</a:t>
            </a:r>
          </a:p>
          <a:p>
            <a:pPr marL="685800" lvl="1">
              <a:spcBef>
                <a:spcPts val="600"/>
              </a:spcBef>
              <a:spcAft>
                <a:spcPts val="600"/>
              </a:spcAft>
            </a:pPr>
            <a:r>
              <a:rPr lang="en-US" altLang="en-US" sz="1600" dirty="0" smtClean="0">
                <a:solidFill>
                  <a:schemeClr val="tx1"/>
                </a:solidFill>
              </a:rPr>
              <a:t>A change over former 802.11 that used RBW=100kHz and VBW=30kHz</a:t>
            </a:r>
          </a:p>
          <a:p>
            <a:pPr>
              <a:spcBef>
                <a:spcPts val="600"/>
              </a:spcBef>
              <a:spcAft>
                <a:spcPts val="600"/>
              </a:spcAft>
            </a:pPr>
            <a:r>
              <a:rPr lang="en-US" altLang="en-US" sz="1800" dirty="0" smtClean="0">
                <a:solidFill>
                  <a:schemeClr val="tx1"/>
                </a:solidFill>
              </a:rPr>
              <a:t>With RBW of 25kHz, each spectrum point for 160MHz transmission is approximately 10LOG(160/0.025)=38dB below the total power. 6dB lower than 11ac.</a:t>
            </a:r>
          </a:p>
          <a:p>
            <a:pPr marL="685800" lvl="1">
              <a:spcBef>
                <a:spcPts val="600"/>
              </a:spcBef>
              <a:spcAft>
                <a:spcPts val="600"/>
              </a:spcAft>
            </a:pPr>
            <a:r>
              <a:rPr lang="en-US" altLang="en-US" sz="1600" dirty="0" smtClean="0">
                <a:solidFill>
                  <a:schemeClr val="tx1"/>
                </a:solidFill>
              </a:rPr>
              <a:t>For in-band spurs, there is </a:t>
            </a:r>
            <a:r>
              <a:rPr lang="en-US" altLang="zh-CN" sz="1600" dirty="0" smtClean="0">
                <a:solidFill>
                  <a:schemeClr val="tx1"/>
                </a:solidFill>
              </a:rPr>
              <a:t>more chance that </a:t>
            </a:r>
            <a:r>
              <a:rPr lang="en-US" altLang="en-US" sz="1600" dirty="0" smtClean="0">
                <a:solidFill>
                  <a:schemeClr val="tx1"/>
                </a:solidFill>
              </a:rPr>
              <a:t>0dBr at peak spectrum will be touching the CW “spur” instead of the data subcarriers.</a:t>
            </a:r>
          </a:p>
          <a:p>
            <a:pPr marL="685800" lvl="1">
              <a:spcBef>
                <a:spcPts val="600"/>
              </a:spcBef>
              <a:spcAft>
                <a:spcPts val="600"/>
              </a:spcAft>
            </a:pPr>
            <a:r>
              <a:rPr lang="en-US" altLang="en-US" sz="1600" dirty="0" smtClean="0">
                <a:solidFill>
                  <a:schemeClr val="tx1"/>
                </a:solidFill>
              </a:rPr>
              <a:t>For out-band spurs, there is more chance the spur break the mask.</a:t>
            </a:r>
          </a:p>
          <a:p>
            <a:pPr marL="285750" indent="-285750">
              <a:spcBef>
                <a:spcPts val="600"/>
              </a:spcBef>
              <a:spcAft>
                <a:spcPts val="600"/>
              </a:spcAft>
            </a:pPr>
            <a:r>
              <a:rPr lang="en-US" altLang="en-US" sz="1800" dirty="0" smtClean="0">
                <a:solidFill>
                  <a:schemeClr val="tx1"/>
                </a:solidFill>
              </a:rPr>
              <a:t>Smaller RBW requires larger number of points at the SA, resulting in significantly more variance in the frequency domain &amp; higher test time</a:t>
            </a:r>
          </a:p>
          <a:p>
            <a:pPr marL="285750" indent="-285750">
              <a:spcBef>
                <a:spcPts val="600"/>
              </a:spcBef>
              <a:spcAft>
                <a:spcPts val="600"/>
              </a:spcAft>
            </a:pPr>
            <a:r>
              <a:rPr lang="en-US" altLang="en-US" sz="1800" dirty="0" smtClean="0">
                <a:solidFill>
                  <a:schemeClr val="tx1"/>
                </a:solidFill>
              </a:rPr>
              <a:t>We have identified that some major SA manufacturers (like </a:t>
            </a:r>
            <a:r>
              <a:rPr lang="en-US" altLang="en-US" sz="1800" dirty="0" err="1" smtClean="0">
                <a:solidFill>
                  <a:schemeClr val="tx1"/>
                </a:solidFill>
              </a:rPr>
              <a:t>Keysight</a:t>
            </a:r>
            <a:r>
              <a:rPr lang="en-US" altLang="en-US" sz="1800" dirty="0" smtClean="0">
                <a:solidFill>
                  <a:schemeClr val="tx1"/>
                </a:solidFill>
              </a:rPr>
              <a:t>) support RF filtering with a limited RBW granularity only, where RBW=25kHz is not one of the available options</a:t>
            </a:r>
          </a:p>
        </p:txBody>
      </p:sp>
      <p:sp>
        <p:nvSpPr>
          <p:cNvPr id="6148" name="Rectangle 4"/>
          <p:cNvSpPr>
            <a:spLocks noGrp="1" noChangeArrowheads="1"/>
          </p:cNvSpPr>
          <p:nvPr>
            <p:ph type="dt" sz="quarter" idx="15"/>
          </p:nvPr>
        </p:nvSpPr>
        <p:spPr>
          <a:xfrm>
            <a:off x="696913" y="333375"/>
            <a:ext cx="998671" cy="246221"/>
          </a:xfrm>
          <a:noFill/>
        </p:spPr>
        <p:txBody>
          <a:bodyPr wrap="none" lIns="0" tIns="0" rIns="0" bIns="0">
            <a:spAutoFit/>
          </a:bodyPr>
          <a:lstStyle>
            <a:lvl1pPr>
              <a:spcBef>
                <a:spcPct val="20000"/>
              </a:spcBef>
              <a:buChar char="•"/>
              <a:tabLst>
                <a:tab pos="358775" algn="l"/>
              </a:tabLst>
              <a:defRPr sz="2400" b="1">
                <a:solidFill>
                  <a:schemeClr val="tx1"/>
                </a:solidFill>
                <a:latin typeface="Times New Roman" panose="02020603050405020304" pitchFamily="18" charset="0"/>
              </a:defRPr>
            </a:lvl1pPr>
            <a:lvl2pPr marL="742950" indent="-285750">
              <a:spcBef>
                <a:spcPct val="20000"/>
              </a:spcBef>
              <a:buChar char="–"/>
              <a:tabLst>
                <a:tab pos="358775" algn="l"/>
              </a:tabLst>
              <a:defRPr sz="2000">
                <a:solidFill>
                  <a:schemeClr val="tx1"/>
                </a:solidFill>
                <a:latin typeface="Times New Roman" panose="02020603050405020304" pitchFamily="18" charset="0"/>
              </a:defRPr>
            </a:lvl2pPr>
            <a:lvl3pPr marL="1143000" indent="-228600">
              <a:spcBef>
                <a:spcPct val="20000"/>
              </a:spcBef>
              <a:buChar char="•"/>
              <a:tabLst>
                <a:tab pos="358775" algn="l"/>
              </a:tabLst>
              <a:defRPr>
                <a:solidFill>
                  <a:schemeClr val="tx1"/>
                </a:solidFill>
                <a:latin typeface="Times New Roman" panose="02020603050405020304" pitchFamily="18" charset="0"/>
              </a:defRPr>
            </a:lvl3pPr>
            <a:lvl4pPr marL="1600200" indent="-228600">
              <a:spcBef>
                <a:spcPct val="20000"/>
              </a:spcBef>
              <a:buChar char="–"/>
              <a:tabLst>
                <a:tab pos="358775" algn="l"/>
              </a:tabLst>
              <a:defRPr sz="1600">
                <a:solidFill>
                  <a:schemeClr val="tx1"/>
                </a:solidFill>
                <a:latin typeface="Times New Roman" panose="02020603050405020304" pitchFamily="18" charset="0"/>
              </a:defRPr>
            </a:lvl4pPr>
            <a:lvl5pPr marL="2057400" indent="-228600">
              <a:spcBef>
                <a:spcPct val="20000"/>
              </a:spcBef>
              <a:buChar char="•"/>
              <a:tabLst>
                <a:tab pos="358775"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9pPr>
          </a:lstStyle>
          <a:p>
            <a:pPr>
              <a:buNone/>
              <a:defRPr/>
            </a:pPr>
            <a:r>
              <a:rPr lang="en-US" altLang="ko-KR" sz="1600" b="0" dirty="0"/>
              <a:t>March 2017</a:t>
            </a:r>
          </a:p>
        </p:txBody>
      </p:sp>
      <p:sp>
        <p:nvSpPr>
          <p:cNvPr id="6149" name="바닥글 개체 틀 3"/>
          <p:cNvSpPr txBox="1">
            <a:spLocks/>
          </p:cNvSpPr>
          <p:nvPr/>
        </p:nvSpPr>
        <p:spPr bwMode="auto">
          <a:xfrm>
            <a:off x="8077200" y="6475413"/>
            <a:ext cx="4667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indent="-285750">
              <a:spcBef>
                <a:spcPct val="20000"/>
              </a:spcBef>
              <a:buChar char="–"/>
              <a:defRPr sz="2000">
                <a:solidFill>
                  <a:schemeClr val="tx1"/>
                </a:solidFill>
                <a:latin typeface="Times New Roman" panose="02020603050405020304" pitchFamily="18" charset="0"/>
              </a:defRPr>
            </a:lvl2pPr>
            <a:lvl3pPr indent="-228600">
              <a:spcBef>
                <a:spcPct val="20000"/>
              </a:spcBef>
              <a:buChar char="•"/>
              <a:defRPr>
                <a:solidFill>
                  <a:schemeClr val="tx1"/>
                </a:solidFill>
                <a:latin typeface="Times New Roman" panose="02020603050405020304" pitchFamily="18" charset="0"/>
              </a:defRPr>
            </a:lvl3pPr>
            <a:lvl4pPr indent="-228600">
              <a:spcBef>
                <a:spcPct val="20000"/>
              </a:spcBef>
              <a:buChar char="–"/>
              <a:defRPr sz="1600">
                <a:solidFill>
                  <a:schemeClr val="tx1"/>
                </a:solidFill>
                <a:latin typeface="Times New Roman" panose="02020603050405020304" pitchFamily="18" charset="0"/>
              </a:defRPr>
            </a:lvl4pPr>
            <a:lvl5pPr indent="-228600">
              <a:spcBef>
                <a:spcPct val="20000"/>
              </a:spcBef>
              <a:buChar char="•"/>
              <a:defRPr sz="1600">
                <a:solidFill>
                  <a:schemeClr val="tx1"/>
                </a:solidFill>
                <a:latin typeface="Times New Roman" panose="02020603050405020304" pitchFamily="18" charset="0"/>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Intel</a:t>
            </a:r>
          </a:p>
        </p:txBody>
      </p:sp>
      <p:sp>
        <p:nvSpPr>
          <p:cNvPr id="6150" name="Slide Number Placeholder 1"/>
          <p:cNvSpPr txBox="1">
            <a:spLocks/>
          </p:cNvSpPr>
          <p:nvPr/>
        </p:nvSpPr>
        <p:spPr bwMode="auto">
          <a:xfrm>
            <a:off x="4572000" y="6475413"/>
            <a:ext cx="76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indent="-285750">
              <a:spcBef>
                <a:spcPct val="20000"/>
              </a:spcBef>
              <a:buChar char="–"/>
              <a:defRPr sz="2000">
                <a:solidFill>
                  <a:schemeClr val="tx1"/>
                </a:solidFill>
                <a:latin typeface="Times New Roman" panose="02020603050405020304" pitchFamily="18" charset="0"/>
              </a:defRPr>
            </a:lvl2pPr>
            <a:lvl3pPr indent="-228600">
              <a:spcBef>
                <a:spcPct val="20000"/>
              </a:spcBef>
              <a:buChar char="•"/>
              <a:defRPr>
                <a:solidFill>
                  <a:schemeClr val="tx1"/>
                </a:solidFill>
                <a:latin typeface="Times New Roman" panose="02020603050405020304" pitchFamily="18" charset="0"/>
              </a:defRPr>
            </a:lvl3pPr>
            <a:lvl4pPr indent="-228600">
              <a:spcBef>
                <a:spcPct val="20000"/>
              </a:spcBef>
              <a:buChar char="–"/>
              <a:defRPr sz="1600">
                <a:solidFill>
                  <a:schemeClr val="tx1"/>
                </a:solidFill>
                <a:latin typeface="Times New Roman" panose="02020603050405020304" pitchFamily="18" charset="0"/>
              </a:defRPr>
            </a:lvl4pPr>
            <a:lvl5pPr indent="-228600">
              <a:spcBef>
                <a:spcPct val="20000"/>
              </a:spcBef>
              <a:buChar char="•"/>
              <a:defRPr sz="1600">
                <a:solidFill>
                  <a:schemeClr val="tx1"/>
                </a:solidFill>
                <a:latin typeface="Times New Roman" panose="02020603050405020304" pitchFamily="18" charset="0"/>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US" altLang="en-US" sz="1200" b="0">
                <a:cs typeface="Arial" panose="020B0604020202020204" pitchFamily="34" charset="0"/>
              </a:rPr>
              <a:t>2</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1"/>
          <p:cNvSpPr>
            <a:spLocks noGrp="1"/>
          </p:cNvSpPr>
          <p:nvPr>
            <p:ph type="sldNum" sz="quarter" idx="1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anose="02020603050405020304" pitchFamily="18" charset="0"/>
                <a:ea typeface="굴림" panose="020B0600000101010101" pitchFamily="34" charset="-127"/>
              </a:defRPr>
            </a:lvl1pPr>
            <a:lvl2pPr marL="742950" indent="-285750">
              <a:defRPr kumimoji="1" sz="1200">
                <a:solidFill>
                  <a:schemeClr val="tx1"/>
                </a:solidFill>
                <a:latin typeface="Times New Roman" panose="02020603050405020304" pitchFamily="18" charset="0"/>
                <a:ea typeface="굴림" panose="020B0600000101010101" pitchFamily="34" charset="-127"/>
              </a:defRPr>
            </a:lvl2pPr>
            <a:lvl3pPr marL="1143000" indent="-228600">
              <a:defRPr kumimoji="1" sz="1200">
                <a:solidFill>
                  <a:schemeClr val="tx1"/>
                </a:solidFill>
                <a:latin typeface="Times New Roman" panose="02020603050405020304" pitchFamily="18" charset="0"/>
                <a:ea typeface="굴림" panose="020B0600000101010101" pitchFamily="34" charset="-127"/>
              </a:defRPr>
            </a:lvl3pPr>
            <a:lvl4pPr marL="1600200" indent="-228600">
              <a:defRPr kumimoji="1" sz="1200">
                <a:solidFill>
                  <a:schemeClr val="tx1"/>
                </a:solidFill>
                <a:latin typeface="Times New Roman" panose="02020603050405020304" pitchFamily="18" charset="0"/>
                <a:ea typeface="굴림" panose="020B0600000101010101" pitchFamily="34" charset="-127"/>
              </a:defRPr>
            </a:lvl4pPr>
            <a:lvl5pPr marL="2057400" indent="-228600">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fld id="{6C0A5616-4440-413C-A11B-E15D30D7C5ED}" type="slidenum">
              <a:rPr kumimoji="0" lang="en-US" altLang="en-US"/>
              <a:pPr/>
              <a:t>3</a:t>
            </a:fld>
            <a:endParaRPr kumimoji="0" lang="en-US" altLang="en-US"/>
          </a:p>
        </p:txBody>
      </p:sp>
      <p:sp>
        <p:nvSpPr>
          <p:cNvPr id="9219" name="Title 2"/>
          <p:cNvSpPr>
            <a:spLocks noGrp="1"/>
          </p:cNvSpPr>
          <p:nvPr>
            <p:ph type="title"/>
          </p:nvPr>
        </p:nvSpPr>
        <p:spPr>
          <a:xfrm>
            <a:off x="455613" y="411163"/>
            <a:ext cx="8229600" cy="1158875"/>
          </a:xfrm>
        </p:spPr>
        <p:txBody>
          <a:bodyPr/>
          <a:lstStyle/>
          <a:p>
            <a:r>
              <a:rPr lang="en-US" altLang="en-US" dirty="0" smtClean="0"/>
              <a:t>Spur Resilience (in-band)</a:t>
            </a:r>
          </a:p>
        </p:txBody>
      </p:sp>
      <p:sp>
        <p:nvSpPr>
          <p:cNvPr id="9220" name="Content Placeholder 3"/>
          <p:cNvSpPr>
            <a:spLocks noGrp="1"/>
          </p:cNvSpPr>
          <p:nvPr>
            <p:ph sz="quarter" idx="13"/>
          </p:nvPr>
        </p:nvSpPr>
        <p:spPr>
          <a:xfrm>
            <a:off x="455613" y="1447801"/>
            <a:ext cx="8228012" cy="4724400"/>
          </a:xfrm>
        </p:spPr>
        <p:txBody>
          <a:bodyPr/>
          <a:lstStyle/>
          <a:p>
            <a:r>
              <a:rPr lang="en-US" altLang="en-US" b="0" dirty="0" smtClean="0">
                <a:solidFill>
                  <a:schemeClr val="tx1"/>
                </a:solidFill>
              </a:rPr>
              <a:t>CW-like signals’ power does not vary with RBW, as their bandwidth is infinitely small. But the mask peak spectrum reduces in power with reduction to RBW.</a:t>
            </a:r>
          </a:p>
          <a:p>
            <a:r>
              <a:rPr lang="en-US" altLang="en-US" b="0" dirty="0" smtClean="0">
                <a:solidFill>
                  <a:schemeClr val="tx1"/>
                </a:solidFill>
              </a:rPr>
              <a:t>As a result, resilience to CW-like spurs has degraded by 6dB upon the change from RBW=100kHz to RBW=25kHz</a:t>
            </a:r>
          </a:p>
        </p:txBody>
      </p:sp>
      <p:sp>
        <p:nvSpPr>
          <p:cNvPr id="9221" name="Rectangle 4"/>
          <p:cNvSpPr>
            <a:spLocks noGrp="1" noChangeArrowheads="1"/>
          </p:cNvSpPr>
          <p:nvPr>
            <p:ph type="dt" sz="quarter" idx="15"/>
          </p:nvPr>
        </p:nvSpPr>
        <p:spPr>
          <a:xfrm>
            <a:off x="696913" y="333375"/>
            <a:ext cx="998671" cy="246221"/>
          </a:xfrm>
          <a:noFill/>
        </p:spPr>
        <p:txBody>
          <a:bodyPr wrap="none" lIns="0" tIns="0" rIns="0" bIns="0">
            <a:spAutoFit/>
          </a:bodyPr>
          <a:lstStyle>
            <a:lvl1pPr>
              <a:spcBef>
                <a:spcPct val="20000"/>
              </a:spcBef>
              <a:buChar char="•"/>
              <a:tabLst>
                <a:tab pos="358775" algn="l"/>
              </a:tabLst>
              <a:defRPr sz="2400" b="1">
                <a:solidFill>
                  <a:schemeClr val="tx1"/>
                </a:solidFill>
                <a:latin typeface="Times New Roman" panose="02020603050405020304" pitchFamily="18" charset="0"/>
              </a:defRPr>
            </a:lvl1pPr>
            <a:lvl2pPr marL="742950" indent="-285750">
              <a:spcBef>
                <a:spcPct val="20000"/>
              </a:spcBef>
              <a:buChar char="–"/>
              <a:tabLst>
                <a:tab pos="358775" algn="l"/>
              </a:tabLst>
              <a:defRPr sz="2000">
                <a:solidFill>
                  <a:schemeClr val="tx1"/>
                </a:solidFill>
                <a:latin typeface="Times New Roman" panose="02020603050405020304" pitchFamily="18" charset="0"/>
              </a:defRPr>
            </a:lvl2pPr>
            <a:lvl3pPr marL="1143000" indent="-228600">
              <a:spcBef>
                <a:spcPct val="20000"/>
              </a:spcBef>
              <a:buChar char="•"/>
              <a:tabLst>
                <a:tab pos="358775" algn="l"/>
              </a:tabLst>
              <a:defRPr>
                <a:solidFill>
                  <a:schemeClr val="tx1"/>
                </a:solidFill>
                <a:latin typeface="Times New Roman" panose="02020603050405020304" pitchFamily="18" charset="0"/>
              </a:defRPr>
            </a:lvl3pPr>
            <a:lvl4pPr marL="1600200" indent="-228600">
              <a:spcBef>
                <a:spcPct val="20000"/>
              </a:spcBef>
              <a:buChar char="–"/>
              <a:tabLst>
                <a:tab pos="358775" algn="l"/>
              </a:tabLst>
              <a:defRPr sz="1600">
                <a:solidFill>
                  <a:schemeClr val="tx1"/>
                </a:solidFill>
                <a:latin typeface="Times New Roman" panose="02020603050405020304" pitchFamily="18" charset="0"/>
              </a:defRPr>
            </a:lvl4pPr>
            <a:lvl5pPr marL="2057400" indent="-228600">
              <a:spcBef>
                <a:spcPct val="20000"/>
              </a:spcBef>
              <a:buChar char="•"/>
              <a:tabLst>
                <a:tab pos="358775"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9pPr>
          </a:lstStyle>
          <a:p>
            <a:pPr>
              <a:buNone/>
              <a:defRPr/>
            </a:pPr>
            <a:r>
              <a:rPr lang="en-US" altLang="ko-KR" sz="1600" b="0" dirty="0"/>
              <a:t>March 2017</a:t>
            </a:r>
          </a:p>
        </p:txBody>
      </p:sp>
      <p:sp>
        <p:nvSpPr>
          <p:cNvPr id="9222" name="바닥글 개체 틀 3"/>
          <p:cNvSpPr txBox="1">
            <a:spLocks/>
          </p:cNvSpPr>
          <p:nvPr/>
        </p:nvSpPr>
        <p:spPr bwMode="auto">
          <a:xfrm>
            <a:off x="8077200" y="6475413"/>
            <a:ext cx="4667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indent="-285750">
              <a:spcBef>
                <a:spcPct val="20000"/>
              </a:spcBef>
              <a:buChar char="–"/>
              <a:defRPr sz="2000">
                <a:solidFill>
                  <a:schemeClr val="tx1"/>
                </a:solidFill>
                <a:latin typeface="Times New Roman" panose="02020603050405020304" pitchFamily="18" charset="0"/>
              </a:defRPr>
            </a:lvl2pPr>
            <a:lvl3pPr indent="-228600">
              <a:spcBef>
                <a:spcPct val="20000"/>
              </a:spcBef>
              <a:buChar char="•"/>
              <a:defRPr>
                <a:solidFill>
                  <a:schemeClr val="tx1"/>
                </a:solidFill>
                <a:latin typeface="Times New Roman" panose="02020603050405020304" pitchFamily="18" charset="0"/>
              </a:defRPr>
            </a:lvl3pPr>
            <a:lvl4pPr indent="-228600">
              <a:spcBef>
                <a:spcPct val="20000"/>
              </a:spcBef>
              <a:buChar char="–"/>
              <a:defRPr sz="1600">
                <a:solidFill>
                  <a:schemeClr val="tx1"/>
                </a:solidFill>
                <a:latin typeface="Times New Roman" panose="02020603050405020304" pitchFamily="18" charset="0"/>
              </a:defRPr>
            </a:lvl4pPr>
            <a:lvl5pPr indent="-228600">
              <a:spcBef>
                <a:spcPct val="20000"/>
              </a:spcBef>
              <a:buChar char="•"/>
              <a:defRPr sz="1600">
                <a:solidFill>
                  <a:schemeClr val="tx1"/>
                </a:solidFill>
                <a:latin typeface="Times New Roman" panose="02020603050405020304" pitchFamily="18" charset="0"/>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Intel</a:t>
            </a:r>
          </a:p>
        </p:txBody>
      </p:sp>
      <p:grpSp>
        <p:nvGrpSpPr>
          <p:cNvPr id="2" name="Group 1"/>
          <p:cNvGrpSpPr/>
          <p:nvPr/>
        </p:nvGrpSpPr>
        <p:grpSpPr>
          <a:xfrm>
            <a:off x="143034" y="3698082"/>
            <a:ext cx="9115107" cy="2625725"/>
            <a:chOff x="181293" y="3581400"/>
            <a:chExt cx="8532812" cy="1892300"/>
          </a:xfrm>
        </p:grpSpPr>
        <p:pic>
          <p:nvPicPr>
            <p:cNvPr id="7"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6543" y="3581400"/>
              <a:ext cx="7953375" cy="167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5"/>
            <p:cNvSpPr txBox="1">
              <a:spLocks noChangeArrowheads="1"/>
            </p:cNvSpPr>
            <p:nvPr/>
          </p:nvSpPr>
          <p:spPr bwMode="auto">
            <a:xfrm>
              <a:off x="465455" y="5305425"/>
              <a:ext cx="59531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sz="1200">
                  <a:solidFill>
                    <a:schemeClr val="tx1"/>
                  </a:solidFill>
                  <a:latin typeface="Times New Roman" panose="02020603050405020304" pitchFamily="18" charset="0"/>
                  <a:ea typeface="굴림" panose="020B0600000101010101" pitchFamily="34" charset="-127"/>
                </a:defRPr>
              </a:lvl1pPr>
              <a:lvl2pPr marL="742950" indent="-285750">
                <a:defRPr kumimoji="1" sz="1200">
                  <a:solidFill>
                    <a:schemeClr val="tx1"/>
                  </a:solidFill>
                  <a:latin typeface="Times New Roman" panose="02020603050405020304" pitchFamily="18" charset="0"/>
                  <a:ea typeface="굴림" panose="020B0600000101010101" pitchFamily="34" charset="-127"/>
                </a:defRPr>
              </a:lvl2pPr>
              <a:lvl3pPr marL="1143000" indent="-228600">
                <a:defRPr kumimoji="1" sz="1200">
                  <a:solidFill>
                    <a:schemeClr val="tx1"/>
                  </a:solidFill>
                  <a:latin typeface="Times New Roman" panose="02020603050405020304" pitchFamily="18" charset="0"/>
                  <a:ea typeface="굴림" panose="020B0600000101010101" pitchFamily="34" charset="-127"/>
                </a:defRPr>
              </a:lvl3pPr>
              <a:lvl4pPr marL="1600200" indent="-228600">
                <a:defRPr kumimoji="1" sz="1200">
                  <a:solidFill>
                    <a:schemeClr val="tx1"/>
                  </a:solidFill>
                  <a:latin typeface="Times New Roman" panose="02020603050405020304" pitchFamily="18" charset="0"/>
                  <a:ea typeface="굴림" panose="020B0600000101010101" pitchFamily="34" charset="-127"/>
                </a:defRPr>
              </a:lvl4pPr>
              <a:lvl5pPr marL="2057400" indent="-228600">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r>
                <a:rPr lang="en-US" altLang="en-US" sz="1100">
                  <a:solidFill>
                    <a:srgbClr val="003C71"/>
                  </a:solidFill>
                </a:rPr>
                <a:t>Frequency</a:t>
              </a:r>
            </a:p>
          </p:txBody>
        </p:sp>
        <p:cxnSp>
          <p:nvCxnSpPr>
            <p:cNvPr id="9" name="Straight Arrow Connector 8"/>
            <p:cNvCxnSpPr>
              <a:stCxn id="8" idx="3"/>
            </p:cNvCxnSpPr>
            <p:nvPr/>
          </p:nvCxnSpPr>
          <p:spPr>
            <a:xfrm>
              <a:off x="1060768" y="5389563"/>
              <a:ext cx="7081837" cy="20637"/>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0" name="TextBox 8"/>
            <p:cNvSpPr txBox="1">
              <a:spLocks noChangeArrowheads="1"/>
            </p:cNvSpPr>
            <p:nvPr/>
          </p:nvSpPr>
          <p:spPr bwMode="auto">
            <a:xfrm>
              <a:off x="181293" y="4483100"/>
              <a:ext cx="3619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sz="1200">
                  <a:solidFill>
                    <a:schemeClr val="tx1"/>
                  </a:solidFill>
                  <a:latin typeface="Times New Roman" panose="02020603050405020304" pitchFamily="18" charset="0"/>
                  <a:ea typeface="굴림" panose="020B0600000101010101" pitchFamily="34" charset="-127"/>
                </a:defRPr>
              </a:lvl1pPr>
              <a:lvl2pPr marL="742950" indent="-285750">
                <a:defRPr kumimoji="1" sz="1200">
                  <a:solidFill>
                    <a:schemeClr val="tx1"/>
                  </a:solidFill>
                  <a:latin typeface="Times New Roman" panose="02020603050405020304" pitchFamily="18" charset="0"/>
                  <a:ea typeface="굴림" panose="020B0600000101010101" pitchFamily="34" charset="-127"/>
                </a:defRPr>
              </a:lvl2pPr>
              <a:lvl3pPr marL="1143000" indent="-228600">
                <a:defRPr kumimoji="1" sz="1200">
                  <a:solidFill>
                    <a:schemeClr val="tx1"/>
                  </a:solidFill>
                  <a:latin typeface="Times New Roman" panose="02020603050405020304" pitchFamily="18" charset="0"/>
                  <a:ea typeface="굴림" panose="020B0600000101010101" pitchFamily="34" charset="-127"/>
                </a:defRPr>
              </a:lvl3pPr>
              <a:lvl4pPr marL="1600200" indent="-228600">
                <a:defRPr kumimoji="1" sz="1200">
                  <a:solidFill>
                    <a:schemeClr val="tx1"/>
                  </a:solidFill>
                  <a:latin typeface="Times New Roman" panose="02020603050405020304" pitchFamily="18" charset="0"/>
                  <a:ea typeface="굴림" panose="020B0600000101010101" pitchFamily="34" charset="-127"/>
                </a:defRPr>
              </a:lvl4pPr>
              <a:lvl5pPr marL="2057400" indent="-228600">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r>
                <a:rPr lang="en-US" altLang="en-US" sz="1100">
                  <a:solidFill>
                    <a:srgbClr val="003C71"/>
                  </a:solidFill>
                </a:rPr>
                <a:t>Power</a:t>
              </a:r>
            </a:p>
          </p:txBody>
        </p:sp>
        <p:cxnSp>
          <p:nvCxnSpPr>
            <p:cNvPr id="11" name="Straight Arrow Connector 10"/>
            <p:cNvCxnSpPr/>
            <p:nvPr/>
          </p:nvCxnSpPr>
          <p:spPr>
            <a:xfrm flipV="1">
              <a:off x="387668" y="3746500"/>
              <a:ext cx="6350" cy="703263"/>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2" name="TextBox 6"/>
            <p:cNvSpPr txBox="1">
              <a:spLocks noChangeArrowheads="1"/>
            </p:cNvSpPr>
            <p:nvPr/>
          </p:nvSpPr>
          <p:spPr bwMode="auto">
            <a:xfrm>
              <a:off x="8142605" y="4483100"/>
              <a:ext cx="5715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sz="1200">
                  <a:solidFill>
                    <a:schemeClr val="tx1"/>
                  </a:solidFill>
                  <a:latin typeface="Times New Roman" panose="02020603050405020304" pitchFamily="18" charset="0"/>
                  <a:ea typeface="굴림" panose="020B0600000101010101" pitchFamily="34" charset="-127"/>
                </a:defRPr>
              </a:lvl1pPr>
              <a:lvl2pPr marL="742950" indent="-285750">
                <a:defRPr kumimoji="1" sz="1200">
                  <a:solidFill>
                    <a:schemeClr val="tx1"/>
                  </a:solidFill>
                  <a:latin typeface="Times New Roman" panose="02020603050405020304" pitchFamily="18" charset="0"/>
                  <a:ea typeface="굴림" panose="020B0600000101010101" pitchFamily="34" charset="-127"/>
                </a:defRPr>
              </a:lvl2pPr>
              <a:lvl3pPr marL="1143000" indent="-228600">
                <a:defRPr kumimoji="1" sz="1200">
                  <a:solidFill>
                    <a:schemeClr val="tx1"/>
                  </a:solidFill>
                  <a:latin typeface="Times New Roman" panose="02020603050405020304" pitchFamily="18" charset="0"/>
                  <a:ea typeface="굴림" panose="020B0600000101010101" pitchFamily="34" charset="-127"/>
                </a:defRPr>
              </a:lvl3pPr>
              <a:lvl4pPr marL="1600200" indent="-228600">
                <a:defRPr kumimoji="1" sz="1200">
                  <a:solidFill>
                    <a:schemeClr val="tx1"/>
                  </a:solidFill>
                  <a:latin typeface="Times New Roman" panose="02020603050405020304" pitchFamily="18" charset="0"/>
                  <a:ea typeface="굴림" panose="020B0600000101010101" pitchFamily="34" charset="-127"/>
                </a:defRPr>
              </a:lvl4pPr>
              <a:lvl5pPr marL="2057400" indent="-228600">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r>
                <a:rPr lang="en-US" altLang="en-US" sz="1100">
                  <a:solidFill>
                    <a:srgbClr val="003C71"/>
                  </a:solidFill>
                </a:rPr>
                <a:t>Avg. PSD</a:t>
              </a:r>
            </a:p>
          </p:txBody>
        </p:sp>
        <p:sp>
          <p:nvSpPr>
            <p:cNvPr id="13" name="TextBox 9"/>
            <p:cNvSpPr txBox="1">
              <a:spLocks noChangeArrowheads="1"/>
            </p:cNvSpPr>
            <p:nvPr/>
          </p:nvSpPr>
          <p:spPr bwMode="auto">
            <a:xfrm>
              <a:off x="4638993" y="3581400"/>
              <a:ext cx="13303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sz="1200">
                  <a:solidFill>
                    <a:schemeClr val="tx1"/>
                  </a:solidFill>
                  <a:latin typeface="Times New Roman" panose="02020603050405020304" pitchFamily="18" charset="0"/>
                  <a:ea typeface="굴림" panose="020B0600000101010101" pitchFamily="34" charset="-127"/>
                </a:defRPr>
              </a:lvl1pPr>
              <a:lvl2pPr marL="742950" indent="-285750">
                <a:defRPr kumimoji="1" sz="1200">
                  <a:solidFill>
                    <a:schemeClr val="tx1"/>
                  </a:solidFill>
                  <a:latin typeface="Times New Roman" panose="02020603050405020304" pitchFamily="18" charset="0"/>
                  <a:ea typeface="굴림" panose="020B0600000101010101" pitchFamily="34" charset="-127"/>
                </a:defRPr>
              </a:lvl2pPr>
              <a:lvl3pPr marL="1143000" indent="-228600">
                <a:defRPr kumimoji="1" sz="1200">
                  <a:solidFill>
                    <a:schemeClr val="tx1"/>
                  </a:solidFill>
                  <a:latin typeface="Times New Roman" panose="02020603050405020304" pitchFamily="18" charset="0"/>
                  <a:ea typeface="굴림" panose="020B0600000101010101" pitchFamily="34" charset="-127"/>
                </a:defRPr>
              </a:lvl3pPr>
              <a:lvl4pPr marL="1600200" indent="-228600">
                <a:defRPr kumimoji="1" sz="1200">
                  <a:solidFill>
                    <a:schemeClr val="tx1"/>
                  </a:solidFill>
                  <a:latin typeface="Times New Roman" panose="02020603050405020304" pitchFamily="18" charset="0"/>
                  <a:ea typeface="굴림" panose="020B0600000101010101" pitchFamily="34" charset="-127"/>
                </a:defRPr>
              </a:lvl4pPr>
              <a:lvl5pPr marL="2057400" indent="-228600">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r>
                <a:rPr lang="en-US" altLang="en-US" sz="1100">
                  <a:solidFill>
                    <a:srgbClr val="003C71"/>
                  </a:solidFill>
                </a:rPr>
                <a:t>LO @ center frequency</a:t>
              </a:r>
            </a:p>
          </p:txBody>
        </p:sp>
        <p:cxnSp>
          <p:nvCxnSpPr>
            <p:cNvPr id="14" name="Straight Arrow Connector 13"/>
            <p:cNvCxnSpPr/>
            <p:nvPr/>
          </p:nvCxnSpPr>
          <p:spPr>
            <a:xfrm flipH="1">
              <a:off x="4573905" y="3746500"/>
              <a:ext cx="201613" cy="269875"/>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97350"/>
          </a:xfrm>
        </p:spPr>
        <p:txBody>
          <a:bodyPr/>
          <a:lstStyle/>
          <a:p>
            <a:r>
              <a:rPr lang="en-US" altLang="en-US" dirty="0"/>
              <a:t>Spur </a:t>
            </a:r>
            <a:r>
              <a:rPr lang="en-US" altLang="en-US" dirty="0" smtClean="0"/>
              <a:t>Resilience (</a:t>
            </a:r>
            <a:r>
              <a:rPr lang="en-US" dirty="0" smtClean="0"/>
              <a:t>out-band)</a:t>
            </a:r>
            <a:endParaRPr lang="en-US" dirty="0"/>
          </a:p>
        </p:txBody>
      </p:sp>
      <p:pic>
        <p:nvPicPr>
          <p:cNvPr id="6" name="Content Placeholder 5"/>
          <p:cNvPicPr>
            <a:picLocks noGrp="1" noChangeAspect="1"/>
          </p:cNvPicPr>
          <p:nvPr>
            <p:ph sz="quarter" idx="13"/>
          </p:nvPr>
        </p:nvPicPr>
        <p:blipFill rotWithShape="1">
          <a:blip r:embed="rId2">
            <a:extLst>
              <a:ext uri="{28A0092B-C50C-407E-A947-70E740481C1C}">
                <a14:useLocalDpi xmlns:a14="http://schemas.microsoft.com/office/drawing/2010/main" val="0"/>
              </a:ext>
            </a:extLst>
          </a:blip>
          <a:srcRect r="50000"/>
          <a:stretch/>
        </p:blipFill>
        <p:spPr>
          <a:xfrm>
            <a:off x="144518" y="2378738"/>
            <a:ext cx="4495799" cy="4830059"/>
          </a:xfrm>
        </p:spPr>
      </p:pic>
      <p:sp>
        <p:nvSpPr>
          <p:cNvPr id="4" name="Slide Number Placeholder 3"/>
          <p:cNvSpPr>
            <a:spLocks noGrp="1"/>
          </p:cNvSpPr>
          <p:nvPr>
            <p:ph type="sldNum" sz="quarter" idx="14"/>
          </p:nvPr>
        </p:nvSpPr>
        <p:spPr/>
        <p:txBody>
          <a:bodyPr/>
          <a:lstStyle/>
          <a:p>
            <a:pPr>
              <a:defRPr/>
            </a:pPr>
            <a:fld id="{B1CCBE2A-F26A-40B1-BD7C-A618CA0C467C}" type="slidenum">
              <a:rPr lang="en-US" smtClean="0"/>
              <a:pPr>
                <a:defRPr/>
              </a:pPr>
              <a:t>4</a:t>
            </a:fld>
            <a:endParaRPr lang="en-US" dirty="0"/>
          </a:p>
        </p:txBody>
      </p:sp>
      <p:sp>
        <p:nvSpPr>
          <p:cNvPr id="5" name="Date Placeholder 4"/>
          <p:cNvSpPr>
            <a:spLocks noGrp="1"/>
          </p:cNvSpPr>
          <p:nvPr>
            <p:ph type="dt" sz="quarter" idx="15"/>
          </p:nvPr>
        </p:nvSpPr>
        <p:spPr/>
        <p:txBody>
          <a:bodyPr/>
          <a:lstStyle/>
          <a:p>
            <a:pPr>
              <a:buNone/>
              <a:defRPr/>
            </a:pPr>
            <a:r>
              <a:rPr lang="en-US" altLang="ko-KR" dirty="0"/>
              <a:t>March 2017</a:t>
            </a:r>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r="50000"/>
          <a:stretch/>
        </p:blipFill>
        <p:spPr>
          <a:xfrm>
            <a:off x="4700588" y="2390764"/>
            <a:ext cx="4495800" cy="4830060"/>
          </a:xfrm>
          <a:prstGeom prst="rect">
            <a:avLst/>
          </a:prstGeom>
        </p:spPr>
      </p:pic>
      <p:sp>
        <p:nvSpPr>
          <p:cNvPr id="8" name="TextBox 7"/>
          <p:cNvSpPr txBox="1"/>
          <p:nvPr/>
        </p:nvSpPr>
        <p:spPr>
          <a:xfrm>
            <a:off x="190500" y="1410643"/>
            <a:ext cx="8839200" cy="861774"/>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US" sz="2000" dirty="0" smtClean="0"/>
              <a:t>Mask drop more due to accumulated power drop from 100kHz to 30kHz;</a:t>
            </a:r>
          </a:p>
          <a:p>
            <a:pPr marL="342900" indent="-342900">
              <a:spcBef>
                <a:spcPts val="600"/>
              </a:spcBef>
              <a:spcAft>
                <a:spcPts val="600"/>
              </a:spcAft>
              <a:buFont typeface="Arial" panose="020B0604020202020204" pitchFamily="34" charset="0"/>
              <a:buChar char="•"/>
            </a:pPr>
            <a:r>
              <a:rPr lang="en-US" sz="2000" dirty="0" smtClean="0"/>
              <a:t>Less margin for 30kHz RBW to the mask if out of band spur presents.</a:t>
            </a:r>
            <a:endParaRPr lang="en-US" sz="2000" dirty="0"/>
          </a:p>
        </p:txBody>
      </p:sp>
    </p:spTree>
    <p:extLst>
      <p:ext uri="{BB962C8B-B14F-4D97-AF65-F5344CB8AC3E}">
        <p14:creationId xmlns:p14="http://schemas.microsoft.com/office/powerpoint/2010/main" val="2515147183"/>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anose="02020603050405020304" pitchFamily="18" charset="0"/>
                <a:ea typeface="굴림" panose="020B0600000101010101" pitchFamily="34" charset="-127"/>
              </a:defRPr>
            </a:lvl1pPr>
            <a:lvl2pPr marL="742950" indent="-285750">
              <a:defRPr kumimoji="1" sz="1200">
                <a:solidFill>
                  <a:schemeClr val="tx1"/>
                </a:solidFill>
                <a:latin typeface="Times New Roman" panose="02020603050405020304" pitchFamily="18" charset="0"/>
                <a:ea typeface="굴림" panose="020B0600000101010101" pitchFamily="34" charset="-127"/>
              </a:defRPr>
            </a:lvl2pPr>
            <a:lvl3pPr marL="1143000" indent="-228600">
              <a:defRPr kumimoji="1" sz="1200">
                <a:solidFill>
                  <a:schemeClr val="tx1"/>
                </a:solidFill>
                <a:latin typeface="Times New Roman" panose="02020603050405020304" pitchFamily="18" charset="0"/>
                <a:ea typeface="굴림" panose="020B0600000101010101" pitchFamily="34" charset="-127"/>
              </a:defRPr>
            </a:lvl3pPr>
            <a:lvl4pPr marL="1600200" indent="-228600">
              <a:defRPr kumimoji="1" sz="1200">
                <a:solidFill>
                  <a:schemeClr val="tx1"/>
                </a:solidFill>
                <a:latin typeface="Times New Roman" panose="02020603050405020304" pitchFamily="18" charset="0"/>
                <a:ea typeface="굴림" panose="020B0600000101010101" pitchFamily="34" charset="-127"/>
              </a:defRPr>
            </a:lvl4pPr>
            <a:lvl5pPr marL="2057400" indent="-228600">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fld id="{DA9226E4-844B-45CE-9EF4-115A10EFC0C0}" type="slidenum">
              <a:rPr kumimoji="0" lang="en-US" altLang="en-US"/>
              <a:pPr/>
              <a:t>5</a:t>
            </a:fld>
            <a:endParaRPr kumimoji="0" lang="en-US" altLang="en-US"/>
          </a:p>
        </p:txBody>
      </p:sp>
      <p:sp>
        <p:nvSpPr>
          <p:cNvPr id="10243" name="Title 2"/>
          <p:cNvSpPr>
            <a:spLocks noGrp="1"/>
          </p:cNvSpPr>
          <p:nvPr>
            <p:ph type="title"/>
          </p:nvPr>
        </p:nvSpPr>
        <p:spPr>
          <a:xfrm>
            <a:off x="455613" y="411163"/>
            <a:ext cx="8229600" cy="1158875"/>
          </a:xfrm>
        </p:spPr>
        <p:txBody>
          <a:bodyPr/>
          <a:lstStyle/>
          <a:p>
            <a:r>
              <a:rPr lang="en-US" altLang="en-US" dirty="0" smtClean="0"/>
              <a:t>Number of Points in the Spectrum Analyzer</a:t>
            </a:r>
          </a:p>
        </p:txBody>
      </p:sp>
      <p:sp>
        <p:nvSpPr>
          <p:cNvPr id="10244" name="Content Placeholder 3"/>
          <p:cNvSpPr>
            <a:spLocks noGrp="1"/>
          </p:cNvSpPr>
          <p:nvPr>
            <p:ph sz="quarter" idx="13"/>
          </p:nvPr>
        </p:nvSpPr>
        <p:spPr>
          <a:xfrm>
            <a:off x="307975" y="1660525"/>
            <a:ext cx="8620125" cy="2073275"/>
          </a:xfrm>
        </p:spPr>
        <p:txBody>
          <a:bodyPr/>
          <a:lstStyle/>
          <a:p>
            <a:r>
              <a:rPr lang="en-US" altLang="en-US" sz="1400" smtClean="0">
                <a:solidFill>
                  <a:schemeClr val="tx1"/>
                </a:solidFill>
              </a:rPr>
              <a:t>To ensure proper coverage of the tested span, the number of points measured must cover the spectrum properly. With reduction of RBW by 4X (compared to 11ac and earlier WiFi), 4X points are required to ensure same coverage.</a:t>
            </a:r>
          </a:p>
          <a:p>
            <a:r>
              <a:rPr lang="en-US" altLang="en-US" sz="1400" smtClean="0">
                <a:solidFill>
                  <a:schemeClr val="tx1"/>
                </a:solidFill>
              </a:rPr>
              <a:t>For 160MHz PPDU, span greater than 480MHz is required. With RBW=25kHz, according to R&amp;S guideline (see below), one expects at least 2*480000/25=38400 points.</a:t>
            </a:r>
          </a:p>
          <a:p>
            <a:r>
              <a:rPr lang="en-US" altLang="en-US" sz="1400" smtClean="0">
                <a:solidFill>
                  <a:schemeClr val="tx1"/>
                </a:solidFill>
              </a:rPr>
              <a:t>Number of points has a significant impact on both test time and “deviations” in the spectrum (see next slides). The number of points is an implementation issue and is not defined by the standard.</a:t>
            </a:r>
          </a:p>
        </p:txBody>
      </p:sp>
      <p:pic>
        <p:nvPicPr>
          <p:cNvPr id="10245"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5" y="3595688"/>
            <a:ext cx="6215063"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4"/>
          <p:cNvSpPr>
            <a:spLocks noChangeArrowheads="1"/>
          </p:cNvSpPr>
          <p:nvPr/>
        </p:nvSpPr>
        <p:spPr bwMode="auto">
          <a:xfrm>
            <a:off x="669925" y="6019800"/>
            <a:ext cx="8258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34" charset="-127"/>
              </a:defRPr>
            </a:lvl1pPr>
            <a:lvl2pPr marL="742950" indent="-285750">
              <a:defRPr kumimoji="1" sz="1200">
                <a:solidFill>
                  <a:schemeClr val="tx1"/>
                </a:solidFill>
                <a:latin typeface="Times New Roman" panose="02020603050405020304" pitchFamily="18" charset="0"/>
                <a:ea typeface="굴림" panose="020B0600000101010101" pitchFamily="34" charset="-127"/>
              </a:defRPr>
            </a:lvl2pPr>
            <a:lvl3pPr marL="1143000" indent="-228600">
              <a:defRPr kumimoji="1" sz="1200">
                <a:solidFill>
                  <a:schemeClr val="tx1"/>
                </a:solidFill>
                <a:latin typeface="Times New Roman" panose="02020603050405020304" pitchFamily="18" charset="0"/>
                <a:ea typeface="굴림" panose="020B0600000101010101" pitchFamily="34" charset="-127"/>
              </a:defRPr>
            </a:lvl3pPr>
            <a:lvl4pPr marL="1600200" indent="-228600">
              <a:defRPr kumimoji="1" sz="1200">
                <a:solidFill>
                  <a:schemeClr val="tx1"/>
                </a:solidFill>
                <a:latin typeface="Times New Roman" panose="02020603050405020304" pitchFamily="18" charset="0"/>
                <a:ea typeface="굴림" panose="020B0600000101010101" pitchFamily="34" charset="-127"/>
              </a:defRPr>
            </a:lvl4pPr>
            <a:lvl5pPr marL="2057400" indent="-228600">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r>
              <a:rPr lang="en-US" altLang="en-US" sz="1400" u="sng">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https://cdn.rohde-schwarz.com/pws/dl_downloads/dl_application/application_notes/1ez62/1EZ62_0e.pdf</a:t>
            </a:r>
            <a:r>
              <a:rPr lang="en-US" altLang="en-US" sz="1400">
                <a:latin typeface="Calibri" panose="020F0502020204030204" pitchFamily="34" charset="0"/>
                <a:ea typeface="Calibri" panose="020F0502020204030204" pitchFamily="34" charset="0"/>
                <a:cs typeface="Times New Roman" panose="02020603050405020304" pitchFamily="18" charset="0"/>
              </a:rPr>
              <a:t> </a:t>
            </a:r>
          </a:p>
        </p:txBody>
      </p:sp>
      <p:sp>
        <p:nvSpPr>
          <p:cNvPr id="10247" name="Rectangle 4"/>
          <p:cNvSpPr>
            <a:spLocks noGrp="1" noChangeArrowheads="1"/>
          </p:cNvSpPr>
          <p:nvPr>
            <p:ph type="dt" sz="quarter" idx="15"/>
          </p:nvPr>
        </p:nvSpPr>
        <p:spPr>
          <a:xfrm>
            <a:off x="696913" y="333375"/>
            <a:ext cx="998671" cy="246221"/>
          </a:xfrm>
          <a:noFill/>
        </p:spPr>
        <p:txBody>
          <a:bodyPr wrap="none" lIns="0" tIns="0" rIns="0" bIns="0">
            <a:spAutoFit/>
          </a:bodyPr>
          <a:lstStyle>
            <a:lvl1pPr>
              <a:spcBef>
                <a:spcPct val="20000"/>
              </a:spcBef>
              <a:buChar char="•"/>
              <a:tabLst>
                <a:tab pos="358775" algn="l"/>
              </a:tabLst>
              <a:defRPr sz="2400" b="1">
                <a:solidFill>
                  <a:schemeClr val="tx1"/>
                </a:solidFill>
                <a:latin typeface="Times New Roman" panose="02020603050405020304" pitchFamily="18" charset="0"/>
              </a:defRPr>
            </a:lvl1pPr>
            <a:lvl2pPr marL="742950" indent="-285750">
              <a:spcBef>
                <a:spcPct val="20000"/>
              </a:spcBef>
              <a:buChar char="–"/>
              <a:tabLst>
                <a:tab pos="358775" algn="l"/>
              </a:tabLst>
              <a:defRPr sz="2000">
                <a:solidFill>
                  <a:schemeClr val="tx1"/>
                </a:solidFill>
                <a:latin typeface="Times New Roman" panose="02020603050405020304" pitchFamily="18" charset="0"/>
              </a:defRPr>
            </a:lvl2pPr>
            <a:lvl3pPr marL="1143000" indent="-228600">
              <a:spcBef>
                <a:spcPct val="20000"/>
              </a:spcBef>
              <a:buChar char="•"/>
              <a:tabLst>
                <a:tab pos="358775" algn="l"/>
              </a:tabLst>
              <a:defRPr>
                <a:solidFill>
                  <a:schemeClr val="tx1"/>
                </a:solidFill>
                <a:latin typeface="Times New Roman" panose="02020603050405020304" pitchFamily="18" charset="0"/>
              </a:defRPr>
            </a:lvl3pPr>
            <a:lvl4pPr marL="1600200" indent="-228600">
              <a:spcBef>
                <a:spcPct val="20000"/>
              </a:spcBef>
              <a:buChar char="–"/>
              <a:tabLst>
                <a:tab pos="358775" algn="l"/>
              </a:tabLst>
              <a:defRPr sz="1600">
                <a:solidFill>
                  <a:schemeClr val="tx1"/>
                </a:solidFill>
                <a:latin typeface="Times New Roman" panose="02020603050405020304" pitchFamily="18" charset="0"/>
              </a:defRPr>
            </a:lvl4pPr>
            <a:lvl5pPr marL="2057400" indent="-228600">
              <a:spcBef>
                <a:spcPct val="20000"/>
              </a:spcBef>
              <a:buChar char="•"/>
              <a:tabLst>
                <a:tab pos="358775"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9pPr>
          </a:lstStyle>
          <a:p>
            <a:pPr>
              <a:buNone/>
              <a:defRPr/>
            </a:pPr>
            <a:r>
              <a:rPr lang="en-US" altLang="ko-KR" sz="1600" b="0" dirty="0"/>
              <a:t>March 2017</a:t>
            </a:r>
          </a:p>
        </p:txBody>
      </p:sp>
      <p:sp>
        <p:nvSpPr>
          <p:cNvPr id="10248" name="바닥글 개체 틀 3"/>
          <p:cNvSpPr txBox="1">
            <a:spLocks/>
          </p:cNvSpPr>
          <p:nvPr/>
        </p:nvSpPr>
        <p:spPr bwMode="auto">
          <a:xfrm>
            <a:off x="8077200" y="6475413"/>
            <a:ext cx="4667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indent="-285750">
              <a:spcBef>
                <a:spcPct val="20000"/>
              </a:spcBef>
              <a:buChar char="–"/>
              <a:defRPr sz="2000">
                <a:solidFill>
                  <a:schemeClr val="tx1"/>
                </a:solidFill>
                <a:latin typeface="Times New Roman" panose="02020603050405020304" pitchFamily="18" charset="0"/>
              </a:defRPr>
            </a:lvl2pPr>
            <a:lvl3pPr indent="-228600">
              <a:spcBef>
                <a:spcPct val="20000"/>
              </a:spcBef>
              <a:buChar char="•"/>
              <a:defRPr>
                <a:solidFill>
                  <a:schemeClr val="tx1"/>
                </a:solidFill>
                <a:latin typeface="Times New Roman" panose="02020603050405020304" pitchFamily="18" charset="0"/>
              </a:defRPr>
            </a:lvl3pPr>
            <a:lvl4pPr indent="-228600">
              <a:spcBef>
                <a:spcPct val="20000"/>
              </a:spcBef>
              <a:buChar char="–"/>
              <a:defRPr sz="1600">
                <a:solidFill>
                  <a:schemeClr val="tx1"/>
                </a:solidFill>
                <a:latin typeface="Times New Roman" panose="02020603050405020304" pitchFamily="18" charset="0"/>
              </a:defRPr>
            </a:lvl4pPr>
            <a:lvl5pPr indent="-228600">
              <a:spcBef>
                <a:spcPct val="20000"/>
              </a:spcBef>
              <a:buChar char="•"/>
              <a:defRPr sz="1600">
                <a:solidFill>
                  <a:schemeClr val="tx1"/>
                </a:solidFill>
                <a:latin typeface="Times New Roman" panose="02020603050405020304" pitchFamily="18" charset="0"/>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Intel</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anose="02020603050405020304" pitchFamily="18" charset="0"/>
                <a:ea typeface="굴림" panose="020B0600000101010101" pitchFamily="34" charset="-127"/>
              </a:defRPr>
            </a:lvl1pPr>
            <a:lvl2pPr marL="742950" indent="-285750">
              <a:defRPr kumimoji="1" sz="1200">
                <a:solidFill>
                  <a:schemeClr val="tx1"/>
                </a:solidFill>
                <a:latin typeface="Times New Roman" panose="02020603050405020304" pitchFamily="18" charset="0"/>
                <a:ea typeface="굴림" panose="020B0600000101010101" pitchFamily="34" charset="-127"/>
              </a:defRPr>
            </a:lvl2pPr>
            <a:lvl3pPr marL="1143000" indent="-228600">
              <a:defRPr kumimoji="1" sz="1200">
                <a:solidFill>
                  <a:schemeClr val="tx1"/>
                </a:solidFill>
                <a:latin typeface="Times New Roman" panose="02020603050405020304" pitchFamily="18" charset="0"/>
                <a:ea typeface="굴림" panose="020B0600000101010101" pitchFamily="34" charset="-127"/>
              </a:defRPr>
            </a:lvl3pPr>
            <a:lvl4pPr marL="1600200" indent="-228600">
              <a:defRPr kumimoji="1" sz="1200">
                <a:solidFill>
                  <a:schemeClr val="tx1"/>
                </a:solidFill>
                <a:latin typeface="Times New Roman" panose="02020603050405020304" pitchFamily="18" charset="0"/>
                <a:ea typeface="굴림" panose="020B0600000101010101" pitchFamily="34" charset="-127"/>
              </a:defRPr>
            </a:lvl4pPr>
            <a:lvl5pPr marL="2057400" indent="-228600">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fld id="{017FBD5B-FD5C-46F1-93A8-3C6108B027DB}" type="slidenum">
              <a:rPr kumimoji="0" lang="en-US" altLang="en-US"/>
              <a:pPr/>
              <a:t>6</a:t>
            </a:fld>
            <a:endParaRPr kumimoji="0" lang="en-US" altLang="en-US"/>
          </a:p>
        </p:txBody>
      </p:sp>
      <p:sp>
        <p:nvSpPr>
          <p:cNvPr id="12291" name="Title 2"/>
          <p:cNvSpPr>
            <a:spLocks noGrp="1"/>
          </p:cNvSpPr>
          <p:nvPr>
            <p:ph type="title"/>
          </p:nvPr>
        </p:nvSpPr>
        <p:spPr>
          <a:xfrm>
            <a:off x="309563" y="798513"/>
            <a:ext cx="8229600" cy="868362"/>
          </a:xfrm>
        </p:spPr>
        <p:txBody>
          <a:bodyPr/>
          <a:lstStyle/>
          <a:p>
            <a:r>
              <a:rPr lang="en-US" altLang="zh-CN" dirty="0" smtClean="0">
                <a:ea typeface="宋体" panose="02010600030101010101" pitchFamily="2" charset="-122"/>
              </a:rPr>
              <a:t>Impacts on the 11ax mask (1/3)</a:t>
            </a:r>
            <a:endParaRPr lang="en-US" altLang="en-US" dirty="0" smtClean="0"/>
          </a:p>
        </p:txBody>
      </p:sp>
      <p:sp>
        <p:nvSpPr>
          <p:cNvPr id="12292" name="Content Placeholder 3"/>
          <p:cNvSpPr>
            <a:spLocks noGrp="1"/>
          </p:cNvSpPr>
          <p:nvPr>
            <p:ph sz="quarter" idx="13"/>
          </p:nvPr>
        </p:nvSpPr>
        <p:spPr>
          <a:xfrm>
            <a:off x="588169" y="1666875"/>
            <a:ext cx="8224838" cy="3738562"/>
          </a:xfrm>
        </p:spPr>
        <p:txBody>
          <a:bodyPr/>
          <a:lstStyle/>
          <a:p>
            <a:r>
              <a:rPr lang="en-US" altLang="en-US" sz="1800" b="0" dirty="0" smtClean="0">
                <a:solidFill>
                  <a:schemeClr val="tx1"/>
                </a:solidFill>
              </a:rPr>
              <a:t>11ac transmissions with RBW=24kHz, 100kHz, 400kHz</a:t>
            </a:r>
          </a:p>
          <a:p>
            <a:r>
              <a:rPr lang="en-US" altLang="en-US" sz="1800" b="0" dirty="0" smtClean="0">
                <a:solidFill>
                  <a:schemeClr val="tx1"/>
                </a:solidFill>
              </a:rPr>
              <a:t>Shaping with 4X RBW is only slightly worse (~1 subcarrier spacing) than with 1X RBW.</a:t>
            </a:r>
            <a:br>
              <a:rPr lang="en-US" altLang="en-US" sz="1800" b="0" dirty="0" smtClean="0">
                <a:solidFill>
                  <a:schemeClr val="tx1"/>
                </a:solidFill>
              </a:rPr>
            </a:br>
            <a:endParaRPr lang="en-US" altLang="en-US" sz="1600" b="0" i="1" dirty="0" smtClean="0">
              <a:solidFill>
                <a:schemeClr val="tx1"/>
              </a:solidFill>
            </a:endParaRPr>
          </a:p>
        </p:txBody>
      </p:sp>
      <p:grpSp>
        <p:nvGrpSpPr>
          <p:cNvPr id="12293" name="Group 5"/>
          <p:cNvGrpSpPr>
            <a:grpSpLocks/>
          </p:cNvGrpSpPr>
          <p:nvPr/>
        </p:nvGrpSpPr>
        <p:grpSpPr bwMode="auto">
          <a:xfrm>
            <a:off x="838200" y="2743200"/>
            <a:ext cx="8001000" cy="3732213"/>
            <a:chOff x="4850130" y="2066571"/>
            <a:chExt cx="4293870" cy="2830830"/>
          </a:xfrm>
        </p:grpSpPr>
        <p:pic>
          <p:nvPicPr>
            <p:cNvPr id="1229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50130" y="2066571"/>
              <a:ext cx="4293870" cy="2830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p:nvCxnSpPr>
          <p:spPr>
            <a:xfrm flipV="1">
              <a:off x="6280022" y="2806881"/>
              <a:ext cx="222242" cy="6587"/>
            </a:xfrm>
            <a:prstGeom prst="line">
              <a:avLst/>
            </a:prstGeom>
            <a:ln>
              <a:solidFill>
                <a:schemeClr val="tx2"/>
              </a:solidFill>
              <a:headEnd type="triangle" w="med" len="med"/>
              <a:tailEnd type="triangle" w="med" len="med"/>
            </a:ln>
            <a:effectLst/>
          </p:spPr>
          <p:style>
            <a:lnRef idx="2">
              <a:schemeClr val="accent1"/>
            </a:lnRef>
            <a:fillRef idx="0">
              <a:schemeClr val="accent1"/>
            </a:fillRef>
            <a:effectRef idx="1">
              <a:schemeClr val="accent1"/>
            </a:effectRef>
            <a:fontRef idx="minor">
              <a:schemeClr val="tx1"/>
            </a:fontRef>
          </p:style>
        </p:cxnSp>
      </p:grpSp>
      <p:sp>
        <p:nvSpPr>
          <p:cNvPr id="12294" name="Rectangle 4"/>
          <p:cNvSpPr>
            <a:spLocks noGrp="1" noChangeArrowheads="1"/>
          </p:cNvSpPr>
          <p:nvPr>
            <p:ph type="dt" sz="quarter" idx="15"/>
          </p:nvPr>
        </p:nvSpPr>
        <p:spPr>
          <a:xfrm>
            <a:off x="696913" y="333375"/>
            <a:ext cx="998671" cy="246221"/>
          </a:xfrm>
          <a:noFill/>
        </p:spPr>
        <p:txBody>
          <a:bodyPr wrap="none" lIns="0" tIns="0" rIns="0" bIns="0">
            <a:spAutoFit/>
          </a:bodyPr>
          <a:lstStyle>
            <a:lvl1pPr>
              <a:spcBef>
                <a:spcPct val="20000"/>
              </a:spcBef>
              <a:buChar char="•"/>
              <a:tabLst>
                <a:tab pos="358775" algn="l"/>
              </a:tabLst>
              <a:defRPr sz="2400" b="1">
                <a:solidFill>
                  <a:schemeClr val="tx1"/>
                </a:solidFill>
                <a:latin typeface="Times New Roman" panose="02020603050405020304" pitchFamily="18" charset="0"/>
              </a:defRPr>
            </a:lvl1pPr>
            <a:lvl2pPr marL="742950" indent="-285750">
              <a:spcBef>
                <a:spcPct val="20000"/>
              </a:spcBef>
              <a:buChar char="–"/>
              <a:tabLst>
                <a:tab pos="358775" algn="l"/>
              </a:tabLst>
              <a:defRPr sz="2000">
                <a:solidFill>
                  <a:schemeClr val="tx1"/>
                </a:solidFill>
                <a:latin typeface="Times New Roman" panose="02020603050405020304" pitchFamily="18" charset="0"/>
              </a:defRPr>
            </a:lvl2pPr>
            <a:lvl3pPr marL="1143000" indent="-228600">
              <a:spcBef>
                <a:spcPct val="20000"/>
              </a:spcBef>
              <a:buChar char="•"/>
              <a:tabLst>
                <a:tab pos="358775" algn="l"/>
              </a:tabLst>
              <a:defRPr>
                <a:solidFill>
                  <a:schemeClr val="tx1"/>
                </a:solidFill>
                <a:latin typeface="Times New Roman" panose="02020603050405020304" pitchFamily="18" charset="0"/>
              </a:defRPr>
            </a:lvl3pPr>
            <a:lvl4pPr marL="1600200" indent="-228600">
              <a:spcBef>
                <a:spcPct val="20000"/>
              </a:spcBef>
              <a:buChar char="–"/>
              <a:tabLst>
                <a:tab pos="358775" algn="l"/>
              </a:tabLst>
              <a:defRPr sz="1600">
                <a:solidFill>
                  <a:schemeClr val="tx1"/>
                </a:solidFill>
                <a:latin typeface="Times New Roman" panose="02020603050405020304" pitchFamily="18" charset="0"/>
              </a:defRPr>
            </a:lvl4pPr>
            <a:lvl5pPr marL="2057400" indent="-228600">
              <a:spcBef>
                <a:spcPct val="20000"/>
              </a:spcBef>
              <a:buChar char="•"/>
              <a:tabLst>
                <a:tab pos="358775"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58775" algn="l"/>
              </a:tabLst>
              <a:defRPr sz="1600">
                <a:solidFill>
                  <a:schemeClr val="tx1"/>
                </a:solidFill>
                <a:latin typeface="Times New Roman" panose="02020603050405020304" pitchFamily="18" charset="0"/>
              </a:defRPr>
            </a:lvl9pPr>
          </a:lstStyle>
          <a:p>
            <a:pPr>
              <a:buNone/>
              <a:defRPr/>
            </a:pPr>
            <a:r>
              <a:rPr lang="en-US" altLang="ko-KR" sz="1600" b="0" dirty="0"/>
              <a:t>March 2017</a:t>
            </a:r>
          </a:p>
        </p:txBody>
      </p:sp>
      <p:sp>
        <p:nvSpPr>
          <p:cNvPr id="12295" name="바닥글 개체 틀 3"/>
          <p:cNvSpPr txBox="1">
            <a:spLocks/>
          </p:cNvSpPr>
          <p:nvPr/>
        </p:nvSpPr>
        <p:spPr bwMode="auto">
          <a:xfrm>
            <a:off x="8077200" y="6475413"/>
            <a:ext cx="4667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indent="-285750">
              <a:spcBef>
                <a:spcPct val="20000"/>
              </a:spcBef>
              <a:buChar char="–"/>
              <a:defRPr sz="2000">
                <a:solidFill>
                  <a:schemeClr val="tx1"/>
                </a:solidFill>
                <a:latin typeface="Times New Roman" panose="02020603050405020304" pitchFamily="18" charset="0"/>
              </a:defRPr>
            </a:lvl2pPr>
            <a:lvl3pPr indent="-228600">
              <a:spcBef>
                <a:spcPct val="20000"/>
              </a:spcBef>
              <a:buChar char="•"/>
              <a:defRPr>
                <a:solidFill>
                  <a:schemeClr val="tx1"/>
                </a:solidFill>
                <a:latin typeface="Times New Roman" panose="02020603050405020304" pitchFamily="18" charset="0"/>
              </a:defRPr>
            </a:lvl3pPr>
            <a:lvl4pPr indent="-228600">
              <a:spcBef>
                <a:spcPct val="20000"/>
              </a:spcBef>
              <a:buChar char="–"/>
              <a:defRPr sz="1600">
                <a:solidFill>
                  <a:schemeClr val="tx1"/>
                </a:solidFill>
                <a:latin typeface="Times New Roman" panose="02020603050405020304" pitchFamily="18" charset="0"/>
              </a:defRPr>
            </a:lvl4pPr>
            <a:lvl5pPr indent="-228600">
              <a:spcBef>
                <a:spcPct val="20000"/>
              </a:spcBef>
              <a:buChar char="•"/>
              <a:defRPr sz="1600">
                <a:solidFill>
                  <a:schemeClr val="tx1"/>
                </a:solidFill>
                <a:latin typeface="Times New Roman" panose="02020603050405020304" pitchFamily="18" charset="0"/>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Intel</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609599"/>
            <a:ext cx="8229600" cy="960437"/>
          </a:xfrm>
        </p:spPr>
        <p:txBody>
          <a:bodyPr/>
          <a:lstStyle/>
          <a:p>
            <a:r>
              <a:rPr lang="en-US" altLang="zh-CN" dirty="0">
                <a:ea typeface="宋体" panose="02010600030101010101" pitchFamily="2" charset="-122"/>
              </a:rPr>
              <a:t>Impacts on the 11ax </a:t>
            </a:r>
            <a:r>
              <a:rPr lang="en-US" altLang="zh-CN" dirty="0" smtClean="0">
                <a:ea typeface="宋体" panose="02010600030101010101" pitchFamily="2" charset="-122"/>
              </a:rPr>
              <a:t>mask (2/3)</a:t>
            </a:r>
            <a:endParaRPr lang="en-US" dirty="0"/>
          </a:p>
        </p:txBody>
      </p:sp>
      <p:sp>
        <p:nvSpPr>
          <p:cNvPr id="4" name="Slide Number Placeholder 3"/>
          <p:cNvSpPr>
            <a:spLocks noGrp="1"/>
          </p:cNvSpPr>
          <p:nvPr>
            <p:ph type="sldNum" sz="quarter" idx="14"/>
          </p:nvPr>
        </p:nvSpPr>
        <p:spPr/>
        <p:txBody>
          <a:bodyPr/>
          <a:lstStyle/>
          <a:p>
            <a:pPr>
              <a:defRPr/>
            </a:pPr>
            <a:fld id="{B1CCBE2A-F26A-40B1-BD7C-A618CA0C467C}" type="slidenum">
              <a:rPr lang="en-US" smtClean="0"/>
              <a:pPr>
                <a:defRPr/>
              </a:pPr>
              <a:t>7</a:t>
            </a:fld>
            <a:endParaRPr lang="en-US" dirty="0"/>
          </a:p>
        </p:txBody>
      </p:sp>
      <p:sp>
        <p:nvSpPr>
          <p:cNvPr id="5" name="Date Placeholder 4"/>
          <p:cNvSpPr>
            <a:spLocks noGrp="1"/>
          </p:cNvSpPr>
          <p:nvPr>
            <p:ph type="dt" sz="quarter" idx="15"/>
          </p:nvPr>
        </p:nvSpPr>
        <p:spPr/>
        <p:txBody>
          <a:bodyPr/>
          <a:lstStyle/>
          <a:p>
            <a:pPr>
              <a:buNone/>
              <a:defRPr/>
            </a:pPr>
            <a:r>
              <a:rPr lang="en-US" altLang="ko-KR" dirty="0"/>
              <a:t>March 2017</a:t>
            </a:r>
          </a:p>
        </p:txBody>
      </p:sp>
      <p:pic>
        <p:nvPicPr>
          <p:cNvPr id="7" name="Picture 6"/>
          <p:cNvPicPr>
            <a:picLocks noChangeAspect="1"/>
          </p:cNvPicPr>
          <p:nvPr/>
        </p:nvPicPr>
        <p:blipFill>
          <a:blip r:embed="rId2"/>
          <a:stretch>
            <a:fillRect/>
          </a:stretch>
        </p:blipFill>
        <p:spPr>
          <a:xfrm>
            <a:off x="138052" y="2438400"/>
            <a:ext cx="8944096" cy="3871120"/>
          </a:xfrm>
          <a:prstGeom prst="rect">
            <a:avLst/>
          </a:prstGeom>
        </p:spPr>
      </p:pic>
      <p:sp>
        <p:nvSpPr>
          <p:cNvPr id="8" name="Content Placeholder 7"/>
          <p:cNvSpPr>
            <a:spLocks noGrp="1"/>
          </p:cNvSpPr>
          <p:nvPr>
            <p:ph sz="quarter" idx="13"/>
          </p:nvPr>
        </p:nvSpPr>
        <p:spPr>
          <a:xfrm>
            <a:off x="549275" y="1741753"/>
            <a:ext cx="8302625" cy="4567767"/>
          </a:xfrm>
        </p:spPr>
        <p:txBody>
          <a:bodyPr/>
          <a:lstStyle/>
          <a:p>
            <a:r>
              <a:rPr lang="en-US" altLang="zh-CN" dirty="0" smtClean="0"/>
              <a:t>Cross check from Rohde-</a:t>
            </a:r>
            <a:r>
              <a:rPr lang="en-US" altLang="zh-CN" dirty="0" err="1" smtClean="0"/>
              <a:t>schwarz</a:t>
            </a:r>
            <a:endParaRPr lang="en-US" dirty="0"/>
          </a:p>
        </p:txBody>
      </p:sp>
    </p:spTree>
    <p:extLst>
      <p:ext uri="{BB962C8B-B14F-4D97-AF65-F5344CB8AC3E}">
        <p14:creationId xmlns:p14="http://schemas.microsoft.com/office/powerpoint/2010/main" val="2977835840"/>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宋体" panose="02010600030101010101" pitchFamily="2" charset="-122"/>
              </a:rPr>
              <a:t>Impacts on the 11ax </a:t>
            </a:r>
            <a:r>
              <a:rPr lang="en-US" altLang="zh-CN" dirty="0" smtClean="0">
                <a:ea typeface="宋体" panose="02010600030101010101" pitchFamily="2" charset="-122"/>
              </a:rPr>
              <a:t>mask (3/3)</a:t>
            </a:r>
            <a:endParaRPr lang="en-US" dirty="0"/>
          </a:p>
        </p:txBody>
      </p:sp>
      <p:sp>
        <p:nvSpPr>
          <p:cNvPr id="3" name="Content Placeholder 2"/>
          <p:cNvSpPr>
            <a:spLocks noGrp="1"/>
          </p:cNvSpPr>
          <p:nvPr>
            <p:ph sz="quarter" idx="13"/>
          </p:nvPr>
        </p:nvSpPr>
        <p:spPr/>
        <p:txBody>
          <a:bodyPr/>
          <a:lstStyle/>
          <a:p>
            <a:r>
              <a:rPr lang="en-US" sz="2000" b="0" dirty="0" smtClean="0">
                <a:solidFill>
                  <a:schemeClr val="tx1"/>
                </a:solidFill>
              </a:rPr>
              <a:t>RBW 100</a:t>
            </a:r>
            <a:r>
              <a:rPr lang="en-US" altLang="zh-CN" sz="2000" b="0" dirty="0" smtClean="0">
                <a:solidFill>
                  <a:schemeClr val="tx1"/>
                </a:solidFill>
              </a:rPr>
              <a:t>kHz extends the shoulder part of the measured signal;</a:t>
            </a:r>
            <a:endParaRPr lang="en-US" sz="2000" b="0" dirty="0" smtClean="0">
              <a:solidFill>
                <a:schemeClr val="tx1"/>
              </a:solidFill>
            </a:endParaRPr>
          </a:p>
          <a:p>
            <a:r>
              <a:rPr lang="en-US" sz="2000" b="0" dirty="0" smtClean="0">
                <a:solidFill>
                  <a:schemeClr val="tx1"/>
                </a:solidFill>
              </a:rPr>
              <a:t>If CFO presents in testing, it might be safer to stretch out 20MHz mask a little as shown bellow </a:t>
            </a:r>
            <a:r>
              <a:rPr lang="en-US" sz="2000" b="0" dirty="0" smtClean="0">
                <a:solidFill>
                  <a:srgbClr val="FF0000"/>
                </a:solidFill>
              </a:rPr>
              <a:t>(to be updated)</a:t>
            </a:r>
            <a:endParaRPr lang="en-US" sz="2000" b="0" dirty="0">
              <a:solidFill>
                <a:srgbClr val="FF0000"/>
              </a:solidFill>
            </a:endParaRPr>
          </a:p>
        </p:txBody>
      </p:sp>
      <p:sp>
        <p:nvSpPr>
          <p:cNvPr id="4" name="Slide Number Placeholder 3"/>
          <p:cNvSpPr>
            <a:spLocks noGrp="1"/>
          </p:cNvSpPr>
          <p:nvPr>
            <p:ph type="sldNum" sz="quarter" idx="14"/>
          </p:nvPr>
        </p:nvSpPr>
        <p:spPr/>
        <p:txBody>
          <a:bodyPr/>
          <a:lstStyle/>
          <a:p>
            <a:pPr>
              <a:defRPr/>
            </a:pPr>
            <a:fld id="{B1CCBE2A-F26A-40B1-BD7C-A618CA0C467C}" type="slidenum">
              <a:rPr lang="en-US" smtClean="0"/>
              <a:pPr>
                <a:defRPr/>
              </a:pPr>
              <a:t>8</a:t>
            </a:fld>
            <a:endParaRPr lang="en-US" dirty="0"/>
          </a:p>
        </p:txBody>
      </p:sp>
      <p:sp>
        <p:nvSpPr>
          <p:cNvPr id="5" name="Date Placeholder 4"/>
          <p:cNvSpPr>
            <a:spLocks noGrp="1"/>
          </p:cNvSpPr>
          <p:nvPr>
            <p:ph type="dt" sz="quarter" idx="15"/>
          </p:nvPr>
        </p:nvSpPr>
        <p:spPr/>
        <p:txBody>
          <a:bodyPr/>
          <a:lstStyle/>
          <a:p>
            <a:pPr>
              <a:buNone/>
              <a:defRPr/>
            </a:pPr>
            <a:r>
              <a:rPr lang="en-US" altLang="ko-KR" dirty="0"/>
              <a:t>March 2017</a:t>
            </a:r>
          </a:p>
        </p:txBody>
      </p:sp>
      <p:pic>
        <p:nvPicPr>
          <p:cNvPr id="17410" name="Picture 2" descr="Increase this corner to +/- 10.5 MH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577" y="2574398"/>
            <a:ext cx="8055048" cy="364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408520"/>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1"/>
          <p:cNvSpPr>
            <a:spLocks noGrp="1"/>
          </p:cNvSpPr>
          <p:nvPr>
            <p:ph type="sldNum" sz="quarter" idx="1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anose="02020603050405020304" pitchFamily="18" charset="0"/>
                <a:ea typeface="굴림" panose="020B0600000101010101" pitchFamily="34" charset="-127"/>
              </a:defRPr>
            </a:lvl1pPr>
            <a:lvl2pPr marL="742950" indent="-285750">
              <a:defRPr kumimoji="1" sz="1200">
                <a:solidFill>
                  <a:schemeClr val="tx1"/>
                </a:solidFill>
                <a:latin typeface="Times New Roman" panose="02020603050405020304" pitchFamily="18" charset="0"/>
                <a:ea typeface="굴림" panose="020B0600000101010101" pitchFamily="34" charset="-127"/>
              </a:defRPr>
            </a:lvl2pPr>
            <a:lvl3pPr marL="1143000" indent="-228600">
              <a:defRPr kumimoji="1" sz="1200">
                <a:solidFill>
                  <a:schemeClr val="tx1"/>
                </a:solidFill>
                <a:latin typeface="Times New Roman" panose="02020603050405020304" pitchFamily="18" charset="0"/>
                <a:ea typeface="굴림" panose="020B0600000101010101" pitchFamily="34" charset="-127"/>
              </a:defRPr>
            </a:lvl3pPr>
            <a:lvl4pPr marL="1600200" indent="-228600">
              <a:defRPr kumimoji="1" sz="1200">
                <a:solidFill>
                  <a:schemeClr val="tx1"/>
                </a:solidFill>
                <a:latin typeface="Times New Roman" panose="02020603050405020304" pitchFamily="18" charset="0"/>
                <a:ea typeface="굴림" panose="020B0600000101010101" pitchFamily="34" charset="-127"/>
              </a:defRPr>
            </a:lvl4pPr>
            <a:lvl5pPr marL="2057400" indent="-228600">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34" charset="-127"/>
              </a:defRPr>
            </a:lvl9pPr>
          </a:lstStyle>
          <a:p>
            <a:fld id="{AE662461-F5C6-4EBA-A56A-B59C8F01F383}" type="slidenum">
              <a:rPr kumimoji="0" lang="en-US" altLang="en-US"/>
              <a:pPr/>
              <a:t>9</a:t>
            </a:fld>
            <a:endParaRPr kumimoji="0" lang="en-US" altLang="en-US"/>
          </a:p>
        </p:txBody>
      </p:sp>
      <p:sp>
        <p:nvSpPr>
          <p:cNvPr id="13315" name="Title 2"/>
          <p:cNvSpPr>
            <a:spLocks noGrp="1"/>
          </p:cNvSpPr>
          <p:nvPr>
            <p:ph type="title"/>
          </p:nvPr>
        </p:nvSpPr>
        <p:spPr>
          <a:xfrm>
            <a:off x="838199" y="990600"/>
            <a:ext cx="7391401" cy="579438"/>
          </a:xfrm>
          <a:solidFill>
            <a:srgbClr val="FFFF00"/>
          </a:solidFill>
        </p:spPr>
        <p:txBody>
          <a:bodyPr/>
          <a:lstStyle/>
          <a:p>
            <a:pPr algn="l"/>
            <a:r>
              <a:rPr lang="en-US" altLang="en-US" sz="2400" dirty="0" smtClean="0"/>
              <a:t>Proposed changes: </a:t>
            </a:r>
            <a:r>
              <a:rPr lang="en-GB" sz="2400" dirty="0" smtClean="0"/>
              <a:t>Revised </a:t>
            </a:r>
            <a:r>
              <a:rPr lang="en-GB" sz="2400" dirty="0"/>
              <a:t>for CID </a:t>
            </a:r>
            <a:r>
              <a:rPr lang="en-GB" sz="2400" dirty="0" smtClean="0"/>
              <a:t>7547 per editing instructions </a:t>
            </a:r>
            <a:r>
              <a:rPr lang="en-GB" sz="2400" dirty="0"/>
              <a:t>in </a:t>
            </a:r>
            <a:r>
              <a:rPr lang="en-GB" sz="2400" dirty="0" smtClean="0"/>
              <a:t>11-17/0078r1</a:t>
            </a:r>
            <a:endParaRPr lang="en-US" altLang="en-US" sz="2400" dirty="0" smtClean="0"/>
          </a:p>
        </p:txBody>
      </p:sp>
      <p:sp>
        <p:nvSpPr>
          <p:cNvPr id="13316" name="Content Placeholder 3"/>
          <p:cNvSpPr>
            <a:spLocks noGrp="1"/>
          </p:cNvSpPr>
          <p:nvPr>
            <p:ph sz="quarter" idx="13"/>
          </p:nvPr>
        </p:nvSpPr>
        <p:spPr>
          <a:xfrm>
            <a:off x="455613" y="1951038"/>
            <a:ext cx="8228012" cy="4221162"/>
          </a:xfrm>
        </p:spPr>
        <p:txBody>
          <a:bodyPr/>
          <a:lstStyle/>
          <a:p>
            <a:r>
              <a:rPr lang="en-GB" i="1" dirty="0"/>
              <a:t>To the </a:t>
            </a:r>
            <a:r>
              <a:rPr lang="en-GB" i="1" dirty="0" err="1"/>
              <a:t>TGax</a:t>
            </a:r>
            <a:r>
              <a:rPr lang="en-GB" i="1" dirty="0"/>
              <a:t> Editor</a:t>
            </a:r>
            <a:r>
              <a:rPr lang="en-GB" i="1" dirty="0" smtClean="0"/>
              <a:t>: </a:t>
            </a:r>
            <a:r>
              <a:rPr lang="en-GB" i="1" dirty="0"/>
              <a:t>modify P.L. </a:t>
            </a:r>
            <a:r>
              <a:rPr lang="en-GB" i="1" dirty="0" smtClean="0"/>
              <a:t>353.53 as </a:t>
            </a:r>
            <a:r>
              <a:rPr lang="en-GB" i="1" dirty="0"/>
              <a:t>following</a:t>
            </a:r>
            <a:r>
              <a:rPr lang="en-GB" i="1" dirty="0" smtClean="0"/>
              <a:t> </a:t>
            </a:r>
            <a:endParaRPr lang="en-US" b="0" dirty="0" smtClean="0">
              <a:solidFill>
                <a:schemeClr val="tx1"/>
              </a:solidFill>
            </a:endParaRPr>
          </a:p>
          <a:p>
            <a:pPr lvl="1"/>
            <a:r>
              <a:rPr lang="en-US" b="0" dirty="0" smtClean="0">
                <a:solidFill>
                  <a:schemeClr val="tx1"/>
                </a:solidFill>
              </a:rPr>
              <a:t>Measurements </a:t>
            </a:r>
            <a:r>
              <a:rPr lang="en-US" b="0" dirty="0">
                <a:solidFill>
                  <a:schemeClr val="tx1"/>
                </a:solidFill>
              </a:rPr>
              <a:t>shall be made using a </a:t>
            </a:r>
            <a:r>
              <a:rPr lang="en-US" b="0" strike="sngStrike" dirty="0">
                <a:solidFill>
                  <a:srgbClr val="C00000"/>
                </a:solidFill>
              </a:rPr>
              <a:t>25</a:t>
            </a:r>
            <a:r>
              <a:rPr lang="en-US" b="0" dirty="0">
                <a:solidFill>
                  <a:schemeClr val="tx1"/>
                </a:solidFill>
              </a:rPr>
              <a:t> </a:t>
            </a:r>
            <a:r>
              <a:rPr lang="en-US" b="0" dirty="0" smtClean="0">
                <a:solidFill>
                  <a:srgbClr val="FF0000"/>
                </a:solidFill>
              </a:rPr>
              <a:t>100</a:t>
            </a:r>
            <a:r>
              <a:rPr lang="en-US" b="0" dirty="0" smtClean="0">
                <a:solidFill>
                  <a:schemeClr val="tx1"/>
                </a:solidFill>
              </a:rPr>
              <a:t> kHz </a:t>
            </a:r>
            <a:r>
              <a:rPr lang="en-US" b="0" dirty="0">
                <a:solidFill>
                  <a:schemeClr val="tx1"/>
                </a:solidFill>
              </a:rPr>
              <a:t>resolution bandwidth and a 7.5 kHz video bandwidth.</a:t>
            </a:r>
            <a:r>
              <a:rPr lang="en-US" dirty="0">
                <a:solidFill>
                  <a:schemeClr val="tx1"/>
                </a:solidFill>
              </a:rPr>
              <a:t> </a:t>
            </a:r>
            <a:endParaRPr lang="en-US" dirty="0" smtClean="0">
              <a:solidFill>
                <a:schemeClr val="tx1"/>
              </a:solidFill>
            </a:endParaRPr>
          </a:p>
          <a:p>
            <a:r>
              <a:rPr lang="en-US" altLang="en-US" i="1" dirty="0"/>
              <a:t>In addition, replace Figure 28-37 with the </a:t>
            </a:r>
            <a:r>
              <a:rPr lang="en-US" altLang="zh-CN" i="1" dirty="0"/>
              <a:t>bellow </a:t>
            </a:r>
            <a:r>
              <a:rPr lang="en-US" altLang="en-US" i="1" dirty="0"/>
              <a:t>figure.</a:t>
            </a:r>
          </a:p>
          <a:p>
            <a:endParaRPr lang="en-US" altLang="en-US" dirty="0" smtClean="0"/>
          </a:p>
        </p:txBody>
      </p:sp>
      <p:sp>
        <p:nvSpPr>
          <p:cNvPr id="13317" name="Date Placeholder 4"/>
          <p:cNvSpPr>
            <a:spLocks noGrp="1"/>
          </p:cNvSpPr>
          <p:nvPr>
            <p:ph type="dt" sz="quarter" idx="15"/>
          </p:nvPr>
        </p:nvSpPr>
        <p:spPr>
          <a:noFill/>
        </p:spPr>
        <p:txBody>
          <a:bodyPr/>
          <a:lstStyle>
            <a:lvl1pPr>
              <a:tabLst>
                <a:tab pos="358775" algn="l"/>
              </a:tabLst>
              <a:defRPr kumimoji="1" sz="1200">
                <a:solidFill>
                  <a:schemeClr val="tx1"/>
                </a:solidFill>
                <a:latin typeface="Times New Roman" panose="02020603050405020304" pitchFamily="18" charset="0"/>
                <a:ea typeface="굴림" panose="020B0600000101010101" pitchFamily="34" charset="-127"/>
              </a:defRPr>
            </a:lvl1pPr>
            <a:lvl2pPr marL="742950" indent="-285750">
              <a:tabLst>
                <a:tab pos="358775" algn="l"/>
              </a:tabLst>
              <a:defRPr kumimoji="1" sz="1200">
                <a:solidFill>
                  <a:schemeClr val="tx1"/>
                </a:solidFill>
                <a:latin typeface="Times New Roman" panose="02020603050405020304" pitchFamily="18" charset="0"/>
                <a:ea typeface="굴림" panose="020B0600000101010101" pitchFamily="34" charset="-127"/>
              </a:defRPr>
            </a:lvl2pPr>
            <a:lvl3pPr marL="1143000" indent="-228600">
              <a:tabLst>
                <a:tab pos="358775" algn="l"/>
              </a:tabLst>
              <a:defRPr kumimoji="1" sz="1200">
                <a:solidFill>
                  <a:schemeClr val="tx1"/>
                </a:solidFill>
                <a:latin typeface="Times New Roman" panose="02020603050405020304" pitchFamily="18" charset="0"/>
                <a:ea typeface="굴림" panose="020B0600000101010101" pitchFamily="34" charset="-127"/>
              </a:defRPr>
            </a:lvl3pPr>
            <a:lvl4pPr marL="1600200" indent="-228600">
              <a:tabLst>
                <a:tab pos="358775" algn="l"/>
              </a:tabLst>
              <a:defRPr kumimoji="1" sz="1200">
                <a:solidFill>
                  <a:schemeClr val="tx1"/>
                </a:solidFill>
                <a:latin typeface="Times New Roman" panose="02020603050405020304" pitchFamily="18" charset="0"/>
                <a:ea typeface="굴림" panose="020B0600000101010101" pitchFamily="34" charset="-127"/>
              </a:defRPr>
            </a:lvl4pPr>
            <a:lvl5pPr marL="2057400" indent="-228600">
              <a:tabLst>
                <a:tab pos="358775" algn="l"/>
              </a:tabLst>
              <a:defRPr kumimoji="1" sz="12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tabLst>
                <a:tab pos="358775" algn="l"/>
              </a:tabLst>
              <a:defRPr kumimoji="1" sz="12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tabLst>
                <a:tab pos="358775" algn="l"/>
              </a:tabLst>
              <a:defRPr kumimoji="1" sz="12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tabLst>
                <a:tab pos="358775" algn="l"/>
              </a:tabLst>
              <a:defRPr kumimoji="1" sz="12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tabLst>
                <a:tab pos="358775" algn="l"/>
              </a:tabLst>
              <a:defRPr kumimoji="1" sz="1200">
                <a:solidFill>
                  <a:schemeClr val="tx1"/>
                </a:solidFill>
                <a:latin typeface="Times New Roman" panose="02020603050405020304" pitchFamily="18" charset="0"/>
                <a:ea typeface="굴림" panose="020B0600000101010101" pitchFamily="34" charset="-127"/>
              </a:defRPr>
            </a:lvl9pPr>
          </a:lstStyle>
          <a:p>
            <a:pPr>
              <a:buNone/>
              <a:defRPr/>
            </a:pPr>
            <a:r>
              <a:rPr lang="en-US" altLang="ko-KR" sz="1600" dirty="0"/>
              <a:t>March 2017</a:t>
            </a:r>
          </a:p>
        </p:txBody>
      </p:sp>
      <p:sp>
        <p:nvSpPr>
          <p:cNvPr id="13318" name="바닥글 개체 틀 3"/>
          <p:cNvSpPr txBox="1">
            <a:spLocks/>
          </p:cNvSpPr>
          <p:nvPr/>
        </p:nvSpPr>
        <p:spPr bwMode="auto">
          <a:xfrm>
            <a:off x="8077200" y="6475413"/>
            <a:ext cx="4667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indent="-285750">
              <a:spcBef>
                <a:spcPct val="20000"/>
              </a:spcBef>
              <a:buChar char="–"/>
              <a:defRPr sz="2000">
                <a:solidFill>
                  <a:schemeClr val="tx1"/>
                </a:solidFill>
                <a:latin typeface="Times New Roman" panose="02020603050405020304" pitchFamily="18" charset="0"/>
              </a:defRPr>
            </a:lvl2pPr>
            <a:lvl3pPr indent="-228600">
              <a:spcBef>
                <a:spcPct val="20000"/>
              </a:spcBef>
              <a:buChar char="•"/>
              <a:defRPr>
                <a:solidFill>
                  <a:schemeClr val="tx1"/>
                </a:solidFill>
                <a:latin typeface="Times New Roman" panose="02020603050405020304" pitchFamily="18" charset="0"/>
              </a:defRPr>
            </a:lvl3pPr>
            <a:lvl4pPr indent="-228600">
              <a:spcBef>
                <a:spcPct val="20000"/>
              </a:spcBef>
              <a:buChar char="–"/>
              <a:defRPr sz="1600">
                <a:solidFill>
                  <a:schemeClr val="tx1"/>
                </a:solidFill>
                <a:latin typeface="Times New Roman" panose="02020603050405020304" pitchFamily="18" charset="0"/>
              </a:defRPr>
            </a:lvl4pPr>
            <a:lvl5pPr indent="-228600">
              <a:spcBef>
                <a:spcPct val="20000"/>
              </a:spcBef>
              <a:buChar char="•"/>
              <a:defRPr sz="1600">
                <a:solidFill>
                  <a:schemeClr val="tx1"/>
                </a:solidFill>
                <a:latin typeface="Times New Roman" panose="02020603050405020304" pitchFamily="18" charset="0"/>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Intel</a:t>
            </a:r>
          </a:p>
        </p:txBody>
      </p:sp>
      <p:pic>
        <p:nvPicPr>
          <p:cNvPr id="2" name="Picture 1"/>
          <p:cNvPicPr>
            <a:picLocks noChangeAspect="1"/>
          </p:cNvPicPr>
          <p:nvPr/>
        </p:nvPicPr>
        <p:blipFill>
          <a:blip r:embed="rId2"/>
          <a:stretch>
            <a:fillRect/>
          </a:stretch>
        </p:blipFill>
        <p:spPr>
          <a:xfrm>
            <a:off x="1258995" y="3483045"/>
            <a:ext cx="6702210" cy="3069361"/>
          </a:xfrm>
          <a:prstGeom prst="rect">
            <a:avLst/>
          </a:prstGeom>
        </p:spPr>
      </p:pic>
    </p:spTree>
    <p:extLst>
      <p:ext uri="{BB962C8B-B14F-4D97-AF65-F5344CB8AC3E}">
        <p14:creationId xmlns:p14="http://schemas.microsoft.com/office/powerpoint/2010/main" val="3999988616"/>
      </p:ext>
    </p:extLst>
  </p:cSld>
  <p:clrMapOvr>
    <a:masterClrMapping/>
  </p:clrMapOvr>
  <p:transition spd="med">
    <p:fade/>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58979</TotalTime>
  <Words>568</Words>
  <Application>Microsoft Office PowerPoint</Application>
  <PresentationFormat>On-screen Show (4:3)</PresentationFormat>
  <Paragraphs>76</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Batang</vt:lpstr>
      <vt:lpstr>굴림</vt:lpstr>
      <vt:lpstr>Malgun Gothic</vt:lpstr>
      <vt:lpstr>宋体</vt:lpstr>
      <vt:lpstr>Arial</vt:lpstr>
      <vt:lpstr>Calibri</vt:lpstr>
      <vt:lpstr>Times New Roman</vt:lpstr>
      <vt:lpstr>802-11-Submission</vt:lpstr>
      <vt:lpstr>PowerPoint Presentation</vt:lpstr>
      <vt:lpstr>Statement of Problem</vt:lpstr>
      <vt:lpstr>Spur Resilience (in-band)</vt:lpstr>
      <vt:lpstr>Spur Resilience (out-band)</vt:lpstr>
      <vt:lpstr>Number of Points in the Spectrum Analyzer</vt:lpstr>
      <vt:lpstr>Impacts on the 11ax mask (1/3)</vt:lpstr>
      <vt:lpstr>Impacts on the 11ax mask (2/3)</vt:lpstr>
      <vt:lpstr>Impacts on the 11ax mask (3/3)</vt:lpstr>
      <vt:lpstr>Proposed changes: Revised for CID 7547 per editing instructions in 11-17/0078r1</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Chen, Xiaogang C</cp:lastModifiedBy>
  <cp:revision>2363</cp:revision>
  <cp:lastPrinted>1998-02-10T13:28:06Z</cp:lastPrinted>
  <dcterms:created xsi:type="dcterms:W3CDTF">2007-05-21T21:00:37Z</dcterms:created>
  <dcterms:modified xsi:type="dcterms:W3CDTF">2017-03-13T16:47:54Z</dcterms:modified>
</cp:coreProperties>
</file>