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02" r:id="rId3"/>
    <p:sldId id="280" r:id="rId4"/>
    <p:sldId id="290" r:id="rId5"/>
    <p:sldId id="291" r:id="rId6"/>
    <p:sldId id="289" r:id="rId7"/>
    <p:sldId id="304" r:id="rId8"/>
    <p:sldId id="310" r:id="rId9"/>
    <p:sldId id="306" r:id="rId10"/>
    <p:sldId id="308" r:id="rId11"/>
    <p:sldId id="309" r:id="rId12"/>
    <p:sldId id="307" r:id="rId13"/>
    <p:sldId id="303" r:id="rId14"/>
    <p:sldId id="287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9462" autoAdjust="0"/>
  </p:normalViewPr>
  <p:slideViewPr>
    <p:cSldViewPr>
      <p:cViewPr varScale="1">
        <p:scale>
          <a:sx n="95" d="100"/>
          <a:sy n="95" d="100"/>
        </p:scale>
        <p:origin x="-885" y="-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92" y="-7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761910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63602" y="6475413"/>
            <a:ext cx="188032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Frank Hsu et al,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63602" y="6475413"/>
            <a:ext cx="188032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Frank Hsu et al,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63602" y="6475413"/>
            <a:ext cx="18803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Frank Hsu et al, Mediatek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802.11-17/0076r1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1604-00-00ax-single-bss-simulations-for-par-verification.pptx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 2017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9081" y="6475413"/>
            <a:ext cx="130484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Frank Hsu,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800" dirty="0" smtClean="0"/>
              <a:t>PAR Verification Multiple BSS Simulation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2017-01-16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6771519"/>
              </p:ext>
            </p:extLst>
          </p:nvPr>
        </p:nvGraphicFramePr>
        <p:xfrm>
          <a:off x="536575" y="2743200"/>
          <a:ext cx="7721600" cy="3554413"/>
        </p:xfrm>
        <a:graphic>
          <a:graphicData uri="http://schemas.openxmlformats.org/presentationml/2006/ole">
            <p:oleObj spid="_x0000_s1314" name="Document" r:id="rId4" imgW="9226635" imgH="4242276" progId="Word.Document.8">
              <p:embed/>
            </p:oleObj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11ac_m5_hist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1676400"/>
            <a:ext cx="8513787" cy="4683566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04800" y="762000"/>
            <a:ext cx="8534400" cy="990600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Data Analysis of 11ac</a:t>
            </a:r>
            <a:br>
              <a:rPr lang="en-US" altLang="zh-TW" dirty="0" smtClean="0"/>
            </a:br>
            <a:r>
              <a:rPr lang="en-US" altLang="zh-TW" dirty="0" smtClean="0">
                <a:solidFill>
                  <a:schemeClr val="tx1"/>
                </a:solidFill>
                <a:latin typeface="+mn-lt"/>
                <a:ea typeface="+mn-ea"/>
              </a:rPr>
              <a:t>MCS5, </a:t>
            </a:r>
            <a:r>
              <a:rPr lang="en-US" altLang="zh-TW" dirty="0" err="1" smtClean="0">
                <a:solidFill>
                  <a:srgbClr val="0000FF"/>
                </a:solidFill>
                <a:latin typeface="+mn-lt"/>
                <a:ea typeface="+mn-ea"/>
              </a:rPr>
              <a:t>ThreeAC</a:t>
            </a:r>
            <a:r>
              <a:rPr lang="en-US" altLang="zh-TW" dirty="0" smtClean="0">
                <a:solidFill>
                  <a:srgbClr val="0000FF"/>
                </a:solidFill>
                <a:latin typeface="+mn-lt"/>
                <a:ea typeface="+mn-ea"/>
              </a:rPr>
              <a:t>,</a:t>
            </a:r>
            <a:r>
              <a:rPr lang="en-US" altLang="zh-TW" dirty="0" smtClean="0">
                <a:solidFill>
                  <a:schemeClr val="tx1"/>
                </a:solidFill>
                <a:latin typeface="+mn-lt"/>
                <a:ea typeface="+mn-ea"/>
              </a:rPr>
              <a:t> 156 STAs Throughput Histogram</a:t>
            </a:r>
            <a:r>
              <a:rPr lang="en-US" altLang="zh-TW" dirty="0" smtClean="0">
                <a:solidFill>
                  <a:srgbClr val="002060"/>
                </a:solidFill>
                <a:latin typeface="Calibri" pitchFamily="34" charset="0"/>
              </a:rPr>
              <a:t/>
            </a:r>
            <a:br>
              <a:rPr lang="en-US" altLang="zh-TW" dirty="0" smtClean="0">
                <a:solidFill>
                  <a:srgbClr val="002060"/>
                </a:solidFill>
                <a:latin typeface="Calibri" pitchFamily="34" charset="0"/>
              </a:rPr>
            </a:br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Jan 2017</a:t>
            </a:r>
            <a:endParaRPr lang="en-US" altLang="zh-TW" dirty="0"/>
          </a:p>
        </p:txBody>
      </p:sp>
      <p:sp>
        <p:nvSpPr>
          <p:cNvPr id="10" name="Content Placeholder 7"/>
          <p:cNvSpPr txBox="1">
            <a:spLocks/>
          </p:cNvSpPr>
          <p:nvPr/>
        </p:nvSpPr>
        <p:spPr bwMode="auto">
          <a:xfrm>
            <a:off x="838200" y="16764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zh-TW" alt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zh-TW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828800" y="4114800"/>
            <a:ext cx="89050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sz="1800" b="1" i="1" dirty="0" smtClean="0">
                <a:solidFill>
                  <a:srgbClr val="C00000"/>
                </a:solidFill>
                <a:latin typeface="Calibri" pitchFamily="34" charset="0"/>
              </a:rPr>
              <a:t>RTS ON</a:t>
            </a:r>
            <a:endParaRPr lang="zh-TW" altLang="en-US" sz="1800" b="1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28800" y="1828800"/>
            <a:ext cx="94981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sz="1800" b="1" i="1" dirty="0" smtClean="0">
                <a:solidFill>
                  <a:srgbClr val="002060"/>
                </a:solidFill>
                <a:latin typeface="Calibri" pitchFamily="34" charset="0"/>
              </a:rPr>
              <a:t>RTS OFF</a:t>
            </a:r>
            <a:endParaRPr lang="zh-TW" altLang="en-US" sz="1800" b="1" i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9" name="Right Arrow 18"/>
          <p:cNvSpPr/>
          <p:nvPr/>
        </p:nvSpPr>
        <p:spPr bwMode="auto">
          <a:xfrm rot="2515291">
            <a:off x="7210671" y="5310809"/>
            <a:ext cx="517648" cy="341605"/>
          </a:xfrm>
          <a:prstGeom prst="rightArrow">
            <a:avLst/>
          </a:prstGeom>
          <a:solidFill>
            <a:srgbClr val="C00000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00600" y="4800600"/>
            <a:ext cx="3064750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sz="1400" b="1" i="1" dirty="0" smtClean="0">
                <a:solidFill>
                  <a:srgbClr val="C00000"/>
                </a:solidFill>
                <a:latin typeface="Calibri" pitchFamily="34" charset="0"/>
              </a:rPr>
              <a:t>Some STAs have very high throughputs</a:t>
            </a:r>
            <a:endParaRPr lang="zh-TW" altLang="en-US" sz="1400" b="1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1" name="Right Arrow 20"/>
          <p:cNvSpPr/>
          <p:nvPr/>
        </p:nvSpPr>
        <p:spPr bwMode="auto">
          <a:xfrm rot="19106964">
            <a:off x="810162" y="3252895"/>
            <a:ext cx="517648" cy="341605"/>
          </a:xfrm>
          <a:prstGeom prst="rightArrow">
            <a:avLst/>
          </a:prstGeom>
          <a:solidFill>
            <a:srgbClr val="002060"/>
          </a:solidFill>
          <a:ln w="12700" cap="flat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1000" y="3733800"/>
            <a:ext cx="2980111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sz="1400" b="1" i="1" dirty="0" smtClean="0">
                <a:solidFill>
                  <a:srgbClr val="002060"/>
                </a:solidFill>
                <a:latin typeface="Calibri" pitchFamily="34" charset="0"/>
              </a:rPr>
              <a:t>Most STAs have very low throughputs</a:t>
            </a:r>
            <a:endParaRPr lang="zh-TW" altLang="en-US" sz="1400" b="1" i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23" name="Right Arrow 22"/>
          <p:cNvSpPr/>
          <p:nvPr/>
        </p:nvSpPr>
        <p:spPr bwMode="auto">
          <a:xfrm rot="2515291">
            <a:off x="5229472" y="5310807"/>
            <a:ext cx="517648" cy="341605"/>
          </a:xfrm>
          <a:prstGeom prst="rightArrow">
            <a:avLst/>
          </a:prstGeom>
          <a:solidFill>
            <a:srgbClr val="C00000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696200" y="3657600"/>
            <a:ext cx="88357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8 Mbps</a:t>
            </a:r>
            <a:endParaRPr lang="zh-TW" altLang="en-US" sz="1800" dirty="0"/>
          </a:p>
        </p:txBody>
      </p:sp>
      <p:sp>
        <p:nvSpPr>
          <p:cNvPr id="25" name="TextBox 24"/>
          <p:cNvSpPr txBox="1"/>
          <p:nvPr/>
        </p:nvSpPr>
        <p:spPr>
          <a:xfrm>
            <a:off x="7696200" y="5867400"/>
            <a:ext cx="88357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8 Mbps</a:t>
            </a:r>
            <a:endParaRPr lang="zh-TW" altLang="en-US" sz="1800" dirty="0"/>
          </a:p>
        </p:txBody>
      </p:sp>
      <p:sp>
        <p:nvSpPr>
          <p:cNvPr id="26" name="TextBox 25"/>
          <p:cNvSpPr txBox="1"/>
          <p:nvPr/>
        </p:nvSpPr>
        <p:spPr>
          <a:xfrm>
            <a:off x="4419600" y="3657600"/>
            <a:ext cx="88357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4 Mbps</a:t>
            </a:r>
            <a:endParaRPr lang="zh-TW" altLang="en-US" sz="1800" dirty="0"/>
          </a:p>
        </p:txBody>
      </p:sp>
      <p:sp>
        <p:nvSpPr>
          <p:cNvPr id="27" name="TextBox 26"/>
          <p:cNvSpPr txBox="1"/>
          <p:nvPr/>
        </p:nvSpPr>
        <p:spPr>
          <a:xfrm>
            <a:off x="4343400" y="5867400"/>
            <a:ext cx="88357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4 Mbps</a:t>
            </a:r>
            <a:endParaRPr lang="zh-TW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11ac_m5_hist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1676400"/>
            <a:ext cx="8513786" cy="4683566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914400"/>
            <a:ext cx="8001000" cy="838200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Data Analysis of 11ac</a:t>
            </a:r>
            <a:br>
              <a:rPr lang="en-US" altLang="zh-TW" dirty="0" smtClean="0"/>
            </a:br>
            <a:r>
              <a:rPr lang="en-US" altLang="zh-TW" dirty="0" smtClean="0">
                <a:solidFill>
                  <a:schemeClr val="tx1"/>
                </a:solidFill>
                <a:latin typeface="+mn-lt"/>
                <a:ea typeface="+mn-ea"/>
              </a:rPr>
              <a:t>MCS5, </a:t>
            </a:r>
            <a:r>
              <a:rPr lang="en-US" altLang="zh-TW" dirty="0" smtClean="0">
                <a:solidFill>
                  <a:srgbClr val="0000FF"/>
                </a:solidFill>
                <a:latin typeface="+mn-lt"/>
                <a:ea typeface="+mn-ea"/>
              </a:rPr>
              <a:t>BE,</a:t>
            </a:r>
            <a:r>
              <a:rPr lang="en-US" altLang="zh-TW" dirty="0" smtClean="0">
                <a:solidFill>
                  <a:schemeClr val="tx1"/>
                </a:solidFill>
                <a:latin typeface="+mn-lt"/>
                <a:ea typeface="+mn-ea"/>
              </a:rPr>
              <a:t>  156 STAs Throughput Histogram</a:t>
            </a:r>
            <a:r>
              <a:rPr lang="en-US" altLang="zh-TW" dirty="0" smtClean="0">
                <a:solidFill>
                  <a:srgbClr val="002060"/>
                </a:solidFill>
                <a:latin typeface="Calibri" pitchFamily="34" charset="0"/>
              </a:rPr>
              <a:t/>
            </a:r>
            <a:br>
              <a:rPr lang="en-US" altLang="zh-TW" dirty="0" smtClean="0">
                <a:solidFill>
                  <a:srgbClr val="002060"/>
                </a:solidFill>
                <a:latin typeface="Calibri" pitchFamily="34" charset="0"/>
              </a:rPr>
            </a:br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Jan 2017</a:t>
            </a:r>
            <a:endParaRPr lang="en-US" altLang="zh-TW" dirty="0"/>
          </a:p>
        </p:txBody>
      </p:sp>
      <p:sp>
        <p:nvSpPr>
          <p:cNvPr id="10" name="Content Placeholder 7"/>
          <p:cNvSpPr txBox="1">
            <a:spLocks/>
          </p:cNvSpPr>
          <p:nvPr/>
        </p:nvSpPr>
        <p:spPr bwMode="auto">
          <a:xfrm>
            <a:off x="838200" y="16764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zh-TW" alt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zh-TW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828800" y="4114800"/>
            <a:ext cx="89050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sz="1800" b="1" i="1" dirty="0" smtClean="0">
                <a:solidFill>
                  <a:srgbClr val="C00000"/>
                </a:solidFill>
                <a:latin typeface="Calibri" pitchFamily="34" charset="0"/>
              </a:rPr>
              <a:t>RTS ON</a:t>
            </a:r>
            <a:endParaRPr lang="zh-TW" altLang="en-US" sz="1800" b="1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28800" y="1828800"/>
            <a:ext cx="94981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sz="1800" b="1" i="1" dirty="0" smtClean="0">
                <a:solidFill>
                  <a:srgbClr val="002060"/>
                </a:solidFill>
                <a:latin typeface="Calibri" pitchFamily="34" charset="0"/>
              </a:rPr>
              <a:t>RTS OFF</a:t>
            </a:r>
            <a:endParaRPr lang="zh-TW" altLang="en-US" sz="1800" b="1" i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9" name="Right Arrow 18"/>
          <p:cNvSpPr/>
          <p:nvPr/>
        </p:nvSpPr>
        <p:spPr bwMode="auto">
          <a:xfrm rot="7939175">
            <a:off x="3318324" y="5240966"/>
            <a:ext cx="517648" cy="341605"/>
          </a:xfrm>
          <a:prstGeom prst="rightArrow">
            <a:avLst/>
          </a:prstGeom>
          <a:solidFill>
            <a:srgbClr val="C00000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667000" y="4800600"/>
            <a:ext cx="2445862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sz="1400" b="1" i="1" dirty="0" smtClean="0">
                <a:solidFill>
                  <a:srgbClr val="C00000"/>
                </a:solidFill>
                <a:latin typeface="Calibri" pitchFamily="34" charset="0"/>
              </a:rPr>
              <a:t>Similar distribution as RTS OFF</a:t>
            </a:r>
            <a:endParaRPr lang="zh-TW" altLang="en-US" sz="1400" b="1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1" name="Right Arrow 20"/>
          <p:cNvSpPr/>
          <p:nvPr/>
        </p:nvSpPr>
        <p:spPr bwMode="auto">
          <a:xfrm rot="8435433">
            <a:off x="2868986" y="2944881"/>
            <a:ext cx="517648" cy="341605"/>
          </a:xfrm>
          <a:prstGeom prst="rightArrow">
            <a:avLst/>
          </a:prstGeom>
          <a:solidFill>
            <a:srgbClr val="002060"/>
          </a:solidFill>
          <a:ln w="12700" cap="flat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48000" y="2590800"/>
            <a:ext cx="2265620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sz="1400" b="1" i="1" dirty="0" smtClean="0">
                <a:solidFill>
                  <a:srgbClr val="002060"/>
                </a:solidFill>
                <a:latin typeface="Calibri" pitchFamily="34" charset="0"/>
              </a:rPr>
              <a:t>More balanced throughputs</a:t>
            </a:r>
            <a:endParaRPr lang="zh-TW" altLang="en-US" sz="1400" b="1" i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5" name="Right Arrow 14"/>
          <p:cNvSpPr/>
          <p:nvPr/>
        </p:nvSpPr>
        <p:spPr bwMode="auto">
          <a:xfrm rot="19106964">
            <a:off x="810162" y="3252895"/>
            <a:ext cx="517648" cy="341605"/>
          </a:xfrm>
          <a:prstGeom prst="rightArrow">
            <a:avLst/>
          </a:prstGeom>
          <a:solidFill>
            <a:srgbClr val="002060"/>
          </a:solidFill>
          <a:ln w="12700" cap="flat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1000" y="3733800"/>
            <a:ext cx="3333670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sz="1400" b="1" i="1" dirty="0" smtClean="0">
                <a:solidFill>
                  <a:srgbClr val="002060"/>
                </a:solidFill>
                <a:latin typeface="Calibri" pitchFamily="34" charset="0"/>
              </a:rPr>
              <a:t>Still many STAs have very low throughputs</a:t>
            </a:r>
            <a:endParaRPr lang="zh-TW" altLang="en-US" sz="1400" b="1" i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696200" y="3657600"/>
            <a:ext cx="88357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8 Mbps</a:t>
            </a:r>
            <a:endParaRPr lang="zh-TW" altLang="en-US" sz="1800" dirty="0"/>
          </a:p>
        </p:txBody>
      </p:sp>
      <p:sp>
        <p:nvSpPr>
          <p:cNvPr id="24" name="TextBox 23"/>
          <p:cNvSpPr txBox="1"/>
          <p:nvPr/>
        </p:nvSpPr>
        <p:spPr>
          <a:xfrm>
            <a:off x="7696200" y="5867400"/>
            <a:ext cx="88357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8 Mbps</a:t>
            </a:r>
            <a:endParaRPr lang="zh-TW" altLang="en-US" sz="1800" dirty="0"/>
          </a:p>
        </p:txBody>
      </p:sp>
      <p:sp>
        <p:nvSpPr>
          <p:cNvPr id="25" name="TextBox 24"/>
          <p:cNvSpPr txBox="1"/>
          <p:nvPr/>
        </p:nvSpPr>
        <p:spPr>
          <a:xfrm>
            <a:off x="4419600" y="3657600"/>
            <a:ext cx="88357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4 Mbps</a:t>
            </a:r>
            <a:endParaRPr lang="zh-TW" altLang="en-US" sz="1800" dirty="0"/>
          </a:p>
        </p:txBody>
      </p:sp>
      <p:sp>
        <p:nvSpPr>
          <p:cNvPr id="26" name="TextBox 25"/>
          <p:cNvSpPr txBox="1"/>
          <p:nvPr/>
        </p:nvSpPr>
        <p:spPr>
          <a:xfrm>
            <a:off x="4343400" y="5867400"/>
            <a:ext cx="88357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sz="1800" dirty="0" smtClean="0"/>
              <a:t>4 Mbps</a:t>
            </a:r>
            <a:endParaRPr lang="zh-TW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zh-TW" dirty="0" smtClean="0"/>
              <a:t>Discussion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For 11ax OFDMA</a:t>
            </a:r>
          </a:p>
          <a:p>
            <a:pPr lvl="1"/>
            <a:r>
              <a:rPr lang="en-US" altLang="zh-TW" dirty="0" smtClean="0"/>
              <a:t>Similar observation as we have in single BSS simulation</a:t>
            </a:r>
          </a:p>
          <a:p>
            <a:pPr lvl="1"/>
            <a:r>
              <a:rPr lang="en-US" altLang="zh-TW" dirty="0" smtClean="0"/>
              <a:t>APs are close enough so that a trigger frame from one AP is heard by the other two APs</a:t>
            </a:r>
          </a:p>
          <a:p>
            <a:pPr lvl="2"/>
            <a:r>
              <a:rPr lang="en-US" altLang="zh-TW" dirty="0" smtClean="0"/>
              <a:t>Inter BSS interference is minor</a:t>
            </a:r>
          </a:p>
          <a:p>
            <a:pPr lvl="1"/>
            <a:r>
              <a:rPr lang="en-US" altLang="zh-TW" dirty="0" smtClean="0"/>
              <a:t>As the number of STA increases,</a:t>
            </a:r>
          </a:p>
          <a:p>
            <a:pPr lvl="2"/>
            <a:r>
              <a:rPr lang="en-US" altLang="zh-TW" dirty="0" smtClean="0"/>
              <a:t>OFDMA can maintain a stable UL system throughput</a:t>
            </a:r>
          </a:p>
          <a:p>
            <a:pPr lvl="1"/>
            <a:r>
              <a:rPr lang="en-US" altLang="zh-TW" dirty="0" smtClean="0"/>
              <a:t>AP may determine STA’s UL throughput by scheduling</a:t>
            </a:r>
          </a:p>
          <a:p>
            <a:pPr lvl="1"/>
            <a:r>
              <a:rPr lang="en-US" altLang="zh-TW" dirty="0" smtClean="0"/>
              <a:t>5% percentile throughput is determined by AP’s scheduling</a:t>
            </a:r>
          </a:p>
          <a:p>
            <a:r>
              <a:rPr lang="en-US" altLang="zh-TW" dirty="0"/>
              <a:t>For 11ac </a:t>
            </a:r>
          </a:p>
          <a:p>
            <a:pPr lvl="1"/>
            <a:r>
              <a:rPr lang="en-US" altLang="zh-TW" dirty="0"/>
              <a:t>In </a:t>
            </a:r>
            <a:r>
              <a:rPr lang="en-US" altLang="zh-TW" dirty="0" err="1"/>
              <a:t>ThreeAC</a:t>
            </a:r>
            <a:r>
              <a:rPr lang="en-US" altLang="zh-TW" dirty="0"/>
              <a:t> scenario</a:t>
            </a:r>
          </a:p>
          <a:p>
            <a:pPr lvl="2"/>
            <a:r>
              <a:rPr lang="en-US" altLang="zh-TW" dirty="0"/>
              <a:t>Collision is serious and RTS does help improve overall system throughput</a:t>
            </a:r>
          </a:p>
          <a:p>
            <a:pPr lvl="2"/>
            <a:r>
              <a:rPr lang="en-US" altLang="zh-TW" dirty="0"/>
              <a:t>However, </a:t>
            </a:r>
            <a:r>
              <a:rPr lang="en-US" altLang="zh-TW" dirty="0" smtClean="0"/>
              <a:t>aggressive STAs can dominate </a:t>
            </a:r>
            <a:r>
              <a:rPr lang="en-US" altLang="zh-TW" dirty="0"/>
              <a:t>the </a:t>
            </a:r>
            <a:r>
              <a:rPr lang="en-US" altLang="zh-TW" dirty="0" smtClean="0"/>
              <a:t>channel, making it difficult for most other STAs from accessing </a:t>
            </a:r>
            <a:r>
              <a:rPr lang="en-US" altLang="zh-TW" dirty="0"/>
              <a:t>the channel</a:t>
            </a:r>
          </a:p>
          <a:p>
            <a:pPr lvl="1"/>
            <a:r>
              <a:rPr lang="en-US" altLang="zh-TW" dirty="0"/>
              <a:t>In BE scenario</a:t>
            </a:r>
          </a:p>
          <a:p>
            <a:pPr lvl="2"/>
            <a:r>
              <a:rPr lang="en-US" altLang="zh-TW" dirty="0"/>
              <a:t>RTS does not have obvious impact on the system throughput</a:t>
            </a:r>
          </a:p>
          <a:p>
            <a:endParaRPr lang="en-US" altLang="zh-TW" dirty="0" smtClean="0"/>
          </a:p>
          <a:p>
            <a:pPr lvl="1"/>
            <a:endParaRPr lang="en-US" altLang="zh-TW" dirty="0" smtClean="0"/>
          </a:p>
          <a:p>
            <a:pPr lvl="1"/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Jan 2017</a:t>
            </a:r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Next Step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502920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Contribute additional TGax Simulation scenario and EVM documents</a:t>
            </a:r>
          </a:p>
          <a:p>
            <a:pPr lvl="1"/>
            <a:r>
              <a:rPr lang="en-US" altLang="zh-TW" dirty="0" smtClean="0"/>
              <a:t>Single BSS simulation scenario draft</a:t>
            </a:r>
          </a:p>
          <a:p>
            <a:pPr lvl="1"/>
            <a:r>
              <a:rPr lang="en-US" altLang="zh-TW" dirty="0" smtClean="0"/>
              <a:t>Multiple BSS simulation scenario draft</a:t>
            </a:r>
          </a:p>
          <a:p>
            <a:r>
              <a:rPr lang="en-US" altLang="zh-TW" dirty="0" smtClean="0"/>
              <a:t>Addition of DL and </a:t>
            </a:r>
            <a:r>
              <a:rPr lang="en-US" altLang="zh-TW" smtClean="0"/>
              <a:t>DL/UL multiple </a:t>
            </a:r>
            <a:r>
              <a:rPr lang="en-US" altLang="zh-TW" dirty="0" smtClean="0"/>
              <a:t>BSS simulations, as well as mixed (legacy and 11ax) scenarios.</a:t>
            </a:r>
          </a:p>
          <a:p>
            <a:endParaRPr lang="en-US" altLang="zh-TW" dirty="0" smtClean="0"/>
          </a:p>
          <a:p>
            <a:pPr lvl="1"/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Jan 2017</a:t>
            </a:r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References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11-14-0571-12-00ax-evaluation-methodology.docx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Draft P802.11ax_D1.0.pdf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11-16-1604-00-00ax </a:t>
            </a:r>
            <a:r>
              <a:rPr lang="en-US" altLang="zh-TW" dirty="0">
                <a:hlinkClick r:id="rId2"/>
              </a:rPr>
              <a:t>https://</a:t>
            </a:r>
            <a:r>
              <a:rPr lang="en-US" altLang="zh-TW" dirty="0" smtClean="0">
                <a:hlinkClick r:id="rId2"/>
              </a:rPr>
              <a:t>mentor.ieee.org/802.11/dcn/16/11-16-1604-00-00ax-single-bss-simulations-for-par-verification.pptx</a:t>
            </a:r>
            <a:r>
              <a:rPr lang="en-US" altLang="zh-TW" dirty="0" smtClean="0"/>
              <a:t> </a:t>
            </a:r>
          </a:p>
          <a:p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Jan 2017</a:t>
            </a:r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altLang="zh-TW" dirty="0" smtClean="0"/>
              <a:t>Summary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724400"/>
          </a:xfrm>
        </p:spPr>
        <p:txBody>
          <a:bodyPr>
            <a:normAutofit fontScale="92500"/>
          </a:bodyPr>
          <a:lstStyle/>
          <a:p>
            <a:r>
              <a:rPr lang="en-US" altLang="zh-TW" dirty="0" smtClean="0"/>
              <a:t>In this presentation, we continue with UL system throughput simulations, comparing 11ac and 11ax OFDMA in multiple BSS scenarios instead of just single BSS [3].</a:t>
            </a:r>
          </a:p>
          <a:p>
            <a:r>
              <a:rPr lang="en-US" altLang="zh-TW" dirty="0" smtClean="0"/>
              <a:t>Our results show that modes of operation exists for 11ax OFDMA to achieve &gt; 4x gain compared to 11ac and maintain fair bandwidth utilization</a:t>
            </a:r>
          </a:p>
          <a:p>
            <a:r>
              <a:rPr lang="en-US" altLang="zh-TW" dirty="0" smtClean="0"/>
              <a:t>But, several </a:t>
            </a:r>
            <a:r>
              <a:rPr lang="en-US" altLang="zh-TW" dirty="0"/>
              <a:t>factors strongly affect the </a:t>
            </a:r>
            <a:r>
              <a:rPr lang="en-US" altLang="zh-TW" dirty="0" smtClean="0"/>
              <a:t>11ac UL performance</a:t>
            </a:r>
            <a:endParaRPr lang="en-US" altLang="zh-TW" dirty="0"/>
          </a:p>
          <a:p>
            <a:pPr lvl="1"/>
            <a:r>
              <a:rPr lang="en-US" altLang="zh-TW" dirty="0"/>
              <a:t>Number of STAs inside a BSS</a:t>
            </a:r>
          </a:p>
          <a:p>
            <a:pPr lvl="1"/>
            <a:r>
              <a:rPr lang="en-US" altLang="zh-TW" dirty="0"/>
              <a:t>RTS ON/OFF</a:t>
            </a:r>
          </a:p>
          <a:p>
            <a:pPr lvl="1"/>
            <a:r>
              <a:rPr lang="en-US" altLang="zh-TW" dirty="0"/>
              <a:t>STAs’ access category distribution </a:t>
            </a:r>
            <a:endParaRPr lang="en-US" altLang="zh-TW" dirty="0" smtClean="0"/>
          </a:p>
          <a:p>
            <a:r>
              <a:rPr lang="en-US" altLang="zh-TW" dirty="0" smtClean="0"/>
              <a:t>We propose changes to the TGax Simulation scenario and EVM documents based on these results</a:t>
            </a:r>
          </a:p>
          <a:p>
            <a:endParaRPr lang="en-US" altLang="zh-TW" dirty="0" smtClean="0"/>
          </a:p>
          <a:p>
            <a:pPr lvl="1"/>
            <a:endParaRPr lang="en-US" altLang="zh-TW" dirty="0" smtClean="0"/>
          </a:p>
          <a:p>
            <a:pPr lvl="1"/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Jan 2017</a:t>
            </a:r>
            <a:endParaRPr lang="en-US" altLang="zh-TW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553765">
            <a:off x="5095520" y="1822018"/>
            <a:ext cx="3997929" cy="33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altLang="zh-TW" dirty="0" smtClean="0"/>
              <a:t>Multiple BSS Simulation Setup (1/3)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524000"/>
            <a:ext cx="5486400" cy="472440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3 APs form a regular triangle</a:t>
            </a:r>
          </a:p>
          <a:p>
            <a:pPr lvl="1"/>
            <a:r>
              <a:rPr lang="en-US" altLang="zh-TW" dirty="0" smtClean="0"/>
              <a:t>Distance between two APs is 30 meters</a:t>
            </a:r>
          </a:p>
          <a:p>
            <a:r>
              <a:rPr lang="en-US" altLang="zh-TW" dirty="0" smtClean="0"/>
              <a:t>Topologies, in each BSS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TW" b="1" dirty="0" smtClean="0">
                <a:solidFill>
                  <a:srgbClr val="0000FF"/>
                </a:solidFill>
              </a:rPr>
              <a:t>13 STAs </a:t>
            </a:r>
            <a:r>
              <a:rPr lang="en-US" altLang="zh-TW" dirty="0" smtClean="0"/>
              <a:t>are within a 15-meter radius circle (39 STAs total)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TW" b="1" dirty="0" smtClean="0">
                <a:solidFill>
                  <a:srgbClr val="0000FF"/>
                </a:solidFill>
              </a:rPr>
              <a:t>26 STAs </a:t>
            </a:r>
            <a:r>
              <a:rPr lang="en-US" altLang="zh-TW" dirty="0" smtClean="0"/>
              <a:t>are within a 15-meter radius circle (78 STAs total)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TW" b="1" dirty="0" smtClean="0">
                <a:solidFill>
                  <a:srgbClr val="0000FF"/>
                </a:solidFill>
              </a:rPr>
              <a:t>52 STAs </a:t>
            </a:r>
            <a:r>
              <a:rPr lang="en-US" altLang="zh-TW" dirty="0" smtClean="0"/>
              <a:t>are within a 15-meter radius circle (156 STAs total)</a:t>
            </a:r>
          </a:p>
          <a:p>
            <a:r>
              <a:rPr lang="en-US" altLang="zh-TW" dirty="0" smtClean="0"/>
              <a:t>STAs are randomly dropped within the circle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Jan 2017</a:t>
            </a:r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altLang="zh-TW" dirty="0" smtClean="0"/>
              <a:t>Multiple BSS Simulation Setup (2/3)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72440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PHY abstraction and SINR calculation</a:t>
            </a:r>
          </a:p>
          <a:p>
            <a:pPr lvl="1"/>
            <a:r>
              <a:rPr lang="en-US" altLang="zh-TW" dirty="0" smtClean="0"/>
              <a:t>Follow 11ax evaluation methodology [1]</a:t>
            </a:r>
          </a:p>
          <a:p>
            <a:r>
              <a:rPr lang="en-US" altLang="zh-TW" dirty="0" smtClean="0"/>
              <a:t>MAC protocols, such as CCA, back-off, trigger frame, and etc.</a:t>
            </a:r>
          </a:p>
          <a:p>
            <a:pPr lvl="1"/>
            <a:r>
              <a:rPr lang="en-US" altLang="zh-TW" dirty="0" smtClean="0"/>
              <a:t>Based on 11ax draft D1.0 [2]</a:t>
            </a:r>
          </a:p>
          <a:p>
            <a:r>
              <a:rPr lang="en-US" altLang="zh-TW" dirty="0" smtClean="0"/>
              <a:t>General settings</a:t>
            </a:r>
          </a:p>
          <a:p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Jan 2017</a:t>
            </a:r>
            <a:endParaRPr lang="en-US" altLang="zh-TW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990600" y="3962400"/>
          <a:ext cx="5029200" cy="2525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743200"/>
              </a:tblGrid>
              <a:tr h="3156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Parameters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Default Value</a:t>
                      </a:r>
                      <a:endParaRPr lang="en-US" sz="1400" dirty="0"/>
                    </a:p>
                  </a:txBody>
                  <a:tcPr/>
                </a:tc>
              </a:tr>
              <a:tr h="31564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Traffic 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Full buffer UDP UL traffic</a:t>
                      </a:r>
                      <a:endParaRPr lang="en-US" sz="1400" dirty="0"/>
                    </a:p>
                  </a:txBody>
                  <a:tcPr/>
                </a:tc>
              </a:tr>
              <a:tr h="31564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UDP packet size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 Bytes</a:t>
                      </a:r>
                      <a:endParaRPr lang="en-US" sz="1400" dirty="0"/>
                    </a:p>
                  </a:txBody>
                  <a:tcPr/>
                </a:tc>
              </a:tr>
              <a:tr h="31564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AP/STA # of TX/TX antenna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  <a:tr h="31564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Access</a:t>
                      </a:r>
                      <a:r>
                        <a:rPr lang="en-US" sz="1400" baseline="0" dirty="0" smtClean="0"/>
                        <a:t> Protocol parameters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EDCA with default parameters</a:t>
                      </a:r>
                      <a:endParaRPr lang="en-US" sz="1400" dirty="0"/>
                    </a:p>
                  </a:txBody>
                  <a:tcPr/>
                </a:tc>
              </a:tr>
              <a:tr h="31564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Bandwidth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 MHz</a:t>
                      </a:r>
                      <a:endParaRPr lang="en-US" sz="1400" dirty="0"/>
                    </a:p>
                  </a:txBody>
                  <a:tcPr/>
                </a:tc>
              </a:tr>
              <a:tr h="31564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Aggregation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64 MPDU per AMPDU</a:t>
                      </a:r>
                      <a:endParaRPr lang="en-US" sz="1400" dirty="0"/>
                    </a:p>
                  </a:txBody>
                  <a:tcPr/>
                </a:tc>
              </a:tr>
              <a:tr h="31564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RTS/CTS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ON or OFF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altLang="zh-TW" dirty="0" smtClean="0"/>
              <a:t>Multiple BSS Simulation Setup (3/3)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724400"/>
          </a:xfrm>
        </p:spPr>
        <p:txBody>
          <a:bodyPr>
            <a:normAutofit fontScale="92500" lnSpcReduction="20000"/>
          </a:bodyPr>
          <a:lstStyle/>
          <a:p>
            <a:r>
              <a:rPr lang="en-US" altLang="zh-TW" dirty="0" smtClean="0"/>
              <a:t>Access category (AC) setting in each BSS</a:t>
            </a:r>
          </a:p>
          <a:p>
            <a:pPr lvl="1"/>
            <a:r>
              <a:rPr lang="en-US" altLang="zh-TW" dirty="0" smtClean="0"/>
              <a:t>Scenario </a:t>
            </a:r>
            <a:r>
              <a:rPr lang="en-US" altLang="zh-TW" b="1" dirty="0" err="1" smtClean="0"/>
              <a:t>ThreeAC</a:t>
            </a:r>
            <a:endParaRPr lang="en-US" altLang="zh-TW" b="1" dirty="0" smtClean="0"/>
          </a:p>
          <a:p>
            <a:pPr lvl="2"/>
            <a:r>
              <a:rPr lang="en-US" altLang="zh-TW" dirty="0" smtClean="0"/>
              <a:t>1/3 STAs are AC_VO (7, 15)</a:t>
            </a:r>
          </a:p>
          <a:p>
            <a:pPr lvl="2"/>
            <a:r>
              <a:rPr lang="en-US" altLang="zh-TW" dirty="0" smtClean="0"/>
              <a:t>1/3 STAs are AC_VI (15, 31)</a:t>
            </a:r>
          </a:p>
          <a:p>
            <a:pPr lvl="2"/>
            <a:r>
              <a:rPr lang="en-US" altLang="zh-TW" dirty="0" smtClean="0"/>
              <a:t>1/3 STAs are AC_BE (31, 1023)</a:t>
            </a:r>
          </a:p>
          <a:p>
            <a:pPr lvl="1"/>
            <a:r>
              <a:rPr lang="en-US" altLang="zh-TW" dirty="0" smtClean="0"/>
              <a:t>Scenario </a:t>
            </a:r>
            <a:r>
              <a:rPr lang="en-US" altLang="zh-TW" b="1" dirty="0" smtClean="0"/>
              <a:t>Best Effort (BE)</a:t>
            </a:r>
          </a:p>
          <a:p>
            <a:pPr lvl="2"/>
            <a:r>
              <a:rPr lang="en-US" altLang="zh-TW" dirty="0" smtClean="0"/>
              <a:t>All STAs are AC_BE (31, 1023)</a:t>
            </a:r>
          </a:p>
          <a:p>
            <a:r>
              <a:rPr lang="en-US" altLang="zh-TW" dirty="0" smtClean="0"/>
              <a:t>MCS setting</a:t>
            </a:r>
          </a:p>
          <a:p>
            <a:pPr lvl="1"/>
            <a:r>
              <a:rPr lang="en-US" altLang="zh-TW" dirty="0" smtClean="0"/>
              <a:t>11ac: MCS5, MCS9</a:t>
            </a:r>
          </a:p>
          <a:p>
            <a:pPr lvl="1"/>
            <a:r>
              <a:rPr lang="en-US" altLang="zh-TW" dirty="0" smtClean="0"/>
              <a:t>11ax OFDMA: MCS9, MCS5</a:t>
            </a:r>
          </a:p>
          <a:p>
            <a:r>
              <a:rPr lang="en-US" altLang="zh-TW" dirty="0" smtClean="0"/>
              <a:t>OFDMA (80MHz)</a:t>
            </a:r>
          </a:p>
          <a:p>
            <a:pPr lvl="1"/>
            <a:r>
              <a:rPr lang="en-US" altLang="zh-TW" dirty="0" smtClean="0"/>
              <a:t>8 106-tone RU users</a:t>
            </a:r>
          </a:p>
          <a:p>
            <a:pPr lvl="1"/>
            <a:r>
              <a:rPr lang="en-US" altLang="zh-TW" dirty="0" smtClean="0"/>
              <a:t>5 26-tone RU users</a:t>
            </a:r>
          </a:p>
          <a:p>
            <a:r>
              <a:rPr lang="en-US" altLang="zh-TW" dirty="0" smtClean="0"/>
              <a:t>OFDMA scheduling</a:t>
            </a:r>
          </a:p>
          <a:p>
            <a:pPr lvl="1"/>
            <a:r>
              <a:rPr lang="en-US" altLang="zh-TW" dirty="0" smtClean="0"/>
              <a:t>For each RU, AP selects a STA randomly </a:t>
            </a:r>
          </a:p>
          <a:p>
            <a:pPr lvl="1"/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Jan 2017</a:t>
            </a:r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zh-TW" dirty="0" smtClean="0"/>
              <a:t>Topology 1: 39 STAs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524000"/>
            <a:ext cx="7848600" cy="480060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UL System throughput in Mbps</a:t>
            </a:r>
          </a:p>
          <a:p>
            <a:r>
              <a:rPr lang="en-US" altLang="zh-TW" dirty="0" err="1" smtClean="0"/>
              <a:t>QoS</a:t>
            </a:r>
            <a:r>
              <a:rPr lang="en-US" altLang="zh-TW" dirty="0" smtClean="0"/>
              <a:t>: </a:t>
            </a:r>
            <a:r>
              <a:rPr lang="en-US" altLang="zh-TW" dirty="0" err="1" smtClean="0"/>
              <a:t>ThreeAC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r>
              <a:rPr lang="en-US" altLang="zh-TW" dirty="0" err="1" smtClean="0"/>
              <a:t>QoS</a:t>
            </a:r>
            <a:r>
              <a:rPr lang="en-US" altLang="zh-TW" dirty="0" smtClean="0"/>
              <a:t>: Best effort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Jan 2017</a:t>
            </a:r>
            <a:endParaRPr lang="en-US" altLang="zh-TW" dirty="0"/>
          </a:p>
        </p:txBody>
      </p:sp>
      <p:pic>
        <p:nvPicPr>
          <p:cNvPr id="22" name="Picture 21" descr="3ap_39sta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10200" y="3810000"/>
            <a:ext cx="3383964" cy="2880000"/>
          </a:xfrm>
          <a:prstGeom prst="rect">
            <a:avLst/>
          </a:prstGeom>
        </p:spPr>
      </p:pic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1143000" y="2438400"/>
          <a:ext cx="585216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3040"/>
                <a:gridCol w="1463040"/>
                <a:gridCol w="1463040"/>
                <a:gridCol w="1463040"/>
              </a:tblGrid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11ac </a:t>
                      </a:r>
                    </a:p>
                    <a:p>
                      <a:r>
                        <a:rPr lang="en-US" altLang="zh-TW" dirty="0" smtClean="0"/>
                        <a:t>RTS</a:t>
                      </a:r>
                      <a:r>
                        <a:rPr lang="en-US" altLang="zh-TW" baseline="0" dirty="0" smtClean="0"/>
                        <a:t> OFF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11ac</a:t>
                      </a:r>
                    </a:p>
                    <a:p>
                      <a:r>
                        <a:rPr lang="en-US" altLang="zh-TW" dirty="0" smtClean="0"/>
                        <a:t>RTS ON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11ax </a:t>
                      </a:r>
                    </a:p>
                    <a:p>
                      <a:r>
                        <a:rPr lang="en-US" altLang="zh-TW" dirty="0" smtClean="0"/>
                        <a:t>RTS OFF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MCS5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59.09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83.32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127.66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MCS9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45.78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68.48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175.22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1143000" y="4800600"/>
          <a:ext cx="438912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3040"/>
                <a:gridCol w="1463040"/>
                <a:gridCol w="1463040"/>
              </a:tblGrid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11ac </a:t>
                      </a:r>
                    </a:p>
                    <a:p>
                      <a:r>
                        <a:rPr lang="en-US" altLang="zh-TW" dirty="0" smtClean="0"/>
                        <a:t>RTS</a:t>
                      </a:r>
                      <a:r>
                        <a:rPr lang="en-US" altLang="zh-TW" baseline="0" dirty="0" smtClean="0"/>
                        <a:t> OFF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11ac</a:t>
                      </a:r>
                    </a:p>
                    <a:p>
                      <a:r>
                        <a:rPr lang="en-US" altLang="zh-TW" dirty="0" smtClean="0"/>
                        <a:t>RTS ON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MCS5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91.60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87.55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MCS9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83.75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83.30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zh-TW" dirty="0" smtClean="0"/>
              <a:t>Topology 2: 78 STAs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524000"/>
            <a:ext cx="7848600" cy="480060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UL System throughput in Mbps</a:t>
            </a:r>
          </a:p>
          <a:p>
            <a:r>
              <a:rPr lang="en-US" altLang="zh-TW" dirty="0" err="1" smtClean="0"/>
              <a:t>QoS</a:t>
            </a:r>
            <a:r>
              <a:rPr lang="en-US" altLang="zh-TW" dirty="0" smtClean="0"/>
              <a:t>: </a:t>
            </a:r>
            <a:r>
              <a:rPr lang="en-US" altLang="zh-TW" dirty="0" err="1" smtClean="0"/>
              <a:t>ThreeAC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err="1" smtClean="0"/>
              <a:t>QoS</a:t>
            </a:r>
            <a:r>
              <a:rPr lang="en-US" altLang="zh-TW" dirty="0" smtClean="0"/>
              <a:t>: Best effort</a:t>
            </a:r>
          </a:p>
          <a:p>
            <a:endParaRPr lang="en-US" altLang="zh-TW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Jan 2017</a:t>
            </a:r>
            <a:endParaRPr lang="en-US" altLang="zh-TW" dirty="0"/>
          </a:p>
        </p:txBody>
      </p:sp>
      <p:pic>
        <p:nvPicPr>
          <p:cNvPr id="22" name="Picture 21" descr="3ap_39sta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10200" y="3962400"/>
            <a:ext cx="3383964" cy="2755769"/>
          </a:xfrm>
          <a:prstGeom prst="rect">
            <a:avLst/>
          </a:prstGeom>
        </p:spPr>
      </p:pic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609600" y="2438400"/>
          <a:ext cx="5410201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1143001"/>
                <a:gridCol w="2133600"/>
                <a:gridCol w="1143000"/>
              </a:tblGrid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11ac </a:t>
                      </a:r>
                    </a:p>
                    <a:p>
                      <a:r>
                        <a:rPr lang="en-US" altLang="zh-TW" dirty="0" smtClean="0"/>
                        <a:t>RTS</a:t>
                      </a:r>
                      <a:r>
                        <a:rPr lang="en-US" altLang="zh-TW" baseline="0" dirty="0" smtClean="0"/>
                        <a:t> OFF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11ac</a:t>
                      </a:r>
                    </a:p>
                    <a:p>
                      <a:r>
                        <a:rPr lang="en-US" altLang="zh-TW" dirty="0" smtClean="0"/>
                        <a:t>RTS ON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11ax</a:t>
                      </a:r>
                    </a:p>
                    <a:p>
                      <a:r>
                        <a:rPr lang="en-US" altLang="zh-TW" dirty="0" smtClean="0"/>
                        <a:t>RTS OFF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MCS5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mtClean="0"/>
                        <a:t>48.77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114.06 </a:t>
                      </a:r>
                      <a:r>
                        <a:rPr lang="en-US" altLang="zh-TW" dirty="0" smtClean="0">
                          <a:solidFill>
                            <a:srgbClr val="C00000"/>
                          </a:solidFill>
                        </a:rPr>
                        <a:t>(</a:t>
                      </a:r>
                      <a:r>
                        <a:rPr lang="en-US" altLang="zh-TW" b="1" i="1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82.84, 17</a:t>
                      </a:r>
                      <a:r>
                        <a:rPr lang="en-US" altLang="zh-TW" dirty="0" smtClean="0">
                          <a:solidFill>
                            <a:srgbClr val="C00000"/>
                          </a:solidFill>
                        </a:rPr>
                        <a:t>) </a:t>
                      </a:r>
                      <a:r>
                        <a:rPr lang="en-US" altLang="zh-TW" b="1" i="1" dirty="0" smtClean="0">
                          <a:solidFill>
                            <a:srgbClr val="0000FF"/>
                          </a:solidFill>
                        </a:rPr>
                        <a:t>(#)</a:t>
                      </a:r>
                      <a:endParaRPr lang="zh-TW" altLang="en-US" b="1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127.31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MCS9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28.30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79.84 </a:t>
                      </a:r>
                      <a:r>
                        <a:rPr lang="en-US" altLang="zh-TW" dirty="0" smtClean="0">
                          <a:solidFill>
                            <a:srgbClr val="C00000"/>
                          </a:solidFill>
                        </a:rPr>
                        <a:t>(</a:t>
                      </a:r>
                      <a:r>
                        <a:rPr lang="en-US" altLang="zh-TW" b="1" i="1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51.99, 14</a:t>
                      </a:r>
                      <a:r>
                        <a:rPr lang="en-US" altLang="zh-TW" dirty="0" smtClean="0">
                          <a:solidFill>
                            <a:srgbClr val="C00000"/>
                          </a:solidFill>
                        </a:rPr>
                        <a:t>) </a:t>
                      </a:r>
                      <a:r>
                        <a:rPr lang="en-US" altLang="zh-TW" b="1" i="1" dirty="0" smtClean="0">
                          <a:solidFill>
                            <a:srgbClr val="0000FF"/>
                          </a:solidFill>
                        </a:rPr>
                        <a:t>(#)</a:t>
                      </a:r>
                      <a:endParaRPr lang="zh-TW" altLang="en-US" b="1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172.87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096000" y="3124200"/>
            <a:ext cx="3048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b="1" i="1" dirty="0" smtClean="0">
                <a:solidFill>
                  <a:srgbClr val="0000FF"/>
                </a:solidFill>
                <a:latin typeface="Calibri" pitchFamily="34" charset="0"/>
              </a:rPr>
              <a:t>(#) T-puts majorly are from some STAs </a:t>
            </a:r>
          </a:p>
          <a:p>
            <a:pPr marL="228600" indent="-228600">
              <a:buAutoNum type="arabicPeriod"/>
            </a:pPr>
            <a:r>
              <a:rPr lang="en-US" altLang="zh-TW" sz="1400" b="1" i="1" dirty="0" smtClean="0">
                <a:solidFill>
                  <a:srgbClr val="0000FF"/>
                </a:solidFill>
                <a:latin typeface="Calibri" pitchFamily="34" charset="0"/>
              </a:rPr>
              <a:t>Closer to AP</a:t>
            </a:r>
          </a:p>
          <a:p>
            <a:pPr marL="228600" indent="-228600">
              <a:buAutoNum type="arabicPeriod"/>
            </a:pPr>
            <a:r>
              <a:rPr lang="en-US" altLang="zh-TW" sz="1400" b="1" i="1" dirty="0" smtClean="0">
                <a:solidFill>
                  <a:srgbClr val="0000FF"/>
                </a:solidFill>
                <a:latin typeface="Calibri" pitchFamily="34" charset="0"/>
              </a:rPr>
              <a:t>High AC</a:t>
            </a:r>
          </a:p>
          <a:p>
            <a:pPr marL="228600" indent="-228600"/>
            <a:endParaRPr lang="zh-TW" altLang="en-US" sz="1400" b="1" i="1" dirty="0">
              <a:latin typeface="Calibri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685800" y="5029200"/>
          <a:ext cx="438912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3040"/>
                <a:gridCol w="1463040"/>
                <a:gridCol w="1463040"/>
              </a:tblGrid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11ac </a:t>
                      </a:r>
                    </a:p>
                    <a:p>
                      <a:r>
                        <a:rPr lang="en-US" altLang="zh-TW" dirty="0" smtClean="0"/>
                        <a:t>RTS</a:t>
                      </a:r>
                      <a:r>
                        <a:rPr lang="en-US" altLang="zh-TW" baseline="0" dirty="0" smtClean="0"/>
                        <a:t> OFF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11ac</a:t>
                      </a:r>
                    </a:p>
                    <a:p>
                      <a:r>
                        <a:rPr lang="en-US" altLang="zh-TW" dirty="0" smtClean="0"/>
                        <a:t>RTS ON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MCS5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98.18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103.02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MCS9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86.68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89.47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371600" y="3962400"/>
            <a:ext cx="44040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/>
            <a:r>
              <a:rPr lang="en-US" altLang="zh-TW" sz="1400" b="1" i="1" dirty="0" smtClean="0">
                <a:solidFill>
                  <a:srgbClr val="C00000"/>
                </a:solidFill>
                <a:latin typeface="Calibri" pitchFamily="34" charset="0"/>
              </a:rPr>
              <a:t>(Sum T-put of STAs of which individual T-put &gt; 2.0 Mbps,</a:t>
            </a:r>
          </a:p>
          <a:p>
            <a:pPr marL="228600" indent="-228600"/>
            <a:r>
              <a:rPr lang="en-US" altLang="zh-TW" sz="1400" b="1" i="1" dirty="0" smtClean="0">
                <a:solidFill>
                  <a:srgbClr val="C00000"/>
                </a:solidFill>
                <a:latin typeface="Calibri" pitchFamily="34" charset="0"/>
              </a:rPr>
              <a:t>Number of STAs of which individual T-put &gt; 2.0 Mbps)</a:t>
            </a:r>
          </a:p>
          <a:p>
            <a:endParaRPr lang="zh-TW" altLang="en-US" sz="1400" b="1" dirty="0">
              <a:solidFill>
                <a:srgbClr val="C00000"/>
              </a:solidFill>
            </a:endParaRPr>
          </a:p>
        </p:txBody>
      </p:sp>
      <p:sp>
        <p:nvSpPr>
          <p:cNvPr id="13" name="Right Arrow 12"/>
          <p:cNvSpPr/>
          <p:nvPr/>
        </p:nvSpPr>
        <p:spPr bwMode="auto">
          <a:xfrm rot="13376495">
            <a:off x="4085627" y="3769406"/>
            <a:ext cx="215387" cy="2286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zh-TW" dirty="0" smtClean="0"/>
              <a:t>Topology 3: 156 STAs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524000"/>
            <a:ext cx="7848600" cy="480060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UL System throughput in Mbps</a:t>
            </a:r>
          </a:p>
          <a:p>
            <a:r>
              <a:rPr lang="en-US" altLang="zh-TW" dirty="0" err="1" smtClean="0"/>
              <a:t>QoS</a:t>
            </a:r>
            <a:r>
              <a:rPr lang="en-US" altLang="zh-TW" dirty="0" smtClean="0"/>
              <a:t>: </a:t>
            </a:r>
            <a:r>
              <a:rPr lang="en-US" altLang="zh-TW" dirty="0" err="1" smtClean="0"/>
              <a:t>ThreeAC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err="1" smtClean="0"/>
              <a:t>QoS</a:t>
            </a:r>
            <a:r>
              <a:rPr lang="en-US" altLang="zh-TW" dirty="0" smtClean="0"/>
              <a:t>: Best effort</a:t>
            </a:r>
          </a:p>
          <a:p>
            <a:endParaRPr lang="en-US" altLang="zh-TW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Jan 2017</a:t>
            </a:r>
            <a:endParaRPr lang="en-US" altLang="zh-TW" dirty="0"/>
          </a:p>
        </p:txBody>
      </p:sp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609600" y="2438400"/>
          <a:ext cx="5410201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1143001"/>
                <a:gridCol w="2133600"/>
                <a:gridCol w="1143000"/>
              </a:tblGrid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11ac </a:t>
                      </a:r>
                    </a:p>
                    <a:p>
                      <a:r>
                        <a:rPr lang="en-US" altLang="zh-TW" dirty="0" smtClean="0"/>
                        <a:t>RTS</a:t>
                      </a:r>
                      <a:r>
                        <a:rPr lang="en-US" altLang="zh-TW" baseline="0" dirty="0" smtClean="0"/>
                        <a:t> OFF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11ac</a:t>
                      </a:r>
                    </a:p>
                    <a:p>
                      <a:r>
                        <a:rPr lang="en-US" altLang="zh-TW" dirty="0" smtClean="0"/>
                        <a:t>RTS ON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11ax</a:t>
                      </a:r>
                    </a:p>
                    <a:p>
                      <a:r>
                        <a:rPr lang="en-US" altLang="zh-TW" dirty="0" smtClean="0"/>
                        <a:t>RTS OFF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MCS5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31.35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133.21 </a:t>
                      </a:r>
                      <a:r>
                        <a:rPr lang="en-US" altLang="zh-TW" b="1" i="1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(93.47, 22) </a:t>
                      </a:r>
                      <a:r>
                        <a:rPr lang="en-US" altLang="zh-TW" b="1" i="1" dirty="0" smtClean="0">
                          <a:solidFill>
                            <a:srgbClr val="0000FF"/>
                          </a:solidFill>
                        </a:rPr>
                        <a:t>(#)</a:t>
                      </a:r>
                      <a:endParaRPr lang="zh-TW" altLang="en-US" b="1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129.60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MCS9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15.81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98.98 </a:t>
                      </a:r>
                      <a:r>
                        <a:rPr lang="en-US" altLang="zh-TW" b="1" i="1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(63.41, 14) </a:t>
                      </a:r>
                      <a:r>
                        <a:rPr lang="en-US" altLang="zh-TW" b="1" i="1" dirty="0" smtClean="0">
                          <a:solidFill>
                            <a:srgbClr val="0000FF"/>
                          </a:solidFill>
                        </a:rPr>
                        <a:t>(#)</a:t>
                      </a:r>
                      <a:endParaRPr lang="zh-TW" altLang="en-US" b="1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177.57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096000" y="3124200"/>
            <a:ext cx="3048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b="1" i="1" dirty="0" smtClean="0">
                <a:solidFill>
                  <a:srgbClr val="0000FF"/>
                </a:solidFill>
                <a:latin typeface="Calibri" pitchFamily="34" charset="0"/>
              </a:rPr>
              <a:t>(#) T-puts majorly are from some STAs </a:t>
            </a:r>
          </a:p>
          <a:p>
            <a:pPr marL="228600" indent="-228600">
              <a:buAutoNum type="arabicPeriod"/>
            </a:pPr>
            <a:r>
              <a:rPr lang="en-US" altLang="zh-TW" sz="1400" b="1" i="1" dirty="0" smtClean="0">
                <a:solidFill>
                  <a:srgbClr val="0000FF"/>
                </a:solidFill>
                <a:latin typeface="Calibri" pitchFamily="34" charset="0"/>
              </a:rPr>
              <a:t>Closer to AP</a:t>
            </a:r>
          </a:p>
          <a:p>
            <a:pPr marL="228600" indent="-228600">
              <a:buAutoNum type="arabicPeriod"/>
            </a:pPr>
            <a:r>
              <a:rPr lang="en-US" altLang="zh-TW" sz="1400" b="1" i="1" dirty="0" smtClean="0">
                <a:solidFill>
                  <a:srgbClr val="0000FF"/>
                </a:solidFill>
                <a:latin typeface="Calibri" pitchFamily="34" charset="0"/>
              </a:rPr>
              <a:t>High AC</a:t>
            </a:r>
          </a:p>
          <a:p>
            <a:pPr marL="228600" indent="-228600"/>
            <a:endParaRPr lang="zh-TW" altLang="en-US" sz="1400" b="1" i="1" dirty="0">
              <a:latin typeface="Calibri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685800" y="5029200"/>
          <a:ext cx="438912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3040"/>
                <a:gridCol w="1463040"/>
                <a:gridCol w="1463040"/>
              </a:tblGrid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11ac </a:t>
                      </a:r>
                    </a:p>
                    <a:p>
                      <a:r>
                        <a:rPr lang="en-US" altLang="zh-TW" dirty="0" smtClean="0"/>
                        <a:t>RTS</a:t>
                      </a:r>
                      <a:r>
                        <a:rPr lang="en-US" altLang="zh-TW" baseline="0" dirty="0" smtClean="0"/>
                        <a:t> OFF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11ac</a:t>
                      </a:r>
                    </a:p>
                    <a:p>
                      <a:r>
                        <a:rPr lang="en-US" altLang="zh-TW" dirty="0" smtClean="0"/>
                        <a:t>RTS ON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MCS5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99.75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117.09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MCS9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86.69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95.91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371600" y="3962400"/>
            <a:ext cx="44040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/>
            <a:r>
              <a:rPr lang="en-US" altLang="zh-TW" sz="1400" b="1" i="1" dirty="0" smtClean="0">
                <a:solidFill>
                  <a:srgbClr val="C00000"/>
                </a:solidFill>
                <a:latin typeface="Calibri" pitchFamily="34" charset="0"/>
              </a:rPr>
              <a:t>(Sum T-put of STAs of which individual T-put &gt; 2.0 Mbps,</a:t>
            </a:r>
          </a:p>
          <a:p>
            <a:pPr marL="228600" indent="-228600"/>
            <a:r>
              <a:rPr lang="en-US" altLang="zh-TW" sz="1400" b="1" i="1" dirty="0" smtClean="0">
                <a:solidFill>
                  <a:srgbClr val="C00000"/>
                </a:solidFill>
                <a:latin typeface="Calibri" pitchFamily="34" charset="0"/>
              </a:rPr>
              <a:t>Number of STAs of which individual T-put &gt; 2.0 Mbps)</a:t>
            </a:r>
          </a:p>
          <a:p>
            <a:endParaRPr lang="zh-TW" altLang="en-US" sz="1400" b="1" dirty="0">
              <a:solidFill>
                <a:srgbClr val="C00000"/>
              </a:solidFill>
            </a:endParaRPr>
          </a:p>
        </p:txBody>
      </p:sp>
      <p:sp>
        <p:nvSpPr>
          <p:cNvPr id="13" name="Right Arrow 12"/>
          <p:cNvSpPr/>
          <p:nvPr/>
        </p:nvSpPr>
        <p:spPr bwMode="auto">
          <a:xfrm rot="13376495">
            <a:off x="4085627" y="3769406"/>
            <a:ext cx="215387" cy="2286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4" name="Picture 13" descr="3ap_39sta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62600" y="4102231"/>
            <a:ext cx="3228292" cy="27557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altLang="zh-TW" dirty="0" smtClean="0"/>
              <a:t>Data Analysis of  156 STA 11ax OFDMA</a:t>
            </a:r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Jan 2017</a:t>
            </a:r>
            <a:endParaRPr lang="en-US" altLang="zh-TW" dirty="0"/>
          </a:p>
        </p:txBody>
      </p:sp>
      <p:sp>
        <p:nvSpPr>
          <p:cNvPr id="10" name="Content Placeholder 7"/>
          <p:cNvSpPr txBox="1">
            <a:spLocks/>
          </p:cNvSpPr>
          <p:nvPr/>
        </p:nvSpPr>
        <p:spPr bwMode="auto">
          <a:xfrm>
            <a:off x="838200" y="16764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zh-TW" alt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zh-TW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Picture 10" descr="11ax_m9_cdf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67200" y="1371600"/>
            <a:ext cx="4682583" cy="257596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Picture 11" descr="11ax_m9_hist.e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67200" y="4114800"/>
            <a:ext cx="4682583" cy="257596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TextBox 12"/>
          <p:cNvSpPr txBox="1"/>
          <p:nvPr/>
        </p:nvSpPr>
        <p:spPr>
          <a:xfrm>
            <a:off x="4876800" y="1524000"/>
            <a:ext cx="1269322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0000FF"/>
                </a:solidFill>
                <a:latin typeface="Calibri" pitchFamily="34" charset="0"/>
              </a:rPr>
              <a:t>11ax 156STA M9 </a:t>
            </a:r>
          </a:p>
          <a:p>
            <a:r>
              <a:rPr lang="en-US" altLang="zh-TW" b="1" dirty="0" smtClean="0">
                <a:solidFill>
                  <a:srgbClr val="0000FF"/>
                </a:solidFill>
                <a:latin typeface="Calibri" pitchFamily="34" charset="0"/>
              </a:rPr>
              <a:t>Throughput CDF</a:t>
            </a:r>
            <a:endParaRPr lang="zh-TW" altLang="en-US" b="1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76800" y="4267200"/>
            <a:ext cx="1631729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C00000"/>
                </a:solidFill>
                <a:latin typeface="Calibri" pitchFamily="34" charset="0"/>
              </a:rPr>
              <a:t>11ax 156STA M9 </a:t>
            </a:r>
          </a:p>
          <a:p>
            <a:r>
              <a:rPr lang="en-US" altLang="zh-TW" b="1" dirty="0" smtClean="0">
                <a:solidFill>
                  <a:srgbClr val="C00000"/>
                </a:solidFill>
                <a:latin typeface="Calibri" pitchFamily="34" charset="0"/>
              </a:rPr>
              <a:t>Throughput Histogram</a:t>
            </a:r>
            <a:endParaRPr lang="zh-TW" altLang="en-US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7" name="Content Placeholder 7"/>
          <p:cNvSpPr txBox="1">
            <a:spLocks/>
          </p:cNvSpPr>
          <p:nvPr/>
        </p:nvSpPr>
        <p:spPr bwMode="auto">
          <a:xfrm>
            <a:off x="457200" y="1600200"/>
            <a:ext cx="36576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altLang="zh-TW" sz="2400" dirty="0" smtClean="0"/>
              <a:t>STAs have similar throughputs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2400" dirty="0" smtClean="0"/>
              <a:t>  random schedule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2400" dirty="0" smtClean="0"/>
              <a:t>  5% percentile throughput is scheduling dependent</a:t>
            </a:r>
            <a:endParaRPr lang="zh-TW" altLang="en-US" sz="2400" dirty="0" smtClean="0"/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zh-TW" alt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zh-TW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126609</TotalTime>
  <Words>995</Words>
  <Application>Microsoft Office PowerPoint</Application>
  <PresentationFormat>On-screen Show (4:3)</PresentationFormat>
  <Paragraphs>267</Paragraphs>
  <Slides>14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802-11-Submission</vt:lpstr>
      <vt:lpstr>Document</vt:lpstr>
      <vt:lpstr>PAR Verification Multiple BSS Simulation</vt:lpstr>
      <vt:lpstr>Summary</vt:lpstr>
      <vt:lpstr>Multiple BSS Simulation Setup (1/3)</vt:lpstr>
      <vt:lpstr>Multiple BSS Simulation Setup (2/3)</vt:lpstr>
      <vt:lpstr>Multiple BSS Simulation Setup (3/3)</vt:lpstr>
      <vt:lpstr>Topology 1: 39 STAs</vt:lpstr>
      <vt:lpstr>Topology 2: 78 STAs</vt:lpstr>
      <vt:lpstr>Topology 3: 156 STAs</vt:lpstr>
      <vt:lpstr>Data Analysis of  156 STA 11ax OFDMA</vt:lpstr>
      <vt:lpstr>Data Analysis of 11ac MCS5, ThreeAC, 156 STAs Throughput Histogram </vt:lpstr>
      <vt:lpstr>Data Analysis of 11ac MCS5, BE,  156 STAs Throughput Histogram </vt:lpstr>
      <vt:lpstr>Discussion</vt:lpstr>
      <vt:lpstr>Next Step</vt:lpstr>
      <vt:lpstr>References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james.yee@mediatek.com</dc:creator>
  <cp:lastModifiedBy>MTK02307</cp:lastModifiedBy>
  <cp:revision>1557</cp:revision>
  <cp:lastPrinted>1998-02-10T13:28:06Z</cp:lastPrinted>
  <dcterms:created xsi:type="dcterms:W3CDTF">2007-05-21T21:00:37Z</dcterms:created>
  <dcterms:modified xsi:type="dcterms:W3CDTF">2017-01-19T00:59:46Z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