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346" r:id="rId2"/>
    <p:sldId id="2378" r:id="rId3"/>
    <p:sldId id="2379" r:id="rId4"/>
    <p:sldId id="2380" r:id="rId5"/>
    <p:sldId id="2382" r:id="rId6"/>
    <p:sldId id="2381" r:id="rId7"/>
    <p:sldId id="2383" r:id="rId8"/>
    <p:sldId id="2384" r:id="rId9"/>
    <p:sldId id="2385" r:id="rId10"/>
    <p:sldId id="2386" r:id="rId11"/>
    <p:sldId id="2387" r:id="rId12"/>
    <p:sldId id="2389" r:id="rId13"/>
    <p:sldId id="2388" r:id="rId14"/>
    <p:sldId id="2392" r:id="rId15"/>
    <p:sldId id="2396" r:id="rId16"/>
    <p:sldId id="2393" r:id="rId17"/>
    <p:sldId id="2390" r:id="rId18"/>
    <p:sldId id="2395" r:id="rId19"/>
    <p:sldId id="2397" r:id="rId20"/>
    <p:sldId id="2398" r:id="rId21"/>
    <p:sldId id="2399" r:id="rId22"/>
    <p:sldId id="2400" r:id="rId23"/>
    <p:sldId id="2391" r:id="rId24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3366FF"/>
    <a:srgbClr val="EAEAFA"/>
    <a:srgbClr val="FFFF00"/>
    <a:srgbClr val="000000"/>
    <a:srgbClr val="66FF33"/>
    <a:srgbClr val="FF9966"/>
    <a:srgbClr val="FF9900"/>
    <a:srgbClr val="0033CC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15" autoAdjust="0"/>
    <p:restoredTop sz="95821" autoAdjust="0"/>
  </p:normalViewPr>
  <p:slideViewPr>
    <p:cSldViewPr>
      <p:cViewPr>
        <p:scale>
          <a:sx n="90" d="100"/>
          <a:sy n="90" d="100"/>
        </p:scale>
        <p:origin x="-1454" y="-5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802.11-16/1578r0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802.11-16/1578r0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dirty="0" smtClean="0"/>
              <a:t>March 2017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 Enterprise)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89983" y="6475413"/>
            <a:ext cx="1753942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Matthew Fischer, Broadcom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802.11-17/0075r8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dirty="0" smtClean="0"/>
              <a:t>March 2017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89983" y="6475413"/>
            <a:ext cx="1753942" cy="184666"/>
          </a:xfrm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 smtClean="0"/>
              <a:t>Matthew Fischer, Broadcom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 smtClean="0"/>
              <a:t>SRP-Based SR Operation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2017-03-15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5135604"/>
              </p:ext>
            </p:extLst>
          </p:nvPr>
        </p:nvGraphicFramePr>
        <p:xfrm>
          <a:off x="515938" y="2286000"/>
          <a:ext cx="8043862" cy="250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1" name="Document" r:id="rId4" imgW="8404778" imgH="2621369" progId="Word.Document.8">
                  <p:embed/>
                </p:oleObj>
              </mc:Choice>
              <mc:Fallback>
                <p:oleObj name="Document" r:id="rId4" imgW="8404778" imgH="2621369" progId="Word.Document.8">
                  <p:embed/>
                  <p:pic>
                    <p:nvPicPr>
                      <p:cNvPr id="0" name="Picture 5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8043862" cy="25066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  <p:sp>
        <p:nvSpPr>
          <p:cNvPr id="2" name="TextBox 1"/>
          <p:cNvSpPr txBox="1"/>
          <p:nvPr/>
        </p:nvSpPr>
        <p:spPr>
          <a:xfrm>
            <a:off x="10210800" y="2130425"/>
            <a:ext cx="1847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 STA </a:t>
            </a:r>
            <a:r>
              <a:rPr lang="en-US" dirty="0" smtClean="0"/>
              <a:t>SR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</a:t>
            </a:r>
            <a:r>
              <a:rPr lang="en-US" dirty="0" err="1" smtClean="0"/>
              <a:t>backoff</a:t>
            </a:r>
            <a:r>
              <a:rPr lang="en-US" dirty="0" smtClean="0"/>
              <a:t> expires, SR STA transmits, provided that the transmission does not exceed the duration of the SRP PPDU</a:t>
            </a:r>
          </a:p>
          <a:p>
            <a:pPr lvl="1"/>
            <a:r>
              <a:rPr lang="en-US" dirty="0" smtClean="0"/>
              <a:t>To decode Trigger Common Info field, full PPDU has been decoded and medium is BUSY for the duration of the DSRP_PPDU</a:t>
            </a:r>
          </a:p>
          <a:p>
            <a:pPr lvl="2"/>
            <a:r>
              <a:rPr lang="en-US" dirty="0" smtClean="0"/>
              <a:t>Rules proposed make this explicit</a:t>
            </a:r>
          </a:p>
          <a:p>
            <a:pPr lvl="1"/>
            <a:r>
              <a:rPr lang="en-US" dirty="0" smtClean="0"/>
              <a:t>I.e. </a:t>
            </a:r>
            <a:r>
              <a:rPr lang="en-US" dirty="0" err="1" smtClean="0"/>
              <a:t>backoff</a:t>
            </a:r>
            <a:r>
              <a:rPr lang="en-US" dirty="0" smtClean="0"/>
              <a:t> will not expire until sometime during the Trigger-based PPDU transmission</a:t>
            </a:r>
          </a:p>
          <a:p>
            <a:pPr lvl="2"/>
            <a:r>
              <a:rPr lang="en-US" dirty="0" smtClean="0"/>
              <a:t>PHY Header of Trigger-based PPDU must be received first</a:t>
            </a:r>
          </a:p>
          <a:p>
            <a:pPr lvl="2"/>
            <a:r>
              <a:rPr lang="en-US" dirty="0" smtClean="0"/>
              <a:t>Confirmation of COLOR of DSRP_PPDU and Trigger-based PPDU occurs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4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PPDU Acknowledgement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Acknowledgement of SR PPDU can cause interference</a:t>
            </a:r>
          </a:p>
          <a:p>
            <a:pPr lvl="1"/>
            <a:r>
              <a:rPr lang="en-US" dirty="0" smtClean="0"/>
              <a:t>Acknowledging STA must check local SR conditions before responding</a:t>
            </a:r>
          </a:p>
          <a:p>
            <a:pPr lvl="1"/>
            <a:r>
              <a:rPr lang="en-US" dirty="0" smtClean="0"/>
              <a:t>Normal ACK ignores all medium indications</a:t>
            </a:r>
          </a:p>
          <a:p>
            <a:pPr lvl="1"/>
            <a:r>
              <a:rPr lang="en-US" dirty="0" smtClean="0"/>
              <a:t>Responding STA must be able to distinguish SR PPDU from Normal PPDU</a:t>
            </a:r>
          </a:p>
          <a:p>
            <a:pPr lvl="2"/>
            <a:r>
              <a:rPr lang="en-US" dirty="0" smtClean="0"/>
              <a:t>Need indication within transmitted SR PPDU that it is an SR PPDU</a:t>
            </a:r>
          </a:p>
          <a:p>
            <a:pPr lvl="2"/>
            <a:r>
              <a:rPr lang="en-US" dirty="0" smtClean="0"/>
              <a:t>Provided within A-Control</a:t>
            </a:r>
          </a:p>
          <a:p>
            <a:pPr lvl="1"/>
            <a:r>
              <a:rPr lang="en-US" i="1" u="sng" dirty="0" smtClean="0">
                <a:solidFill>
                  <a:srgbClr val="3366FF"/>
                </a:solidFill>
              </a:rPr>
              <a:t>Recipient must check SR condition locally before deciding to respond with ACK to avoid causing interference to reception of original Trigger-based PPDU</a:t>
            </a:r>
            <a:endParaRPr lang="en-US" i="1" u="sng" dirty="0">
              <a:solidFill>
                <a:srgbClr val="3366FF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7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DSRP_PPDU and Trigger-based PPDU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DSRP_PPDU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4" name="TextBox 13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HE Trigger-Based PPDU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DSRP_PPDU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Arrow Connector 15"/>
          <p:cNvCxnSpPr>
            <a:cxnSpLocks noChangeShapeType="1"/>
          </p:cNvCxnSpPr>
          <p:nvPr/>
        </p:nvCxnSpPr>
        <p:spPr bwMode="auto">
          <a:xfrm flipH="1">
            <a:off x="2150736" y="3276600"/>
            <a:ext cx="202157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2149147" y="2667000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Common Info field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756527" y="2743200"/>
            <a:ext cx="1408604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altLang="zh-TW" sz="1600" b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Trigger frame MPDU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24600" y="3794611"/>
            <a:ext cx="1103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Trigger Frame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5800" y="3962400"/>
            <a:ext cx="4278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b="1" dirty="0" smtClean="0"/>
              <a:t>TX </a:t>
            </a:r>
            <a:r>
              <a:rPr lang="en-US" sz="1800" b="1" dirty="0" err="1" smtClean="0"/>
              <a:t>Power</a:t>
            </a:r>
            <a:r>
              <a:rPr lang="en-US" sz="1800" b="1" baseline="-25000" dirty="0" err="1" smtClean="0"/>
              <a:t>SR</a:t>
            </a:r>
            <a:r>
              <a:rPr lang="en-US" sz="1800" b="1" baseline="-25000" dirty="0" smtClean="0"/>
              <a:t> Initiator</a:t>
            </a:r>
            <a:r>
              <a:rPr lang="en-US" sz="1800" b="1" dirty="0" smtClean="0"/>
              <a:t> &lt; SRP – </a:t>
            </a:r>
            <a:r>
              <a:rPr lang="en-US" sz="1800" b="1" dirty="0" err="1" smtClean="0"/>
              <a:t>RSSI</a:t>
            </a:r>
            <a:r>
              <a:rPr lang="en-US" sz="1800" b="1" baseline="-25000" dirty="0" err="1" smtClean="0"/>
              <a:t>trigger</a:t>
            </a:r>
            <a:r>
              <a:rPr lang="en-US" sz="1800" b="1" baseline="-25000" dirty="0" smtClean="0"/>
              <a:t> frame</a:t>
            </a:r>
            <a:endParaRPr lang="en-US" sz="1800" dirty="0"/>
          </a:p>
        </p:txBody>
      </p:sp>
      <p:sp>
        <p:nvSpPr>
          <p:cNvPr id="28" name="TextBox 27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836446" y="3581400"/>
            <a:ext cx="1259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Non-AP STA</a:t>
            </a:r>
            <a:endParaRPr lang="en-US" sz="2400" dirty="0"/>
          </a:p>
        </p:txBody>
      </p: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978481" y="4731419"/>
            <a:ext cx="234133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Trigger must appear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SIFS before the HE trigger-based PPDU. Margin for SIFS is allowed by defining a quantity that is the SRP Decision Window.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55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TSRP_PPDU, Trigger not Identified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SR Opportunity from TSRP_PPDU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20" name="TextBox 19"/>
          <p:cNvSpPr txBox="1"/>
          <p:nvPr/>
        </p:nvSpPr>
        <p:spPr>
          <a:xfrm>
            <a:off x="4758066" y="4573970"/>
            <a:ext cx="17563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HE Trigger-Based PPDU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29" name="Text Box 66"/>
          <p:cNvSpPr txBox="1">
            <a:spLocks noChangeArrowheads="1"/>
          </p:cNvSpPr>
          <p:nvPr/>
        </p:nvSpPr>
        <p:spPr bwMode="auto">
          <a:xfrm>
            <a:off x="685801" y="2701925"/>
            <a:ext cx="1752599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 or PPDU</a:t>
            </a:r>
            <a:r>
              <a:rPr kumimoji="0" lang="en-US" altLang="zh-TW" sz="1600" b="1" i="0" u="none" strike="noStrike" cap="none" normalizeH="0" dirty="0" smtClean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404653" y="3794611"/>
            <a:ext cx="940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Trigger Frame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85801" y="3886200"/>
            <a:ext cx="40109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smtClean="0"/>
              <a:t>TX </a:t>
            </a:r>
            <a:r>
              <a:rPr lang="en-US" sz="1800" b="1" dirty="0" err="1" smtClean="0"/>
              <a:t>Power</a:t>
            </a:r>
            <a:r>
              <a:rPr lang="en-US" sz="1800" b="1" baseline="-25000" dirty="0" err="1" smtClean="0"/>
              <a:t>SR</a:t>
            </a:r>
            <a:r>
              <a:rPr lang="en-US" sz="1800" b="1" baseline="-25000" dirty="0" smtClean="0"/>
              <a:t> Initiator</a:t>
            </a:r>
            <a:r>
              <a:rPr lang="en-US" sz="1800" b="1" dirty="0" smtClean="0"/>
              <a:t> &lt; SRP – </a:t>
            </a:r>
            <a:r>
              <a:rPr lang="en-US" sz="1800" b="1" dirty="0" err="1" smtClean="0"/>
              <a:t>INTF</a:t>
            </a:r>
            <a:r>
              <a:rPr lang="en-US" sz="1800" b="1" baseline="-25000" dirty="0" err="1" smtClean="0"/>
              <a:t>level</a:t>
            </a:r>
            <a:endParaRPr lang="en-US" sz="1800" dirty="0"/>
          </a:p>
        </p:txBody>
      </p:sp>
      <p:sp>
        <p:nvSpPr>
          <p:cNvPr id="34" name="Text Box 14"/>
          <p:cNvSpPr txBox="1">
            <a:spLocks noChangeArrowheads="1"/>
          </p:cNvSpPr>
          <p:nvPr/>
        </p:nvSpPr>
        <p:spPr bwMode="auto">
          <a:xfrm>
            <a:off x="2168721" y="3542370"/>
            <a:ext cx="2056743" cy="2676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HE Trigger-based PPDU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5" name="Straight Arrow Connector 15"/>
          <p:cNvCxnSpPr>
            <a:cxnSpLocks noChangeShapeType="1"/>
          </p:cNvCxnSpPr>
          <p:nvPr/>
        </p:nvCxnSpPr>
        <p:spPr bwMode="auto">
          <a:xfrm flipH="1">
            <a:off x="2438401" y="3272526"/>
            <a:ext cx="178706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36" name="Text Box 16"/>
          <p:cNvSpPr txBox="1">
            <a:spLocks noChangeArrowheads="1"/>
          </p:cNvSpPr>
          <p:nvPr/>
        </p:nvSpPr>
        <p:spPr bwMode="auto">
          <a:xfrm>
            <a:off x="2377747" y="2885637"/>
            <a:ext cx="2118053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Duration from LSIG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8" name="Straight Arrow Connector 52"/>
          <p:cNvCxnSpPr>
            <a:cxnSpLocks noChangeShapeType="1"/>
          </p:cNvCxnSpPr>
          <p:nvPr/>
        </p:nvCxnSpPr>
        <p:spPr bwMode="auto">
          <a:xfrm flipV="1">
            <a:off x="2438400" y="3332956"/>
            <a:ext cx="0" cy="17224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grpSp>
        <p:nvGrpSpPr>
          <p:cNvPr id="48" name="Group 47"/>
          <p:cNvGrpSpPr/>
          <p:nvPr/>
        </p:nvGrpSpPr>
        <p:grpSpPr>
          <a:xfrm>
            <a:off x="6553200" y="3779567"/>
            <a:ext cx="640033" cy="640033"/>
            <a:chOff x="2344077" y="5605659"/>
            <a:chExt cx="336128" cy="336128"/>
          </a:xfrm>
        </p:grpSpPr>
        <p:cxnSp>
          <p:nvCxnSpPr>
            <p:cNvPr id="42" name="Straight Arrow Connector 41"/>
            <p:cNvCxnSpPr/>
            <p:nvPr/>
          </p:nvCxnSpPr>
          <p:spPr bwMode="auto">
            <a:xfrm flipV="1">
              <a:off x="2344077" y="5605659"/>
              <a:ext cx="336127" cy="336127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>
                  <a:alpha val="50196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H="1" flipV="1">
              <a:off x="2344077" y="5605659"/>
              <a:ext cx="336128" cy="336128"/>
            </a:xfrm>
            <a:prstGeom prst="straightConnector1">
              <a:avLst/>
            </a:prstGeom>
            <a:solidFill>
              <a:schemeClr val="accent1"/>
            </a:solidFill>
            <a:ln w="57150" cap="flat" cmpd="sng" algn="ctr">
              <a:solidFill>
                <a:srgbClr val="FF0000">
                  <a:alpha val="50196"/>
                </a:srgb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609600" y="4343400"/>
            <a:ext cx="2941956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preceding PPDU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with same Color, not identified as Trigger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e.g. SR parameter not SR_DELAY and payload not correctly decoded,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i="0" u="none" strike="noStrike" cap="none" normalizeH="0" baseline="-2500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 Box 66"/>
          <p:cNvSpPr txBox="1">
            <a:spLocks noChangeArrowheads="1"/>
          </p:cNvSpPr>
          <p:nvPr/>
        </p:nvSpPr>
        <p:spPr bwMode="auto">
          <a:xfrm>
            <a:off x="3526068" y="5181600"/>
            <a:ext cx="2341332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a preceding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(within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~ SIFS) 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with same Color IS identified as Trigger, then the case is DSRP_PPDU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 Box 66"/>
          <p:cNvSpPr txBox="1">
            <a:spLocks noChangeArrowheads="1"/>
          </p:cNvSpPr>
          <p:nvPr/>
        </p:nvSpPr>
        <p:spPr bwMode="auto">
          <a:xfrm>
            <a:off x="609600" y="5562600"/>
            <a:ext cx="2916468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kumimoji="0" lang="en-US" altLang="zh-TW" sz="1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</a:t>
            </a:r>
            <a:r>
              <a:rPr kumimoji="0" lang="en-US" altLang="zh-TW" sz="14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detected 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before TSRP_PPDU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, </a:t>
            </a:r>
            <a:r>
              <a:rPr kumimoji="0" lang="en-US" altLang="zh-TW" sz="140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kumimoji="0" lang="en-US" altLang="zh-TW" sz="1400" i="0" u="none" strike="noStrike" cap="none" normalizeH="0" baseline="-25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= 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MEAS_PWR</a:t>
            </a:r>
            <a:r>
              <a:rPr kumimoji="0" lang="en-US" altLang="zh-TW" sz="1400" i="0" u="none" strike="noStrike" cap="none" normalizeH="0" baseline="-2500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MAXIMUM</a:t>
            </a:r>
            <a:r>
              <a:rPr lang="en-US" altLang="zh-TW" sz="1400" dirty="0">
                <a:solidFill>
                  <a:srgbClr val="C00000"/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 </a:t>
            </a:r>
            <a:r>
              <a:rPr lang="en-US" altLang="zh-TW" sz="1400" dirty="0" smtClean="0">
                <a:solidFill>
                  <a:srgbClr val="C00000"/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where MEAS_PWR is the power measured during the idle time</a:t>
            </a:r>
            <a:endParaRPr kumimoji="0" lang="en-US" sz="1400" i="0" u="none" strike="noStrike" cap="none" normalizeH="0" baseline="-2500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Text Box 13"/>
          <p:cNvSpPr txBox="1">
            <a:spLocks noChangeArrowheads="1"/>
          </p:cNvSpPr>
          <p:nvPr/>
        </p:nvSpPr>
        <p:spPr bwMode="auto">
          <a:xfrm>
            <a:off x="1172835" y="3288862"/>
            <a:ext cx="873125" cy="222250"/>
          </a:xfrm>
          <a:prstGeom prst="rect">
            <a:avLst/>
          </a:prstGeom>
          <a:pattFill prst="ltVert">
            <a:fgClr>
              <a:schemeClr val="accent2">
                <a:lumMod val="40000"/>
                <a:lumOff val="60000"/>
              </a:schemeClr>
            </a:fgClr>
            <a:bgClr>
              <a:schemeClr val="bg1"/>
            </a:bgClr>
          </a:patt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836446" y="3581400"/>
            <a:ext cx="1259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Non-AP STA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0716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</a:t>
            </a:r>
            <a:r>
              <a:rPr lang="en-US" dirty="0" smtClean="0"/>
              <a:t>UL HE </a:t>
            </a:r>
            <a:r>
              <a:rPr lang="en-US" dirty="0"/>
              <a:t>MU </a:t>
            </a:r>
            <a:r>
              <a:rPr lang="en-US" dirty="0" smtClean="0"/>
              <a:t>PPDU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HE UL SU PPDU or HE MU PPDU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>
            <a:off x="1639286" y="3382908"/>
            <a:ext cx="2543831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2971800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267200"/>
            <a:ext cx="39413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TX </a:t>
            </a:r>
            <a:r>
              <a:rPr lang="en-US" sz="1600" b="1" dirty="0" err="1" smtClean="0"/>
              <a:t>Power</a:t>
            </a:r>
            <a:r>
              <a:rPr lang="en-US" sz="1600" b="1" baseline="-25000" dirty="0" err="1" smtClean="0"/>
              <a:t>SR</a:t>
            </a:r>
            <a:r>
              <a:rPr lang="en-US" sz="1600" b="1" baseline="-25000" dirty="0" smtClean="0"/>
              <a:t> Initiator</a:t>
            </a:r>
            <a:r>
              <a:rPr lang="en-US" sz="1600" b="1" dirty="0" smtClean="0"/>
              <a:t> &lt; SRP – highest received power level of all beacons of the same BSS color received within the previous 100ms </a:t>
            </a:r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914400" y="5301444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UL, then th</a:t>
            </a:r>
            <a:r>
              <a:rPr lang="en-US" altLang="zh-TW" sz="14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an AP – if we can identify the AP by color and if we have observed a Beacon corresponding to this AP, then we can estimate SR STA interference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533400" y="3768725"/>
            <a:ext cx="914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IDLE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bg1">
                <a:lumMod val="85000"/>
              </a:schemeClr>
            </a:solidFill>
            <a:prstDash val="sysDot"/>
            <a:round/>
            <a:headEnd type="none" w="sm" len="sm"/>
            <a:tailEnd type="arrow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6336335" y="3928646"/>
            <a:ext cx="11312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IDLE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sp>
        <p:nvSpPr>
          <p:cNvPr id="35" name="TextBox 34"/>
          <p:cNvSpPr txBox="1"/>
          <p:nvPr/>
        </p:nvSpPr>
        <p:spPr>
          <a:xfrm>
            <a:off x="4836446" y="3581400"/>
            <a:ext cx="1259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Non-AP STA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74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UL HE SU PPDU or </a:t>
            </a:r>
            <a:r>
              <a:rPr lang="en-US" dirty="0" smtClean="0"/>
              <a:t>UL HE </a:t>
            </a:r>
            <a:r>
              <a:rPr lang="en-US" dirty="0"/>
              <a:t>MU </a:t>
            </a:r>
            <a:r>
              <a:rPr lang="en-US" dirty="0" smtClean="0"/>
              <a:t>PPDU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an uplink HE SU PPDU or HE MU </a:t>
            </a:r>
            <a:r>
              <a:rPr lang="en-US" b="0" dirty="0" smtClean="0"/>
              <a:t>PPDU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738542" y="4644937"/>
            <a:ext cx="17847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7030A0"/>
                </a:solidFill>
              </a:rPr>
              <a:t>HE UL SU PPDU or HE MU PPDU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ULSRP_PPDU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>
            <a:off x="1639285" y="3382908"/>
            <a:ext cx="254383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0713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3" name="Rectangle 22"/>
          <p:cNvSpPr/>
          <p:nvPr/>
        </p:nvSpPr>
        <p:spPr>
          <a:xfrm>
            <a:off x="914400" y="4367808"/>
            <a:ext cx="39413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TX </a:t>
            </a:r>
            <a:r>
              <a:rPr lang="en-US" sz="1600" b="1" dirty="0" err="1" smtClean="0"/>
              <a:t>Power</a:t>
            </a:r>
            <a:r>
              <a:rPr lang="en-US" sz="1600" b="1" baseline="-25000" dirty="0" err="1" smtClean="0"/>
              <a:t>SR</a:t>
            </a:r>
            <a:r>
              <a:rPr lang="en-US" sz="1600" b="1" baseline="-25000" dirty="0" smtClean="0"/>
              <a:t> Initiator</a:t>
            </a:r>
            <a:r>
              <a:rPr lang="en-US" sz="1600" b="1" dirty="0" smtClean="0"/>
              <a:t> &lt; SRP – </a:t>
            </a:r>
            <a:r>
              <a:rPr lang="en-US" sz="1600" b="1" dirty="0" err="1" smtClean="0"/>
              <a:t>INTF</a:t>
            </a:r>
            <a:r>
              <a:rPr lang="en-US" sz="1600" b="1" baseline="-25000" dirty="0" err="1" smtClean="0"/>
              <a:t>level</a:t>
            </a:r>
            <a:endParaRPr lang="en-US" sz="1600" dirty="0"/>
          </a:p>
        </p:txBody>
      </p: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 Box 66"/>
          <p:cNvSpPr txBox="1">
            <a:spLocks noChangeArrowheads="1"/>
          </p:cNvSpPr>
          <p:nvPr/>
        </p:nvSpPr>
        <p:spPr bwMode="auto">
          <a:xfrm>
            <a:off x="838200" y="5445125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Given that PPDU is UL, then th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 intended recipient is an AP –use preceding PPDU to estimate SR STA interference to AP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recipient – preceding in the SRP Decision Window ~= SIFS</a:t>
            </a:r>
            <a:endParaRPr kumimoji="0" lang="en-US" sz="2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 Box 66"/>
          <p:cNvSpPr txBox="1">
            <a:spLocks noChangeArrowheads="1"/>
          </p:cNvSpPr>
          <p:nvPr/>
        </p:nvSpPr>
        <p:spPr bwMode="auto">
          <a:xfrm>
            <a:off x="228600" y="2743200"/>
            <a:ext cx="13716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CTS, BA, ACK or PPDU</a:t>
            </a:r>
            <a:r>
              <a:rPr kumimoji="0" lang="en-US" altLang="zh-TW" sz="1400" i="0" u="none" strike="noStrike" cap="none" normalizeH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 with same Color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13"/>
          <p:cNvSpPr txBox="1">
            <a:spLocks noChangeArrowheads="1"/>
          </p:cNvSpPr>
          <p:nvPr/>
        </p:nvSpPr>
        <p:spPr bwMode="auto">
          <a:xfrm>
            <a:off x="609600" y="3505200"/>
            <a:ext cx="609600" cy="222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38200" y="4747367"/>
            <a:ext cx="36605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lang="en-US" altLang="zh-TW" sz="1600" b="1" i="1" dirty="0">
                <a:latin typeface="Calibri" pitchFamily="34" charset="0"/>
                <a:ea typeface="PMingLiU" pitchFamily="18" charset="-120"/>
                <a:cs typeface="Arial" pitchFamily="34" charset="0"/>
              </a:rPr>
              <a:t>preceding PPDU 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has same 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Color or 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is CTS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, BA or ACK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, then  </a:t>
            </a:r>
            <a:r>
              <a:rPr lang="en-US" altLang="zh-TW" sz="1600" dirty="0" err="1"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lang="en-US" altLang="zh-TW" sz="1600" baseline="-25000" dirty="0" err="1"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lang="en-US" altLang="zh-TW" sz="1600" baseline="-25000" dirty="0"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lang="en-US" sz="1600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6404653" y="3794611"/>
            <a:ext cx="1103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Response Frame</a:t>
            </a:r>
            <a:endParaRPr lang="en-US" sz="1600" b="1" dirty="0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666270" y="5282494"/>
            <a:ext cx="10225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SR initiator</a:t>
            </a:r>
            <a:endParaRPr lang="en-US" sz="1800" dirty="0"/>
          </a:p>
        </p:txBody>
      </p:sp>
      <p:sp>
        <p:nvSpPr>
          <p:cNvPr id="35" name="TextBox 34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6798716" y="2438400"/>
            <a:ext cx="7372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4836446" y="3581400"/>
            <a:ext cx="12595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Non-AP STA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265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DL HE SU PPDU or HE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/>
              <a:t>SR Opportunity identified from a downlink HE SU PPDU or HE MU PPDU</a:t>
            </a:r>
          </a:p>
          <a:p>
            <a:r>
              <a:rPr lang="en-US" b="0" dirty="0"/>
              <a:t>SR Initiator is restricted to AP </a:t>
            </a:r>
            <a:r>
              <a:rPr lang="en-US" b="0" dirty="0" smtClean="0"/>
              <a:t>only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770643" y="4098835"/>
            <a:ext cx="288032" cy="288032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6994779" y="2946707"/>
            <a:ext cx="288032" cy="288032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720192" y="4098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 bwMode="auto">
          <a:xfrm flipV="1">
            <a:off x="6091260" y="3215942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 flipV="1">
            <a:off x="6863770" y="4345804"/>
            <a:ext cx="864096" cy="864096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6114296" y="4355175"/>
            <a:ext cx="496711" cy="78438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4855780" y="4653186"/>
            <a:ext cx="1686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7030A0"/>
                </a:solidFill>
              </a:rPr>
              <a:t>DL HE SU PPDU or HE MU PPDU</a:t>
            </a:r>
            <a:endParaRPr lang="en-US" sz="1400" b="1" dirty="0">
              <a:solidFill>
                <a:srgbClr val="7030A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1404335" y="3778196"/>
            <a:ext cx="2778782" cy="25777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DLSRP_PPDU (HE SU PPDU or HE MU PPDU)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Straight Arrow Connector 51"/>
          <p:cNvCxnSpPr>
            <a:cxnSpLocks noChangeShapeType="1"/>
          </p:cNvCxnSpPr>
          <p:nvPr/>
        </p:nvCxnSpPr>
        <p:spPr bwMode="auto">
          <a:xfrm flipH="1">
            <a:off x="1639285" y="3382908"/>
            <a:ext cx="2543832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 type="triangle" w="med" len="med"/>
            <a:tailEnd type="triangle" w="med" len="med"/>
          </a:ln>
        </p:spPr>
      </p:cxn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1677385" y="3160713"/>
            <a:ext cx="160655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 Duration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2" name="Straight Arrow Connector 52"/>
          <p:cNvCxnSpPr>
            <a:cxnSpLocks noChangeShapeType="1"/>
          </p:cNvCxnSpPr>
          <p:nvPr/>
        </p:nvCxnSpPr>
        <p:spPr bwMode="auto">
          <a:xfrm flipV="1">
            <a:off x="1639285" y="3417833"/>
            <a:ext cx="0" cy="344488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sp>
        <p:nvSpPr>
          <p:cNvPr id="24" name="Oval 23"/>
          <p:cNvSpPr/>
          <p:nvPr/>
        </p:nvSpPr>
        <p:spPr>
          <a:xfrm>
            <a:off x="6514382" y="5274835"/>
            <a:ext cx="288032" cy="288032"/>
          </a:xfrm>
          <a:prstGeom prst="ellipse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 Box 66"/>
          <p:cNvSpPr txBox="1">
            <a:spLocks noChangeArrowheads="1"/>
          </p:cNvSpPr>
          <p:nvPr/>
        </p:nvSpPr>
        <p:spPr bwMode="auto">
          <a:xfrm>
            <a:off x="457200" y="3235325"/>
            <a:ext cx="8382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40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CTS</a:t>
            </a:r>
            <a:endParaRPr kumimoji="0" lang="en-US" sz="180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609600" y="3505200"/>
            <a:ext cx="609600" cy="22225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zh-TW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914400" y="4367808"/>
            <a:ext cx="39413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/>
              <a:t>TX </a:t>
            </a:r>
            <a:r>
              <a:rPr lang="en-US" sz="1600" b="1" dirty="0" err="1" smtClean="0"/>
              <a:t>Power</a:t>
            </a:r>
            <a:r>
              <a:rPr lang="en-US" sz="1600" b="1" baseline="-25000" dirty="0" err="1" smtClean="0"/>
              <a:t>SR</a:t>
            </a:r>
            <a:r>
              <a:rPr lang="en-US" sz="1600" b="1" baseline="-25000" dirty="0" smtClean="0"/>
              <a:t> Initiator</a:t>
            </a:r>
            <a:r>
              <a:rPr lang="en-US" sz="1600" b="1" dirty="0" smtClean="0"/>
              <a:t> &lt; SRP – </a:t>
            </a:r>
            <a:r>
              <a:rPr lang="en-US" sz="1600" b="1" dirty="0" err="1" smtClean="0"/>
              <a:t>INTF</a:t>
            </a:r>
            <a:r>
              <a:rPr lang="en-US" sz="1600" b="1" baseline="-25000" dirty="0" err="1" smtClean="0"/>
              <a:t>level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838200" y="4747367"/>
            <a:ext cx="366053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1000"/>
              </a:spcAft>
            </a:pP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If </a:t>
            </a:r>
            <a:r>
              <a:rPr lang="en-US" altLang="zh-TW" sz="1600" b="1" i="1" dirty="0">
                <a:latin typeface="Calibri" pitchFamily="34" charset="0"/>
                <a:ea typeface="PMingLiU" pitchFamily="18" charset="-120"/>
                <a:cs typeface="Arial" pitchFamily="34" charset="0"/>
              </a:rPr>
              <a:t>preceding PPDU </a:t>
            </a:r>
            <a:r>
              <a:rPr lang="en-US" altLang="zh-TW" sz="1600" b="1" i="1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is CTS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,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then  </a:t>
            </a:r>
            <a:r>
              <a:rPr lang="en-US" altLang="zh-TW" sz="1600" dirty="0" err="1">
                <a:latin typeface="Calibri" pitchFamily="34" charset="0"/>
                <a:ea typeface="PMingLiU" pitchFamily="18" charset="-120"/>
                <a:cs typeface="Arial" pitchFamily="34" charset="0"/>
              </a:rPr>
              <a:t>INTF</a:t>
            </a:r>
            <a:r>
              <a:rPr lang="en-US" altLang="zh-TW" sz="1600" baseline="-25000" dirty="0" err="1">
                <a:latin typeface="Calibri" pitchFamily="34" charset="0"/>
                <a:ea typeface="PMingLiU" pitchFamily="18" charset="-120"/>
                <a:cs typeface="Arial" pitchFamily="34" charset="0"/>
              </a:rPr>
              <a:t>level</a:t>
            </a: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 = RSSI</a:t>
            </a:r>
            <a:r>
              <a:rPr lang="en-US" altLang="zh-TW" sz="1600" baseline="-25000" dirty="0">
                <a:latin typeface="Calibri" pitchFamily="34" charset="0"/>
                <a:ea typeface="PMingLiU" pitchFamily="18" charset="-120"/>
                <a:cs typeface="Arial" pitchFamily="34" charset="0"/>
              </a:rPr>
              <a:t>PPDU</a:t>
            </a:r>
            <a:endParaRPr lang="en-US" sz="16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 Box 66"/>
          <p:cNvSpPr txBox="1">
            <a:spLocks noChangeArrowheads="1"/>
          </p:cNvSpPr>
          <p:nvPr/>
        </p:nvSpPr>
        <p:spPr bwMode="auto">
          <a:xfrm>
            <a:off x="838200" y="5445125"/>
            <a:ext cx="3962400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spcAft>
                <a:spcPts val="1000"/>
              </a:spcAft>
            </a:pPr>
            <a:r>
              <a:rPr kumimoji="0" lang="en-US" altLang="zh-TW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PMingLiU" pitchFamily="18" charset="-120"/>
                <a:cs typeface="Arial" pitchFamily="34" charset="0"/>
              </a:rPr>
              <a:t>CTS provides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estimate of SR STA interference to DL </a:t>
            </a:r>
            <a:r>
              <a:rPr lang="en-US" altLang="zh-TW" sz="1600" dirty="0" err="1" smtClean="0">
                <a:latin typeface="Calibri" pitchFamily="34" charset="0"/>
                <a:ea typeface="PMingLiU" pitchFamily="18" charset="-120"/>
                <a:cs typeface="Arial" pitchFamily="34" charset="0"/>
              </a:rPr>
              <a:t>receipient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 – </a:t>
            </a:r>
            <a:r>
              <a:rPr lang="en-US" altLang="zh-TW" sz="1600" i="1" u="sng" dirty="0" smtClean="0">
                <a:solidFill>
                  <a:srgbClr val="C00000"/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SR TX not allowed if CTS is not </a:t>
            </a:r>
            <a:r>
              <a:rPr lang="en-US" altLang="zh-TW" sz="1600" i="1" u="sng" dirty="0" smtClean="0">
                <a:solidFill>
                  <a:srgbClr val="C00000"/>
                </a:solidFill>
                <a:latin typeface="Calibri" pitchFamily="34" charset="0"/>
                <a:ea typeface="PMingLiU" pitchFamily="18" charset="-120"/>
                <a:cs typeface="Arial" pitchFamily="34" charset="0"/>
              </a:rPr>
              <a:t>present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– i.e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. not 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e</a:t>
            </a:r>
            <a:r>
              <a:rPr lang="en-US" altLang="zh-TW" sz="1600" dirty="0" smtClean="0">
                <a:latin typeface="Calibri" pitchFamily="34" charset="0"/>
                <a:ea typeface="PMingLiU" pitchFamily="18" charset="-120"/>
                <a:cs typeface="Arial" pitchFamily="34" charset="0"/>
              </a:rPr>
              <a:t>nding in </a:t>
            </a:r>
            <a:r>
              <a:rPr lang="en-US" altLang="zh-TW" sz="1600" dirty="0">
                <a:latin typeface="Calibri" pitchFamily="34" charset="0"/>
                <a:ea typeface="PMingLiU" pitchFamily="18" charset="-120"/>
                <a:cs typeface="Arial" pitchFamily="34" charset="0"/>
              </a:rPr>
              <a:t>the SRP Decision Window ~= SIFS</a:t>
            </a:r>
            <a:endParaRPr kumimoji="0" lang="en-US" sz="1600" i="1" u="sng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486400" y="304800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chemeClr val="accent6">
                    <a:lumMod val="75000"/>
                  </a:schemeClr>
                </a:solidFill>
              </a:rPr>
              <a:t>BSS_B</a:t>
            </a:r>
            <a:endParaRPr lang="en-US" sz="18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7688869" y="5193535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i="1" dirty="0" smtClean="0">
                <a:solidFill>
                  <a:srgbClr val="00B050"/>
                </a:solidFill>
              </a:rPr>
              <a:t>BSS_G</a:t>
            </a:r>
            <a:endParaRPr lang="en-US" sz="1800" b="1" i="1" dirty="0">
              <a:solidFill>
                <a:srgbClr val="00B05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629400" y="5373469"/>
            <a:ext cx="11979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  AP = SR initiator</a:t>
            </a:r>
            <a:endParaRPr lang="en-US" sz="1800" dirty="0"/>
          </a:p>
        </p:txBody>
      </p:sp>
      <p:sp>
        <p:nvSpPr>
          <p:cNvPr id="37" name="TextBox 36"/>
          <p:cNvSpPr txBox="1"/>
          <p:nvPr/>
        </p:nvSpPr>
        <p:spPr>
          <a:xfrm>
            <a:off x="7508396" y="44483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SR responder</a:t>
            </a:r>
            <a:endParaRPr lang="en-US" sz="1800" dirty="0"/>
          </a:p>
        </p:txBody>
      </p:sp>
      <p:sp>
        <p:nvSpPr>
          <p:cNvPr id="38" name="TextBox 37"/>
          <p:cNvSpPr txBox="1"/>
          <p:nvPr/>
        </p:nvSpPr>
        <p:spPr>
          <a:xfrm>
            <a:off x="5105400" y="3733800"/>
            <a:ext cx="892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AP</a:t>
            </a:r>
            <a:endParaRPr lang="en-US" sz="2400" dirty="0"/>
          </a:p>
        </p:txBody>
      </p:sp>
      <p:sp>
        <p:nvSpPr>
          <p:cNvPr id="39" name="TextBox 38"/>
          <p:cNvSpPr txBox="1"/>
          <p:nvPr/>
        </p:nvSpPr>
        <p:spPr>
          <a:xfrm>
            <a:off x="7324856" y="2438400"/>
            <a:ext cx="1285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Non-AP STA</a:t>
            </a:r>
            <a:endParaRPr lang="en-US" sz="2000" dirty="0"/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>
            <a:off x="6726621" y="3509937"/>
            <a:ext cx="220054" cy="15455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sm" len="sm"/>
            <a:tailEnd type="arrow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6404653" y="3794611"/>
            <a:ext cx="110374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7030A0"/>
                </a:solidFill>
              </a:rPr>
              <a:t>CTS</a:t>
            </a:r>
            <a:endParaRPr lang="en-US" sz="1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Precedence of SRP vs OBSS PD SR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OBSS PD is based on an assumption</a:t>
            </a:r>
          </a:p>
          <a:p>
            <a:pPr lvl="1"/>
            <a:r>
              <a:rPr lang="en-US" dirty="0" smtClean="0"/>
              <a:t>That the average intra-BSS path power is greater than the average inter-BSS path power</a:t>
            </a:r>
          </a:p>
          <a:p>
            <a:pPr lvl="1"/>
            <a:r>
              <a:rPr lang="en-US" dirty="0" smtClean="0"/>
              <a:t>Average assumed is not always true</a:t>
            </a:r>
          </a:p>
          <a:p>
            <a:pPr lvl="1"/>
            <a:r>
              <a:rPr lang="en-US" dirty="0" smtClean="0"/>
              <a:t>Degree of failure of assumption unknown</a:t>
            </a:r>
          </a:p>
          <a:p>
            <a:r>
              <a:rPr lang="en-US" dirty="0" smtClean="0"/>
              <a:t>SRP provides measured information on an active link</a:t>
            </a:r>
          </a:p>
          <a:p>
            <a:pPr lvl="1"/>
            <a:r>
              <a:rPr lang="en-US" dirty="0" smtClean="0"/>
              <a:t>Uses measured path power to estimate interference</a:t>
            </a:r>
          </a:p>
          <a:p>
            <a:pPr lvl="1"/>
            <a:r>
              <a:rPr lang="en-US" dirty="0" smtClean="0"/>
              <a:t>Does not rely on global average assumptions</a:t>
            </a:r>
          </a:p>
          <a:p>
            <a:pPr lvl="1"/>
            <a:r>
              <a:rPr lang="en-US" dirty="0" smtClean="0"/>
              <a:t>Information is known, interference is estimable</a:t>
            </a:r>
          </a:p>
          <a:p>
            <a:r>
              <a:rPr lang="en-US" dirty="0" smtClean="0"/>
              <a:t>Whenever SRP information is available and STA is capable, OBSS_PD should be DISABLED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545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DSRP_PPDU case, i.e. Trigger followed by UL Trigger-based PPDU?</a:t>
            </a:r>
          </a:p>
          <a:p>
            <a:pPr lvl="1"/>
            <a:r>
              <a:rPr lang="en-US" dirty="0" smtClean="0"/>
              <a:t>Y 31</a:t>
            </a:r>
            <a:endParaRPr lang="en-US" dirty="0" smtClean="0"/>
          </a:p>
          <a:p>
            <a:pPr lvl="1"/>
            <a:r>
              <a:rPr lang="en-US" dirty="0" smtClean="0"/>
              <a:t>N 12</a:t>
            </a:r>
            <a:endParaRPr lang="en-US" dirty="0" smtClean="0"/>
          </a:p>
          <a:p>
            <a:pPr lvl="1"/>
            <a:r>
              <a:rPr lang="en-US" dirty="0" smtClean="0"/>
              <a:t>A 35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TSRP_PPDU case, i.e. HE Trigger-based PPDU preceded by IDLE or by PPDU with color match of Trigger-based PPDU?</a:t>
            </a:r>
          </a:p>
          <a:p>
            <a:pPr lvl="1"/>
            <a:r>
              <a:rPr lang="en-US" dirty="0" smtClean="0"/>
              <a:t>Y 24</a:t>
            </a:r>
            <a:endParaRPr lang="en-US" dirty="0" smtClean="0"/>
          </a:p>
          <a:p>
            <a:pPr lvl="1"/>
            <a:r>
              <a:rPr lang="en-US" dirty="0" smtClean="0"/>
              <a:t>N 26</a:t>
            </a:r>
            <a:endParaRPr lang="en-US" dirty="0" smtClean="0"/>
          </a:p>
          <a:p>
            <a:pPr lvl="1"/>
            <a:r>
              <a:rPr lang="en-US" dirty="0" smtClean="0"/>
              <a:t>A 29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37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An overview of the SRP Based Spatial Reuse Mechanism</a:t>
            </a:r>
          </a:p>
          <a:p>
            <a:r>
              <a:rPr lang="en-US" altLang="en-US" dirty="0"/>
              <a:t>Details of the SRP Based Spatial Reuse mechanism are found in:</a:t>
            </a:r>
          </a:p>
          <a:p>
            <a:endParaRPr lang="en-US" altLang="en-US" dirty="0"/>
          </a:p>
          <a:p>
            <a:r>
              <a:rPr lang="en-US" altLang="en-US" dirty="0"/>
              <a:t>Document </a:t>
            </a:r>
            <a:r>
              <a:rPr lang="en-US" altLang="en-US" dirty="0" smtClean="0"/>
              <a:t>11-16-1476r18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CID too many to mention … </a:t>
            </a:r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48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ULSRP_PPDU case 1, i.e. HE UL SU PPDU or HE </a:t>
            </a:r>
            <a:r>
              <a:rPr lang="en-US" dirty="0" smtClean="0"/>
              <a:t>UL MU </a:t>
            </a:r>
            <a:r>
              <a:rPr lang="en-US" dirty="0" smtClean="0"/>
              <a:t>PPDU preceded by IDLE?</a:t>
            </a:r>
          </a:p>
          <a:p>
            <a:pPr lvl="1"/>
            <a:r>
              <a:rPr lang="en-US" dirty="0" smtClean="0"/>
              <a:t>Y 13</a:t>
            </a:r>
            <a:endParaRPr lang="en-US" dirty="0" smtClean="0"/>
          </a:p>
          <a:p>
            <a:pPr lvl="1"/>
            <a:r>
              <a:rPr lang="en-US" dirty="0" smtClean="0"/>
              <a:t>N 25</a:t>
            </a:r>
            <a:endParaRPr lang="en-US" dirty="0" smtClean="0"/>
          </a:p>
          <a:p>
            <a:pPr lvl="1"/>
            <a:r>
              <a:rPr lang="en-US" dirty="0" smtClean="0"/>
              <a:t>A 31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982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ULSRP_PPDU case 2, i.e. HE UL SU PPDU or HE </a:t>
            </a:r>
            <a:r>
              <a:rPr lang="en-US" dirty="0" smtClean="0"/>
              <a:t>UL MU </a:t>
            </a:r>
            <a:r>
              <a:rPr lang="en-US" dirty="0" smtClean="0"/>
              <a:t>PPDU preceded by CTS, BA or ACK, or by PPDU of same color as HE UL SU PPDU or HE </a:t>
            </a:r>
            <a:r>
              <a:rPr lang="en-US" dirty="0" smtClean="0"/>
              <a:t>UL MU </a:t>
            </a:r>
            <a:r>
              <a:rPr lang="en-US" dirty="0" smtClean="0"/>
              <a:t>PPDU?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1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</a:t>
            </a:r>
            <a:r>
              <a:rPr lang="en-US" dirty="0"/>
              <a:t>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SRP in the DLSRP_PPDU, i.e. HE DL SU PPDU or HE DL MU PPDU preceded by CTS and only allowed for AP?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3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adoption of </a:t>
            </a:r>
            <a:r>
              <a:rPr lang="en-US" dirty="0" smtClean="0"/>
              <a:t>11-16-1476r18 </a:t>
            </a:r>
            <a:r>
              <a:rPr lang="en-US" dirty="0" smtClean="0"/>
              <a:t>as the resolution for CIDs related to SRP?</a:t>
            </a:r>
          </a:p>
          <a:p>
            <a:pPr lvl="1"/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N</a:t>
            </a:r>
          </a:p>
          <a:p>
            <a:pPr lvl="1"/>
            <a:r>
              <a:rPr lang="en-US" dirty="0"/>
              <a:t>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SR Basic 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HE SRP Capable STA identifies an SR Opportunity from an SRP PPDU:</a:t>
            </a:r>
          </a:p>
          <a:p>
            <a:pPr lvl="1"/>
            <a:r>
              <a:rPr lang="en-US" sz="1600" dirty="0" smtClean="0"/>
              <a:t>RXVECTOR parameter SPATIAL_REUSE and/or</a:t>
            </a:r>
          </a:p>
          <a:p>
            <a:pPr lvl="1"/>
            <a:r>
              <a:rPr lang="en-US" sz="1600" dirty="0" smtClean="0"/>
              <a:t>Trigger Frame Common Info Spatial Reuse field</a:t>
            </a:r>
          </a:p>
          <a:p>
            <a:r>
              <a:rPr lang="en-US" sz="1800" dirty="0" smtClean="0"/>
              <a:t>The HE STA  is allowed to initiate an SR Transmission for the duration of the ongoing SRP PPDU (SRP Opportunity) if the following SRP conditions are met:</a:t>
            </a:r>
          </a:p>
          <a:p>
            <a:pPr lvl="1"/>
            <a:r>
              <a:rPr lang="en-US" sz="1600" dirty="0" smtClean="0"/>
              <a:t>within a preceding SRP Decision Window, a reverse direction PPDU is detected with the same OBSS Color</a:t>
            </a:r>
          </a:p>
          <a:p>
            <a:pPr lvl="2"/>
            <a:r>
              <a:rPr lang="en-US" sz="1400" dirty="0" smtClean="0"/>
              <a:t>Allowing SR Transmission interference to be estimated</a:t>
            </a:r>
          </a:p>
          <a:p>
            <a:pPr lvl="1"/>
            <a:r>
              <a:rPr lang="en-US" sz="1600" dirty="0" smtClean="0"/>
              <a:t>an SR PPDU is queued for transmission at the SR STA</a:t>
            </a:r>
          </a:p>
          <a:p>
            <a:pPr lvl="1"/>
            <a:r>
              <a:rPr lang="en-US" sz="1600" dirty="0" err="1" smtClean="0"/>
              <a:t>Backoff</a:t>
            </a:r>
            <a:r>
              <a:rPr lang="en-US" sz="1600" dirty="0" smtClean="0"/>
              <a:t> reaches zero during the SRP Opportunity</a:t>
            </a:r>
          </a:p>
          <a:p>
            <a:pPr lvl="2"/>
            <a:r>
              <a:rPr lang="en-US" sz="1400" dirty="0" smtClean="0"/>
              <a:t>To reduce the probability of SR Transmitter collisions</a:t>
            </a:r>
          </a:p>
          <a:p>
            <a:pPr lvl="1"/>
            <a:r>
              <a:rPr lang="en-US" sz="1600" dirty="0" smtClean="0"/>
              <a:t>Transmit power level is adjusted to meet the SRP parameter condition so that interference at the ongoing receiver location is avoided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6D810085-7017-4368-A971-DE56F883B3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5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Status (D1.0)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Reuse field exists</a:t>
            </a:r>
          </a:p>
          <a:p>
            <a:pPr lvl="1"/>
            <a:r>
              <a:rPr lang="en-US" dirty="0" smtClean="0"/>
              <a:t>In HE SIGA field of all HE PPDU formats</a:t>
            </a:r>
          </a:p>
          <a:p>
            <a:pPr lvl="1"/>
            <a:r>
              <a:rPr lang="en-US" dirty="0" smtClean="0"/>
              <a:t>In Trigger frame Common Info field</a:t>
            </a:r>
          </a:p>
          <a:p>
            <a:r>
              <a:rPr lang="en-US" dirty="0"/>
              <a:t>Spatial Reuse field </a:t>
            </a:r>
            <a:r>
              <a:rPr lang="en-US" dirty="0" smtClean="0"/>
              <a:t>contents defined</a:t>
            </a:r>
          </a:p>
          <a:p>
            <a:pPr lvl="1"/>
            <a:r>
              <a:rPr lang="en-US" dirty="0" smtClean="0"/>
              <a:t>For just a few cases</a:t>
            </a:r>
          </a:p>
          <a:p>
            <a:pPr lvl="1"/>
            <a:r>
              <a:rPr lang="en-US" dirty="0" smtClean="0"/>
              <a:t>Need to complete the transmission content behavior description</a:t>
            </a:r>
          </a:p>
          <a:p>
            <a:r>
              <a:rPr lang="en-US" dirty="0" smtClean="0"/>
              <a:t>Some </a:t>
            </a:r>
            <a:r>
              <a:rPr lang="en-US" dirty="0"/>
              <a:t>Spatial Reuse values </a:t>
            </a:r>
            <a:r>
              <a:rPr lang="en-US" dirty="0" smtClean="0"/>
              <a:t>undefined</a:t>
            </a:r>
          </a:p>
          <a:p>
            <a:pPr lvl="1"/>
            <a:r>
              <a:rPr lang="en-US" dirty="0" smtClean="0"/>
              <a:t>SR_DELAY, SR_RESTRICTED – mentioned, but value not defined</a:t>
            </a:r>
          </a:p>
          <a:p>
            <a:r>
              <a:rPr lang="en-US" dirty="0" smtClean="0"/>
              <a:t>Recipient behavior not described</a:t>
            </a:r>
          </a:p>
          <a:p>
            <a:pPr lvl="1"/>
            <a:r>
              <a:rPr lang="en-US" dirty="0" smtClean="0"/>
              <a:t>Need definition of behavior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7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Case Description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I.e. Trigger and trigger-based PPDU sequence</a:t>
            </a:r>
          </a:p>
          <a:p>
            <a:pPr lvl="1"/>
            <a:r>
              <a:rPr lang="en-US" dirty="0" smtClean="0"/>
              <a:t>This is the simplest, basic case</a:t>
            </a:r>
          </a:p>
          <a:p>
            <a:pPr lvl="1"/>
            <a:r>
              <a:rPr lang="en-US" dirty="0" smtClean="0"/>
              <a:t>Following description of components of SRP will refer to this case</a:t>
            </a:r>
          </a:p>
          <a:p>
            <a:pPr lvl="1"/>
            <a:r>
              <a:rPr lang="en-US" dirty="0" smtClean="0"/>
              <a:t>SRP components include:</a:t>
            </a:r>
          </a:p>
          <a:p>
            <a:pPr lvl="2"/>
            <a:r>
              <a:rPr lang="en-US" dirty="0" smtClean="0"/>
              <a:t>Transmitter SRP field contents (slide 6,7)</a:t>
            </a:r>
          </a:p>
          <a:p>
            <a:pPr lvl="2"/>
            <a:r>
              <a:rPr lang="en-US" dirty="0" smtClean="0"/>
              <a:t>Behavior for recipient of PPDU, based on SRP field contents</a:t>
            </a:r>
          </a:p>
          <a:p>
            <a:pPr lvl="3"/>
            <a:r>
              <a:rPr lang="en-US" dirty="0" smtClean="0"/>
              <a:t>Rules for determining when an SR Transmission can be made (slide 8)</a:t>
            </a:r>
          </a:p>
          <a:p>
            <a:pPr lvl="3"/>
            <a:r>
              <a:rPr lang="en-US" dirty="0" smtClean="0"/>
              <a:t>TX Power for SR transmitter (slide 8)</a:t>
            </a:r>
          </a:p>
          <a:p>
            <a:pPr lvl="3"/>
            <a:r>
              <a:rPr lang="en-US" dirty="0" err="1" smtClean="0"/>
              <a:t>Backoff</a:t>
            </a:r>
            <a:r>
              <a:rPr lang="en-US" dirty="0" smtClean="0"/>
              <a:t> for SR transmitter (slide 9)</a:t>
            </a:r>
          </a:p>
          <a:p>
            <a:pPr lvl="3"/>
            <a:r>
              <a:rPr lang="en-US" dirty="0" smtClean="0"/>
              <a:t>Duration of SR transmission when allowed (slide 10)</a:t>
            </a:r>
          </a:p>
          <a:p>
            <a:pPr lvl="3"/>
            <a:r>
              <a:rPr lang="en-US" dirty="0" smtClean="0"/>
              <a:t>Acknowledgement transmission rules (slide 11)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3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SRP Field for Transmitter Trigger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DSRP_PPDU</a:t>
            </a:r>
          </a:p>
          <a:p>
            <a:pPr lvl="1"/>
            <a:r>
              <a:rPr lang="en-US" dirty="0" smtClean="0"/>
              <a:t>Definition: PPDU which contains at least one Trigger MPDU</a:t>
            </a:r>
          </a:p>
          <a:p>
            <a:r>
              <a:rPr lang="en-US" dirty="0" smtClean="0"/>
              <a:t>DSRP_PPDU SIGA SRP field:</a:t>
            </a:r>
          </a:p>
          <a:p>
            <a:pPr lvl="1"/>
            <a:r>
              <a:rPr lang="en-US" dirty="0" smtClean="0"/>
              <a:t>SR_DELAY = recommended value</a:t>
            </a:r>
          </a:p>
          <a:p>
            <a:pPr lvl="2"/>
            <a:r>
              <a:rPr lang="en-US" dirty="0" smtClean="0"/>
              <a:t>Lets recipient know that a trigger MPDU with full SRP parameter values is present in the payload</a:t>
            </a:r>
          </a:p>
          <a:p>
            <a:pPr lvl="1"/>
            <a:r>
              <a:rPr lang="en-US" dirty="0" smtClean="0"/>
              <a:t>Numerical value ok</a:t>
            </a:r>
          </a:p>
          <a:p>
            <a:pPr lvl="2"/>
            <a:r>
              <a:rPr lang="en-US" dirty="0" err="1" smtClean="0"/>
              <a:t>TXPower</a:t>
            </a:r>
            <a:r>
              <a:rPr lang="en-US" dirty="0" smtClean="0"/>
              <a:t> + Acceptable Receiver Interference</a:t>
            </a:r>
          </a:p>
          <a:p>
            <a:pPr lvl="2"/>
            <a:r>
              <a:rPr lang="en-US" dirty="0" smtClean="0"/>
              <a:t>E.g. allows SRP during trigger PPDU, e.g. </a:t>
            </a:r>
            <a:r>
              <a:rPr lang="en-US" dirty="0" err="1" smtClean="0"/>
              <a:t>Trigger+DATA</a:t>
            </a:r>
            <a:endParaRPr lang="en-US" dirty="0" smtClean="0"/>
          </a:p>
          <a:p>
            <a:pPr lvl="1"/>
            <a:r>
              <a:rPr lang="en-US" dirty="0" smtClean="0"/>
              <a:t>SR_DISALLOW ok, prevents SRP on the Trigger PPDU, but does not prevent SRP during the following trigger-based PPDU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587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SRP Field for Transmitter </a:t>
            </a:r>
            <a:r>
              <a:rPr lang="en-US" dirty="0" smtClean="0"/>
              <a:t>Trigger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dirty="0"/>
              <a:t>Trigger MPDU Common Info Spatial Reuse field:</a:t>
            </a:r>
          </a:p>
          <a:p>
            <a:pPr lvl="1"/>
            <a:r>
              <a:rPr lang="en-US" dirty="0"/>
              <a:t>Numerical </a:t>
            </a:r>
            <a:r>
              <a:rPr lang="en-US" dirty="0" smtClean="0"/>
              <a:t>value</a:t>
            </a:r>
          </a:p>
          <a:p>
            <a:pPr lvl="2"/>
            <a:r>
              <a:rPr lang="en-US" dirty="0" err="1"/>
              <a:t>TXPower</a:t>
            </a:r>
            <a:r>
              <a:rPr lang="en-US" dirty="0"/>
              <a:t> + Acceptable Receiver </a:t>
            </a:r>
            <a:r>
              <a:rPr lang="en-US" dirty="0" smtClean="0"/>
              <a:t>Interference</a:t>
            </a:r>
          </a:p>
          <a:p>
            <a:pPr lvl="2"/>
            <a:r>
              <a:rPr lang="en-US" dirty="0" smtClean="0"/>
              <a:t>AP dictates Target RSSI for Trigger-based PPDU(s) that are response(s) to the Trigger</a:t>
            </a:r>
          </a:p>
          <a:p>
            <a:pPr lvl="2"/>
            <a:r>
              <a:rPr lang="en-US" dirty="0" smtClean="0"/>
              <a:t>AP dictates the MCS for all Trigger-based PPDUs</a:t>
            </a:r>
          </a:p>
          <a:p>
            <a:pPr lvl="2"/>
            <a:r>
              <a:rPr lang="en-US" dirty="0" smtClean="0"/>
              <a:t>AP knows current interference level at the AP location</a:t>
            </a:r>
          </a:p>
          <a:p>
            <a:pPr lvl="2"/>
            <a:r>
              <a:rPr lang="en-US" dirty="0" smtClean="0"/>
              <a:t>Therefore, AP can calculate expected SINR of Trigger-based PPDU</a:t>
            </a:r>
          </a:p>
          <a:p>
            <a:pPr lvl="2"/>
            <a:r>
              <a:rPr lang="en-US" dirty="0" smtClean="0"/>
              <a:t>AP can place this “acceptable receiver interference” into the Trigger MPDU Common Info field, UL Trigger-based PPDU responders will copy the SRP value from the Trigger Common Info into the UL Trigger-based PPDU PHY SRP field</a:t>
            </a:r>
            <a:endParaRPr lang="en-US" dirty="0"/>
          </a:p>
          <a:p>
            <a:pPr lvl="1"/>
            <a:r>
              <a:rPr lang="en-US" dirty="0" smtClean="0"/>
              <a:t>Never SR_DELAY</a:t>
            </a:r>
          </a:p>
          <a:p>
            <a:pPr lvl="1"/>
            <a:r>
              <a:rPr lang="en-US" dirty="0" smtClean="0"/>
              <a:t>SR_DISALLOW ok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11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SRP 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lvl="1"/>
            <a:r>
              <a:rPr lang="en-US" dirty="0" smtClean="0"/>
              <a:t>SR STA definition: a STA that receives DSRP_PPDU</a:t>
            </a:r>
          </a:p>
          <a:p>
            <a:pPr lvl="1"/>
            <a:r>
              <a:rPr lang="en-US" dirty="0" smtClean="0"/>
              <a:t>Must determine if an SRP Opportunity exists</a:t>
            </a:r>
          </a:p>
          <a:p>
            <a:pPr lvl="1"/>
            <a:r>
              <a:rPr lang="en-US" dirty="0" smtClean="0"/>
              <a:t>Assume that SIGA SRP = SR_DELAY</a:t>
            </a:r>
          </a:p>
          <a:p>
            <a:pPr lvl="1"/>
            <a:r>
              <a:rPr lang="en-US" dirty="0" smtClean="0"/>
              <a:t>SR STA decodes payload, finds Trigger, examines Spatial Reuse field in Common Info</a:t>
            </a:r>
          </a:p>
          <a:p>
            <a:pPr lvl="2"/>
            <a:r>
              <a:rPr lang="en-US" dirty="0" smtClean="0"/>
              <a:t>Numerical value means SRP Op is possible if conditions can be met</a:t>
            </a:r>
          </a:p>
          <a:p>
            <a:pPr lvl="2"/>
            <a:r>
              <a:rPr lang="en-US" dirty="0" smtClean="0"/>
              <a:t>SR STA checks TX Power condition based on measured RSSI of DSRP_PPDU, assumes reciprocal path loss</a:t>
            </a:r>
          </a:p>
          <a:p>
            <a:pPr lvl="2"/>
            <a:r>
              <a:rPr lang="en-US" dirty="0" smtClean="0"/>
              <a:t>I.e. if AP transmitted Trigger was received at SR STA location with RSSI of X, then SR STA assumes that SR STA transmission would arrive at AP location with RSSI of X</a:t>
            </a:r>
          </a:p>
          <a:p>
            <a:pPr lvl="2"/>
            <a:r>
              <a:rPr lang="en-US" dirty="0" smtClean="0"/>
              <a:t>Therefore, SR STA can determine estimated level of interference with Trigger-based PPDU, for any given TX power</a:t>
            </a:r>
          </a:p>
          <a:p>
            <a:pPr lvl="2"/>
            <a:r>
              <a:rPr lang="en-US" dirty="0" smtClean="0"/>
              <a:t>SRP parameter in Trigger-based PPDU provides maximum interference allowed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84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 STA </a:t>
            </a:r>
            <a:r>
              <a:rPr lang="en-US" dirty="0" err="1" smtClean="0"/>
              <a:t>Backoff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Interference condition can be met by SR STA upon transmission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must be performed</a:t>
            </a:r>
          </a:p>
          <a:p>
            <a:pPr lvl="1"/>
            <a:r>
              <a:rPr lang="en-US" dirty="0" smtClean="0"/>
              <a:t>Multiple SR STA might exist, without </a:t>
            </a:r>
            <a:r>
              <a:rPr lang="en-US" dirty="0" err="1" smtClean="0"/>
              <a:t>backoff</a:t>
            </a:r>
            <a:r>
              <a:rPr lang="en-US" dirty="0" smtClean="0"/>
              <a:t>, they would transmit simultaneously</a:t>
            </a:r>
          </a:p>
          <a:p>
            <a:pPr lvl="1"/>
            <a:r>
              <a:rPr lang="en-US" dirty="0" err="1" smtClean="0"/>
              <a:t>Backoff</a:t>
            </a:r>
            <a:r>
              <a:rPr lang="en-US" dirty="0" smtClean="0"/>
              <a:t> is just continuation of existing </a:t>
            </a:r>
            <a:r>
              <a:rPr lang="en-US" dirty="0" err="1" smtClean="0"/>
              <a:t>backoff</a:t>
            </a:r>
            <a:endParaRPr lang="en-US" dirty="0" smtClean="0"/>
          </a:p>
          <a:p>
            <a:pPr lvl="2"/>
            <a:r>
              <a:rPr lang="en-US" dirty="0" smtClean="0"/>
              <a:t>Simple, and reflects fact that even under non-SRP conditions, different STA will see different Medium Condition and count different </a:t>
            </a:r>
            <a:r>
              <a:rPr lang="en-US" dirty="0" err="1" smtClean="0"/>
              <a:t>backoff</a:t>
            </a:r>
            <a:r>
              <a:rPr lang="en-US" dirty="0" smtClean="0"/>
              <a:t> countdown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March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Matthew Fischer, Broadcom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56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352010</TotalTime>
  <Words>1918</Words>
  <Application>Microsoft Office PowerPoint</Application>
  <PresentationFormat>On-screen Show (4:3)</PresentationFormat>
  <Paragraphs>293</Paragraphs>
  <Slides>23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Document</vt:lpstr>
      <vt:lpstr>SRP-Based SR Operation</vt:lpstr>
      <vt:lpstr>Abstract</vt:lpstr>
      <vt:lpstr>SRP SR Basic Operation</vt:lpstr>
      <vt:lpstr>Current Status (D1.0)</vt:lpstr>
      <vt:lpstr>Basic Case Description First</vt:lpstr>
      <vt:lpstr>SRP Field for Transmitter Trigger (1)</vt:lpstr>
      <vt:lpstr>SRP Field for Transmitter Trigger (2)</vt:lpstr>
      <vt:lpstr>SR STA SRP Check</vt:lpstr>
      <vt:lpstr>SR STA Backoff</vt:lpstr>
      <vt:lpstr>SR STA SR Transmission</vt:lpstr>
      <vt:lpstr>SR PPDU Acknowledgement</vt:lpstr>
      <vt:lpstr>DSRP_PPDU and Trigger-based PPDU</vt:lpstr>
      <vt:lpstr>TSRP_PPDU, Trigger not Identified</vt:lpstr>
      <vt:lpstr>UL HE SU PPDU or UL HE MU PPDU (1)</vt:lpstr>
      <vt:lpstr>UL HE SU PPDU or UL HE MU PPDU (2)</vt:lpstr>
      <vt:lpstr>DL HE SU PPDU or HE MU PPDU</vt:lpstr>
      <vt:lpstr>Precedence of SRP vs OBSS PD SR</vt:lpstr>
      <vt:lpstr>Straw Poll 1</vt:lpstr>
      <vt:lpstr>Straw Poll 2</vt:lpstr>
      <vt:lpstr>Straw Poll 3</vt:lpstr>
      <vt:lpstr>Straw Poll 4</vt:lpstr>
      <vt:lpstr>Straw Poll 5</vt:lpstr>
      <vt:lpstr>Straw Poll X</vt:lpstr>
    </vt:vector>
  </TitlesOfParts>
  <Company>Aruba, an HPE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January 2017 WG11 Opening Report Snapshot slides</dc:title>
  <dc:creator>802.11CAC;dorothy.stanley@hpe.com</dc:creator>
  <cp:lastModifiedBy>Matthew Fischer</cp:lastModifiedBy>
  <cp:revision>3412</cp:revision>
  <cp:lastPrinted>2014-03-15T03:57:02Z</cp:lastPrinted>
  <dcterms:created xsi:type="dcterms:W3CDTF">1998-02-10T13:07:52Z</dcterms:created>
  <dcterms:modified xsi:type="dcterms:W3CDTF">2017-03-15T16:31:49Z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1121413989</vt:i4>
  </property>
  <property fmtid="{D5CDD505-2E9C-101B-9397-08002B2CF9AE}" pid="3" name="_NewReviewCycle">
    <vt:lpwstr/>
  </property>
  <property fmtid="{D5CDD505-2E9C-101B-9397-08002B2CF9AE}" pid="4" name="_EmailSubject">
    <vt:lpwstr>SRP-Based SR Summary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