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346" r:id="rId2"/>
    <p:sldId id="2378" r:id="rId3"/>
    <p:sldId id="2379" r:id="rId4"/>
    <p:sldId id="2380" r:id="rId5"/>
    <p:sldId id="2382" r:id="rId6"/>
    <p:sldId id="2381" r:id="rId7"/>
    <p:sldId id="2383" r:id="rId8"/>
    <p:sldId id="2384" r:id="rId9"/>
    <p:sldId id="2385" r:id="rId10"/>
    <p:sldId id="2386" r:id="rId11"/>
    <p:sldId id="2387" r:id="rId12"/>
    <p:sldId id="2389" r:id="rId13"/>
    <p:sldId id="2388" r:id="rId14"/>
    <p:sldId id="2392" r:id="rId15"/>
    <p:sldId id="2393" r:id="rId16"/>
    <p:sldId id="2390" r:id="rId17"/>
    <p:sldId id="2391" r:id="rId18"/>
  </p:sldIdLst>
  <p:sldSz cx="9144000" cy="6858000" type="screen4x3"/>
  <p:notesSz cx="9372600" cy="70866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EAFA"/>
    <a:srgbClr val="3366FF"/>
    <a:srgbClr val="FFFF00"/>
    <a:srgbClr val="000000"/>
    <a:srgbClr val="66FF33"/>
    <a:srgbClr val="FF9966"/>
    <a:srgbClr val="FF9900"/>
    <a:srgbClr val="0033CC"/>
    <a:srgbClr val="FFFF99"/>
    <a:srgbClr val="66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515" autoAdjust="0"/>
    <p:restoredTop sz="95821" autoAdjust="0"/>
  </p:normalViewPr>
  <p:slideViewPr>
    <p:cSldViewPr>
      <p:cViewPr>
        <p:scale>
          <a:sx n="70" d="100"/>
          <a:sy n="70" d="100"/>
        </p:scale>
        <p:origin x="-1416" y="-110"/>
      </p:cViewPr>
      <p:guideLst>
        <p:guide orient="horz" pos="2160"/>
        <p:guide pos="2880"/>
      </p:guideLst>
    </p:cSldViewPr>
  </p:slideViewPr>
  <p:outlineViewPr>
    <p:cViewPr>
      <p:scale>
        <a:sx n="100" d="100"/>
        <a:sy n="10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1308" y="-72"/>
      </p:cViewPr>
      <p:guideLst>
        <p:guide orient="horz" pos="1649"/>
        <p:guide pos="389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235896" y="83057"/>
            <a:ext cx="2195858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doc.: IEEE 802.11-16/1578r0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40853" y="83055"/>
            <a:ext cx="920060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6961988" y="6860614"/>
            <a:ext cx="1577355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200"/>
            </a:lvl1pPr>
          </a:lstStyle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324048" y="6860614"/>
            <a:ext cx="517770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47241" eaLnBrk="0" hangingPunct="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87BC7332-6786-47F2-956D-4C00DF15A6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5302" name="Line 6"/>
          <p:cNvSpPr>
            <a:spLocks noChangeShapeType="1"/>
          </p:cNvSpPr>
          <p:nvPr/>
        </p:nvSpPr>
        <p:spPr bwMode="auto">
          <a:xfrm>
            <a:off x="938741" y="294873"/>
            <a:ext cx="74951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55303" name="Rectangle 7"/>
          <p:cNvSpPr>
            <a:spLocks noChangeArrowheads="1"/>
          </p:cNvSpPr>
          <p:nvPr/>
        </p:nvSpPr>
        <p:spPr bwMode="auto">
          <a:xfrm>
            <a:off x="938743" y="6860614"/>
            <a:ext cx="718145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defTabSz="946526" eaLnBrk="0" hangingPunct="0">
              <a:defRPr/>
            </a:pPr>
            <a:r>
              <a:rPr lang="en-US" sz="1200"/>
              <a:t>Submission</a:t>
            </a:r>
          </a:p>
        </p:txBody>
      </p:sp>
      <p:sp>
        <p:nvSpPr>
          <p:cNvPr id="55304" name="Line 8"/>
          <p:cNvSpPr>
            <a:spLocks noChangeShapeType="1"/>
          </p:cNvSpPr>
          <p:nvPr/>
        </p:nvSpPr>
        <p:spPr bwMode="auto">
          <a:xfrm>
            <a:off x="938743" y="6852152"/>
            <a:ext cx="770607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55688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294962" y="20213"/>
            <a:ext cx="2195858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doc.: IEEE 802.11-16/1578r0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883896" y="20213"/>
            <a:ext cx="920060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19413" y="536575"/>
            <a:ext cx="3533775" cy="26495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50948" y="3366863"/>
            <a:ext cx="6870709" cy="31892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4927" tIns="46661" rIns="94927" bIns="4666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447313" y="6864241"/>
            <a:ext cx="2043508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61721" lvl="4" algn="r" defTabSz="947241" eaLnBrk="0" hangingPunct="0">
              <a:defRPr sz="1200"/>
            </a:lvl5pPr>
          </a:lstStyle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532427" y="6864241"/>
            <a:ext cx="517769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8138E68C-85D0-4620-96D9-D9A05C4F3F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4824" name="Rectangle 8"/>
          <p:cNvSpPr>
            <a:spLocks noChangeArrowheads="1"/>
          </p:cNvSpPr>
          <p:nvPr/>
        </p:nvSpPr>
        <p:spPr bwMode="auto">
          <a:xfrm>
            <a:off x="978822" y="6864241"/>
            <a:ext cx="718145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defTabSz="927307" eaLnBrk="0" hangingPunct="0">
              <a:defRPr/>
            </a:pPr>
            <a:r>
              <a:rPr lang="en-US" sz="1200"/>
              <a:t>Submission</a:t>
            </a:r>
          </a:p>
        </p:txBody>
      </p:sp>
      <p:sp>
        <p:nvSpPr>
          <p:cNvPr id="34825" name="Line 9"/>
          <p:cNvSpPr>
            <a:spLocks noChangeShapeType="1"/>
          </p:cNvSpPr>
          <p:nvPr/>
        </p:nvSpPr>
        <p:spPr bwMode="auto">
          <a:xfrm>
            <a:off x="978823" y="6861821"/>
            <a:ext cx="741496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4826" name="Line 10"/>
          <p:cNvSpPr>
            <a:spLocks noChangeShapeType="1"/>
          </p:cNvSpPr>
          <p:nvPr/>
        </p:nvSpPr>
        <p:spPr bwMode="auto">
          <a:xfrm>
            <a:off x="877567" y="224779"/>
            <a:ext cx="761748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93690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802.11-16/1578r0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732573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2017</a:t>
            </a:r>
            <a:endParaRPr lang="en-US" sz="1400" dirty="0" smtClean="0"/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934865" y="6864241"/>
            <a:ext cx="2555956" cy="184666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 (HP Enterprise)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C6CD2053-CE7E-4805-AA40-0F7DC5D6B998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Fischer, Broadcom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A8C78F4-A33E-4703-9F96-418EBED38A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365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Fischer, Broadcom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DB5A574-7268-409A-B97E-7B2567475C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666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Fischer, Broadcom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400E29D-DAC5-4D6F-9340-DB2893F190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4789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Fischer, Broadcom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08CC35B-6E7A-4659-983B-103F2C1944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1985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685800"/>
            <a:ext cx="7772400" cy="5410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Fischer, Broadcom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05CD4F-C74B-4274-A532-2982B8BB8F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011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Fischer, Broadcom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D810085-7017-4368-A971-DE56F883B3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124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Fischer, Broadcom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36B8E0D-AC94-4201-914D-BDE7553554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625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Fischer, Broadcom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081F4DF-F0D9-49CC-8B05-EE58B96245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530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Fischer, Broadcom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E2EA6D8-EB6C-4AD9-A47C-25C5BB4A14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856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Fischer, Broadcom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0BF5E02-2830-4FB1-88C8-922771FC71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02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Fischer, Broadcom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CC6E19-2015-45BF-A8A5-59D0D5FE5F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6076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Fischer, Broadcom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08E31F0-28F3-4F99-B754-052117B798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045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Fischer, Broadcom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5AF42C0-507F-4298-A5A1-6051D5C9F8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099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 smtClean="0"/>
            </a:lvl1pPr>
          </a:lstStyle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89983" y="6475413"/>
            <a:ext cx="1753942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r>
              <a:rPr lang="en-US" dirty="0" smtClean="0"/>
              <a:t>Matthew Fischer, Broadcom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sz="1200"/>
            </a:lvl1pPr>
          </a:lstStyle>
          <a:p>
            <a:pPr>
              <a:defRPr/>
            </a:pPr>
            <a:r>
              <a:rPr lang="en-US"/>
              <a:t>Slide </a:t>
            </a:r>
            <a:fld id="{63EFED77-5E93-4280-B603-53573A82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73585" y="302439"/>
            <a:ext cx="3283015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802.11-17/0075r2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579438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19987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200" dirty="0" smtClean="0"/>
              <a:t>Report</a:t>
            </a:r>
            <a:endParaRPr lang="en-US" sz="1200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2017</a:t>
            </a:r>
            <a:endParaRPr lang="en-US" sz="1800" dirty="0" smtClean="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89983" y="6475413"/>
            <a:ext cx="1753942" cy="184666"/>
          </a:xfrm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 smtClean="0"/>
              <a:t>Matthew Fischer, Broadcom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86FF4BAE-72DF-4F23-B52C-B99528A354DE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685800"/>
            <a:ext cx="8991600" cy="1066800"/>
          </a:xfrm>
        </p:spPr>
        <p:txBody>
          <a:bodyPr/>
          <a:lstStyle/>
          <a:p>
            <a:r>
              <a:rPr lang="en-US" dirty="0" smtClean="0"/>
              <a:t>SRP-Based SR Operation</a:t>
            </a:r>
            <a:endParaRPr lang="en-US" altLang="en-US" dirty="0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2017-01-15</a:t>
            </a:r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45135604"/>
              </p:ext>
            </p:extLst>
          </p:nvPr>
        </p:nvGraphicFramePr>
        <p:xfrm>
          <a:off x="515938" y="2286000"/>
          <a:ext cx="8043862" cy="2506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8" name="Document" r:id="rId4" imgW="8404778" imgH="2621369" progId="Word.Document.8">
                  <p:embed/>
                </p:oleObj>
              </mc:Choice>
              <mc:Fallback>
                <p:oleObj name="Document" r:id="rId4" imgW="8404778" imgH="2621369" progId="Word.Document.8">
                  <p:embed/>
                  <p:pic>
                    <p:nvPicPr>
                      <p:cNvPr id="0" name="Picture 5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5938" y="2286000"/>
                        <a:ext cx="8043862" cy="25066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Authors:</a:t>
            </a:r>
            <a:endParaRPr lang="en-US" altLang="en-US" sz="2000" b="0"/>
          </a:p>
        </p:txBody>
      </p:sp>
      <p:sp>
        <p:nvSpPr>
          <p:cNvPr id="2" name="TextBox 1"/>
          <p:cNvSpPr txBox="1"/>
          <p:nvPr/>
        </p:nvSpPr>
        <p:spPr>
          <a:xfrm>
            <a:off x="10210800" y="2130425"/>
            <a:ext cx="1847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760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SR STA </a:t>
            </a:r>
            <a:r>
              <a:rPr lang="en-US" dirty="0" smtClean="0"/>
              <a:t>SR Transmission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</a:t>
            </a:r>
            <a:r>
              <a:rPr lang="en-US" dirty="0" err="1" smtClean="0"/>
              <a:t>backoff</a:t>
            </a:r>
            <a:r>
              <a:rPr lang="en-US" dirty="0" smtClean="0"/>
              <a:t> expires, SR STA transmits, provided that the transmission does not exceed the duration of the SRP PPDU</a:t>
            </a:r>
          </a:p>
          <a:p>
            <a:pPr lvl="1"/>
            <a:r>
              <a:rPr lang="en-US" dirty="0" smtClean="0"/>
              <a:t>To decode Trigger Common Info field, full PPDU has been decoded and medium is BUSY for the duration of the DSRP_PPDU</a:t>
            </a:r>
          </a:p>
          <a:p>
            <a:pPr lvl="2"/>
            <a:r>
              <a:rPr lang="en-US" dirty="0" smtClean="0"/>
              <a:t>Rules proposed make this explicit</a:t>
            </a:r>
          </a:p>
          <a:p>
            <a:pPr lvl="1"/>
            <a:r>
              <a:rPr lang="en-US" dirty="0" smtClean="0"/>
              <a:t>I.e. </a:t>
            </a:r>
            <a:r>
              <a:rPr lang="en-US" dirty="0" err="1" smtClean="0"/>
              <a:t>backoff</a:t>
            </a:r>
            <a:r>
              <a:rPr lang="en-US" dirty="0" smtClean="0"/>
              <a:t> will not expire until sometime during the Trigger-based PPDU transmission</a:t>
            </a:r>
          </a:p>
          <a:p>
            <a:pPr lvl="2"/>
            <a:r>
              <a:rPr lang="en-US" dirty="0" smtClean="0"/>
              <a:t>PHY Header of Trigger-based PPDU must be received first</a:t>
            </a:r>
          </a:p>
          <a:p>
            <a:pPr lvl="2"/>
            <a:r>
              <a:rPr lang="en-US" dirty="0" smtClean="0"/>
              <a:t>Confirmation of COLOR of DSRP_PPDU and Trigger-based PPDU occurs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Matthew Fischer, Broadcom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D810085-7017-4368-A971-DE56F883B38A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742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SR PPDU Acknowledgement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Acknowledgement of SR PPDU can cause interference</a:t>
            </a:r>
          </a:p>
          <a:p>
            <a:pPr lvl="1"/>
            <a:r>
              <a:rPr lang="en-US" dirty="0" smtClean="0"/>
              <a:t>Acknowledging STA must check local SR conditions before responding</a:t>
            </a:r>
          </a:p>
          <a:p>
            <a:pPr lvl="1"/>
            <a:r>
              <a:rPr lang="en-US" dirty="0" smtClean="0"/>
              <a:t>Normal ACK ignores all medium indications</a:t>
            </a:r>
          </a:p>
          <a:p>
            <a:pPr lvl="1"/>
            <a:r>
              <a:rPr lang="en-US" dirty="0" smtClean="0"/>
              <a:t>Responding STA must be able to distinguish SR PPDU from Normal PPDU</a:t>
            </a:r>
          </a:p>
          <a:p>
            <a:pPr lvl="2"/>
            <a:r>
              <a:rPr lang="en-US" dirty="0" smtClean="0"/>
              <a:t>Need indication within transmitted SR PPDU that it is an SR PPDU</a:t>
            </a:r>
          </a:p>
          <a:p>
            <a:pPr lvl="2"/>
            <a:r>
              <a:rPr lang="en-US" dirty="0" smtClean="0"/>
              <a:t>Provided within A-Control</a:t>
            </a:r>
          </a:p>
          <a:p>
            <a:pPr lvl="1"/>
            <a:r>
              <a:rPr lang="en-US" dirty="0" smtClean="0"/>
              <a:t>Recipient must check SR condition locally before deciding to respond with ACK to avoid causing interference to reception of original Trigger-based PPDU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Matthew Fischer, Broadcom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D810085-7017-4368-A971-DE56F883B38A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776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DSRP_PPDU and Trigger-based PPDU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SR Opportunity from DSRP_PPDU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Matthew Fischer, Broadcom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D810085-7017-4368-A971-DE56F883B38A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5770643" y="4098835"/>
            <a:ext cx="288032" cy="288032"/>
          </a:xfrm>
          <a:prstGeom prst="ellipse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994779" y="2946707"/>
            <a:ext cx="288032" cy="288032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5181600" y="3810000"/>
            <a:ext cx="8926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UL STA</a:t>
            </a:r>
            <a:endParaRPr lang="en-US" sz="1800" dirty="0"/>
          </a:p>
        </p:txBody>
      </p:sp>
      <p:sp>
        <p:nvSpPr>
          <p:cNvPr id="10" name="TextBox 9"/>
          <p:cNvSpPr txBox="1"/>
          <p:nvPr/>
        </p:nvSpPr>
        <p:spPr>
          <a:xfrm>
            <a:off x="6798716" y="2438400"/>
            <a:ext cx="7372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AP</a:t>
            </a:r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6514382" y="5274835"/>
            <a:ext cx="288032" cy="288032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7720192" y="4098835"/>
            <a:ext cx="288032" cy="288032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6666270" y="5282494"/>
            <a:ext cx="10225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 smtClean="0"/>
              <a:t>  SR initiator</a:t>
            </a:r>
            <a:endParaRPr lang="en-US" sz="1800" dirty="0"/>
          </a:p>
        </p:txBody>
      </p:sp>
      <p:sp>
        <p:nvSpPr>
          <p:cNvPr id="14" name="TextBox 13"/>
          <p:cNvSpPr txBox="1"/>
          <p:nvPr/>
        </p:nvSpPr>
        <p:spPr>
          <a:xfrm>
            <a:off x="5548930" y="3119129"/>
            <a:ext cx="10801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OBSS</a:t>
            </a:r>
          </a:p>
          <a:p>
            <a:pPr algn="ctr"/>
            <a:r>
              <a:rPr lang="en-US" sz="1200" dirty="0" smtClean="0"/>
              <a:t>Transmission </a:t>
            </a:r>
            <a:endParaRPr lang="en-US" sz="1200" dirty="0"/>
          </a:p>
        </p:txBody>
      </p:sp>
      <p:sp>
        <p:nvSpPr>
          <p:cNvPr id="15" name="TextBox 14"/>
          <p:cNvSpPr txBox="1"/>
          <p:nvPr/>
        </p:nvSpPr>
        <p:spPr>
          <a:xfrm>
            <a:off x="7508396" y="4448365"/>
            <a:ext cx="11521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 smtClean="0"/>
              <a:t>SR responder</a:t>
            </a:r>
            <a:endParaRPr lang="en-US" sz="1800" dirty="0"/>
          </a:p>
        </p:txBody>
      </p:sp>
      <p:cxnSp>
        <p:nvCxnSpPr>
          <p:cNvPr id="16" name="Straight Arrow Connector 15"/>
          <p:cNvCxnSpPr/>
          <p:nvPr/>
        </p:nvCxnSpPr>
        <p:spPr bwMode="auto">
          <a:xfrm flipV="1">
            <a:off x="6091260" y="3215942"/>
            <a:ext cx="864096" cy="864096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7" name="Straight Arrow Connector 16"/>
          <p:cNvCxnSpPr/>
          <p:nvPr/>
        </p:nvCxnSpPr>
        <p:spPr bwMode="auto">
          <a:xfrm flipH="1">
            <a:off x="6726621" y="3509937"/>
            <a:ext cx="220054" cy="154553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arrow"/>
          </a:ln>
          <a:effectLst/>
        </p:spPr>
      </p:cxnSp>
      <p:cxnSp>
        <p:nvCxnSpPr>
          <p:cNvPr id="18" name="Straight Arrow Connector 17"/>
          <p:cNvCxnSpPr/>
          <p:nvPr/>
        </p:nvCxnSpPr>
        <p:spPr bwMode="auto">
          <a:xfrm flipV="1">
            <a:off x="6863770" y="4345804"/>
            <a:ext cx="864096" cy="864096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9" name="Straight Arrow Connector 18"/>
          <p:cNvCxnSpPr/>
          <p:nvPr/>
        </p:nvCxnSpPr>
        <p:spPr bwMode="auto">
          <a:xfrm>
            <a:off x="6114296" y="4355175"/>
            <a:ext cx="496711" cy="78438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arrow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4758066" y="4573970"/>
            <a:ext cx="17563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rgbClr val="7030A0"/>
                </a:solidFill>
              </a:rPr>
              <a:t>HE Trigger-Based PPDU</a:t>
            </a:r>
            <a:endParaRPr lang="en-US" sz="1600" dirty="0">
              <a:solidFill>
                <a:srgbClr val="7030A0"/>
              </a:solidFill>
            </a:endParaRPr>
          </a:p>
        </p:txBody>
      </p:sp>
      <p:sp>
        <p:nvSpPr>
          <p:cNvPr id="21" name="Text Box 13"/>
          <p:cNvSpPr txBox="1">
            <a:spLocks noChangeArrowheads="1"/>
          </p:cNvSpPr>
          <p:nvPr/>
        </p:nvSpPr>
        <p:spPr bwMode="auto">
          <a:xfrm>
            <a:off x="1172835" y="3288862"/>
            <a:ext cx="873125" cy="22225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altLang="zh-TW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DSRP_PPDU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Text Box 14"/>
          <p:cNvSpPr txBox="1">
            <a:spLocks noChangeArrowheads="1"/>
          </p:cNvSpPr>
          <p:nvPr/>
        </p:nvSpPr>
        <p:spPr bwMode="auto">
          <a:xfrm>
            <a:off x="2168721" y="3542370"/>
            <a:ext cx="2056743" cy="26763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altLang="zh-TW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HE Trigger-based PPDU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3" name="Straight Arrow Connector 15"/>
          <p:cNvCxnSpPr>
            <a:cxnSpLocks noChangeShapeType="1"/>
          </p:cNvCxnSpPr>
          <p:nvPr/>
        </p:nvCxnSpPr>
        <p:spPr bwMode="auto">
          <a:xfrm flipH="1">
            <a:off x="2150736" y="3276600"/>
            <a:ext cx="2021573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24" name="Text Box 16"/>
          <p:cNvSpPr txBox="1">
            <a:spLocks noChangeArrowheads="1"/>
          </p:cNvSpPr>
          <p:nvPr/>
        </p:nvSpPr>
        <p:spPr bwMode="auto">
          <a:xfrm>
            <a:off x="2149147" y="2885637"/>
            <a:ext cx="2118053" cy="268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altLang="zh-TW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Duration from Common Info field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Text Box 16"/>
          <p:cNvSpPr txBox="1">
            <a:spLocks noChangeArrowheads="1"/>
          </p:cNvSpPr>
          <p:nvPr/>
        </p:nvSpPr>
        <p:spPr bwMode="auto">
          <a:xfrm>
            <a:off x="756527" y="2985485"/>
            <a:ext cx="1408604" cy="268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en-US" altLang="zh-TW" sz="1100" dirty="0" smtClean="0">
                <a:latin typeface="Calibri" pitchFamily="34" charset="0"/>
                <a:ea typeface="PMingLiU" pitchFamily="18" charset="-120"/>
                <a:cs typeface="Arial" pitchFamily="34" charset="0"/>
              </a:rPr>
              <a:t>Trigger frame MPDU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404653" y="3794611"/>
            <a:ext cx="17563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rgbClr val="7030A0"/>
                </a:solidFill>
              </a:rPr>
              <a:t>Trigger Frame</a:t>
            </a:r>
            <a:endParaRPr lang="en-US" sz="1600" dirty="0">
              <a:solidFill>
                <a:srgbClr val="7030A0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1266705" y="4026222"/>
            <a:ext cx="290560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b="1" dirty="0" smtClean="0"/>
              <a:t>TX </a:t>
            </a:r>
            <a:r>
              <a:rPr lang="en-US" sz="1200" b="1" dirty="0" err="1" smtClean="0"/>
              <a:t>Power</a:t>
            </a:r>
            <a:r>
              <a:rPr lang="en-US" sz="1200" b="1" baseline="-25000" dirty="0" err="1" smtClean="0"/>
              <a:t>SR</a:t>
            </a:r>
            <a:r>
              <a:rPr lang="en-US" sz="1200" b="1" baseline="-25000" dirty="0" smtClean="0"/>
              <a:t> Initiator</a:t>
            </a:r>
            <a:r>
              <a:rPr lang="en-US" sz="1200" b="1" dirty="0" smtClean="0"/>
              <a:t> &lt; SRP – </a:t>
            </a:r>
            <a:r>
              <a:rPr lang="en-US" sz="1200" b="1" dirty="0" err="1" smtClean="0"/>
              <a:t>RSSI</a:t>
            </a:r>
            <a:r>
              <a:rPr lang="en-US" sz="1200" b="1" baseline="-25000" dirty="0" err="1" smtClean="0"/>
              <a:t>trigger</a:t>
            </a:r>
            <a:r>
              <a:rPr lang="en-US" sz="1200" b="1" baseline="-25000" dirty="0" smtClean="0"/>
              <a:t> frame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130555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TSRP_PPDU, Trigger not heard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SR Opportunity from TSRP_PPDU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Matthew Fischer, Broadcom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D810085-7017-4368-A971-DE56F883B38A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5770643" y="4098835"/>
            <a:ext cx="288032" cy="288032"/>
          </a:xfrm>
          <a:prstGeom prst="ellipse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994779" y="2946707"/>
            <a:ext cx="288032" cy="288032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5181600" y="3810000"/>
            <a:ext cx="8926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UL STA</a:t>
            </a:r>
            <a:endParaRPr lang="en-US" sz="1800" dirty="0"/>
          </a:p>
        </p:txBody>
      </p:sp>
      <p:sp>
        <p:nvSpPr>
          <p:cNvPr id="10" name="TextBox 9"/>
          <p:cNvSpPr txBox="1"/>
          <p:nvPr/>
        </p:nvSpPr>
        <p:spPr>
          <a:xfrm>
            <a:off x="6798716" y="2438400"/>
            <a:ext cx="7372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AP</a:t>
            </a:r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6514382" y="5274835"/>
            <a:ext cx="288032" cy="288032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7720192" y="4098835"/>
            <a:ext cx="288032" cy="288032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6666270" y="5282494"/>
            <a:ext cx="10225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 smtClean="0"/>
              <a:t>  SR initiator</a:t>
            </a:r>
            <a:endParaRPr lang="en-US" sz="1800" dirty="0"/>
          </a:p>
        </p:txBody>
      </p:sp>
      <p:sp>
        <p:nvSpPr>
          <p:cNvPr id="14" name="TextBox 13"/>
          <p:cNvSpPr txBox="1"/>
          <p:nvPr/>
        </p:nvSpPr>
        <p:spPr>
          <a:xfrm>
            <a:off x="5548930" y="3119129"/>
            <a:ext cx="10801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OBSS</a:t>
            </a:r>
          </a:p>
          <a:p>
            <a:pPr algn="ctr"/>
            <a:r>
              <a:rPr lang="en-US" sz="1200" dirty="0" smtClean="0"/>
              <a:t>Transmission </a:t>
            </a:r>
            <a:endParaRPr lang="en-US" sz="1200" dirty="0"/>
          </a:p>
        </p:txBody>
      </p:sp>
      <p:sp>
        <p:nvSpPr>
          <p:cNvPr id="15" name="TextBox 14"/>
          <p:cNvSpPr txBox="1"/>
          <p:nvPr/>
        </p:nvSpPr>
        <p:spPr>
          <a:xfrm>
            <a:off x="7508396" y="4448365"/>
            <a:ext cx="11521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 smtClean="0"/>
              <a:t>SR responder</a:t>
            </a:r>
            <a:endParaRPr lang="en-US" sz="1800" dirty="0"/>
          </a:p>
        </p:txBody>
      </p:sp>
      <p:cxnSp>
        <p:nvCxnSpPr>
          <p:cNvPr id="16" name="Straight Arrow Connector 15"/>
          <p:cNvCxnSpPr/>
          <p:nvPr/>
        </p:nvCxnSpPr>
        <p:spPr bwMode="auto">
          <a:xfrm flipV="1">
            <a:off x="6091260" y="3215942"/>
            <a:ext cx="864096" cy="864096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7" name="Straight Arrow Connector 16"/>
          <p:cNvCxnSpPr/>
          <p:nvPr/>
        </p:nvCxnSpPr>
        <p:spPr bwMode="auto">
          <a:xfrm flipH="1">
            <a:off x="6726621" y="3509937"/>
            <a:ext cx="220054" cy="154553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arrow"/>
          </a:ln>
          <a:effectLst/>
        </p:spPr>
      </p:cxnSp>
      <p:cxnSp>
        <p:nvCxnSpPr>
          <p:cNvPr id="18" name="Straight Arrow Connector 17"/>
          <p:cNvCxnSpPr/>
          <p:nvPr/>
        </p:nvCxnSpPr>
        <p:spPr bwMode="auto">
          <a:xfrm flipV="1">
            <a:off x="6863770" y="4345804"/>
            <a:ext cx="864096" cy="864096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9" name="Straight Arrow Connector 18"/>
          <p:cNvCxnSpPr/>
          <p:nvPr/>
        </p:nvCxnSpPr>
        <p:spPr bwMode="auto">
          <a:xfrm>
            <a:off x="6114296" y="4355175"/>
            <a:ext cx="496711" cy="78438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arrow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4758066" y="4573970"/>
            <a:ext cx="17563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rgbClr val="7030A0"/>
                </a:solidFill>
              </a:rPr>
              <a:t>HE Trigger-Based PPDU</a:t>
            </a:r>
            <a:endParaRPr lang="en-US" sz="1600" dirty="0">
              <a:solidFill>
                <a:srgbClr val="7030A0"/>
              </a:solidFill>
            </a:endParaRPr>
          </a:p>
        </p:txBody>
      </p:sp>
      <p:sp>
        <p:nvSpPr>
          <p:cNvPr id="29" name="Text Box 66"/>
          <p:cNvSpPr txBox="1">
            <a:spLocks noChangeArrowheads="1"/>
          </p:cNvSpPr>
          <p:nvPr/>
        </p:nvSpPr>
        <p:spPr bwMode="auto">
          <a:xfrm>
            <a:off x="685800" y="3276600"/>
            <a:ext cx="1371600" cy="26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altLang="zh-TW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Idle or PPDU</a:t>
            </a:r>
            <a:r>
              <a:rPr kumimoji="0" lang="en-US" altLang="zh-TW" sz="14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 with same Color</a:t>
            </a:r>
            <a:endParaRPr kumimoji="0" lang="en-US" sz="1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404653" y="3794611"/>
            <a:ext cx="17563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rgbClr val="7030A0"/>
                </a:solidFill>
              </a:rPr>
              <a:t>Trigger Frame</a:t>
            </a:r>
            <a:endParaRPr lang="en-US" sz="1600" dirty="0">
              <a:solidFill>
                <a:srgbClr val="7030A0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1266705" y="4026222"/>
            <a:ext cx="254839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b="1" dirty="0" smtClean="0"/>
              <a:t>TX </a:t>
            </a:r>
            <a:r>
              <a:rPr lang="en-US" sz="1200" b="1" dirty="0" err="1" smtClean="0"/>
              <a:t>Power</a:t>
            </a:r>
            <a:r>
              <a:rPr lang="en-US" sz="1200" b="1" baseline="-25000" dirty="0" err="1" smtClean="0"/>
              <a:t>SR</a:t>
            </a:r>
            <a:r>
              <a:rPr lang="en-US" sz="1200" b="1" baseline="-25000" dirty="0" smtClean="0"/>
              <a:t> Initiator</a:t>
            </a:r>
            <a:r>
              <a:rPr lang="en-US" sz="1200" b="1" dirty="0" smtClean="0"/>
              <a:t> &lt; SRP – </a:t>
            </a:r>
            <a:r>
              <a:rPr lang="en-US" sz="1200" b="1" dirty="0" err="1" smtClean="0"/>
              <a:t>INTF</a:t>
            </a:r>
            <a:r>
              <a:rPr lang="en-US" sz="1200" b="1" baseline="-25000" dirty="0" err="1" smtClean="0"/>
              <a:t>level</a:t>
            </a:r>
            <a:endParaRPr lang="en-US" sz="1200" dirty="0"/>
          </a:p>
        </p:txBody>
      </p:sp>
      <p:sp>
        <p:nvSpPr>
          <p:cNvPr id="34" name="Text Box 14"/>
          <p:cNvSpPr txBox="1">
            <a:spLocks noChangeArrowheads="1"/>
          </p:cNvSpPr>
          <p:nvPr/>
        </p:nvSpPr>
        <p:spPr bwMode="auto">
          <a:xfrm>
            <a:off x="2168721" y="3542370"/>
            <a:ext cx="2056743" cy="26763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altLang="zh-TW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HE Trigger-based PPDU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5" name="Straight Arrow Connector 15"/>
          <p:cNvCxnSpPr>
            <a:cxnSpLocks noChangeShapeType="1"/>
          </p:cNvCxnSpPr>
          <p:nvPr/>
        </p:nvCxnSpPr>
        <p:spPr bwMode="auto">
          <a:xfrm flipH="1">
            <a:off x="2438401" y="3272526"/>
            <a:ext cx="1787063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36" name="Text Box 16"/>
          <p:cNvSpPr txBox="1">
            <a:spLocks noChangeArrowheads="1"/>
          </p:cNvSpPr>
          <p:nvPr/>
        </p:nvSpPr>
        <p:spPr bwMode="auto">
          <a:xfrm>
            <a:off x="2149147" y="2885637"/>
            <a:ext cx="2118053" cy="268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altLang="zh-TW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Duration from LSIG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8" name="Straight Arrow Connector 52"/>
          <p:cNvCxnSpPr>
            <a:cxnSpLocks noChangeShapeType="1"/>
          </p:cNvCxnSpPr>
          <p:nvPr/>
        </p:nvCxnSpPr>
        <p:spPr bwMode="auto">
          <a:xfrm flipV="1">
            <a:off x="2438400" y="3332956"/>
            <a:ext cx="0" cy="172244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grpSp>
        <p:nvGrpSpPr>
          <p:cNvPr id="48" name="Group 47"/>
          <p:cNvGrpSpPr/>
          <p:nvPr/>
        </p:nvGrpSpPr>
        <p:grpSpPr>
          <a:xfrm>
            <a:off x="7009505" y="3797037"/>
            <a:ext cx="336128" cy="336128"/>
            <a:chOff x="2344077" y="5605659"/>
            <a:chExt cx="336128" cy="336128"/>
          </a:xfrm>
        </p:grpSpPr>
        <p:cxnSp>
          <p:nvCxnSpPr>
            <p:cNvPr id="42" name="Straight Arrow Connector 41"/>
            <p:cNvCxnSpPr/>
            <p:nvPr/>
          </p:nvCxnSpPr>
          <p:spPr bwMode="auto">
            <a:xfrm flipV="1">
              <a:off x="2344077" y="5605659"/>
              <a:ext cx="336127" cy="336127"/>
            </a:xfrm>
            <a:prstGeom prst="straightConnector1">
              <a:avLst/>
            </a:prstGeom>
            <a:solidFill>
              <a:schemeClr val="accent1"/>
            </a:solidFill>
            <a:ln w="571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4" name="Straight Arrow Connector 43"/>
            <p:cNvCxnSpPr/>
            <p:nvPr/>
          </p:nvCxnSpPr>
          <p:spPr bwMode="auto">
            <a:xfrm flipH="1" flipV="1">
              <a:off x="2344077" y="5605659"/>
              <a:ext cx="336128" cy="336128"/>
            </a:xfrm>
            <a:prstGeom prst="straightConnector1">
              <a:avLst/>
            </a:prstGeom>
            <a:solidFill>
              <a:schemeClr val="accent1"/>
            </a:solidFill>
            <a:ln w="571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33" name="Text Box 66"/>
          <p:cNvSpPr txBox="1">
            <a:spLocks noChangeArrowheads="1"/>
          </p:cNvSpPr>
          <p:nvPr/>
        </p:nvSpPr>
        <p:spPr bwMode="auto">
          <a:xfrm>
            <a:off x="609600" y="4501233"/>
            <a:ext cx="2941956" cy="26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altLang="zh-TW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If preceding PPDU</a:t>
            </a:r>
            <a:r>
              <a:rPr kumimoji="0" lang="en-US" altLang="zh-TW" sz="14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 </a:t>
            </a:r>
            <a:r>
              <a:rPr lang="en-US" altLang="zh-TW" sz="1400" dirty="0" smtClean="0">
                <a:latin typeface="Calibri" pitchFamily="34" charset="0"/>
                <a:ea typeface="PMingLiU" pitchFamily="18" charset="-120"/>
                <a:cs typeface="Arial" pitchFamily="34" charset="0"/>
              </a:rPr>
              <a:t>detected </a:t>
            </a:r>
            <a:r>
              <a:rPr kumimoji="0" lang="en-US" altLang="zh-TW" sz="14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with same Color, not identified as Trigger, e.g. SR parameter not SR_DELAY and payload not correctly decoded, </a:t>
            </a:r>
            <a:r>
              <a:rPr kumimoji="0" lang="en-US" altLang="zh-TW" sz="140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INTF</a:t>
            </a:r>
            <a:r>
              <a:rPr kumimoji="0" lang="en-US" altLang="zh-TW" sz="1400" i="0" u="none" strike="noStrike" cap="none" normalizeH="0" baseline="-25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level</a:t>
            </a:r>
            <a:r>
              <a:rPr kumimoji="0" lang="en-US" altLang="zh-TW" sz="14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 = RSSI</a:t>
            </a:r>
            <a:r>
              <a:rPr kumimoji="0" lang="en-US" altLang="zh-TW" sz="1400" i="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PPDU</a:t>
            </a:r>
            <a:endParaRPr kumimoji="0" lang="en-US" sz="1800" i="0" u="none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Text Box 66"/>
          <p:cNvSpPr txBox="1">
            <a:spLocks noChangeArrowheads="1"/>
          </p:cNvSpPr>
          <p:nvPr/>
        </p:nvSpPr>
        <p:spPr bwMode="auto">
          <a:xfrm>
            <a:off x="3276600" y="5410200"/>
            <a:ext cx="2341332" cy="26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altLang="zh-TW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If a preceding</a:t>
            </a:r>
            <a:r>
              <a:rPr kumimoji="0" lang="en-US" altLang="zh-TW" sz="14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 </a:t>
            </a:r>
            <a:r>
              <a:rPr kumimoji="0" lang="en-US" altLang="zh-TW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PPDU</a:t>
            </a:r>
            <a:r>
              <a:rPr kumimoji="0" lang="en-US" altLang="zh-TW" sz="14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 with same Color is identified as Trigger, then the case is DSRP_PPDU</a:t>
            </a:r>
            <a:endParaRPr kumimoji="0" lang="en-US" sz="1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Text Box 66"/>
          <p:cNvSpPr txBox="1">
            <a:spLocks noChangeArrowheads="1"/>
          </p:cNvSpPr>
          <p:nvPr/>
        </p:nvSpPr>
        <p:spPr bwMode="auto">
          <a:xfrm>
            <a:off x="609600" y="5715000"/>
            <a:ext cx="2624361" cy="26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altLang="zh-TW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If IDLE</a:t>
            </a:r>
            <a:r>
              <a:rPr kumimoji="0" lang="en-US" altLang="zh-TW" sz="14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 </a:t>
            </a:r>
            <a:r>
              <a:rPr lang="en-US" altLang="zh-TW" sz="1400" dirty="0" smtClean="0">
                <a:latin typeface="Calibri" pitchFamily="34" charset="0"/>
                <a:ea typeface="PMingLiU" pitchFamily="18" charset="-120"/>
                <a:cs typeface="Arial" pitchFamily="34" charset="0"/>
              </a:rPr>
              <a:t>detected before TSRP_PPDU</a:t>
            </a:r>
            <a:r>
              <a:rPr kumimoji="0" lang="en-US" altLang="zh-TW" sz="14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, </a:t>
            </a:r>
            <a:r>
              <a:rPr kumimoji="0" lang="en-US" altLang="zh-TW" sz="140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INTF</a:t>
            </a:r>
            <a:r>
              <a:rPr kumimoji="0" lang="en-US" altLang="zh-TW" sz="1400" i="0" u="none" strike="noStrike" cap="none" normalizeH="0" baseline="-25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level</a:t>
            </a:r>
            <a:r>
              <a:rPr kumimoji="0" lang="en-US" altLang="zh-TW" sz="14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 = RSSENSITIVITY</a:t>
            </a:r>
            <a:r>
              <a:rPr kumimoji="0" lang="en-US" altLang="zh-TW" sz="1400" i="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MINIMUM</a:t>
            </a:r>
            <a:endParaRPr kumimoji="0" lang="en-US" sz="1800" i="0" u="none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7161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UL HE SU PPDU or HE MU PPDU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/>
              <a:t>SR Opportunity identified from an uplink HE SU PPDU or HE MU </a:t>
            </a:r>
            <a:r>
              <a:rPr lang="en-US" b="0" dirty="0" smtClean="0"/>
              <a:t>PPDU</a:t>
            </a:r>
            <a:endParaRPr lang="en-US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Matthew Fischer, Broadcom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D810085-7017-4368-A971-DE56F883B38A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5770643" y="4098835"/>
            <a:ext cx="288032" cy="288032"/>
          </a:xfrm>
          <a:prstGeom prst="ellipse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994779" y="2946707"/>
            <a:ext cx="288032" cy="288032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5021963" y="3797336"/>
            <a:ext cx="8926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UL STA</a:t>
            </a:r>
            <a:endParaRPr lang="en-US" sz="1600" dirty="0"/>
          </a:p>
        </p:txBody>
      </p:sp>
      <p:sp>
        <p:nvSpPr>
          <p:cNvPr id="10" name="TextBox 9"/>
          <p:cNvSpPr txBox="1"/>
          <p:nvPr/>
        </p:nvSpPr>
        <p:spPr>
          <a:xfrm>
            <a:off x="6704030" y="2742689"/>
            <a:ext cx="8318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AP</a:t>
            </a:r>
            <a:endParaRPr lang="en-US" sz="1400" dirty="0"/>
          </a:p>
        </p:txBody>
      </p:sp>
      <p:sp>
        <p:nvSpPr>
          <p:cNvPr id="11" name="Oval 10"/>
          <p:cNvSpPr/>
          <p:nvPr/>
        </p:nvSpPr>
        <p:spPr>
          <a:xfrm>
            <a:off x="7720192" y="4098835"/>
            <a:ext cx="288032" cy="288032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6534928" y="5282494"/>
            <a:ext cx="115394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  SR initiator</a:t>
            </a:r>
            <a:endParaRPr lang="en-US" sz="1400" dirty="0"/>
          </a:p>
        </p:txBody>
      </p:sp>
      <p:sp>
        <p:nvSpPr>
          <p:cNvPr id="13" name="TextBox 12"/>
          <p:cNvSpPr txBox="1"/>
          <p:nvPr/>
        </p:nvSpPr>
        <p:spPr>
          <a:xfrm>
            <a:off x="5410200" y="3119129"/>
            <a:ext cx="12188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OBSS</a:t>
            </a:r>
          </a:p>
          <a:p>
            <a:pPr algn="ctr"/>
            <a:r>
              <a:rPr lang="en-US" sz="1400" dirty="0" smtClean="0"/>
              <a:t>Transmission </a:t>
            </a:r>
            <a:endParaRPr lang="en-US" sz="1400" dirty="0"/>
          </a:p>
        </p:txBody>
      </p:sp>
      <p:sp>
        <p:nvSpPr>
          <p:cNvPr id="14" name="TextBox 13"/>
          <p:cNvSpPr txBox="1"/>
          <p:nvPr/>
        </p:nvSpPr>
        <p:spPr>
          <a:xfrm>
            <a:off x="7360417" y="4448365"/>
            <a:ext cx="13001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SR responder</a:t>
            </a:r>
            <a:endParaRPr lang="en-US" sz="1400" dirty="0"/>
          </a:p>
        </p:txBody>
      </p:sp>
      <p:cxnSp>
        <p:nvCxnSpPr>
          <p:cNvPr id="15" name="Straight Arrow Connector 14"/>
          <p:cNvCxnSpPr/>
          <p:nvPr/>
        </p:nvCxnSpPr>
        <p:spPr bwMode="auto">
          <a:xfrm flipV="1">
            <a:off x="6091260" y="3215942"/>
            <a:ext cx="864096" cy="864096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6" name="Straight Arrow Connector 15"/>
          <p:cNvCxnSpPr/>
          <p:nvPr/>
        </p:nvCxnSpPr>
        <p:spPr bwMode="auto">
          <a:xfrm flipV="1">
            <a:off x="6863770" y="4345804"/>
            <a:ext cx="864096" cy="864096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7" name="Straight Arrow Connector 16"/>
          <p:cNvCxnSpPr/>
          <p:nvPr/>
        </p:nvCxnSpPr>
        <p:spPr bwMode="auto">
          <a:xfrm>
            <a:off x="6114296" y="4355175"/>
            <a:ext cx="496711" cy="78438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arrow"/>
          </a:ln>
          <a:effectLst/>
        </p:spPr>
      </p:cxnSp>
      <p:sp>
        <p:nvSpPr>
          <p:cNvPr id="18" name="TextBox 17"/>
          <p:cNvSpPr txBox="1"/>
          <p:nvPr/>
        </p:nvSpPr>
        <p:spPr>
          <a:xfrm>
            <a:off x="4738542" y="4644937"/>
            <a:ext cx="17847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rgbClr val="7030A0"/>
                </a:solidFill>
              </a:rPr>
              <a:t>HE UL SU PPDU or HE MU PPDU</a:t>
            </a:r>
            <a:endParaRPr lang="en-US" sz="1400" dirty="0">
              <a:solidFill>
                <a:srgbClr val="7030A0"/>
              </a:solidFill>
            </a:endParaRPr>
          </a:p>
        </p:txBody>
      </p:sp>
      <p:sp>
        <p:nvSpPr>
          <p:cNvPr id="19" name="Text Box 54"/>
          <p:cNvSpPr txBox="1">
            <a:spLocks noChangeArrowheads="1"/>
          </p:cNvSpPr>
          <p:nvPr/>
        </p:nvSpPr>
        <p:spPr bwMode="auto">
          <a:xfrm>
            <a:off x="1404335" y="3778196"/>
            <a:ext cx="2778782" cy="25777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altLang="zh-TW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ULSRP_PPDU (HE SU PPDU or HE MU PPDU)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0" name="Straight Arrow Connector 51"/>
          <p:cNvCxnSpPr>
            <a:cxnSpLocks noChangeShapeType="1"/>
          </p:cNvCxnSpPr>
          <p:nvPr/>
        </p:nvCxnSpPr>
        <p:spPr bwMode="auto">
          <a:xfrm flipH="1" flipV="1">
            <a:off x="1639285" y="3382908"/>
            <a:ext cx="1568450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21" name="Text Box 50"/>
          <p:cNvSpPr txBox="1">
            <a:spLocks noChangeArrowheads="1"/>
          </p:cNvSpPr>
          <p:nvPr/>
        </p:nvSpPr>
        <p:spPr bwMode="auto">
          <a:xfrm>
            <a:off x="1677385" y="3165421"/>
            <a:ext cx="1606550" cy="268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altLang="zh-TW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PPDU Duration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2" name="Straight Arrow Connector 52"/>
          <p:cNvCxnSpPr>
            <a:cxnSpLocks noChangeShapeType="1"/>
          </p:cNvCxnSpPr>
          <p:nvPr/>
        </p:nvCxnSpPr>
        <p:spPr bwMode="auto">
          <a:xfrm flipV="1">
            <a:off x="1639285" y="3417833"/>
            <a:ext cx="0" cy="344488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23" name="Rectangle 22"/>
          <p:cNvSpPr/>
          <p:nvPr/>
        </p:nvSpPr>
        <p:spPr>
          <a:xfrm>
            <a:off x="914400" y="4367808"/>
            <a:ext cx="394138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/>
              <a:t>TX </a:t>
            </a:r>
            <a:r>
              <a:rPr lang="en-US" sz="1400" b="1" dirty="0" err="1" smtClean="0"/>
              <a:t>Power</a:t>
            </a:r>
            <a:r>
              <a:rPr lang="en-US" sz="1400" b="1" baseline="-25000" dirty="0" err="1" smtClean="0"/>
              <a:t>SR</a:t>
            </a:r>
            <a:r>
              <a:rPr lang="en-US" sz="1400" b="1" baseline="-25000" dirty="0" smtClean="0"/>
              <a:t> Initiator</a:t>
            </a:r>
            <a:r>
              <a:rPr lang="en-US" sz="1400" b="1" dirty="0" smtClean="0"/>
              <a:t> &lt; SRP – highest received power level of all beacons of the same BSS color received within the previous 100ms </a:t>
            </a:r>
            <a:endParaRPr lang="en-US" sz="1400" dirty="0"/>
          </a:p>
        </p:txBody>
      </p:sp>
      <p:sp>
        <p:nvSpPr>
          <p:cNvPr id="24" name="Oval 23"/>
          <p:cNvSpPr/>
          <p:nvPr/>
        </p:nvSpPr>
        <p:spPr>
          <a:xfrm>
            <a:off x="6514382" y="5274835"/>
            <a:ext cx="288032" cy="288032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743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DL HE SU PPDU or HE MU PPDU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/>
              <a:t>SR Opportunity identified from a downlink HE SU PPDU or HE MU PPDU</a:t>
            </a:r>
          </a:p>
          <a:p>
            <a:r>
              <a:rPr lang="en-US" b="0" dirty="0"/>
              <a:t>SR Initiator is restricted to AP </a:t>
            </a:r>
            <a:r>
              <a:rPr lang="en-US" b="0" dirty="0" smtClean="0"/>
              <a:t>only</a:t>
            </a:r>
            <a:endParaRPr lang="en-US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Matthew Fischer, Broadcom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D810085-7017-4368-A971-DE56F883B38A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5770643" y="4098835"/>
            <a:ext cx="288032" cy="288032"/>
          </a:xfrm>
          <a:prstGeom prst="ellipse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994779" y="2946707"/>
            <a:ext cx="288032" cy="288032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5245345" y="3894454"/>
            <a:ext cx="8926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AP</a:t>
            </a:r>
            <a:endParaRPr lang="en-US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6798716" y="2590800"/>
            <a:ext cx="11996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Non-AP  STA</a:t>
            </a:r>
            <a:endParaRPr lang="en-US" sz="1400" dirty="0"/>
          </a:p>
        </p:txBody>
      </p:sp>
      <p:sp>
        <p:nvSpPr>
          <p:cNvPr id="11" name="Oval 10"/>
          <p:cNvSpPr/>
          <p:nvPr/>
        </p:nvSpPr>
        <p:spPr>
          <a:xfrm>
            <a:off x="7720192" y="4098835"/>
            <a:ext cx="288032" cy="288032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6802904" y="5293004"/>
            <a:ext cx="15028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  AP (SR initiator)</a:t>
            </a:r>
            <a:endParaRPr lang="en-US" sz="1400" dirty="0"/>
          </a:p>
        </p:txBody>
      </p:sp>
      <p:sp>
        <p:nvSpPr>
          <p:cNvPr id="13" name="TextBox 12"/>
          <p:cNvSpPr txBox="1"/>
          <p:nvPr/>
        </p:nvSpPr>
        <p:spPr>
          <a:xfrm>
            <a:off x="5548930" y="3119129"/>
            <a:ext cx="12497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OBSS</a:t>
            </a:r>
          </a:p>
          <a:p>
            <a:pPr algn="ctr"/>
            <a:r>
              <a:rPr lang="en-US" sz="1400" dirty="0" smtClean="0"/>
              <a:t>Transmission </a:t>
            </a:r>
            <a:endParaRPr lang="en-US" sz="1400" dirty="0"/>
          </a:p>
        </p:txBody>
      </p:sp>
      <p:sp>
        <p:nvSpPr>
          <p:cNvPr id="14" name="TextBox 13"/>
          <p:cNvSpPr txBox="1"/>
          <p:nvPr/>
        </p:nvSpPr>
        <p:spPr>
          <a:xfrm>
            <a:off x="7508396" y="4448365"/>
            <a:ext cx="11521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SR responder</a:t>
            </a:r>
            <a:endParaRPr lang="en-US" sz="1400" dirty="0"/>
          </a:p>
        </p:txBody>
      </p:sp>
      <p:cxnSp>
        <p:nvCxnSpPr>
          <p:cNvPr id="15" name="Straight Arrow Connector 14"/>
          <p:cNvCxnSpPr/>
          <p:nvPr/>
        </p:nvCxnSpPr>
        <p:spPr bwMode="auto">
          <a:xfrm flipV="1">
            <a:off x="6091260" y="3215942"/>
            <a:ext cx="864096" cy="864096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6" name="Straight Arrow Connector 15"/>
          <p:cNvCxnSpPr/>
          <p:nvPr/>
        </p:nvCxnSpPr>
        <p:spPr bwMode="auto">
          <a:xfrm flipV="1">
            <a:off x="6863770" y="4345804"/>
            <a:ext cx="864096" cy="864096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7" name="Straight Arrow Connector 16"/>
          <p:cNvCxnSpPr/>
          <p:nvPr/>
        </p:nvCxnSpPr>
        <p:spPr bwMode="auto">
          <a:xfrm>
            <a:off x="6114296" y="4355175"/>
            <a:ext cx="496711" cy="78438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arrow"/>
          </a:ln>
          <a:effectLst/>
        </p:spPr>
      </p:cxnSp>
      <p:sp>
        <p:nvSpPr>
          <p:cNvPr id="18" name="TextBox 17"/>
          <p:cNvSpPr txBox="1"/>
          <p:nvPr/>
        </p:nvSpPr>
        <p:spPr>
          <a:xfrm>
            <a:off x="5030837" y="4653186"/>
            <a:ext cx="15114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rgbClr val="7030A0"/>
                </a:solidFill>
              </a:rPr>
              <a:t>HE SU PPDU or HE MU PPDU</a:t>
            </a:r>
            <a:endParaRPr lang="en-US" sz="1400" dirty="0">
              <a:solidFill>
                <a:srgbClr val="7030A0"/>
              </a:solidFill>
            </a:endParaRPr>
          </a:p>
        </p:txBody>
      </p:sp>
      <p:sp>
        <p:nvSpPr>
          <p:cNvPr id="19" name="Text Box 54"/>
          <p:cNvSpPr txBox="1">
            <a:spLocks noChangeArrowheads="1"/>
          </p:cNvSpPr>
          <p:nvPr/>
        </p:nvSpPr>
        <p:spPr bwMode="auto">
          <a:xfrm>
            <a:off x="1404335" y="3778196"/>
            <a:ext cx="2778782" cy="25777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altLang="zh-TW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DLSRP_PPDU (HE SU PPDU or HE MU PPDU)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0" name="Straight Arrow Connector 51"/>
          <p:cNvCxnSpPr>
            <a:cxnSpLocks noChangeShapeType="1"/>
          </p:cNvCxnSpPr>
          <p:nvPr/>
        </p:nvCxnSpPr>
        <p:spPr bwMode="auto">
          <a:xfrm flipH="1" flipV="1">
            <a:off x="1639285" y="3382908"/>
            <a:ext cx="1568450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21" name="Text Box 50"/>
          <p:cNvSpPr txBox="1">
            <a:spLocks noChangeArrowheads="1"/>
          </p:cNvSpPr>
          <p:nvPr/>
        </p:nvSpPr>
        <p:spPr bwMode="auto">
          <a:xfrm>
            <a:off x="1677385" y="3165421"/>
            <a:ext cx="1606550" cy="268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altLang="zh-TW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PPDU Duration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2" name="Straight Arrow Connector 52"/>
          <p:cNvCxnSpPr>
            <a:cxnSpLocks noChangeShapeType="1"/>
          </p:cNvCxnSpPr>
          <p:nvPr/>
        </p:nvCxnSpPr>
        <p:spPr bwMode="auto">
          <a:xfrm flipV="1">
            <a:off x="1639285" y="3417833"/>
            <a:ext cx="0" cy="344488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23" name="Rectangle 22"/>
          <p:cNvSpPr/>
          <p:nvPr/>
        </p:nvSpPr>
        <p:spPr>
          <a:xfrm>
            <a:off x="914400" y="4367808"/>
            <a:ext cx="3941379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/>
              <a:t>TX </a:t>
            </a:r>
            <a:r>
              <a:rPr lang="en-US" sz="1400" b="1" dirty="0" err="1" smtClean="0"/>
              <a:t>Power</a:t>
            </a:r>
            <a:r>
              <a:rPr lang="en-US" sz="1400" b="1" baseline="-25000" dirty="0" err="1" smtClean="0"/>
              <a:t>SR</a:t>
            </a:r>
            <a:r>
              <a:rPr lang="en-US" sz="1400" b="1" baseline="-25000" dirty="0" smtClean="0"/>
              <a:t> Initiator</a:t>
            </a:r>
            <a:r>
              <a:rPr lang="en-US" sz="1400" b="1" dirty="0" smtClean="0"/>
              <a:t> &lt; SRP – highest received power level of all OBSS PPDUs of the same BSS color received during the previous 500 ms </a:t>
            </a:r>
            <a:endParaRPr lang="en-US" sz="1400" dirty="0"/>
          </a:p>
        </p:txBody>
      </p:sp>
      <p:sp>
        <p:nvSpPr>
          <p:cNvPr id="24" name="Oval 23"/>
          <p:cNvSpPr/>
          <p:nvPr/>
        </p:nvSpPr>
        <p:spPr>
          <a:xfrm>
            <a:off x="6514382" y="5274835"/>
            <a:ext cx="288032" cy="288032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51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Precedence of SRP vs OBSS PD SR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OBSS PD is based on an assumption</a:t>
            </a:r>
          </a:p>
          <a:p>
            <a:pPr lvl="1"/>
            <a:r>
              <a:rPr lang="en-US" dirty="0" smtClean="0"/>
              <a:t>That the average intra-BSS path power is greater than the average inter-BSS path power</a:t>
            </a:r>
          </a:p>
          <a:p>
            <a:pPr lvl="1"/>
            <a:r>
              <a:rPr lang="en-US" dirty="0" smtClean="0"/>
              <a:t>Based on this assumption of averages</a:t>
            </a:r>
          </a:p>
          <a:p>
            <a:pPr lvl="1"/>
            <a:r>
              <a:rPr lang="en-US" dirty="0" smtClean="0"/>
              <a:t>Average assumed is not always true</a:t>
            </a:r>
          </a:p>
          <a:p>
            <a:pPr lvl="1"/>
            <a:r>
              <a:rPr lang="en-US" dirty="0" smtClean="0"/>
              <a:t>Degree of failure of assumption unknown</a:t>
            </a:r>
          </a:p>
          <a:p>
            <a:r>
              <a:rPr lang="en-US" dirty="0" smtClean="0"/>
              <a:t>SRP provides measured information on an active link</a:t>
            </a:r>
          </a:p>
          <a:p>
            <a:pPr lvl="1"/>
            <a:r>
              <a:rPr lang="en-US" dirty="0" smtClean="0"/>
              <a:t>Uses measured path power to estimate interference</a:t>
            </a:r>
          </a:p>
          <a:p>
            <a:pPr lvl="1"/>
            <a:r>
              <a:rPr lang="en-US" dirty="0" smtClean="0"/>
              <a:t>Does not rely on global average assumptions</a:t>
            </a:r>
          </a:p>
          <a:p>
            <a:pPr lvl="1"/>
            <a:r>
              <a:rPr lang="en-US" dirty="0" smtClean="0"/>
              <a:t>Information is known, interference is estimable</a:t>
            </a:r>
          </a:p>
          <a:p>
            <a:r>
              <a:rPr lang="en-US" dirty="0" smtClean="0"/>
              <a:t>Whenever SRP information is available and STA is capable, OBSS_PD should be DISABLED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Matthew Fischer, Broadcom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D810085-7017-4368-A971-DE56F883B38A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3545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support the adoption of 11-16-1476r14 as the resolution for CIDs related to SRP?</a:t>
            </a:r>
          </a:p>
          <a:p>
            <a:pPr lvl="1"/>
            <a:r>
              <a:rPr lang="en-US" dirty="0" smtClean="0"/>
              <a:t>Y</a:t>
            </a:r>
          </a:p>
          <a:p>
            <a:pPr lvl="1"/>
            <a:r>
              <a:rPr lang="en-US" dirty="0" smtClean="0"/>
              <a:t>N</a:t>
            </a:r>
          </a:p>
          <a:p>
            <a:pPr lvl="1"/>
            <a:r>
              <a:rPr lang="en-US" dirty="0"/>
              <a:t>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Matthew Fischer, Broadcom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D810085-7017-4368-A971-DE56F883B38A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8595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An overview of the SRP Based Spatial Reuse Mechanism</a:t>
            </a:r>
          </a:p>
          <a:p>
            <a:r>
              <a:rPr lang="en-US" altLang="en-US" dirty="0"/>
              <a:t>Details of the SRP Based Spatial Reuse mechanism are found in:</a:t>
            </a:r>
          </a:p>
          <a:p>
            <a:endParaRPr lang="en-US" altLang="en-US" dirty="0"/>
          </a:p>
          <a:p>
            <a:r>
              <a:rPr lang="en-US" altLang="en-US" dirty="0"/>
              <a:t>Document </a:t>
            </a:r>
            <a:r>
              <a:rPr lang="en-US" altLang="en-US" dirty="0" smtClean="0"/>
              <a:t>11-16-1476r13</a:t>
            </a:r>
          </a:p>
          <a:p>
            <a:endParaRPr lang="en-US" altLang="en-US" dirty="0"/>
          </a:p>
          <a:p>
            <a:r>
              <a:rPr lang="en-US" altLang="en-US" dirty="0" smtClean="0"/>
              <a:t>CID too many to mention … </a:t>
            </a:r>
            <a:endParaRPr lang="en-US" alt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Matthew Fischer, Broadcom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D810085-7017-4368-A971-DE56F883B38A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6486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SRP SR Basic Operation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HE SRP Capable STA identifies an SR Opportunity from an SRP PPDU:</a:t>
            </a:r>
          </a:p>
          <a:p>
            <a:pPr lvl="1"/>
            <a:r>
              <a:rPr lang="en-US" sz="1600" dirty="0" smtClean="0"/>
              <a:t>RXVECTOR parameter SPATIAL_REUSE and/or</a:t>
            </a:r>
          </a:p>
          <a:p>
            <a:pPr lvl="1"/>
            <a:r>
              <a:rPr lang="en-US" sz="1600" dirty="0" smtClean="0"/>
              <a:t>Trigger Frame Common Info Spatial Reuse field</a:t>
            </a:r>
          </a:p>
          <a:p>
            <a:r>
              <a:rPr lang="en-US" sz="1800" dirty="0" smtClean="0"/>
              <a:t>The HE STA  is allowed to initiate an SR Transmission for the duration of the ongoing SRP PPDU (SRP Opportunity) if the following SRP conditions are met:</a:t>
            </a:r>
          </a:p>
          <a:p>
            <a:pPr lvl="1"/>
            <a:r>
              <a:rPr lang="en-US" sz="1600" dirty="0" smtClean="0"/>
              <a:t>within a preceding SRP Decision Window, a reverse direction PPDU is detected with the same OBSS Color</a:t>
            </a:r>
          </a:p>
          <a:p>
            <a:pPr lvl="2"/>
            <a:r>
              <a:rPr lang="en-US" sz="1400" dirty="0" smtClean="0"/>
              <a:t>Allowing SR Transmission interference to be estimated</a:t>
            </a:r>
          </a:p>
          <a:p>
            <a:pPr lvl="1"/>
            <a:r>
              <a:rPr lang="en-US" sz="1600" dirty="0" smtClean="0"/>
              <a:t>an SR PPDU is queued for transmission at the SR STA</a:t>
            </a:r>
          </a:p>
          <a:p>
            <a:pPr lvl="1"/>
            <a:r>
              <a:rPr lang="en-US" sz="1600" dirty="0" err="1" smtClean="0"/>
              <a:t>Backoff</a:t>
            </a:r>
            <a:r>
              <a:rPr lang="en-US" sz="1600" dirty="0" smtClean="0"/>
              <a:t> reaches zero during the SRP Opportunity</a:t>
            </a:r>
          </a:p>
          <a:p>
            <a:pPr lvl="2"/>
            <a:r>
              <a:rPr lang="en-US" sz="1400" dirty="0" smtClean="0"/>
              <a:t>To reduce the probability of SR Transmitter collisions</a:t>
            </a:r>
          </a:p>
          <a:p>
            <a:pPr lvl="1"/>
            <a:r>
              <a:rPr lang="en-US" sz="1600" dirty="0" smtClean="0"/>
              <a:t>Transmit power level is adjusted to meet the SRP parameter condition so that interference at the ongoing receiver location is avoided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Matthew Fischer, Broadcom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D810085-7017-4368-A971-DE56F883B38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459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Status (D1.0)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SRP field exists</a:t>
            </a:r>
          </a:p>
          <a:p>
            <a:pPr lvl="1"/>
            <a:r>
              <a:rPr lang="en-US" dirty="0" smtClean="0"/>
              <a:t>In HE SIGA field of all HE PPDU formats</a:t>
            </a:r>
          </a:p>
          <a:p>
            <a:pPr lvl="1"/>
            <a:r>
              <a:rPr lang="en-US" dirty="0" smtClean="0"/>
              <a:t>In Trigger frame Common Info field</a:t>
            </a:r>
          </a:p>
          <a:p>
            <a:r>
              <a:rPr lang="en-US" dirty="0" smtClean="0"/>
              <a:t>SRP field contents defined</a:t>
            </a:r>
          </a:p>
          <a:p>
            <a:pPr lvl="1"/>
            <a:r>
              <a:rPr lang="en-US" dirty="0" smtClean="0"/>
              <a:t>For just a few cases</a:t>
            </a:r>
          </a:p>
          <a:p>
            <a:pPr lvl="1"/>
            <a:r>
              <a:rPr lang="en-US" dirty="0" smtClean="0"/>
              <a:t>Need to complete the transmission content behavior description</a:t>
            </a:r>
          </a:p>
          <a:p>
            <a:r>
              <a:rPr lang="en-US" dirty="0" smtClean="0"/>
              <a:t>Some SRP values undefined</a:t>
            </a:r>
          </a:p>
          <a:p>
            <a:pPr lvl="1"/>
            <a:r>
              <a:rPr lang="en-US" dirty="0" smtClean="0"/>
              <a:t>SR_DELAY, SR_RESTRICTED – mentioned, but value not defined</a:t>
            </a:r>
          </a:p>
          <a:p>
            <a:r>
              <a:rPr lang="en-US" dirty="0" smtClean="0"/>
              <a:t>Recipient behavior not described</a:t>
            </a:r>
          </a:p>
          <a:p>
            <a:pPr lvl="1"/>
            <a:r>
              <a:rPr lang="en-US" dirty="0" smtClean="0"/>
              <a:t>Need definition of behavior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Matthew Fischer, Broadcom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D810085-7017-4368-A971-DE56F883B38A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378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Case Description First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I.e. Trigger and trigger-based PPDU sequence</a:t>
            </a:r>
          </a:p>
          <a:p>
            <a:pPr lvl="1"/>
            <a:r>
              <a:rPr lang="en-US" dirty="0" smtClean="0"/>
              <a:t>Transmitter SRP field contents</a:t>
            </a:r>
          </a:p>
          <a:p>
            <a:pPr lvl="1"/>
            <a:r>
              <a:rPr lang="en-US" dirty="0" smtClean="0"/>
              <a:t>Behavior for recipient of PPDU, based on SRP field contents</a:t>
            </a:r>
          </a:p>
          <a:p>
            <a:pPr lvl="2"/>
            <a:r>
              <a:rPr lang="en-US" dirty="0" smtClean="0"/>
              <a:t>Rules for determining when an SR Transmission can be made</a:t>
            </a:r>
          </a:p>
          <a:p>
            <a:pPr lvl="2"/>
            <a:r>
              <a:rPr lang="en-US" dirty="0" smtClean="0"/>
              <a:t>TX Power for SR transmitter</a:t>
            </a:r>
          </a:p>
          <a:p>
            <a:pPr lvl="2"/>
            <a:r>
              <a:rPr lang="en-US" dirty="0" err="1" smtClean="0"/>
              <a:t>Backoff</a:t>
            </a:r>
            <a:r>
              <a:rPr lang="en-US" dirty="0" smtClean="0"/>
              <a:t> for SR transmitter</a:t>
            </a:r>
          </a:p>
          <a:p>
            <a:pPr lvl="2"/>
            <a:r>
              <a:rPr lang="en-US" dirty="0" smtClean="0"/>
              <a:t>Duration of SR transmission when allowed</a:t>
            </a:r>
          </a:p>
          <a:p>
            <a:pPr lvl="2"/>
            <a:r>
              <a:rPr lang="en-US" dirty="0" smtClean="0"/>
              <a:t>Acknowledgement transmission rules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Matthew Fischer, Broadcom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D810085-7017-4368-A971-DE56F883B38A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391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SRP Field for Transmitter Trigger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DSRP_PPDU</a:t>
            </a:r>
          </a:p>
          <a:p>
            <a:pPr lvl="1"/>
            <a:r>
              <a:rPr lang="en-US" dirty="0" smtClean="0"/>
              <a:t>Contains at least one Trigger MPDU</a:t>
            </a:r>
          </a:p>
          <a:p>
            <a:r>
              <a:rPr lang="en-US" dirty="0" smtClean="0"/>
              <a:t>DSRP_PPDU SIGA SRP field:</a:t>
            </a:r>
          </a:p>
          <a:p>
            <a:pPr lvl="1"/>
            <a:r>
              <a:rPr lang="en-US" dirty="0" smtClean="0"/>
              <a:t>SR_DELAY = recommended value</a:t>
            </a:r>
          </a:p>
          <a:p>
            <a:pPr lvl="2"/>
            <a:r>
              <a:rPr lang="en-US" dirty="0" smtClean="0"/>
              <a:t>Let’s recipient know that a trigger MPDU with full SRP parameter values is present in the payload</a:t>
            </a:r>
          </a:p>
          <a:p>
            <a:pPr lvl="1"/>
            <a:r>
              <a:rPr lang="en-US" dirty="0" smtClean="0"/>
              <a:t>Numerical value ok</a:t>
            </a:r>
          </a:p>
          <a:p>
            <a:pPr lvl="2"/>
            <a:r>
              <a:rPr lang="en-US" dirty="0" err="1" smtClean="0"/>
              <a:t>TXPower</a:t>
            </a:r>
            <a:r>
              <a:rPr lang="en-US" dirty="0" smtClean="0"/>
              <a:t> + Acceptable Receiver Interference</a:t>
            </a:r>
          </a:p>
          <a:p>
            <a:pPr lvl="2"/>
            <a:r>
              <a:rPr lang="en-US" dirty="0" smtClean="0"/>
              <a:t>E.g. allows SRP during trigger PPDU, e.g. </a:t>
            </a:r>
            <a:r>
              <a:rPr lang="en-US" dirty="0" err="1" smtClean="0"/>
              <a:t>Trigger+DATA</a:t>
            </a:r>
            <a:endParaRPr lang="en-US" dirty="0" smtClean="0"/>
          </a:p>
          <a:p>
            <a:pPr lvl="1"/>
            <a:r>
              <a:rPr lang="en-US" dirty="0" smtClean="0"/>
              <a:t>SR_DISALLOW ok, prevents SRP on the Trigger PPDU, but does not prevent SRP during the following trigger-based PPDU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Matthew Fischer, Broadcom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D810085-7017-4368-A971-DE56F883B38A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587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SRP Field for Transmitter </a:t>
            </a:r>
            <a:r>
              <a:rPr lang="en-US" dirty="0" smtClean="0"/>
              <a:t>Trigger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Trigger MPDU Common Info Spatial Reuse field:</a:t>
            </a:r>
          </a:p>
          <a:p>
            <a:pPr lvl="1"/>
            <a:r>
              <a:rPr lang="en-US" dirty="0"/>
              <a:t>Numerical </a:t>
            </a:r>
            <a:r>
              <a:rPr lang="en-US" dirty="0" smtClean="0"/>
              <a:t>value</a:t>
            </a:r>
          </a:p>
          <a:p>
            <a:pPr lvl="2"/>
            <a:r>
              <a:rPr lang="en-US" dirty="0" err="1"/>
              <a:t>TXPower</a:t>
            </a:r>
            <a:r>
              <a:rPr lang="en-US" dirty="0"/>
              <a:t> + Acceptable Receiver Interference</a:t>
            </a:r>
          </a:p>
          <a:p>
            <a:pPr lvl="1"/>
            <a:r>
              <a:rPr lang="en-US" dirty="0" smtClean="0"/>
              <a:t>Never SR_DELAY</a:t>
            </a:r>
          </a:p>
          <a:p>
            <a:pPr lvl="1"/>
            <a:r>
              <a:rPr lang="en-US" dirty="0" smtClean="0"/>
              <a:t>SR_DISALLOW ok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Matthew Fischer, Broadcom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D810085-7017-4368-A971-DE56F883B38A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111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SR STA SRP Check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SR STA is a STA that receives DSRP_PPDU</a:t>
            </a:r>
          </a:p>
          <a:p>
            <a:pPr lvl="1"/>
            <a:r>
              <a:rPr lang="en-US" dirty="0" smtClean="0"/>
              <a:t>Must determine if an SRP Opportunity exists</a:t>
            </a:r>
          </a:p>
          <a:p>
            <a:pPr lvl="1"/>
            <a:r>
              <a:rPr lang="en-US" dirty="0" smtClean="0"/>
              <a:t>Assume that SIGA SRP = SR_DELAY</a:t>
            </a:r>
          </a:p>
          <a:p>
            <a:pPr lvl="1"/>
            <a:r>
              <a:rPr lang="en-US" dirty="0" smtClean="0"/>
              <a:t>SR STA decodes payload, finds Trigger, examines SRP field in Common Info</a:t>
            </a:r>
          </a:p>
          <a:p>
            <a:pPr lvl="2"/>
            <a:r>
              <a:rPr lang="en-US" dirty="0" smtClean="0"/>
              <a:t>Numerical value means SRP Op is possible if conditions can be met</a:t>
            </a:r>
          </a:p>
          <a:p>
            <a:pPr lvl="2"/>
            <a:r>
              <a:rPr lang="en-US" dirty="0" smtClean="0"/>
              <a:t>SR STA checks TX Power condition based on measured RSSI of DSRP_PPDU, assumes reciprocal path loss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Matthew Fischer, Broadcom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D810085-7017-4368-A971-DE56F883B38A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7845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SR STA </a:t>
            </a:r>
            <a:r>
              <a:rPr lang="en-US" dirty="0" err="1" smtClean="0"/>
              <a:t>Backoff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Transmit Power condition can be met by SR STA</a:t>
            </a:r>
          </a:p>
          <a:p>
            <a:pPr lvl="1"/>
            <a:r>
              <a:rPr lang="en-US" dirty="0" err="1" smtClean="0"/>
              <a:t>Backoff</a:t>
            </a:r>
            <a:r>
              <a:rPr lang="en-US" dirty="0" smtClean="0"/>
              <a:t> must be performed</a:t>
            </a:r>
          </a:p>
          <a:p>
            <a:pPr lvl="1"/>
            <a:r>
              <a:rPr lang="en-US" dirty="0" smtClean="0"/>
              <a:t>Multiple SR STA might exist, without </a:t>
            </a:r>
            <a:r>
              <a:rPr lang="en-US" dirty="0" err="1" smtClean="0"/>
              <a:t>backoff</a:t>
            </a:r>
            <a:r>
              <a:rPr lang="en-US" dirty="0" smtClean="0"/>
              <a:t>, they would transmit simultaneously</a:t>
            </a:r>
          </a:p>
          <a:p>
            <a:pPr lvl="1"/>
            <a:r>
              <a:rPr lang="en-US" dirty="0" err="1" smtClean="0"/>
              <a:t>Backoff</a:t>
            </a:r>
            <a:r>
              <a:rPr lang="en-US" dirty="0" smtClean="0"/>
              <a:t> is just continuation of existing </a:t>
            </a:r>
            <a:r>
              <a:rPr lang="en-US" dirty="0" err="1" smtClean="0"/>
              <a:t>backoff</a:t>
            </a:r>
            <a:endParaRPr lang="en-US" dirty="0" smtClean="0"/>
          </a:p>
          <a:p>
            <a:pPr lvl="2"/>
            <a:r>
              <a:rPr lang="en-US" dirty="0" smtClean="0"/>
              <a:t>Simple, and reflects fact that even under non-SRP conditions, different STA will see different Medium Condition and count different </a:t>
            </a:r>
            <a:r>
              <a:rPr lang="en-US" dirty="0" err="1" smtClean="0"/>
              <a:t>backoff</a:t>
            </a:r>
            <a:r>
              <a:rPr lang="en-US" dirty="0" smtClean="0"/>
              <a:t> countdown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Matthew Fischer, Broadcom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D810085-7017-4368-A971-DE56F883B38A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569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338455</TotalTime>
  <Words>1235</Words>
  <Application>Microsoft Office PowerPoint</Application>
  <PresentationFormat>On-screen Show (4:3)</PresentationFormat>
  <Paragraphs>213</Paragraphs>
  <Slides>17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9" baseType="lpstr">
      <vt:lpstr>Default Design</vt:lpstr>
      <vt:lpstr>Document</vt:lpstr>
      <vt:lpstr>SRP-Based SR Operation</vt:lpstr>
      <vt:lpstr>Abstract</vt:lpstr>
      <vt:lpstr>SRP SR Basic Operation</vt:lpstr>
      <vt:lpstr>Current Status (D1.0)</vt:lpstr>
      <vt:lpstr>Basic Case Description First</vt:lpstr>
      <vt:lpstr>SRP Field for Transmitter Trigger (1)</vt:lpstr>
      <vt:lpstr>SRP Field for Transmitter Trigger (2)</vt:lpstr>
      <vt:lpstr>SR STA SRP Check</vt:lpstr>
      <vt:lpstr>SR STA Backoff</vt:lpstr>
      <vt:lpstr>SR STA SR Transmission</vt:lpstr>
      <vt:lpstr>SR PPDU Acknowledgement</vt:lpstr>
      <vt:lpstr>DSRP_PPDU and Trigger-based PPDU</vt:lpstr>
      <vt:lpstr>TSRP_PPDU, Trigger not heard</vt:lpstr>
      <vt:lpstr>UL HE SU PPDU or HE MU PPDU</vt:lpstr>
      <vt:lpstr>DL HE SU PPDU or HE MU PPDU</vt:lpstr>
      <vt:lpstr>Precedence of SRP vs OBSS PD SR</vt:lpstr>
      <vt:lpstr>Straw Poll</vt:lpstr>
    </vt:vector>
  </TitlesOfParts>
  <Company>Aruba, an HPE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January 2017 WG11 Opening Report Snapshot slides</dc:title>
  <dc:creator>802.11CAC;dorothy.stanley@hpe.com</dc:creator>
  <cp:lastModifiedBy>Matthew Fischer</cp:lastModifiedBy>
  <cp:revision>3389</cp:revision>
  <cp:lastPrinted>2014-03-15T03:57:02Z</cp:lastPrinted>
  <dcterms:created xsi:type="dcterms:W3CDTF">1998-02-10T13:07:52Z</dcterms:created>
  <dcterms:modified xsi:type="dcterms:W3CDTF">2017-01-16T18:50:38Z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1121413989</vt:i4>
  </property>
  <property fmtid="{D5CDD505-2E9C-101B-9397-08002B2CF9AE}" pid="3" name="_NewReviewCycle">
    <vt:lpwstr/>
  </property>
  <property fmtid="{D5CDD505-2E9C-101B-9397-08002B2CF9AE}" pid="4" name="_EmailSubject">
    <vt:lpwstr>SRP-Based SR Summary</vt:lpwstr>
  </property>
  <property fmtid="{D5CDD505-2E9C-101B-9397-08002B2CF9AE}" pid="5" name="_AuthorEmail">
    <vt:lpwstr>james.wang@mediatek.com</vt:lpwstr>
  </property>
  <property fmtid="{D5CDD505-2E9C-101B-9397-08002B2CF9AE}" pid="6" name="_AuthorEmailDisplayName">
    <vt:lpwstr>James Wang</vt:lpwstr>
  </property>
</Properties>
</file>